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59" r:id="rId4"/>
    <p:sldId id="260" r:id="rId5"/>
    <p:sldId id="261" r:id="rId6"/>
    <p:sldId id="263" r:id="rId7"/>
    <p:sldId id="268" r:id="rId8"/>
    <p:sldId id="279" r:id="rId9"/>
    <p:sldId id="284" r:id="rId10"/>
    <p:sldId id="280" r:id="rId11"/>
    <p:sldId id="262" r:id="rId12"/>
    <p:sldId id="281" r:id="rId13"/>
    <p:sldId id="282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86" r:id="rId24"/>
    <p:sldId id="287" r:id="rId25"/>
    <p:sldId id="288" r:id="rId26"/>
    <p:sldId id="289" r:id="rId27"/>
    <p:sldId id="290" r:id="rId28"/>
    <p:sldId id="291" r:id="rId29"/>
  </p:sldIdLst>
  <p:sldSz cx="9144000" cy="6858000" type="screen4x3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FF99CC"/>
    <a:srgbClr val="FFFFFF"/>
    <a:srgbClr val="4242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tim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0479" y="-13970"/>
            <a:ext cx="9214961" cy="77882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timg (6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050" y="3454400"/>
            <a:ext cx="2585720" cy="34258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timg (5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34050" y="2905125"/>
            <a:ext cx="3686175" cy="3929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timg (7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8575" y="-18415"/>
            <a:ext cx="9181624" cy="6906260"/>
          </a:xfrm>
          <a:prstGeom prst="rect">
            <a:avLst/>
          </a:prstGeom>
        </p:spPr>
      </p:pic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half" idx="1"/>
          </p:nvPr>
        </p:nvSpPr>
        <p:spPr>
          <a:xfrm>
            <a:off x="-28575" y="-18415"/>
            <a:ext cx="9181148" cy="6906895"/>
          </a:xfrm>
          <a:solidFill>
            <a:srgbClr val="FFCCFF">
              <a:alpha val="58000"/>
            </a:srgb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图片 9" descr="timg (8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84797" y="-38100"/>
            <a:ext cx="9656921" cy="7447280"/>
          </a:xfrm>
          <a:prstGeom prst="rect">
            <a:avLst/>
          </a:prstGeom>
        </p:spPr>
      </p:pic>
      <p:sp>
        <p:nvSpPr>
          <p:cNvPr id="12" name="内容占位符 11"/>
          <p:cNvSpPr>
            <a:spLocks noGrp="1"/>
          </p:cNvSpPr>
          <p:nvPr>
            <p:ph sz="half" idx="13"/>
          </p:nvPr>
        </p:nvSpPr>
        <p:spPr>
          <a:xfrm>
            <a:off x="-28575" y="-18415"/>
            <a:ext cx="9181148" cy="6906895"/>
          </a:xfrm>
          <a:solidFill>
            <a:schemeClr val="lt1">
              <a:alpha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 descr="timg (9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25" y="-12700"/>
            <a:ext cx="9276874" cy="7995920"/>
          </a:xfrm>
          <a:prstGeom prst="rect">
            <a:avLst/>
          </a:prstGeom>
        </p:spPr>
      </p:pic>
      <p:sp>
        <p:nvSpPr>
          <p:cNvPr id="12" name="内容占位符 11"/>
          <p:cNvSpPr>
            <a:spLocks noGrp="1"/>
          </p:cNvSpPr>
          <p:nvPr>
            <p:ph sz="half" idx="13"/>
          </p:nvPr>
        </p:nvSpPr>
        <p:spPr>
          <a:xfrm>
            <a:off x="-28575" y="-18415"/>
            <a:ext cx="9181148" cy="6906895"/>
          </a:xfrm>
          <a:solidFill>
            <a:schemeClr val="lt1">
              <a:alpha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 descr="timg (10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12700"/>
            <a:ext cx="9183529" cy="6918325"/>
          </a:xfrm>
          <a:prstGeom prst="rect">
            <a:avLst/>
          </a:prstGeom>
        </p:spPr>
      </p:pic>
      <p:sp>
        <p:nvSpPr>
          <p:cNvPr id="12" name="内容占位符 11"/>
          <p:cNvSpPr>
            <a:spLocks noGrp="1"/>
          </p:cNvSpPr>
          <p:nvPr>
            <p:ph sz="half" idx="13"/>
          </p:nvPr>
        </p:nvSpPr>
        <p:spPr>
          <a:xfrm>
            <a:off x="-28575" y="-18415"/>
            <a:ext cx="9181148" cy="6906895"/>
          </a:xfrm>
          <a:solidFill>
            <a:schemeClr val="lt1">
              <a:alpha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timg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3812" y="10795"/>
            <a:ext cx="9191625" cy="683577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sz="half" idx="1"/>
          </p:nvPr>
        </p:nvSpPr>
        <p:spPr/>
        <p:txBody>
          <a:bodyPr/>
          <a:p>
            <a:endParaRPr lang="zh-CN" altLang="en-US">
              <a:solidFill>
                <a:srgbClr val="FF99CC"/>
              </a:solidFill>
            </a:endParaRPr>
          </a:p>
        </p:txBody>
      </p:sp>
      <p:sp>
        <p:nvSpPr>
          <p:cNvPr id="52226" name="标题 52225"/>
          <p:cNvSpPr>
            <a:spLocks noGrp="1" noRot="1"/>
          </p:cNvSpPr>
          <p:nvPr>
            <p:ph type="title"/>
          </p:nvPr>
        </p:nvSpPr>
        <p:spPr>
          <a:xfrm>
            <a:off x="2377440" y="301625"/>
            <a:ext cx="4826000" cy="1325880"/>
          </a:xfrm>
          <a:solidFill>
            <a:schemeClr val="bg1">
              <a:alpha val="71000"/>
            </a:schemeClr>
          </a:solidFill>
        </p:spPr>
        <p:txBody>
          <a:bodyPr anchor="ctr">
            <a:noAutofit/>
          </a:bodyPr>
          <a:p>
            <a:r>
              <a:rPr lang="zh-CN" altLang="en-US" sz="6000" b="1" dirty="0">
                <a:solidFill>
                  <a:schemeClr val="hlink"/>
                </a:solidFill>
              </a:rPr>
              <a:t>梦想点亮内心</a:t>
            </a:r>
            <a:endParaRPr lang="zh-CN" altLang="en-US" sz="6000" b="1" dirty="0">
              <a:solidFill>
                <a:schemeClr val="hlink"/>
              </a:solidFill>
            </a:endParaRPr>
          </a:p>
        </p:txBody>
      </p:sp>
      <p:sp>
        <p:nvSpPr>
          <p:cNvPr id="52227" name="文本占位符 52226"/>
          <p:cNvSpPr>
            <a:spLocks noGrp="1" noRot="1"/>
          </p:cNvSpPr>
          <p:nvPr/>
        </p:nvSpPr>
        <p:spPr>
          <a:xfrm>
            <a:off x="304800" y="1981200"/>
            <a:ext cx="8540750" cy="3213735"/>
          </a:xfrm>
          <a:prstGeom prst="rect">
            <a:avLst/>
          </a:prstGeom>
          <a:solidFill>
            <a:schemeClr val="bg1">
              <a:alpha val="71000"/>
            </a:schemeClr>
          </a:solidFill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b="1" dirty="0"/>
              <a:t>也许前方的路一片黑暗，但远行的人们用梦想，来点亮自己的内心。</a:t>
            </a:r>
            <a:endParaRPr lang="zh-CN" altLang="en-US" sz="4000" b="1" dirty="0"/>
          </a:p>
          <a:p>
            <a:r>
              <a:rPr lang="zh-CN" altLang="en-US" sz="4000" b="1" dirty="0"/>
              <a:t>古希腊伟大的哲学家苏格拉底说：“世界上最快乐的事，莫过于为梦想而奋斗。” </a:t>
            </a:r>
            <a:endParaRPr lang="zh-CN" altLang="en-US" sz="40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2291" name="内容占位符 12290"/>
          <p:cNvSpPr>
            <a:spLocks noGrp="1"/>
          </p:cNvSpPr>
          <p:nvPr>
            <p:ph sz="half" idx="13"/>
          </p:nvPr>
        </p:nvSpPr>
        <p:spPr/>
        <p:txBody>
          <a:bodyPr/>
          <a:p>
            <a:r>
              <a:rPr lang="zh-CN" altLang="en-US" sz="3200" dirty="0"/>
              <a:t>小桃树的经历其实就是我的经历：</a:t>
            </a:r>
            <a:endParaRPr lang="zh-CN" altLang="en-US" sz="3200" dirty="0"/>
          </a:p>
        </p:txBody>
      </p:sp>
      <p:sp>
        <p:nvSpPr>
          <p:cNvPr id="12292" name="文本框 12291"/>
          <p:cNvSpPr txBox="1"/>
          <p:nvPr/>
        </p:nvSpPr>
        <p:spPr>
          <a:xfrm>
            <a:off x="700723" y="1622425"/>
            <a:ext cx="4115435" cy="518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桃核埋在院子角落的土里</a:t>
            </a:r>
            <a:endParaRPr lang="zh-CN" altLang="en-US" sz="28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3" name="文本框 12292"/>
          <p:cNvSpPr txBox="1"/>
          <p:nvPr/>
        </p:nvSpPr>
        <p:spPr>
          <a:xfrm>
            <a:off x="736283" y="2343150"/>
            <a:ext cx="2685415" cy="518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拱出一点嫩绿儿</a:t>
            </a:r>
            <a:endParaRPr lang="zh-CN" altLang="en-US" sz="28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4" name="文本框 12293"/>
          <p:cNvSpPr txBox="1"/>
          <p:nvPr/>
        </p:nvSpPr>
        <p:spPr>
          <a:xfrm>
            <a:off x="735013" y="2924175"/>
            <a:ext cx="2327910" cy="518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长上二尺来高</a:t>
            </a:r>
            <a:endParaRPr lang="zh-CN" altLang="en-US" sz="28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5" name="文本框 12294"/>
          <p:cNvSpPr txBox="1"/>
          <p:nvPr/>
        </p:nvSpPr>
        <p:spPr>
          <a:xfrm>
            <a:off x="726758" y="3573463"/>
            <a:ext cx="1612900" cy="518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有院墙高</a:t>
            </a:r>
            <a:endParaRPr lang="zh-CN" altLang="en-US" sz="28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6" name="文本框 12295"/>
          <p:cNvSpPr txBox="1"/>
          <p:nvPr/>
        </p:nvSpPr>
        <p:spPr>
          <a:xfrm>
            <a:off x="684213" y="4508500"/>
            <a:ext cx="2327910" cy="518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开花，遭大雨</a:t>
            </a:r>
            <a:endParaRPr lang="zh-CN" altLang="en-US" sz="28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7" name="文本框 12296"/>
          <p:cNvSpPr txBox="1"/>
          <p:nvPr/>
        </p:nvSpPr>
        <p:spPr>
          <a:xfrm>
            <a:off x="684213" y="5367338"/>
            <a:ext cx="3600450" cy="94488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高高的一枝儿上保留着一个欲绽的花苞</a:t>
            </a:r>
            <a:endParaRPr lang="zh-CN" altLang="en-US" sz="28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8" name="文本框 12297"/>
          <p:cNvSpPr txBox="1"/>
          <p:nvPr/>
        </p:nvSpPr>
        <p:spPr>
          <a:xfrm>
            <a:off x="5632450" y="1628775"/>
            <a:ext cx="2685415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蓄着我的幸福梦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9" name="文本框 12298"/>
          <p:cNvSpPr txBox="1"/>
          <p:nvPr/>
        </p:nvSpPr>
        <p:spPr>
          <a:xfrm>
            <a:off x="5580063" y="2636838"/>
            <a:ext cx="2755900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走出山，来到城里，要轰轰烈烈干一番事业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0" name="文本框 12299"/>
          <p:cNvSpPr txBox="1"/>
          <p:nvPr/>
        </p:nvSpPr>
        <p:spPr>
          <a:xfrm>
            <a:off x="5524500" y="4292600"/>
            <a:ext cx="3408680" cy="944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读不懂人世的大书，感到自己的幼稚天真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1" name="文本框 12300"/>
          <p:cNvSpPr txBox="1"/>
          <p:nvPr/>
        </p:nvSpPr>
        <p:spPr>
          <a:xfrm>
            <a:off x="5580063" y="5589588"/>
            <a:ext cx="3042920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到底还有一朵花呢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5" name="文本框 12304"/>
          <p:cNvSpPr txBox="1"/>
          <p:nvPr/>
        </p:nvSpPr>
        <p:spPr>
          <a:xfrm>
            <a:off x="592138" y="2354263"/>
            <a:ext cx="309880" cy="3962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sz="2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9" name="文本框 12308"/>
          <p:cNvSpPr txBox="1"/>
          <p:nvPr/>
        </p:nvSpPr>
        <p:spPr>
          <a:xfrm>
            <a:off x="3504883" y="2781300"/>
            <a:ext cx="792480" cy="184626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/>
            <a:r>
              <a:rPr lang="zh-CN" altLang="en-US" sz="4000" b="1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明线</a:t>
            </a:r>
            <a:endParaRPr lang="zh-CN" altLang="en-US" sz="4000" b="1" dirty="0">
              <a:solidFill>
                <a:schemeClr val="fol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0" name="文本框 12309"/>
          <p:cNvSpPr txBox="1"/>
          <p:nvPr/>
        </p:nvSpPr>
        <p:spPr>
          <a:xfrm>
            <a:off x="4584383" y="2781300"/>
            <a:ext cx="792480" cy="111252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pPr lvl="0"/>
            <a:r>
              <a:rPr lang="zh-CN" altLang="en-US" sz="4000" b="1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暗线</a:t>
            </a:r>
            <a:endParaRPr lang="zh-CN" altLang="en-US" sz="4000" b="1" dirty="0">
              <a:solidFill>
                <a:schemeClr val="fol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8" grpId="0"/>
      <p:bldP spid="12299" grpId="0"/>
      <p:bldP spid="12300" grpId="0"/>
      <p:bldP spid="12301" grpId="0"/>
      <p:bldP spid="12309" grpId="0"/>
      <p:bldP spid="123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312545" y="1591310"/>
            <a:ext cx="6985000" cy="19202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solidFill>
                  <a:schemeClr val="accent5">
                    <a:lumMod val="75000"/>
                  </a:schemeClr>
                </a:solidFill>
              </a:rPr>
              <a:t>作者的梦是什么？随着年龄的增长，作者的梦有了些什么变化？</a:t>
            </a:r>
            <a:endParaRPr lang="zh-CN" altLang="en-US" sz="4000" b="1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3095" y="3977640"/>
            <a:ext cx="2239010" cy="701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sym typeface="+mn-ea"/>
              </a:rPr>
              <a:t>幸福</a:t>
            </a:r>
            <a:endParaRPr lang="zh-CN" altLang="en-US" sz="40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61235" y="3977640"/>
            <a:ext cx="3424555" cy="701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sym typeface="+mn-ea"/>
              </a:rPr>
              <a:t>希望</a:t>
            </a:r>
            <a:endParaRPr lang="zh-CN" altLang="en-US" sz="40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16680" y="3977640"/>
            <a:ext cx="5221605" cy="701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sym typeface="+mn-ea"/>
              </a:rPr>
              <a:t>轰轰烈烈干一番大事</a:t>
            </a:r>
            <a:endParaRPr lang="zh-CN" altLang="en-US" sz="40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1884045" y="4239260"/>
            <a:ext cx="490855" cy="2311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>
            <a:off x="3425825" y="4212590"/>
            <a:ext cx="490855" cy="2311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65860" y="2712085"/>
            <a:ext cx="7229475" cy="3749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作者从小桃树的顽强生命力看到了希望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坚定了信念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.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尽管经历了生活的磨难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但是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坚信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面对挫折和磨难，只要不屈不挠的奋斗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定会创造美好的未来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实现美好的理想</a:t>
            </a: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.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是本文的主旨所在</a:t>
            </a:r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. </a:t>
            </a:r>
            <a:endParaRPr lang="zh-CN" altLang="en-US" sz="4000" b="1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85875" y="953135"/>
            <a:ext cx="7229475" cy="1554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4800" b="1">
                <a:solidFill>
                  <a:schemeClr val="tx1"/>
                </a:solidFill>
              </a:rPr>
              <a:t>作者想通过小桃树告诉我们什么？</a:t>
            </a:r>
            <a:endParaRPr lang="zh-CN" altLang="zh-CN" sz="48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标题 32769"/>
          <p:cNvSpPr>
            <a:spLocks noGrp="1" noRot="1"/>
          </p:cNvSpPr>
          <p:nvPr>
            <p:ph type="title"/>
          </p:nvPr>
        </p:nvSpPr>
        <p:spPr>
          <a:xfrm>
            <a:off x="1116013" y="878523"/>
            <a:ext cx="5940425" cy="1143000"/>
          </a:xfrm>
        </p:spPr>
        <p:txBody>
          <a:bodyPr anchor="ctr"/>
          <a:p>
            <a:r>
              <a:rPr lang="zh-CN" altLang="en-US" sz="5400" b="1" dirty="0">
                <a:solidFill>
                  <a:schemeClr val="hlink"/>
                </a:solidFill>
              </a:rPr>
              <a:t>比较阅读析内容</a:t>
            </a:r>
            <a:endParaRPr lang="zh-CN" altLang="en-US" sz="5400" b="1" dirty="0">
              <a:solidFill>
                <a:schemeClr val="hlink"/>
              </a:solidFill>
            </a:endParaRPr>
          </a:p>
        </p:txBody>
      </p:sp>
      <p:sp>
        <p:nvSpPr>
          <p:cNvPr id="32771" name="文本占位符 32770"/>
          <p:cNvSpPr>
            <a:spLocks noGrp="1" noRot="1"/>
          </p:cNvSpPr>
          <p:nvPr>
            <p:ph type="body" idx="1"/>
          </p:nvPr>
        </p:nvSpPr>
        <p:spPr>
          <a:xfrm>
            <a:off x="2871470" y="2852420"/>
            <a:ext cx="4784090" cy="1152525"/>
          </a:xfrm>
        </p:spPr>
        <p:txBody>
          <a:bodyPr>
            <a:noAutofit/>
          </a:bodyPr>
          <a:p>
            <a:r>
              <a:rPr lang="zh-CN" altLang="en-US" sz="4000" b="1" dirty="0"/>
              <a:t>通过比较分析，加强对文章内容和主旨的理解。</a:t>
            </a:r>
            <a:endParaRPr lang="zh-CN" altLang="en-US" sz="4000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5" name="文本占位符 49154"/>
          <p:cNvSpPr>
            <a:spLocks noGrp="1" noRot="1"/>
          </p:cNvSpPr>
          <p:nvPr>
            <p:ph type="body" idx="1"/>
          </p:nvPr>
        </p:nvSpPr>
        <p:spPr>
          <a:xfrm>
            <a:off x="250825" y="1989138"/>
            <a:ext cx="8540750" cy="3886200"/>
          </a:xfrm>
        </p:spPr>
        <p:txBody>
          <a:bodyPr/>
          <a:p>
            <a:r>
              <a:rPr lang="en-US" altLang="zh-CN" sz="4800" b="1">
                <a:solidFill>
                  <a:schemeClr val="tx2"/>
                </a:solidFill>
              </a:rPr>
              <a:t>1</a:t>
            </a:r>
            <a:r>
              <a:rPr lang="zh-CN" altLang="en-US" sz="4800" b="1" dirty="0">
                <a:solidFill>
                  <a:schemeClr val="tx2"/>
                </a:solidFill>
              </a:rPr>
              <a:t>、小桃树          紫藤萝</a:t>
            </a:r>
            <a:endParaRPr lang="zh-CN" altLang="en-US" sz="4800" b="1" dirty="0">
              <a:solidFill>
                <a:schemeClr val="tx2"/>
              </a:solidFill>
            </a:endParaRPr>
          </a:p>
          <a:p>
            <a:r>
              <a:rPr lang="en-US" altLang="zh-CN" sz="4800" b="1">
                <a:solidFill>
                  <a:schemeClr val="tx2"/>
                </a:solidFill>
              </a:rPr>
              <a:t>2</a:t>
            </a:r>
            <a:r>
              <a:rPr lang="zh-CN" altLang="en-US" sz="4800" b="1" dirty="0">
                <a:solidFill>
                  <a:schemeClr val="tx2"/>
                </a:solidFill>
              </a:rPr>
              <a:t>、小桃树          爷爷的盆景</a:t>
            </a:r>
            <a:endParaRPr lang="zh-CN" altLang="en-US" sz="4800" b="1" dirty="0">
              <a:solidFill>
                <a:schemeClr val="tx2"/>
              </a:solidFill>
            </a:endParaRPr>
          </a:p>
          <a:p>
            <a:r>
              <a:rPr lang="en-US" altLang="zh-CN" sz="4800" b="1">
                <a:solidFill>
                  <a:schemeClr val="tx2"/>
                </a:solidFill>
              </a:rPr>
              <a:t>3</a:t>
            </a:r>
            <a:r>
              <a:rPr lang="zh-CN" altLang="en-US" sz="4800" b="1" dirty="0">
                <a:solidFill>
                  <a:schemeClr val="tx2"/>
                </a:solidFill>
              </a:rPr>
              <a:t>、小桃树           贾平凹</a:t>
            </a:r>
            <a:endParaRPr lang="zh-CN" altLang="en-US" sz="4800" b="1" dirty="0">
              <a:solidFill>
                <a:schemeClr val="tx2"/>
              </a:solidFill>
            </a:endParaRPr>
          </a:p>
          <a:p>
            <a:endParaRPr lang="zh-CN" altLang="en-US" dirty="0"/>
          </a:p>
        </p:txBody>
      </p:sp>
      <p:sp>
        <p:nvSpPr>
          <p:cNvPr id="49156" name="标题 49155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b="1" dirty="0">
                <a:solidFill>
                  <a:schemeClr val="hlink"/>
                </a:solidFill>
              </a:rPr>
              <a:t>小桃树三比</a:t>
            </a:r>
            <a:endParaRPr lang="zh-CN" altLang="en-US" b="1" dirty="0">
              <a:solidFill>
                <a:schemeClr val="hlink"/>
              </a:solidFill>
            </a:endParaRPr>
          </a:p>
        </p:txBody>
      </p:sp>
      <p:sp>
        <p:nvSpPr>
          <p:cNvPr id="49157" name="矩形 49156"/>
          <p:cNvSpPr/>
          <p:nvPr/>
        </p:nvSpPr>
        <p:spPr>
          <a:xfrm>
            <a:off x="3458528" y="1990725"/>
            <a:ext cx="1223962" cy="647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VS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9158" name="矩形 49157"/>
          <p:cNvSpPr/>
          <p:nvPr/>
        </p:nvSpPr>
        <p:spPr>
          <a:xfrm>
            <a:off x="3458528" y="2854325"/>
            <a:ext cx="1223962" cy="647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VS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9159" name="矩形 49158"/>
          <p:cNvSpPr/>
          <p:nvPr/>
        </p:nvSpPr>
        <p:spPr>
          <a:xfrm>
            <a:off x="3529965" y="3665220"/>
            <a:ext cx="1223963" cy="647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VS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5" name="文本占位符 33794"/>
          <p:cNvSpPr>
            <a:spLocks noGrp="1" noRot="1"/>
          </p:cNvSpPr>
          <p:nvPr>
            <p:ph type="body" sz="half" idx="1"/>
          </p:nvPr>
        </p:nvSpPr>
        <p:spPr>
          <a:xfrm>
            <a:off x="684213" y="620713"/>
            <a:ext cx="7921625" cy="865187"/>
          </a:xfrm>
        </p:spPr>
        <p:txBody>
          <a:bodyPr/>
          <a:p>
            <a:pPr lvl="1">
              <a:buNone/>
            </a:pPr>
            <a:r>
              <a:rPr lang="en-US" altLang="zh-CN" sz="4000" b="1">
                <a:solidFill>
                  <a:schemeClr val="tx2"/>
                </a:solidFill>
              </a:rPr>
              <a:t>1</a:t>
            </a:r>
            <a:r>
              <a:rPr lang="zh-CN" altLang="en-US" sz="4000" b="1" dirty="0">
                <a:solidFill>
                  <a:schemeClr val="tx2"/>
                </a:solidFill>
              </a:rPr>
              <a:t>、小桃树           紫藤萝</a:t>
            </a:r>
            <a:endParaRPr lang="zh-CN" altLang="en-US" sz="4000" b="1" dirty="0">
              <a:solidFill>
                <a:schemeClr val="tx2"/>
              </a:solidFill>
            </a:endParaRPr>
          </a:p>
          <a:p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33797" name="矩形 33796"/>
          <p:cNvSpPr/>
          <p:nvPr/>
        </p:nvSpPr>
        <p:spPr>
          <a:xfrm>
            <a:off x="3708400" y="692150"/>
            <a:ext cx="1223963" cy="647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VS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33851" name="内容占位符 33850"/>
          <p:cNvGraphicFramePr/>
          <p:nvPr>
            <p:ph sz="half" idx="2"/>
          </p:nvPr>
        </p:nvGraphicFramePr>
        <p:xfrm>
          <a:off x="323850" y="1989138"/>
          <a:ext cx="7921625" cy="3889375"/>
        </p:xfrm>
        <a:graphic>
          <a:graphicData uri="http://schemas.openxmlformats.org/drawingml/2006/table">
            <a:tbl>
              <a:tblPr/>
              <a:tblGrid>
                <a:gridCol w="1711325"/>
                <a:gridCol w="3419475"/>
                <a:gridCol w="2790825"/>
              </a:tblGrid>
              <a:tr h="115728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不幸遭遇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经历风雨后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0651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/>
                        <a:t>小桃树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2557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/>
                        <a:t>紫藤萝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3850" name="文本框 33849"/>
          <p:cNvSpPr txBox="1"/>
          <p:nvPr/>
        </p:nvSpPr>
        <p:spPr>
          <a:xfrm>
            <a:off x="2771775" y="188913"/>
            <a:ext cx="381635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52" name="矩形 33851"/>
          <p:cNvSpPr/>
          <p:nvPr/>
        </p:nvSpPr>
        <p:spPr>
          <a:xfrm>
            <a:off x="2195513" y="3141663"/>
            <a:ext cx="2952750" cy="1333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角落里、被遗忘、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被猪拱、讨人嫌、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遭风雨、花零落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54" name="文本框 33853"/>
          <p:cNvSpPr txBox="1"/>
          <p:nvPr/>
        </p:nvSpPr>
        <p:spPr>
          <a:xfrm>
            <a:off x="1887538" y="6985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55" name="文本框 33854"/>
          <p:cNvSpPr txBox="1"/>
          <p:nvPr/>
        </p:nvSpPr>
        <p:spPr>
          <a:xfrm>
            <a:off x="5508625" y="3213100"/>
            <a:ext cx="2592388" cy="1169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百折不挠、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欲绽的花苞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56" name="文本框 33855"/>
          <p:cNvSpPr txBox="1"/>
          <p:nvPr/>
        </p:nvSpPr>
        <p:spPr>
          <a:xfrm>
            <a:off x="5580063" y="4581525"/>
            <a:ext cx="2492375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紫色的万花灿烂的花瀑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57" name="文本框 33856"/>
          <p:cNvSpPr txBox="1"/>
          <p:nvPr/>
        </p:nvSpPr>
        <p:spPr>
          <a:xfrm>
            <a:off x="2411413" y="4508500"/>
            <a:ext cx="2635250" cy="1187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花朵稀落、伶仃、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东一穗西一串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52" grpId="0"/>
      <p:bldP spid="33855" grpId="0"/>
      <p:bldP spid="33856" grpId="0"/>
      <p:bldP spid="3385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标题 38913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r>
              <a:rPr lang="en-US" altLang="zh-CN" b="1"/>
              <a:t>2</a:t>
            </a:r>
            <a:r>
              <a:rPr lang="zh-CN" altLang="en-US" b="1" dirty="0"/>
              <a:t>、小桃树          爷爷的盆景</a:t>
            </a:r>
            <a:r>
              <a:rPr lang="zh-CN" altLang="en-US" dirty="0"/>
              <a:t>     </a:t>
            </a:r>
            <a:endParaRPr lang="zh-CN" altLang="en-US" dirty="0"/>
          </a:p>
        </p:txBody>
      </p:sp>
      <p:sp>
        <p:nvSpPr>
          <p:cNvPr id="38916" name="矩形 38915"/>
          <p:cNvSpPr/>
          <p:nvPr/>
        </p:nvSpPr>
        <p:spPr>
          <a:xfrm>
            <a:off x="4067175" y="836613"/>
            <a:ext cx="863600" cy="79216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VS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38976" name="内容占位符 38975"/>
          <p:cNvGraphicFramePr/>
          <p:nvPr>
            <p:ph idx="1"/>
          </p:nvPr>
        </p:nvGraphicFramePr>
        <p:xfrm>
          <a:off x="304800" y="1981200"/>
          <a:ext cx="8540750" cy="4327525"/>
        </p:xfrm>
        <a:graphic>
          <a:graphicData uri="http://schemas.openxmlformats.org/drawingml/2006/table">
            <a:tbl>
              <a:tblPr/>
              <a:tblGrid>
                <a:gridCol w="1530350"/>
                <a:gridCol w="2016125"/>
                <a:gridCol w="2592388"/>
                <a:gridCol w="2401887"/>
              </a:tblGrid>
              <a:tr h="12954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外形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待遇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结局 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954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/>
                        <a:t>小桃树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67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/>
                        <a:t>爷爷的盆景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8967" name="文本框 38966"/>
          <p:cNvSpPr txBox="1"/>
          <p:nvPr/>
        </p:nvSpPr>
        <p:spPr>
          <a:xfrm>
            <a:off x="1763713" y="3357563"/>
            <a:ext cx="2016125" cy="1535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弱小、猥琐、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委屈、瘦瘦黄黄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68" name="文本框 38967"/>
          <p:cNvSpPr txBox="1"/>
          <p:nvPr/>
        </p:nvSpPr>
        <p:spPr>
          <a:xfrm>
            <a:off x="2051050" y="5295900"/>
            <a:ext cx="14097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花事极盛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69" name="文本框 38968"/>
          <p:cNvSpPr txBox="1"/>
          <p:nvPr/>
        </p:nvSpPr>
        <p:spPr>
          <a:xfrm>
            <a:off x="4067175" y="3429000"/>
            <a:ext cx="2328863" cy="11699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被猪拱、讨人嫌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险被砍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71" name="文本框 38970"/>
          <p:cNvSpPr txBox="1"/>
          <p:nvPr/>
        </p:nvSpPr>
        <p:spPr>
          <a:xfrm>
            <a:off x="3851275" y="4724400"/>
            <a:ext cx="2635250" cy="1260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远近的人都来赞赏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被精心伺候。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73" name="文本框 38972"/>
          <p:cNvSpPr txBox="1"/>
          <p:nvPr/>
        </p:nvSpPr>
        <p:spPr>
          <a:xfrm>
            <a:off x="6508750" y="3357563"/>
            <a:ext cx="2455863" cy="126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顽强与风雨搏斗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绽放花苞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77" name="文本框 38976"/>
          <p:cNvSpPr txBox="1"/>
          <p:nvPr/>
        </p:nvSpPr>
        <p:spPr>
          <a:xfrm>
            <a:off x="6443663" y="4797425"/>
            <a:ext cx="2328862" cy="1187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花事早不弄了，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一摞一摞的花盆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堆在墙根。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9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67" grpId="0"/>
      <p:bldP spid="38968" grpId="0"/>
      <p:bldP spid="38969" grpId="0"/>
      <p:bldP spid="38971" grpId="0"/>
      <p:bldP spid="38973" grpId="0"/>
      <p:bldP spid="3897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标题 41985"/>
          <p:cNvSpPr>
            <a:spLocks noGrp="1" noRot="1"/>
          </p:cNvSpPr>
          <p:nvPr>
            <p:ph type="title"/>
          </p:nvPr>
        </p:nvSpPr>
        <p:spPr>
          <a:xfrm>
            <a:off x="395288" y="404813"/>
            <a:ext cx="5976937" cy="1008062"/>
          </a:xfrm>
        </p:spPr>
        <p:txBody>
          <a:bodyPr anchor="ctr"/>
          <a:p>
            <a:r>
              <a:rPr lang="zh-CN" altLang="en-US" sz="4800" b="1" dirty="0">
                <a:solidFill>
                  <a:schemeClr val="hlink"/>
                </a:solidFill>
              </a:rPr>
              <a:t>二、识人知文悟主旨</a:t>
            </a:r>
            <a:endParaRPr lang="zh-CN" altLang="en-US" sz="4800" b="1" dirty="0">
              <a:solidFill>
                <a:schemeClr val="hlink"/>
              </a:solidFill>
            </a:endParaRPr>
          </a:p>
        </p:txBody>
      </p:sp>
      <p:sp>
        <p:nvSpPr>
          <p:cNvPr id="41987" name="文本占位符 41986"/>
          <p:cNvSpPr>
            <a:spLocks noGrp="1" noRot="1"/>
          </p:cNvSpPr>
          <p:nvPr>
            <p:ph type="body" idx="1"/>
          </p:nvPr>
        </p:nvSpPr>
        <p:spPr>
          <a:xfrm>
            <a:off x="2339975" y="1700213"/>
            <a:ext cx="6480175" cy="4608512"/>
          </a:xfrm>
        </p:spPr>
        <p:txBody>
          <a:bodyPr/>
          <a:p>
            <a:pPr>
              <a:lnSpc>
                <a:spcPct val="80000"/>
              </a:lnSpc>
            </a:pPr>
            <a:r>
              <a:rPr lang="zh-CN" altLang="en-US" sz="2800" b="1" dirty="0"/>
              <a:t>贾平凹，原名贾平娃，生于</a:t>
            </a:r>
            <a:r>
              <a:rPr lang="en-US" altLang="zh-CN" sz="2800" b="1"/>
              <a:t>1952</a:t>
            </a:r>
            <a:r>
              <a:rPr lang="zh-CN" altLang="en-US" sz="2800" b="1" dirty="0"/>
              <a:t>年，陕西丹凤人，是我国当代文坛屈指可数的文学奇才，被誉为“鬼才”。</a:t>
            </a:r>
            <a:endParaRPr lang="zh-CN" altLang="en-US" sz="2800" b="1" dirty="0"/>
          </a:p>
          <a:p>
            <a:pPr>
              <a:lnSpc>
                <a:spcPct val="80000"/>
              </a:lnSpc>
            </a:pPr>
            <a:r>
              <a:rPr lang="en-US" altLang="en-US" sz="2800" b="1"/>
              <a:t>1975年毕业于西北大学中文系</a:t>
            </a:r>
            <a:r>
              <a:rPr lang="en-US" altLang="zh-CN" sz="2800" b="1"/>
              <a:t>。1976</a:t>
            </a:r>
            <a:r>
              <a:rPr lang="zh-CN" altLang="en-US" sz="2800" b="1" dirty="0"/>
              <a:t>年，为期十年的“文化大革命”结束，无数被时代耽误年华和奋斗机会的青年人，在迷茫中开始探索、开始追求</a:t>
            </a:r>
            <a:r>
              <a:rPr lang="en-US" altLang="zh-CN" sz="2800" b="1"/>
              <a:t>……</a:t>
            </a:r>
            <a:endParaRPr lang="en-US" altLang="zh-CN" sz="2800" b="1"/>
          </a:p>
          <a:p>
            <a:pPr>
              <a:lnSpc>
                <a:spcPct val="80000"/>
              </a:lnSpc>
            </a:pPr>
            <a:r>
              <a:rPr lang="en-US" altLang="zh-CN" sz="2800" b="1"/>
              <a:t>2005</a:t>
            </a:r>
            <a:r>
              <a:rPr lang="zh-CN" altLang="en-US" sz="2800" b="1" dirty="0"/>
              <a:t>年，获得鲁迅文学奖。</a:t>
            </a:r>
            <a:r>
              <a:rPr lang="en-US" altLang="zh-CN" sz="2800" b="1"/>
              <a:t>2008</a:t>
            </a:r>
            <a:r>
              <a:rPr lang="zh-CN" altLang="en-US" sz="2800" b="1" dirty="0"/>
              <a:t>年凭借</a:t>
            </a:r>
            <a:r>
              <a:rPr lang="en-US" altLang="zh-CN" sz="2800" b="1"/>
              <a:t>《</a:t>
            </a:r>
            <a:r>
              <a:rPr lang="zh-CN" altLang="en-US" sz="2800" b="1" dirty="0"/>
              <a:t>秦腔</a:t>
            </a:r>
            <a:r>
              <a:rPr lang="en-US" altLang="zh-CN" sz="2800" b="1"/>
              <a:t>》</a:t>
            </a:r>
            <a:r>
              <a:rPr lang="zh-CN" altLang="en-US" sz="2800" b="1" dirty="0"/>
              <a:t>，获得第七届茅盾文学奖。</a:t>
            </a:r>
            <a:r>
              <a:rPr lang="en-US" altLang="zh-CN" sz="2800" b="1"/>
              <a:t>2011</a:t>
            </a:r>
            <a:r>
              <a:rPr lang="zh-CN" altLang="en-US" sz="2800" b="1" dirty="0"/>
              <a:t>年凭借</a:t>
            </a:r>
            <a:r>
              <a:rPr lang="en-US" altLang="zh-CN" sz="2800" b="1"/>
              <a:t>《</a:t>
            </a:r>
            <a:r>
              <a:rPr lang="zh-CN" altLang="en-US" sz="2800" b="1" dirty="0"/>
              <a:t>古炉</a:t>
            </a:r>
            <a:r>
              <a:rPr lang="en-US" altLang="zh-CN" sz="2800" b="1"/>
              <a:t>》</a:t>
            </a:r>
            <a:r>
              <a:rPr lang="zh-CN" altLang="en-US" sz="2800" b="1" dirty="0"/>
              <a:t>，获得施耐庵文学奖。</a:t>
            </a:r>
            <a:r>
              <a:rPr lang="en-US" altLang="zh-CN" sz="2800" b="1"/>
              <a:t>2012</a:t>
            </a:r>
            <a:r>
              <a:rPr lang="zh-CN" altLang="en-US" sz="2800" b="1" dirty="0"/>
              <a:t>年，获得朱自清散文奖 。</a:t>
            </a:r>
            <a:endParaRPr lang="zh-CN" altLang="en-US" sz="2800" b="1" dirty="0"/>
          </a:p>
        </p:txBody>
      </p:sp>
      <p:pic>
        <p:nvPicPr>
          <p:cNvPr id="41989" name="图片 41988" descr="t01af9ccc42beb2713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628775"/>
            <a:ext cx="2195513" cy="3095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标题 44033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r>
              <a:rPr lang="en-US" altLang="zh-CN" sz="4800" b="1"/>
              <a:t>3</a:t>
            </a:r>
            <a:r>
              <a:rPr lang="zh-CN" altLang="en-US" sz="4800" b="1" dirty="0"/>
              <a:t>、小桃树        贾平凹</a:t>
            </a:r>
            <a:endParaRPr lang="zh-CN" altLang="en-US" sz="4800" b="1" dirty="0"/>
          </a:p>
        </p:txBody>
      </p:sp>
      <p:sp>
        <p:nvSpPr>
          <p:cNvPr id="44036" name="矩形 44035"/>
          <p:cNvSpPr/>
          <p:nvPr/>
        </p:nvSpPr>
        <p:spPr>
          <a:xfrm>
            <a:off x="4572000" y="836613"/>
            <a:ext cx="863600" cy="79216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VS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44094" name="内容占位符 44093"/>
          <p:cNvGraphicFramePr/>
          <p:nvPr>
            <p:ph idx="1"/>
          </p:nvPr>
        </p:nvGraphicFramePr>
        <p:xfrm>
          <a:off x="304800" y="1981200"/>
          <a:ext cx="8540750" cy="4543425"/>
        </p:xfrm>
        <a:graphic>
          <a:graphicData uri="http://schemas.openxmlformats.org/drawingml/2006/table">
            <a:tbl>
              <a:tblPr/>
              <a:tblGrid>
                <a:gridCol w="1387475"/>
                <a:gridCol w="1943100"/>
                <a:gridCol w="2376488"/>
                <a:gridCol w="2833687"/>
              </a:tblGrid>
              <a:tr h="87153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生长环境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成长经历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面对挫折的态度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954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/>
                        <a:t>小桃树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76487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  <a:p>
                      <a:pPr marL="0" lvl="0" indent="0">
                        <a:buNone/>
                      </a:pPr>
                      <a:r>
                        <a:rPr lang="zh-CN" altLang="en-US" b="1" dirty="0"/>
                        <a:t>贾平凹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080" name="文本框 44079"/>
          <p:cNvSpPr txBox="1"/>
          <p:nvPr/>
        </p:nvSpPr>
        <p:spPr>
          <a:xfrm>
            <a:off x="1384300" y="508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81" name="矩形 44080"/>
          <p:cNvSpPr/>
          <p:nvPr/>
        </p:nvSpPr>
        <p:spPr>
          <a:xfrm>
            <a:off x="1619250" y="2997200"/>
            <a:ext cx="2022475" cy="895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角落里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长的不是地方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82" name="文本框 44081"/>
          <p:cNvSpPr txBox="1"/>
          <p:nvPr/>
        </p:nvSpPr>
        <p:spPr>
          <a:xfrm>
            <a:off x="1619250" y="4437063"/>
            <a:ext cx="208915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从小生活在农村，孤陋寡闻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83" name="文本框 44082"/>
          <p:cNvSpPr txBox="1"/>
          <p:nvPr/>
        </p:nvSpPr>
        <p:spPr>
          <a:xfrm>
            <a:off x="3635375" y="2924175"/>
            <a:ext cx="2635250" cy="822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被猪拱、讨人嫌、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险被砍、经风雨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84" name="文本框 44083"/>
          <p:cNvSpPr txBox="1"/>
          <p:nvPr/>
        </p:nvSpPr>
        <p:spPr>
          <a:xfrm>
            <a:off x="3635375" y="4221163"/>
            <a:ext cx="2328863" cy="15525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从农村到城市，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感到渺小、幼稚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天真，读不懂人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世大书。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85" name="文本框 44084"/>
          <p:cNvSpPr txBox="1"/>
          <p:nvPr/>
        </p:nvSpPr>
        <p:spPr>
          <a:xfrm>
            <a:off x="6156325" y="2924175"/>
            <a:ext cx="1409700" cy="10969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不屈不挠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顽强生长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87" name="文本框 44086"/>
          <p:cNvSpPr txBox="1"/>
          <p:nvPr/>
        </p:nvSpPr>
        <p:spPr>
          <a:xfrm>
            <a:off x="5940425" y="4076700"/>
            <a:ext cx="2941638" cy="2484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原来也是个孱头，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脾性一天天地坏了，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常常发呆，心境垂垂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暮老。最后受小桃树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启发鼓舞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81" grpId="0"/>
      <p:bldP spid="44082" grpId="0"/>
      <p:bldP spid="44083" grpId="0"/>
      <p:bldP spid="44084" grpId="0"/>
      <p:bldP spid="44085" grpId="0"/>
      <p:bldP spid="4408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1" name="文本占位符 53250"/>
          <p:cNvSpPr>
            <a:spLocks noGrp="1" noRot="1"/>
          </p:cNvSpPr>
          <p:nvPr>
            <p:ph type="body" idx="1"/>
          </p:nvPr>
        </p:nvSpPr>
        <p:spPr/>
        <p:txBody>
          <a:bodyPr/>
          <a:p>
            <a:r>
              <a:rPr lang="zh-CN" altLang="en-US" b="1" dirty="0"/>
              <a:t>将桃核埋在院子角落的土里，想让它在那儿蓄着我的梦。</a:t>
            </a:r>
            <a:endParaRPr lang="zh-CN" altLang="en-US" b="1" dirty="0"/>
          </a:p>
          <a:p>
            <a:r>
              <a:rPr lang="zh-CN" altLang="en-US" b="1" dirty="0"/>
              <a:t>它是我的，它是我的梦种儿长的。</a:t>
            </a:r>
            <a:endParaRPr lang="zh-CN" altLang="en-US" b="1" dirty="0"/>
          </a:p>
          <a:p>
            <a:r>
              <a:rPr lang="zh-CN" altLang="en-US" b="1" dirty="0"/>
              <a:t>我的梦是绿色的，将来开了花，我会幸福呢。</a:t>
            </a:r>
            <a:endParaRPr lang="zh-CN" altLang="en-US" b="1" dirty="0"/>
          </a:p>
          <a:p>
            <a:r>
              <a:rPr lang="zh-CN" altLang="en-US" b="1" dirty="0"/>
              <a:t>你那花是会开得美的，而且会孕出一个桃儿来，我还叫你是我的梦的精灵，对吗？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515610" y="3731260"/>
            <a:ext cx="3677285" cy="910590"/>
          </a:xfrm>
          <a:solidFill>
            <a:srgbClr val="FF99CC"/>
          </a:solidFill>
        </p:spPr>
        <p:txBody>
          <a:bodyPr>
            <a:normAutofit fontScale="90000"/>
          </a:bodyPr>
          <a:p>
            <a:r>
              <a:rPr lang="zh-CN" altLang="en-US" b="1"/>
              <a:t>一棵小桃树</a:t>
            </a:r>
            <a:endParaRPr lang="zh-CN" altLang="en-US" b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697028" y="4642009"/>
            <a:ext cx="1952625" cy="574834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Autofit/>
          </a:bodyPr>
          <a:p>
            <a:r>
              <a:rPr lang="zh-CN" altLang="en-US" sz="4050"/>
              <a:t>贾平凹</a:t>
            </a:r>
            <a:endParaRPr lang="zh-CN" altLang="en-US" sz="405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3" name="文本占位符 46082"/>
          <p:cNvSpPr>
            <a:spLocks noGrp="1" noRot="1"/>
          </p:cNvSpPr>
          <p:nvPr>
            <p:ph type="body" idx="1"/>
          </p:nvPr>
        </p:nvSpPr>
        <p:spPr>
          <a:xfrm>
            <a:off x="0" y="1981200"/>
            <a:ext cx="8845550" cy="3886200"/>
          </a:xfrm>
        </p:spPr>
        <p:txBody>
          <a:bodyPr/>
          <a:p>
            <a:r>
              <a:rPr lang="zh-CN" altLang="en-US" sz="3600" b="1" dirty="0"/>
              <a:t>紫藤萝：生命无止境，人生美好，</a:t>
            </a:r>
            <a:endParaRPr lang="zh-CN" altLang="en-US" sz="3600" b="1" dirty="0"/>
          </a:p>
          <a:p>
            <a:pPr>
              <a:buNone/>
            </a:pPr>
            <a:r>
              <a:rPr lang="zh-CN" altLang="en-US" sz="3600" b="1" dirty="0"/>
              <a:t>                            生命永恒，勇气倍增。</a:t>
            </a:r>
            <a:endParaRPr lang="zh-CN" altLang="en-US" sz="3600" b="1" dirty="0"/>
          </a:p>
          <a:p>
            <a:pPr>
              <a:buNone/>
            </a:pPr>
            <a:endParaRPr lang="zh-CN" altLang="en-US" sz="3600" b="1" dirty="0"/>
          </a:p>
          <a:p>
            <a:r>
              <a:rPr lang="zh-CN" altLang="en-US" sz="3600" b="1" dirty="0">
                <a:solidFill>
                  <a:schemeClr val="hlink"/>
                </a:solidFill>
              </a:rPr>
              <a:t>小桃树：困境不气馁，心中有梦，</a:t>
            </a:r>
            <a:endParaRPr lang="zh-CN" altLang="en-US" sz="3600" b="1" dirty="0">
              <a:solidFill>
                <a:schemeClr val="hlink"/>
              </a:solidFill>
            </a:endParaRPr>
          </a:p>
          <a:p>
            <a:pPr>
              <a:buNone/>
            </a:pPr>
            <a:r>
              <a:rPr lang="zh-CN" altLang="en-US" sz="3600" b="1" dirty="0">
                <a:solidFill>
                  <a:schemeClr val="hlink"/>
                </a:solidFill>
              </a:rPr>
              <a:t>                             顽强斗争，不懈追求。</a:t>
            </a:r>
            <a:endParaRPr lang="zh-CN" altLang="en-US" sz="3600" b="1" dirty="0">
              <a:solidFill>
                <a:schemeClr val="hlink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标题 48129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r>
              <a:rPr lang="zh-CN" altLang="en-US" b="1" dirty="0">
                <a:solidFill>
                  <a:schemeClr val="hlink"/>
                </a:solidFill>
              </a:rPr>
              <a:t>托物言志寄深意</a:t>
            </a:r>
            <a:endParaRPr lang="zh-CN" altLang="en-US" b="1" dirty="0">
              <a:solidFill>
                <a:schemeClr val="hlink"/>
              </a:solidFill>
            </a:endParaRPr>
          </a:p>
        </p:txBody>
      </p:sp>
      <p:sp>
        <p:nvSpPr>
          <p:cNvPr id="48131" name="文本占位符 48130"/>
          <p:cNvSpPr>
            <a:spLocks noGrp="1" noRot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zh-CN" altLang="en-US" dirty="0"/>
              <a:t>         </a:t>
            </a:r>
            <a:r>
              <a:rPr lang="zh-CN" altLang="en-US" b="1" dirty="0"/>
              <a:t>春天，各种各样的鲜花竞相开放，就连不起眼的小草也会开出一朵朵或红或黄或紫的小花来炫耀一番。</a:t>
            </a:r>
            <a:endParaRPr lang="zh-CN" altLang="en-US" b="1" dirty="0"/>
          </a:p>
          <a:p>
            <a:pPr>
              <a:buNone/>
            </a:pPr>
            <a:r>
              <a:rPr lang="zh-CN" altLang="en-US" b="1" dirty="0"/>
              <a:t>        但，竹子，却从不与它们争宠。它只是默默地成长，一节一节又一节，虚心踏实，笔直向上，它们的目标是苍穹！</a:t>
            </a:r>
            <a:endParaRPr lang="zh-CN" altLang="en-US" b="1" dirty="0"/>
          </a:p>
          <a:p>
            <a:pPr>
              <a:buNone/>
            </a:pPr>
            <a:r>
              <a:rPr lang="zh-CN" altLang="en-US" b="1" dirty="0"/>
              <a:t>       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1740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 anchor="ctr"/>
          <a:p>
            <a:r>
              <a:rPr lang="zh-CN" altLang="en-US" sz="4000" dirty="0"/>
              <a:t>四、问题探究</a:t>
            </a:r>
            <a:endParaRPr lang="zh-CN" altLang="en-US" sz="4000" dirty="0"/>
          </a:p>
        </p:txBody>
      </p:sp>
      <p:sp>
        <p:nvSpPr>
          <p:cNvPr id="17411" name="文本占位符 17410"/>
          <p:cNvSpPr>
            <a:spLocks noGrp="1"/>
          </p:cNvSpPr>
          <p:nvPr>
            <p:ph type="body" idx="1"/>
          </p:nvPr>
        </p:nvSpPr>
        <p:spPr>
          <a:xfrm>
            <a:off x="457200" y="908050"/>
            <a:ext cx="8229600" cy="5218113"/>
          </a:xfrm>
        </p:spPr>
        <p:txBody>
          <a:bodyPr/>
          <a:p>
            <a:pPr>
              <a:lnSpc>
                <a:spcPct val="80000"/>
              </a:lnSpc>
            </a:pPr>
            <a:r>
              <a:rPr lang="en-US" altLang="zh-CN" b="1" dirty="0"/>
              <a:t>1.</a:t>
            </a:r>
            <a:r>
              <a:rPr lang="zh-CN" altLang="en-US" b="1" dirty="0"/>
              <a:t>在第</a:t>
            </a:r>
            <a:r>
              <a:rPr lang="en-US" altLang="zh-CN" b="1" dirty="0"/>
              <a:t>1</a:t>
            </a:r>
            <a:r>
              <a:rPr lang="zh-CN" altLang="en-US" b="1" dirty="0"/>
              <a:t>段中</a:t>
            </a:r>
            <a:r>
              <a:rPr lang="en-US" altLang="zh-CN" b="1" dirty="0"/>
              <a:t>,</a:t>
            </a:r>
            <a:r>
              <a:rPr lang="zh-CN" altLang="en-US" b="1" dirty="0"/>
              <a:t>作者：“我常想给我的小桃树写点文章”</a:t>
            </a:r>
            <a:r>
              <a:rPr lang="en-US" altLang="zh-CN" b="1" dirty="0"/>
              <a:t>,</a:t>
            </a:r>
            <a:r>
              <a:rPr lang="zh-CN" altLang="en-US" b="1" dirty="0"/>
              <a:t>什么“只是自个儿仟悔</a:t>
            </a:r>
            <a:r>
              <a:rPr lang="en-US" altLang="zh-CN" b="1" dirty="0"/>
              <a:t>,</a:t>
            </a:r>
            <a:r>
              <a:rPr lang="zh-CN" altLang="en-US" b="1" dirty="0"/>
              <a:t>又自个儿安慰”呢</a:t>
            </a:r>
            <a:r>
              <a:rPr lang="en-US" altLang="zh-CN" b="1"/>
              <a:t>?</a:t>
            </a:r>
            <a:br>
              <a:rPr lang="en-US" altLang="zh-CN" b="1"/>
            </a:br>
            <a:endParaRPr lang="en-US" altLang="zh-CN" b="1"/>
          </a:p>
          <a:p>
            <a:pPr>
              <a:lnSpc>
                <a:spcPct val="80000"/>
              </a:lnSpc>
            </a:pPr>
            <a:endParaRPr lang="en-US" altLang="zh-CN" b="1"/>
          </a:p>
          <a:p>
            <a:pPr>
              <a:lnSpc>
                <a:spcPct val="80000"/>
              </a:lnSpc>
            </a:pPr>
            <a:endParaRPr lang="en-US" altLang="zh-CN" b="1"/>
          </a:p>
          <a:p>
            <a:pPr>
              <a:lnSpc>
                <a:spcPct val="80000"/>
              </a:lnSpc>
            </a:pPr>
            <a:r>
              <a:rPr lang="en-US" altLang="zh-CN" b="1" dirty="0"/>
              <a:t>2.</a:t>
            </a:r>
            <a:r>
              <a:rPr lang="zh-CN" altLang="en-US" b="1" dirty="0"/>
              <a:t>第</a:t>
            </a:r>
            <a:r>
              <a:rPr lang="en-US" altLang="zh-CN" b="1" dirty="0"/>
              <a:t>2</a:t>
            </a:r>
            <a:r>
              <a:rPr lang="zh-CN" altLang="en-US" b="1" dirty="0"/>
              <a:t>段</a:t>
            </a:r>
            <a:r>
              <a:rPr lang="en-US" altLang="zh-CN" b="1" dirty="0"/>
              <a:t>,</a:t>
            </a:r>
            <a:r>
              <a:rPr lang="zh-CN" altLang="en-US" b="1" dirty="0"/>
              <a:t>作者是怎样写眼前大雨中的小桃树的</a:t>
            </a:r>
            <a:r>
              <a:rPr lang="en-US" altLang="zh-CN" b="1" dirty="0"/>
              <a:t>?</a:t>
            </a:r>
            <a:r>
              <a:rPr lang="zh-CN" altLang="en-US" b="1" dirty="0"/>
              <a:t>表达作者怎样的心情</a:t>
            </a:r>
            <a:r>
              <a:rPr lang="en-US" altLang="zh-CN" b="1" dirty="0"/>
              <a:t>?</a:t>
            </a:r>
            <a:br>
              <a:rPr lang="en-US" altLang="zh-CN" b="1" dirty="0"/>
            </a:br>
            <a:endParaRPr lang="en-US" altLang="zh-CN" b="1" dirty="0"/>
          </a:p>
        </p:txBody>
      </p:sp>
      <p:sp>
        <p:nvSpPr>
          <p:cNvPr id="17412" name="矩形 17411"/>
          <p:cNvSpPr/>
          <p:nvPr/>
        </p:nvSpPr>
        <p:spPr>
          <a:xfrm>
            <a:off x="827088" y="2060575"/>
            <a:ext cx="7651750" cy="1552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常想写”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说明“我的小桃树”有点特殊经历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.“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常想写”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一直没写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所以感到内疚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要仟悔；现在“该给它写了”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所以感到安慰”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开头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造成悬念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能激发读者兴趣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b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en-US" altLang="zh-CN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3" name="矩形 17412"/>
          <p:cNvSpPr/>
          <p:nvPr/>
        </p:nvSpPr>
        <p:spPr>
          <a:xfrm>
            <a:off x="598488" y="4581525"/>
            <a:ext cx="8005762" cy="191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作者用拟人的手法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一个“瘦”字用得十分恰贴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.“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容颜全”、令人</a:t>
            </a:r>
            <a:r>
              <a:rPr lang="zh-CN" altLang="en-US" sz="24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辛酸、痛心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面对残酷现实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,“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我”“万般无奈”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只能骂自己“孱头”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从这里就可以看出“小桃树”和“我”之间不同寻常的关系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自然引起对往事的回忆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b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en-US" altLang="zh-CN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charRg st="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3">
                                            <p:txEl>
                                              <p:charRg st="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3">
                                            <p:txEl>
                                              <p:charRg st="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7" name="文本占位符 21506"/>
          <p:cNvSpPr>
            <a:spLocks noGrp="1"/>
          </p:cNvSpPr>
          <p:nvPr>
            <p:ph type="body" idx="1"/>
          </p:nvPr>
        </p:nvSpPr>
        <p:spPr>
          <a:xfrm>
            <a:off x="457200" y="620713"/>
            <a:ext cx="8229600" cy="5505450"/>
          </a:xfrm>
        </p:spPr>
        <p:txBody>
          <a:bodyPr/>
          <a:p>
            <a:r>
              <a:rPr lang="en-US" altLang="zh-CN" sz="4000" b="1" dirty="0"/>
              <a:t>3.</a:t>
            </a:r>
            <a:r>
              <a:rPr lang="zh-CN" altLang="en-US" sz="4000" b="1" dirty="0"/>
              <a:t>第</a:t>
            </a:r>
            <a:r>
              <a:rPr lang="en-US" altLang="zh-CN" sz="4000" b="1" dirty="0"/>
              <a:t>3</a:t>
            </a:r>
            <a:r>
              <a:rPr lang="zh-CN" altLang="en-US" sz="4000" b="1" dirty="0"/>
              <a:t>段中</a:t>
            </a:r>
            <a:r>
              <a:rPr lang="en-US" altLang="zh-CN" sz="4000" b="1" dirty="0"/>
              <a:t>,</a:t>
            </a:r>
            <a:r>
              <a:rPr lang="zh-CN" altLang="en-US" sz="4000" b="1" dirty="0"/>
              <a:t>奶奶给桃吃时说的那番话</a:t>
            </a:r>
            <a:r>
              <a:rPr lang="en-US" altLang="zh-CN" sz="4000" b="1" dirty="0"/>
              <a:t>,</a:t>
            </a:r>
            <a:r>
              <a:rPr lang="zh-CN" altLang="en-US" sz="4000" b="1" dirty="0"/>
              <a:t>对我有什么启迪</a:t>
            </a:r>
            <a:r>
              <a:rPr lang="en-US" altLang="zh-CN" sz="4000" b="1"/>
              <a:t>?</a:t>
            </a:r>
            <a:br>
              <a:rPr lang="en-US" altLang="zh-CN" sz="4000" b="1"/>
            </a:br>
            <a:br>
              <a:rPr lang="en-US" altLang="zh-CN" sz="4000" b="1"/>
            </a:br>
            <a:endParaRPr lang="en-US" altLang="zh-CN" sz="4000" b="1"/>
          </a:p>
          <a:p>
            <a:r>
              <a:rPr lang="en-US" altLang="zh-CN" sz="4000" b="1" dirty="0"/>
              <a:t>4.</a:t>
            </a:r>
            <a:r>
              <a:rPr lang="zh-CN" altLang="en-US" sz="4000" b="1" dirty="0"/>
              <a:t>作者多次写到：“桃核儿在院子角落里”</a:t>
            </a:r>
            <a:r>
              <a:rPr lang="en-US" altLang="zh-CN" sz="4000" b="1" dirty="0"/>
              <a:t>,“</a:t>
            </a:r>
            <a:r>
              <a:rPr lang="zh-CN" altLang="en-US" sz="4000" b="1" dirty="0"/>
              <a:t>它长的不是地方”</a:t>
            </a:r>
            <a:r>
              <a:rPr lang="en-US" altLang="zh-CN" sz="4000" b="1" dirty="0"/>
              <a:t>,</a:t>
            </a:r>
            <a:r>
              <a:rPr lang="zh-CN" altLang="en-US" sz="4000" b="1" dirty="0"/>
              <a:t>意味着什么</a:t>
            </a:r>
            <a:r>
              <a:rPr lang="en-US" altLang="zh-CN" sz="4000" b="1" dirty="0"/>
              <a:t>?</a:t>
            </a:r>
            <a:br>
              <a:rPr lang="en-US" altLang="zh-CN" sz="4000" b="1" dirty="0"/>
            </a:br>
            <a:br>
              <a:rPr lang="en-US" altLang="zh-CN" sz="4000" b="1" dirty="0"/>
            </a:br>
            <a:endParaRPr lang="en-US" altLang="zh-CN" sz="4000" b="1" dirty="0"/>
          </a:p>
        </p:txBody>
      </p:sp>
      <p:sp>
        <p:nvSpPr>
          <p:cNvPr id="21508" name="矩形 21507"/>
          <p:cNvSpPr/>
          <p:nvPr/>
        </p:nvSpPr>
        <p:spPr>
          <a:xfrm>
            <a:off x="646113" y="1989138"/>
            <a:ext cx="8497887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奶奶赋予桃核特殊的含义，启发了“我”孩提时代对理想和幸福美好生活的追求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9" name="矩形 21508"/>
          <p:cNvSpPr/>
          <p:nvPr/>
        </p:nvSpPr>
        <p:spPr>
          <a:xfrm>
            <a:off x="971550" y="4984750"/>
            <a:ext cx="53054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小桃树生长环境差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遭受冷落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0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9" name="文本占位符 19458"/>
          <p:cNvSpPr>
            <a:spLocks noGrp="1"/>
          </p:cNvSpPr>
          <p:nvPr>
            <p:ph type="body" idx="1"/>
          </p:nvPr>
        </p:nvSpPr>
        <p:spPr>
          <a:xfrm>
            <a:off x="457200" y="549275"/>
            <a:ext cx="8229600" cy="5576888"/>
          </a:xfrm>
        </p:spPr>
        <p:txBody>
          <a:bodyPr/>
          <a:p>
            <a:pPr>
              <a:lnSpc>
                <a:spcPct val="80000"/>
              </a:lnSpc>
            </a:pPr>
            <a:r>
              <a:rPr lang="en-US" altLang="zh-CN" sz="3600" b="1" dirty="0"/>
              <a:t>5.</a:t>
            </a:r>
            <a:r>
              <a:rPr lang="zh-CN" altLang="en-US" sz="3600" b="1" dirty="0"/>
              <a:t>第</a:t>
            </a:r>
            <a:r>
              <a:rPr lang="en-US" altLang="zh-CN" sz="3600" b="1" dirty="0"/>
              <a:t>6</a:t>
            </a:r>
            <a:r>
              <a:rPr lang="zh-CN" altLang="en-US" sz="3600" b="1" dirty="0"/>
              <a:t>段中说：“我的梦是绿色的</a:t>
            </a:r>
            <a:r>
              <a:rPr lang="en-US" altLang="zh-CN" sz="3600" b="1" dirty="0"/>
              <a:t>,</a:t>
            </a:r>
            <a:r>
              <a:rPr lang="zh-CN" altLang="en-US" sz="3600" b="1" dirty="0"/>
              <a:t>将来开了花</a:t>
            </a:r>
            <a:r>
              <a:rPr lang="en-US" altLang="zh-CN" sz="3600" b="1" dirty="0"/>
              <a:t>,</a:t>
            </a:r>
            <a:r>
              <a:rPr lang="zh-CN" altLang="en-US" sz="3600" b="1" dirty="0"/>
              <a:t>我会幸福呢</a:t>
            </a:r>
            <a:r>
              <a:rPr lang="en-US" altLang="zh-CN" sz="3600" b="1" dirty="0"/>
              <a:t>.”</a:t>
            </a:r>
            <a:r>
              <a:rPr lang="zh-CN" altLang="en-US" sz="3600" b="1" dirty="0"/>
              <a:t>这句话该怎样解释</a:t>
            </a:r>
            <a:r>
              <a:rPr lang="en-US" altLang="zh-CN" sz="3600" b="1"/>
              <a:t>?</a:t>
            </a:r>
            <a:br>
              <a:rPr lang="en-US" altLang="zh-CN" sz="3600" b="1"/>
            </a:br>
            <a:endParaRPr lang="en-US" altLang="zh-CN" sz="3600" b="1"/>
          </a:p>
          <a:p>
            <a:pPr>
              <a:lnSpc>
                <a:spcPct val="80000"/>
              </a:lnSpc>
            </a:pPr>
            <a:endParaRPr lang="en-US" altLang="zh-CN" b="1"/>
          </a:p>
          <a:p>
            <a:pPr>
              <a:lnSpc>
                <a:spcPct val="80000"/>
              </a:lnSpc>
            </a:pPr>
            <a:endParaRPr lang="en-US" altLang="zh-CN" b="1"/>
          </a:p>
          <a:p>
            <a:pPr>
              <a:lnSpc>
                <a:spcPct val="80000"/>
              </a:lnSpc>
            </a:pPr>
            <a:r>
              <a:rPr lang="en-US" altLang="zh-CN" b="1" dirty="0"/>
              <a:t>6.</a:t>
            </a:r>
            <a:r>
              <a:rPr lang="zh-CN" altLang="en-US" b="1" dirty="0"/>
              <a:t>第</a:t>
            </a:r>
            <a:r>
              <a:rPr lang="en-US" altLang="zh-CN" b="1" dirty="0"/>
              <a:t>7</a:t>
            </a:r>
            <a:r>
              <a:rPr lang="zh-CN" altLang="en-US" b="1" dirty="0"/>
              <a:t>自然段段</a:t>
            </a:r>
            <a:r>
              <a:rPr lang="en-US" altLang="zh-CN" b="1" dirty="0"/>
              <a:t>,</a:t>
            </a:r>
            <a:r>
              <a:rPr lang="zh-CN" altLang="en-US" b="1" dirty="0"/>
              <a:t>作者明写自己的经历</a:t>
            </a:r>
            <a:r>
              <a:rPr lang="en-US" altLang="zh-CN" b="1" dirty="0"/>
              <a:t>,</a:t>
            </a:r>
            <a:r>
              <a:rPr lang="zh-CN" altLang="en-US" b="1" dirty="0"/>
              <a:t>和“小桃树”有什么联系</a:t>
            </a:r>
            <a:r>
              <a:rPr lang="en-US" altLang="zh-CN" b="1" dirty="0"/>
              <a:t>?</a:t>
            </a:r>
            <a:br>
              <a:rPr lang="en-US" altLang="zh-CN" b="1" dirty="0"/>
            </a:br>
            <a:endParaRPr lang="en-US" altLang="zh-CN" b="1" dirty="0"/>
          </a:p>
        </p:txBody>
      </p:sp>
      <p:sp>
        <p:nvSpPr>
          <p:cNvPr id="19460" name="矩形 19459"/>
          <p:cNvSpPr/>
          <p:nvPr/>
        </p:nvSpPr>
        <p:spPr>
          <a:xfrm>
            <a:off x="971550" y="1700213"/>
            <a:ext cx="7200900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这句话的意思是说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,“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我”的理想是美好的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是生机勃勃的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是充满希望的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.“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绿色”是和平、希望的象征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b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1" name="矩形 19460"/>
          <p:cNvSpPr/>
          <p:nvPr/>
        </p:nvSpPr>
        <p:spPr>
          <a:xfrm>
            <a:off x="827088" y="4292600"/>
            <a:ext cx="7200900" cy="1800225"/>
          </a:xfrm>
          <a:prstGeom prst="rect">
            <a:avLst/>
          </a:prstGeom>
          <a:solidFill>
            <a:schemeClr val="bg1">
              <a:alpha val="60000"/>
            </a:schemeClr>
          </a:solidFill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作者少年时代努力奋斗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胸怀大志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很像“一个春天长上二尺来高”的小桃树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充满向上的朝气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小桃树就是自己的化身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b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1946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1" name="文本占位符 22530"/>
          <p:cNvSpPr>
            <a:spLocks noGrp="1"/>
          </p:cNvSpPr>
          <p:nvPr>
            <p:ph type="body" idx="1"/>
          </p:nvPr>
        </p:nvSpPr>
        <p:spPr>
          <a:xfrm>
            <a:off x="457200" y="404813"/>
            <a:ext cx="8229600" cy="5721350"/>
          </a:xfrm>
        </p:spPr>
        <p:txBody>
          <a:bodyPr/>
          <a:p>
            <a:r>
              <a:rPr lang="en-US" altLang="zh-CN" sz="3600" b="1" dirty="0"/>
              <a:t>7.</a:t>
            </a:r>
            <a:r>
              <a:rPr lang="zh-CN" altLang="en-US" sz="3600" b="1" dirty="0"/>
              <a:t>第</a:t>
            </a:r>
            <a:r>
              <a:rPr lang="en-US" altLang="zh-CN" sz="3600" b="1" dirty="0"/>
              <a:t>8</a:t>
            </a:r>
            <a:r>
              <a:rPr lang="zh-CN" altLang="en-US" sz="3600" b="1" dirty="0"/>
              <a:t>自然段写了几层意思</a:t>
            </a:r>
            <a:r>
              <a:rPr lang="en-US" altLang="zh-CN" sz="3600" b="1" dirty="0"/>
              <a:t>,</a:t>
            </a:r>
            <a:r>
              <a:rPr lang="zh-CN" altLang="en-US" sz="3600" b="1" dirty="0"/>
              <a:t>表现了作者怎样的情感</a:t>
            </a:r>
            <a:r>
              <a:rPr lang="en-US" altLang="zh-CN" sz="3600" b="1"/>
              <a:t>?</a:t>
            </a:r>
            <a:br>
              <a:rPr lang="en-US" altLang="zh-CN" sz="3600" b="1"/>
            </a:br>
            <a:endParaRPr lang="en-US" altLang="zh-CN" dirty="0"/>
          </a:p>
        </p:txBody>
      </p:sp>
      <p:sp>
        <p:nvSpPr>
          <p:cNvPr id="22532" name="矩形 22531"/>
          <p:cNvSpPr/>
          <p:nvPr/>
        </p:nvSpPr>
        <p:spPr>
          <a:xfrm>
            <a:off x="395288" y="1700213"/>
            <a:ext cx="8064500" cy="4486275"/>
          </a:xfrm>
          <a:prstGeom prst="rect">
            <a:avLst/>
          </a:prstGeom>
          <a:solidFill>
            <a:schemeClr val="bg1">
              <a:alpha val="60000"/>
            </a:schemeClr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20000"/>
              </a:spcBef>
              <a:buChar char="•"/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三层意思：自责的话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一场痛哭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又见到了小桃树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b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十年浩劫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,“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极左”路线给有志青年带来精神上的极大痛苦和压抑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国之不幸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家之不幸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己之不幸交织在一起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只有用“痛哭”来发泄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作者看看多灾多难的小桃树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想想自己坎坷的经历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百感交集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托物言志的主旨十分明显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8435" name="文本占位符 18434"/>
          <p:cNvSpPr>
            <a:spLocks noGrp="1"/>
          </p:cNvSpPr>
          <p:nvPr>
            <p:ph type="body" idx="1"/>
          </p:nvPr>
        </p:nvSpPr>
        <p:spPr>
          <a:xfrm>
            <a:off x="457200" y="549275"/>
            <a:ext cx="8229600" cy="5576888"/>
          </a:xfrm>
        </p:spPr>
        <p:txBody>
          <a:bodyPr/>
          <a:p>
            <a:r>
              <a:rPr lang="en-US" altLang="zh-CN" sz="4000" b="1" dirty="0"/>
              <a:t>8.</a:t>
            </a:r>
            <a:r>
              <a:rPr lang="zh-CN" altLang="en-US" sz="4000" b="1" dirty="0"/>
              <a:t>文章多处写到“奶奶”</a:t>
            </a:r>
            <a:r>
              <a:rPr lang="en-US" altLang="zh-CN" sz="4000" b="1" dirty="0"/>
              <a:t>,</a:t>
            </a:r>
            <a:r>
              <a:rPr lang="zh-CN" altLang="en-US" sz="4000" b="1" dirty="0"/>
              <a:t>其作用是什么</a:t>
            </a:r>
            <a:r>
              <a:rPr lang="en-US" altLang="zh-CN" sz="4000" b="1" dirty="0"/>
              <a:t>?</a:t>
            </a:r>
            <a:br>
              <a:rPr lang="en-US" altLang="zh-CN" sz="4000" b="1" dirty="0"/>
            </a:br>
            <a:endParaRPr lang="en-US" altLang="zh-CN" sz="4000" b="1" dirty="0"/>
          </a:p>
        </p:txBody>
      </p:sp>
      <p:sp>
        <p:nvSpPr>
          <p:cNvPr id="18436" name="矩形 18435"/>
          <p:cNvSpPr/>
          <p:nvPr/>
        </p:nvSpPr>
        <p:spPr>
          <a:xfrm>
            <a:off x="611188" y="1989138"/>
            <a:ext cx="7970837" cy="4359275"/>
          </a:xfrm>
          <a:prstGeom prst="rect">
            <a:avLst/>
          </a:prstGeom>
          <a:solidFill>
            <a:schemeClr val="bg1">
              <a:alpha val="60000"/>
            </a:schemeClr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20000"/>
              </a:spcBef>
              <a:buChar char="•"/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一是突出了小桃树与奶奶的密切关系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奶奶买来桃子才种下桃树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奶奶打扫卫生才发现桃树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奶奶的保护才留存桃树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二是奶奶是作者感恩的对象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文章在歌颂小桃树的过程中也暗含了作者对奶奶的感激、思念之情</a:t>
            </a: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en-US" altLang="zh-CN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4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3" name="文本占位符 20482"/>
          <p:cNvSpPr>
            <a:spLocks noGrp="1"/>
          </p:cNvSpPr>
          <p:nvPr>
            <p:ph type="body" idx="1"/>
          </p:nvPr>
        </p:nvSpPr>
        <p:spPr>
          <a:xfrm>
            <a:off x="457200" y="620713"/>
            <a:ext cx="8229600" cy="5505450"/>
          </a:xfrm>
        </p:spPr>
        <p:txBody>
          <a:bodyPr/>
          <a:p>
            <a:r>
              <a:rPr lang="en-US" altLang="zh-CN" b="1" dirty="0"/>
              <a:t>9.</a:t>
            </a:r>
            <a:r>
              <a:rPr lang="zh-CN" altLang="en-US" b="1" dirty="0"/>
              <a:t>下列句子形象生动</a:t>
            </a:r>
            <a:r>
              <a:rPr lang="en-US" altLang="zh-CN" b="1" dirty="0"/>
              <a:t>,</a:t>
            </a:r>
            <a:r>
              <a:rPr lang="zh-CN" altLang="en-US" b="1" dirty="0"/>
              <a:t>富有表现力</a:t>
            </a:r>
            <a:r>
              <a:rPr lang="en-US" altLang="zh-CN" b="1" dirty="0"/>
              <a:t>,</a:t>
            </a:r>
            <a:r>
              <a:rPr lang="zh-CN" altLang="en-US" b="1" dirty="0"/>
              <a:t>请加以赏析</a:t>
            </a:r>
            <a:r>
              <a:rPr lang="en-US" altLang="zh-CN" b="1" dirty="0"/>
              <a:t>.</a:t>
            </a:r>
            <a:br>
              <a:rPr lang="en-US" altLang="zh-CN" b="1" dirty="0"/>
            </a:br>
            <a:r>
              <a:rPr lang="en-US" altLang="zh-CN" b="1" dirty="0"/>
              <a:t>①</a:t>
            </a:r>
            <a:r>
              <a:rPr lang="zh-CN" altLang="en-US" b="1" dirty="0"/>
              <a:t>人世原来有人世的大书</a:t>
            </a:r>
            <a:r>
              <a:rPr lang="en-US" altLang="zh-CN" b="1" dirty="0"/>
              <a:t>,</a:t>
            </a:r>
            <a:r>
              <a:rPr lang="zh-CN" altLang="en-US" b="1" dirty="0"/>
              <a:t>我却连第一行文字还读不懂呢</a:t>
            </a:r>
            <a:r>
              <a:rPr lang="en-US" altLang="zh-CN" b="1"/>
              <a:t>.</a:t>
            </a:r>
            <a:br>
              <a:rPr lang="en-US" altLang="zh-CN" b="1"/>
            </a:br>
            <a:endParaRPr lang="en-US" altLang="zh-CN" b="1"/>
          </a:p>
          <a:p>
            <a:endParaRPr lang="en-US" altLang="zh-CN" b="1"/>
          </a:p>
          <a:p>
            <a:endParaRPr lang="en-US" altLang="zh-CN" b="1"/>
          </a:p>
          <a:p>
            <a:endParaRPr lang="en-US" altLang="zh-CN" b="1"/>
          </a:p>
          <a:p>
            <a:r>
              <a:rPr lang="en-US" altLang="zh-CN" b="1" dirty="0"/>
              <a:t>②</a:t>
            </a:r>
            <a:r>
              <a:rPr lang="zh-CN" altLang="en-US" b="1" dirty="0"/>
              <a:t>但它却没有掉下去</a:t>
            </a:r>
            <a:r>
              <a:rPr lang="en-US" altLang="zh-CN" b="1" dirty="0"/>
              <a:t>,</a:t>
            </a:r>
            <a:r>
              <a:rPr lang="zh-CN" altLang="en-US" b="1" dirty="0"/>
              <a:t>像风浪里航道上的指示灯</a:t>
            </a:r>
            <a:r>
              <a:rPr lang="en-US" altLang="zh-CN" b="1" dirty="0"/>
              <a:t>,</a:t>
            </a:r>
            <a:r>
              <a:rPr lang="zh-CN" altLang="en-US" b="1" dirty="0"/>
              <a:t>闪着时隐时现的嫩黄的光</a:t>
            </a:r>
            <a:r>
              <a:rPr lang="en-US" altLang="zh-CN" b="1" dirty="0"/>
              <a:t>,</a:t>
            </a:r>
            <a:r>
              <a:rPr lang="zh-CN" altLang="en-US" b="1" dirty="0"/>
              <a:t>嫩红的光</a:t>
            </a:r>
            <a:r>
              <a:rPr lang="en-US" altLang="zh-CN" b="1" dirty="0"/>
              <a:t>.</a:t>
            </a:r>
            <a:br>
              <a:rPr lang="en-US" altLang="zh-CN" b="1" dirty="0"/>
            </a:br>
            <a:endParaRPr lang="en-US" altLang="zh-CN" b="1" dirty="0"/>
          </a:p>
        </p:txBody>
      </p:sp>
      <p:sp>
        <p:nvSpPr>
          <p:cNvPr id="20484" name="矩形 20483"/>
          <p:cNvSpPr/>
          <p:nvPr/>
        </p:nvSpPr>
        <p:spPr>
          <a:xfrm>
            <a:off x="900113" y="4822508"/>
            <a:ext cx="7632700" cy="1371600"/>
          </a:xfrm>
          <a:prstGeom prst="rect">
            <a:avLst/>
          </a:prstGeom>
          <a:solidFill>
            <a:schemeClr val="bg1">
              <a:alpha val="60000"/>
            </a:schemeClr>
          </a:solidFill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运用比喻的修辞手法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将花苞比作风浪里航道上的指示灯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表现了小桃树顽强的生命力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同时也给予作者希望和信念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5" name="矩形 20484"/>
          <p:cNvSpPr/>
          <p:nvPr/>
        </p:nvSpPr>
        <p:spPr>
          <a:xfrm>
            <a:off x="900113" y="1786255"/>
            <a:ext cx="7943850" cy="2225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运用比喻的修辞手法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将人世比作大书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生动形象地写出了自己对人世的认识海非常的肤浅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表现了社会的错综复杂和自己的幼稚天真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将自己的命运和小桃树的命运联系起来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b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bldLvl="0" animBg="1"/>
      <p:bldP spid="2048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66035" y="279400"/>
            <a:ext cx="6348730" cy="6248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dirty="0">
                <a:sym typeface="+mn-ea"/>
              </a:rPr>
              <a:t>走进文本</a:t>
            </a:r>
            <a:endParaRPr lang="zh-CN" altLang="en-US" sz="4000" dirty="0">
              <a:sym typeface="+mn-ea"/>
            </a:endParaRPr>
          </a:p>
          <a:p>
            <a:endParaRPr lang="zh-CN" altLang="en-US" sz="4000" dirty="0">
              <a:sym typeface="+mn-ea"/>
            </a:endParaRPr>
          </a:p>
          <a:p>
            <a:r>
              <a:rPr lang="zh-CN" altLang="en-US" sz="3600">
                <a:sym typeface="+mn-ea"/>
              </a:rPr>
              <a:t>读课文，思考：</a:t>
            </a:r>
            <a:endParaRPr lang="zh-CN" altLang="en-US" sz="3600">
              <a:sym typeface="+mn-ea"/>
            </a:endParaRPr>
          </a:p>
          <a:p>
            <a:r>
              <a:rPr lang="zh-CN" altLang="en-US" sz="3600"/>
              <a:t>1、课文主要是围绕什么来写的？</a:t>
            </a:r>
            <a:endParaRPr lang="zh-CN" altLang="en-US" sz="3600"/>
          </a:p>
          <a:p>
            <a:r>
              <a:rPr lang="en-US" altLang="zh-CN" sz="3600">
                <a:sym typeface="+mn-ea"/>
              </a:rPr>
              <a:t>2</a:t>
            </a:r>
            <a:r>
              <a:rPr lang="zh-CN" altLang="en-US" sz="3600">
                <a:sym typeface="+mn-ea"/>
              </a:rPr>
              <a:t>、“我”和小桃树之间有着怎样的联系？</a:t>
            </a:r>
            <a:endParaRPr lang="zh-CN" altLang="en-US" sz="3600">
              <a:sym typeface="+mn-ea"/>
            </a:endParaRPr>
          </a:p>
          <a:p>
            <a:endParaRPr lang="zh-CN" altLang="en-US" sz="3600">
              <a:sym typeface="+mn-ea"/>
            </a:endParaRPr>
          </a:p>
          <a:p>
            <a:r>
              <a:rPr lang="en-US" altLang="zh-CN" sz="3600" dirty="0">
                <a:sym typeface="+mn-ea"/>
              </a:rPr>
              <a:t>3</a:t>
            </a:r>
            <a:r>
              <a:rPr lang="zh-CN" altLang="en-US" sz="3600" dirty="0">
                <a:sym typeface="+mn-ea"/>
              </a:rPr>
              <a:t>、</a:t>
            </a:r>
            <a:r>
              <a:rPr lang="zh-CN" altLang="en-US" sz="3600"/>
              <a:t>课文是按照什么顺序叙述小桃树的经历的？</a:t>
            </a:r>
            <a:r>
              <a:rPr lang="zh-CN" altLang="en-US" sz="3600" dirty="0">
                <a:sym typeface="+mn-ea"/>
              </a:rPr>
              <a:t>划出描写小桃树的经历的句子。</a:t>
            </a:r>
            <a:endParaRPr lang="zh-CN" altLang="en-US" sz="3600" dirty="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77360" y="2636520"/>
            <a:ext cx="2224405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99CC"/>
                </a:solidFill>
                <a:sym typeface="+mn-ea"/>
              </a:rPr>
              <a:t>（小桃树）</a:t>
            </a:r>
            <a:endParaRPr lang="zh-CN" altLang="en-US" sz="3200" b="1">
              <a:solidFill>
                <a:srgbClr val="FF99CC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86685" y="4239260"/>
            <a:ext cx="5675630" cy="579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99CC"/>
                </a:solidFill>
              </a:rPr>
              <a:t>作者在小桃树上存着自己的梦</a:t>
            </a:r>
            <a:endParaRPr lang="zh-CN" altLang="en-US" sz="3200" b="1">
              <a:solidFill>
                <a:srgbClr val="FF99CC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99385" y="4251960"/>
            <a:ext cx="5675630" cy="579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99CC"/>
                </a:solidFill>
              </a:rPr>
              <a:t>作者在小桃树上存着自己的梦</a:t>
            </a:r>
            <a:endParaRPr lang="zh-CN" altLang="en-US" sz="3200" b="1">
              <a:solidFill>
                <a:srgbClr val="FF99CC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90060" y="2649220"/>
            <a:ext cx="2224405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99CC"/>
                </a:solidFill>
                <a:sym typeface="+mn-ea"/>
              </a:rPr>
              <a:t>（小桃树）</a:t>
            </a:r>
            <a:endParaRPr lang="zh-CN" altLang="en-US" sz="3200" b="1">
              <a:solidFill>
                <a:srgbClr val="FF99CC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文本占位符 9218"/>
          <p:cNvSpPr>
            <a:spLocks noGrp="1"/>
          </p:cNvSpPr>
          <p:nvPr>
            <p:ph type="body" idx="1"/>
          </p:nvPr>
        </p:nvSpPr>
        <p:spPr>
          <a:xfrm>
            <a:off x="2438400" y="1043940"/>
            <a:ext cx="8229600" cy="5082540"/>
          </a:xfrm>
        </p:spPr>
        <p:txBody>
          <a:bodyPr/>
          <a:p>
            <a:r>
              <a:rPr lang="zh-CN" altLang="en-US" sz="3200" dirty="0"/>
              <a:t>请按时间顺序，说说小桃树的经历：</a:t>
            </a:r>
            <a:endParaRPr lang="zh-CN" altLang="en-US" sz="3200" dirty="0"/>
          </a:p>
        </p:txBody>
      </p:sp>
      <p:sp>
        <p:nvSpPr>
          <p:cNvPr id="9220" name="文本框 9219"/>
          <p:cNvSpPr txBox="1"/>
          <p:nvPr/>
        </p:nvSpPr>
        <p:spPr>
          <a:xfrm>
            <a:off x="2665413" y="1622425"/>
            <a:ext cx="4115435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桃核埋在院子角落的土里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1" name="文本框 9220"/>
          <p:cNvSpPr txBox="1"/>
          <p:nvPr/>
        </p:nvSpPr>
        <p:spPr>
          <a:xfrm>
            <a:off x="2808288" y="2343150"/>
            <a:ext cx="2685415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拱出一点嫩绿儿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2" name="文本框 9221"/>
          <p:cNvSpPr txBox="1"/>
          <p:nvPr/>
        </p:nvSpPr>
        <p:spPr>
          <a:xfrm>
            <a:off x="2808288" y="3135313"/>
            <a:ext cx="2327910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长上二尺来高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3" name="文本框 9222"/>
          <p:cNvSpPr txBox="1"/>
          <p:nvPr/>
        </p:nvSpPr>
        <p:spPr>
          <a:xfrm>
            <a:off x="2881313" y="3998913"/>
            <a:ext cx="1612900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有院墙高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4" name="文本框 9223"/>
          <p:cNvSpPr txBox="1"/>
          <p:nvPr/>
        </p:nvSpPr>
        <p:spPr>
          <a:xfrm>
            <a:off x="2665413" y="4646613"/>
            <a:ext cx="2327910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开花，遭大雨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5" name="文本框 9224"/>
          <p:cNvSpPr txBox="1"/>
          <p:nvPr/>
        </p:nvSpPr>
        <p:spPr>
          <a:xfrm>
            <a:off x="2665413" y="5367338"/>
            <a:ext cx="6260465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高高的一枝儿上保留着一个欲绽的花苞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6" name="文本框 9225"/>
          <p:cNvSpPr txBox="1"/>
          <p:nvPr/>
        </p:nvSpPr>
        <p:spPr>
          <a:xfrm>
            <a:off x="754063" y="1247775"/>
            <a:ext cx="1403350" cy="20923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pPr lvl="0"/>
            <a:r>
              <a:rPr lang="zh-CN" altLang="en-US" sz="8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插叙</a:t>
            </a:r>
            <a:endParaRPr lang="zh-CN" altLang="en-US" sz="8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22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22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1" grpId="0"/>
      <p:bldP spid="9222" grpId="0"/>
      <p:bldP spid="9223" grpId="0"/>
      <p:bldP spid="9224" grpId="0"/>
      <p:bldP spid="92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13080" y="1236345"/>
            <a:ext cx="6028055" cy="3754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endParaRPr lang="zh-CN" altLang="en-US" sz="4000"/>
          </a:p>
          <a:p>
            <a:r>
              <a:rPr lang="zh-CN" altLang="en-US" sz="4000"/>
              <a:t>从小桃树的经历中你可以发现这到底是</a:t>
            </a:r>
            <a:r>
              <a:rPr lang="zh-CN" altLang="en-US" sz="4000">
                <a:solidFill>
                  <a:srgbClr val="FF0000"/>
                </a:solidFill>
              </a:rPr>
              <a:t>一棵怎样的小桃树</a:t>
            </a:r>
            <a:r>
              <a:rPr lang="zh-CN" altLang="en-US" sz="4000"/>
              <a:t>？</a:t>
            </a:r>
            <a:endParaRPr lang="zh-CN" altLang="en-US" sz="4000"/>
          </a:p>
          <a:p>
            <a:r>
              <a:rPr lang="zh-CN" altLang="en-US" sz="4000"/>
              <a:t>将相关的句子</a:t>
            </a:r>
            <a:r>
              <a:rPr lang="zh-CN" altLang="en-US" sz="4000">
                <a:solidFill>
                  <a:srgbClr val="FF0000"/>
                </a:solidFill>
              </a:rPr>
              <a:t>勾画</a:t>
            </a:r>
            <a:r>
              <a:rPr lang="zh-CN" altLang="en-US" sz="4000"/>
              <a:t>下来，边读体会。</a:t>
            </a:r>
            <a:endParaRPr lang="zh-CN" altLang="en-US" sz="40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-61595" y="3568700"/>
            <a:ext cx="7629525" cy="118872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ctr">
            <a:spAutoFit/>
          </a:bodyPr>
          <a:p>
            <a:pPr lvl="0" indent="200025"/>
            <a:r>
              <a:rPr lang="zh-CN" altLang="en-US" sz="24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一颗“仙桃”的种子，却开得太白了、太淡了，那瓣片儿单薄得似纸做的，没有肉的感觉，没有粉的感觉，像患了重病的少女，苍白白的脸儿，又偏苦涩涩地笑着。 </a:t>
            </a:r>
            <a:endParaRPr lang="zh-CN" altLang="en-US" sz="2400" b="1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7" name="矩形 7176"/>
          <p:cNvSpPr/>
          <p:nvPr/>
        </p:nvSpPr>
        <p:spPr>
          <a:xfrm>
            <a:off x="-61595" y="5197475"/>
            <a:ext cx="6764020" cy="11887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vl="0" indent="200025"/>
            <a:r>
              <a:rPr lang="zh-CN" altLang="en-US" sz="24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我的小桃树儿在风雨里哆嗦。纤纤的生灵儿，枝条已经慌乱，桃花一片一片地落了，大半陷在泥里，三点两点地在黄水里打着旋儿。 </a:t>
            </a:r>
            <a:endParaRPr lang="zh-CN" altLang="en-US" sz="2400" b="1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9" name="矩形 7178"/>
          <p:cNvSpPr/>
          <p:nvPr/>
        </p:nvSpPr>
        <p:spPr>
          <a:xfrm>
            <a:off x="-207962" y="6357144"/>
            <a:ext cx="56705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indent="200025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雨却这么大地下着，花瓣儿纷纷零落去 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0" name="文本框 7179"/>
          <p:cNvSpPr txBox="1"/>
          <p:nvPr/>
        </p:nvSpPr>
        <p:spPr>
          <a:xfrm>
            <a:off x="7308850" y="587375"/>
            <a:ext cx="1711960" cy="13716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长得委屈 </a:t>
            </a:r>
            <a:endParaRPr lang="zh-CN" altLang="en-US" sz="2800" b="1" dirty="0">
              <a:solidFill>
                <a:schemeClr val="fol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b="1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样子猥琐</a:t>
            </a:r>
            <a:endParaRPr lang="zh-CN" altLang="en-US" sz="2800" b="1" dirty="0">
              <a:solidFill>
                <a:schemeClr val="fol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b="1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花儿单薄</a:t>
            </a:r>
            <a:endParaRPr lang="zh-CN" altLang="en-US" sz="2800" b="1" dirty="0">
              <a:solidFill>
                <a:schemeClr val="fol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1" name="文本框 7180"/>
          <p:cNvSpPr txBox="1"/>
          <p:nvPr/>
        </p:nvSpPr>
        <p:spPr>
          <a:xfrm>
            <a:off x="7432358" y="3023870"/>
            <a:ext cx="1612900" cy="9448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被人鄙视</a:t>
            </a:r>
            <a:endParaRPr lang="zh-CN" altLang="en-US" sz="2800" b="1" dirty="0">
              <a:solidFill>
                <a:schemeClr val="fol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b="1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孤独寂寞</a:t>
            </a:r>
            <a:endParaRPr lang="zh-CN" altLang="en-US" sz="2800" b="1" dirty="0">
              <a:solidFill>
                <a:schemeClr val="fol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2" name="文本框 7181"/>
          <p:cNvSpPr txBox="1"/>
          <p:nvPr/>
        </p:nvSpPr>
        <p:spPr>
          <a:xfrm>
            <a:off x="7465695" y="4527550"/>
            <a:ext cx="1612900" cy="518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风雨摧残</a:t>
            </a:r>
            <a:endParaRPr lang="zh-CN" altLang="en-US" sz="2800" b="1" dirty="0">
              <a:solidFill>
                <a:schemeClr val="fol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3" name="文本框 7182"/>
          <p:cNvSpPr txBox="1"/>
          <p:nvPr/>
        </p:nvSpPr>
        <p:spPr>
          <a:xfrm>
            <a:off x="7554595" y="5562918"/>
            <a:ext cx="1407160" cy="8229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可怜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4" name="矩形 7183"/>
          <p:cNvSpPr/>
          <p:nvPr/>
        </p:nvSpPr>
        <p:spPr>
          <a:xfrm>
            <a:off x="-121602" y="4757261"/>
            <a:ext cx="658876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indent="200025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从未有一只蜜蜂去恋过它，一只蝴蝶去飞过它 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05" y="79375"/>
            <a:ext cx="7169150" cy="11887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24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它长得很委屈，是弯了头，紧抱着身子的。第二天才舒开身来，瘦瘦儿的，黄黄儿的，似乎一碰，便立即会断了去。</a:t>
            </a:r>
            <a:endParaRPr lang="zh-CN" altLang="en-US" sz="2400" b="1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05" y="1221105"/>
            <a:ext cx="7025005" cy="11887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大家都笑话它，奶奶也说：这种桃树儿是没出息的，多好的种子，长出来，却都是野的，结些毛果子，须得嫁接才成。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241935" y="2368709"/>
            <a:ext cx="811911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indent="200025"/>
            <a:r>
              <a:rPr lang="zh-CN" altLang="en-US" sz="24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它长得很慢，一个春天，才长上二尺来高，样子也极猥琐 </a:t>
            </a:r>
            <a:endParaRPr lang="zh-CN" altLang="en-US" sz="2400" b="1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229235" y="2794635"/>
            <a:ext cx="7870190" cy="8229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vl="0" indent="200025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弟弟说：那桃树被猪拱过一次，要不早就开了花了。他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200025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们曾嫌长的不是地方，又不好看，想砍掉它， 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/>
      <p:bldP spid="7179" grpId="0"/>
      <p:bldP spid="7180" grpId="0" bldLvl="0" animBg="1"/>
      <p:bldP spid="7181" grpId="0" bldLvl="0" animBg="1"/>
      <p:bldP spid="7182" grpId="0" bldLvl="0" animBg="1"/>
      <p:bldP spid="7183" grpId="0"/>
      <p:bldP spid="7184" grpId="0"/>
      <p:bldP spid="2" grpId="0"/>
      <p:bldP spid="3" grpId="0"/>
      <p:bldP spid="4" grpId="0"/>
      <p:bldP spid="5" grpId="0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15010" y="542290"/>
            <a:ext cx="5231130" cy="8229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accent5">
                    <a:lumMod val="75000"/>
                  </a:schemeClr>
                </a:solidFill>
              </a:rPr>
              <a:t>雨还在下着，我的小桃树千百次地俯下身去，又千百次地挣扎起来。</a:t>
            </a:r>
            <a:endParaRPr lang="zh-CN" altLang="en-US" sz="2400" b="1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25565" y="1154430"/>
            <a:ext cx="2275205" cy="10668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p>
            <a:r>
              <a:rPr lang="zh-CN" altLang="en-US" sz="3200">
                <a:sym typeface="+mn-ea"/>
              </a:rPr>
              <a:t>历经磨难，顽强不屈</a:t>
            </a:r>
            <a:endParaRPr lang="zh-CN" altLang="en-US" sz="320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46810" y="1435100"/>
            <a:ext cx="4124960" cy="914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“千百次”“又千百次”“挣扎”表现出小桃树虽然遭受风雨摧残，但是顽强生长的精神。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18795" y="2762885"/>
            <a:ext cx="5675630" cy="1554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solidFill>
                  <a:srgbClr val="FF0000"/>
                </a:solidFill>
              </a:rPr>
              <a:t>就在那俯地的刹那，我突然看见树的顶端，高高的一枝上，竟还保留着一个欲绽的花苞，嫩红的，在风中摇着，却没有掉下去，像海面上的灯塔，闪着时隐时现的光。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5" grpId="0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6145"/>
          <p:cNvSpPr>
            <a:spLocks noGrp="1"/>
          </p:cNvSpPr>
          <p:nvPr>
            <p:ph type="title"/>
          </p:nvPr>
        </p:nvSpPr>
        <p:spPr>
          <a:xfrm>
            <a:off x="250825" y="230823"/>
            <a:ext cx="8229600" cy="346075"/>
          </a:xfrm>
        </p:spPr>
        <p:txBody>
          <a:bodyPr anchor="ctr">
            <a:noAutofit/>
          </a:bodyPr>
          <a:p>
            <a:pPr algn="l"/>
            <a:r>
              <a:rPr lang="zh-CN" altLang="en-US" sz="2800" b="1" dirty="0"/>
              <a:t>面对小桃树的遭遇和执着的追求和抗争，作者有什么感悟？</a:t>
            </a:r>
            <a:endParaRPr lang="zh-CN" altLang="en-US" sz="2800" b="1" dirty="0"/>
          </a:p>
        </p:txBody>
      </p:sp>
      <p:sp>
        <p:nvSpPr>
          <p:cNvPr id="6148" name="矩形 6147"/>
          <p:cNvSpPr/>
          <p:nvPr/>
        </p:nvSpPr>
        <p:spPr>
          <a:xfrm>
            <a:off x="0" y="690563"/>
            <a:ext cx="8748713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00025"/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是我太爱怜它吗？是我爱怜得无所谓了吗？我也不知道是什么怪缘故儿，只是常常自个儿忏悔，自个儿安慰，说：我是该给它写点什么了呢。 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9" name="矩形 6148"/>
          <p:cNvSpPr/>
          <p:nvPr/>
        </p:nvSpPr>
        <p:spPr>
          <a:xfrm>
            <a:off x="179388" y="1341438"/>
            <a:ext cx="8496300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00025"/>
            <a:r>
              <a:rPr lang="zh-CN" altLang="en-US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可怜它年纪儿太小了，可怜它才开了第一次花儿！我再也不忍看了，我千般儿万般儿地无奈何。唉，往日多么傲慢的我，多么矜持的我，原来也是个孱头儿。 </a:t>
            </a:r>
            <a:endParaRPr lang="zh-CN" altLang="en-US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0" name="矩形 6149"/>
          <p:cNvSpPr/>
          <p:nvPr/>
        </p:nvSpPr>
        <p:spPr>
          <a:xfrm>
            <a:off x="0" y="2060575"/>
            <a:ext cx="9145588" cy="9159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00025"/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我们都认真起来，全含了桃核爬上床去。我却无论如何不能安睡，想这甜甜的梦是做不成了，又不肯甘心不做，就爬起来，将桃核儿埋在院子角浇的土里，想让它在那蓄着我的梦。 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1" name="矩形 6150"/>
          <p:cNvSpPr/>
          <p:nvPr/>
        </p:nvSpPr>
        <p:spPr>
          <a:xfrm>
            <a:off x="250825" y="2997200"/>
            <a:ext cx="5281613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indent="200025"/>
            <a:r>
              <a:rPr lang="zh-CN" altLang="en-US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我却不大相信，执著地偏要它将来开花结果哩。 </a:t>
            </a:r>
            <a:endParaRPr lang="zh-CN" altLang="en-US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2" name="矩形 6151"/>
          <p:cNvSpPr/>
          <p:nvPr/>
        </p:nvSpPr>
        <p:spPr>
          <a:xfrm>
            <a:off x="0" y="3284538"/>
            <a:ext cx="8924925" cy="91598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00025"/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但我却十分地高兴了：它是我的，它是我的梦种儿长的。我想我的姐姐弟弟，他们那含着桃核做下的梦，或许已经早忘却了，但我的桃树却使我每天能看见它。我说，我的梦儿是绿色的，将来开了花，我会幸福呢。 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3" name="矩形 6152"/>
          <p:cNvSpPr/>
          <p:nvPr/>
        </p:nvSpPr>
        <p:spPr>
          <a:xfrm>
            <a:off x="250825" y="4149725"/>
            <a:ext cx="8893175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00025"/>
            <a:r>
              <a:rPr lang="zh-CN" altLang="en-US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啊，小桃树儿，我怎么将你遗在这里，而身漂异乡，又漠漠忘却了呢？看着桃树，想起没能再见一面的奶奶，我深深忏悔对不起我的奶奶，对不起我的小桃树了。 </a:t>
            </a:r>
            <a:endParaRPr lang="zh-CN" altLang="en-US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4" name="矩形 6153"/>
          <p:cNvSpPr/>
          <p:nvPr/>
        </p:nvSpPr>
        <p:spPr>
          <a:xfrm>
            <a:off x="250825" y="4797425"/>
            <a:ext cx="4360863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indent="200025"/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我忍不住几分忧伤泪珠儿又要下来了。 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5" name="矩形 6154"/>
          <p:cNvSpPr/>
          <p:nvPr/>
        </p:nvSpPr>
        <p:spPr>
          <a:xfrm>
            <a:off x="250825" y="5229225"/>
            <a:ext cx="7123113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indent="200025"/>
            <a:r>
              <a:rPr lang="zh-CN" altLang="en-US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我不禁有些颤抖了：这花儿莫不就是我当年要做的梦的精灵儿吗？ </a:t>
            </a:r>
            <a:endParaRPr lang="zh-CN" altLang="en-US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6" name="矩形 6155"/>
          <p:cNvSpPr/>
          <p:nvPr/>
        </p:nvSpPr>
        <p:spPr>
          <a:xfrm>
            <a:off x="1588" y="5589588"/>
            <a:ext cx="9142412" cy="91598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00025"/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心里稍稍有些了安慰。啊，小桃树啊！我该怎么感激你，你到底还有一朵花呢，明日一早，你会开吗？你开的是灼灼的吗？香香的吗？我亲爱的，你那花是会开得美的，而且会孕出一个桃儿来的；我还叫你是我的梦的精灵儿，对吗？ 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49" grpId="0"/>
      <p:bldP spid="6150" grpId="0"/>
      <p:bldP spid="6151" grpId="0"/>
      <p:bldP spid="6152" grpId="0"/>
      <p:bldP spid="6153" grpId="0"/>
      <p:bldP spid="6154" grpId="0"/>
      <p:bldP spid="6155" grpId="0"/>
      <p:bldP spid="615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3"/>
          </p:nvPr>
        </p:nvSpPr>
        <p:spPr/>
        <p:txBody>
          <a:bodyPr/>
          <a:p>
            <a:endParaRPr lang="zh-CN" altLang="en-US" b="1"/>
          </a:p>
        </p:txBody>
      </p:sp>
      <p:sp>
        <p:nvSpPr>
          <p:cNvPr id="6" name="文本框 5"/>
          <p:cNvSpPr txBox="1"/>
          <p:nvPr/>
        </p:nvSpPr>
        <p:spPr>
          <a:xfrm>
            <a:off x="1703705" y="1047115"/>
            <a:ext cx="6026785" cy="1558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chemeClr val="accent5">
                    <a:lumMod val="75000"/>
                  </a:schemeClr>
                </a:solidFill>
              </a:rPr>
              <a:t>“</a:t>
            </a:r>
            <a:r>
              <a:rPr lang="zh-CN" altLang="en-US" sz="3200" b="1">
                <a:solidFill>
                  <a:schemeClr val="accent5">
                    <a:lumMod val="75000"/>
                  </a:schemeClr>
                </a:solidFill>
              </a:rPr>
              <a:t>我该怎么感激你，你到底还有一个花苞呢？</a:t>
            </a:r>
            <a:r>
              <a:rPr lang="en-US" altLang="zh-CN" sz="3200" b="1">
                <a:solidFill>
                  <a:schemeClr val="accent5">
                    <a:lumMod val="75000"/>
                  </a:schemeClr>
                </a:solidFill>
              </a:rPr>
              <a:t>”作者为什么要感谢小桃树？</a:t>
            </a:r>
            <a:endParaRPr lang="en-US" altLang="zh-CN" sz="3200" b="1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86305" y="2955290"/>
            <a:ext cx="5240020" cy="1554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/>
              <a:t>作者是一个为了追求梦想不屈不挠的人，他的经历与小桃树相似。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3775</Words>
  <Application>WPS 演示</Application>
  <PresentationFormat>宽屏</PresentationFormat>
  <Paragraphs>328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Calibri Light</vt:lpstr>
      <vt:lpstr>Calibri</vt:lpstr>
      <vt:lpstr>微软雅黑</vt:lpstr>
      <vt:lpstr>Office 主题</vt:lpstr>
      <vt:lpstr>梦想点亮内心</vt:lpstr>
      <vt:lpstr>一棵小桃树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3、面对小桃树的遭遇和执着的追求和抗争，作者有什么感悟？</vt:lpstr>
      <vt:lpstr>PowerPoint 演示文稿</vt:lpstr>
      <vt:lpstr>PowerPoint 演示文稿</vt:lpstr>
      <vt:lpstr>PowerPoint 演示文稿</vt:lpstr>
      <vt:lpstr>PowerPoint 演示文稿</vt:lpstr>
      <vt:lpstr>一、比较阅读析内容</vt:lpstr>
      <vt:lpstr>小桃树三比</vt:lpstr>
      <vt:lpstr>PowerPoint 演示文稿</vt:lpstr>
      <vt:lpstr>2、小桃树          爷爷的盆景     </vt:lpstr>
      <vt:lpstr>二、识人知文悟主旨</vt:lpstr>
      <vt:lpstr>3、小桃树        贾平凹</vt:lpstr>
      <vt:lpstr>PowerPoint 演示文稿</vt:lpstr>
      <vt:lpstr>PowerPoint 演示文稿</vt:lpstr>
      <vt:lpstr>三、托物言志寄深意</vt:lpstr>
      <vt:lpstr>四、问题探究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2017-05-13T07:08:00Z</dcterms:created>
  <dcterms:modified xsi:type="dcterms:W3CDTF">2017-05-15T00:26:37Z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