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97" r:id="rId2"/>
    <p:sldMasterId id="2147483710" r:id="rId3"/>
    <p:sldMasterId id="2147483722" r:id="rId4"/>
    <p:sldMasterId id="2147483735" r:id="rId5"/>
    <p:sldMasterId id="2147483761" r:id="rId6"/>
    <p:sldMasterId id="2147483773" r:id="rId7"/>
    <p:sldMasterId id="2147483785" r:id="rId8"/>
  </p:sldMasterIdLst>
  <p:notesMasterIdLst>
    <p:notesMasterId r:id="rId40"/>
  </p:notesMasterIdLst>
  <p:sldIdLst>
    <p:sldId id="324" r:id="rId9"/>
    <p:sldId id="320" r:id="rId10"/>
    <p:sldId id="322" r:id="rId11"/>
    <p:sldId id="323" r:id="rId12"/>
    <p:sldId id="307" r:id="rId13"/>
    <p:sldId id="270" r:id="rId14"/>
    <p:sldId id="305" r:id="rId15"/>
    <p:sldId id="306" r:id="rId16"/>
    <p:sldId id="313" r:id="rId17"/>
    <p:sldId id="325" r:id="rId18"/>
    <p:sldId id="258" r:id="rId19"/>
    <p:sldId id="261" r:id="rId20"/>
    <p:sldId id="268" r:id="rId21"/>
    <p:sldId id="269" r:id="rId22"/>
    <p:sldId id="262" r:id="rId23"/>
    <p:sldId id="263" r:id="rId24"/>
    <p:sldId id="264" r:id="rId25"/>
    <p:sldId id="265" r:id="rId26"/>
    <p:sldId id="290" r:id="rId27"/>
    <p:sldId id="326" r:id="rId28"/>
    <p:sldId id="275" r:id="rId29"/>
    <p:sldId id="312" r:id="rId30"/>
    <p:sldId id="291" r:id="rId31"/>
    <p:sldId id="317" r:id="rId32"/>
    <p:sldId id="318" r:id="rId33"/>
    <p:sldId id="309" r:id="rId34"/>
    <p:sldId id="319" r:id="rId35"/>
    <p:sldId id="311" r:id="rId36"/>
    <p:sldId id="302" r:id="rId37"/>
    <p:sldId id="286" r:id="rId38"/>
    <p:sldId id="288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30275-8083-4A3B-B20F-B2096062DE15}" type="datetimeFigureOut">
              <a:rPr lang="zh-CN" altLang="en-US" smtClean="0"/>
              <a:pPr/>
              <a:t>2013-12-20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91E9A-28CC-435B-B4D7-0AC21372F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73D074-F480-4877-B694-2984BD9DE77B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/>
              <a:t>南唐保大末年至中兴初年建寺</a:t>
            </a:r>
            <a:r>
              <a:rPr lang="en-US" altLang="zh-CN" smtClean="0"/>
              <a:t>,</a:t>
            </a:r>
            <a:r>
              <a:rPr lang="zh-CN" altLang="en-US" smtClean="0"/>
              <a:t>初名</a:t>
            </a:r>
            <a:r>
              <a:rPr lang="zh-CN" altLang="en-US" smtClean="0">
                <a:latin typeface="Arial" pitchFamily="34" charset="0"/>
              </a:rPr>
              <a:t>“</a:t>
            </a:r>
            <a:r>
              <a:rPr lang="zh-CN" altLang="en-US" smtClean="0"/>
              <a:t>南禅寺</a:t>
            </a:r>
            <a:r>
              <a:rPr lang="zh-CN" altLang="en-US" smtClean="0">
                <a:latin typeface="Arial" pitchFamily="34" charset="0"/>
              </a:rPr>
              <a:t>”</a:t>
            </a:r>
            <a:r>
              <a:rPr lang="zh-CN" altLang="en-US" smtClean="0"/>
              <a:t>。北宋景德四年（</a:t>
            </a:r>
            <a:r>
              <a:rPr lang="en-US" altLang="zh-CN" smtClean="0"/>
              <a:t>1007</a:t>
            </a:r>
            <a:r>
              <a:rPr lang="zh-CN" altLang="en-US" smtClean="0"/>
              <a:t>年</a:t>
            </a:r>
            <a:r>
              <a:rPr lang="en-US" altLang="zh-CN" smtClean="0"/>
              <a:t>)</a:t>
            </a:r>
            <a:r>
              <a:rPr lang="zh-CN" altLang="en-US" smtClean="0"/>
              <a:t>赐名承天寺</a:t>
            </a:r>
            <a:r>
              <a:rPr lang="en-US" altLang="zh-CN" smtClean="0"/>
              <a:t>,</a:t>
            </a:r>
            <a:r>
              <a:rPr lang="zh-CN" altLang="en-US" smtClean="0"/>
              <a:t>其规模仅次于开元寺</a:t>
            </a:r>
            <a:r>
              <a:rPr lang="en-US" altLang="zh-CN" smtClean="0"/>
              <a:t>,</a:t>
            </a:r>
            <a:r>
              <a:rPr lang="zh-CN" altLang="en-US" smtClean="0"/>
              <a:t>为闽南三大丛林之一</a:t>
            </a:r>
            <a:r>
              <a:rPr lang="en-US" altLang="zh-CN" smtClean="0"/>
              <a:t>.</a:t>
            </a:r>
            <a:r>
              <a:rPr lang="zh-CN" altLang="en-US" smtClean="0"/>
              <a:t>因寺宇第一山门横匾上有金光闪烁的</a:t>
            </a:r>
            <a:r>
              <a:rPr lang="zh-CN" altLang="en-US" smtClean="0">
                <a:latin typeface="Arial" pitchFamily="34" charset="0"/>
              </a:rPr>
              <a:t>“</a:t>
            </a:r>
            <a:r>
              <a:rPr lang="zh-CN" altLang="en-US" smtClean="0"/>
              <a:t>月台</a:t>
            </a:r>
            <a:r>
              <a:rPr lang="zh-CN" altLang="en-US" smtClean="0">
                <a:latin typeface="Arial" pitchFamily="34" charset="0"/>
              </a:rPr>
              <a:t>”</a:t>
            </a:r>
            <a:r>
              <a:rPr lang="zh-CN" altLang="en-US" smtClean="0"/>
              <a:t>两字</a:t>
            </a:r>
            <a:r>
              <a:rPr lang="en-US" altLang="zh-CN" smtClean="0"/>
              <a:t>,</a:t>
            </a:r>
            <a:r>
              <a:rPr lang="zh-CN" altLang="en-US" smtClean="0"/>
              <a:t>故又名月台寺。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BCE613E-D4CC-49C2-BA00-584F88DCCAF5}" type="slidenum">
              <a:rPr lang="en-US" altLang="zh-CN" sz="1200"/>
              <a:pPr algn="r"/>
              <a:t>15</a:t>
            </a:fld>
            <a:endParaRPr lang="en-US" altLang="zh-CN" sz="120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91E9A-28CC-435B-B4D7-0AC21372F66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96985-01B4-4C30-BF95-8A7CB8322E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EE5BB-EB05-4FD1-888B-E9A87594B9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B1D9A-5341-4F64-93CC-CB9FB695C5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BF99E-83D2-4F5D-8733-99337638A6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10E3F-9DBE-450C-BE14-DD72832744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A77CF-3201-41AB-AE90-DE0128A4B2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3D920-EA27-42EE-B5C6-5F79C31FAF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4876-E10C-4B30-8502-C3432C1A14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45B2D-675E-4272-8BD4-F7E6265A1D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F2D66-F5B6-46F0-AD56-4F8EEE899E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2ED3C-9D3B-43AE-93A1-9585E6F62C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433AE-551E-40D8-A257-4D66B8B51E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23071-CE9A-4169-8137-FABA76F0CF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02C40-2742-4DFC-867A-9EC7495B66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E8C9E-0844-4535-A82D-FA9CAA0D1B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60FCEF-92F7-4634-9A2A-B2C3E201B6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7A59A-A5D0-4450-A27D-0FABBBF9C7A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FE616-5AFC-4E27-B3D1-B8EAC2E81CD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974A5-2260-4592-B09C-02C32B0BEBB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1F573-A83F-4594-B226-6D580E7659F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B19CD-8CF0-49F3-AE86-0AB1C8B2E06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CF87C-5B3F-4BEA-8DCA-736F65D930B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4B9D5-4BEC-49C1-BB97-EF4F1AC522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474D7-7DF4-46B6-AFBB-0C363C1BAE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7CFE7-CEA0-4DE7-B8D7-FDF3E83BC0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1018E-D271-4965-82DA-9F55C2B5260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269B2-2D4D-4859-B724-473E40CA6B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EEA0D-8E9E-484D-B568-9F0AEA7748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1507" name="Picture 3" descr="R0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56" y="3006"/>
              <a:ext cx="4704" cy="1314"/>
            </a:xfrm>
            <a:prstGeom prst="rect">
              <a:avLst/>
            </a:prstGeom>
            <a:noFill/>
          </p:spPr>
        </p:pic>
        <p:pic>
          <p:nvPicPr>
            <p:cNvPr id="21508" name="Picture 4" descr="R0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062" cy="4320"/>
            </a:xfrm>
            <a:prstGeom prst="rect">
              <a:avLst/>
            </a:prstGeom>
            <a:noFill/>
          </p:spPr>
        </p:pic>
        <p:pic>
          <p:nvPicPr>
            <p:cNvPr id="21509" name="Picture 5" descr="R0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" y="864"/>
              <a:ext cx="5376" cy="2376"/>
            </a:xfrm>
            <a:prstGeom prst="rect">
              <a:avLst/>
            </a:prstGeom>
            <a:noFill/>
          </p:spPr>
        </p:pic>
      </p:grpSp>
      <p:sp>
        <p:nvSpPr>
          <p:cNvPr id="215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18E94D14-7C7F-481E-AB9F-FB5E14C9F5E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151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667000" y="381000"/>
            <a:ext cx="2857500" cy="60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76900" y="381000"/>
            <a:ext cx="2857500" cy="609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DFA44-37A9-4F4F-8698-E8405E3D4C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381000"/>
            <a:ext cx="198120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79120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381000"/>
            <a:ext cx="7924800" cy="6172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FA717-5F60-4EA2-9E2D-4B4CCF7454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01332-1E75-4BE0-B2E5-FBF2484490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3AB24-1EA6-41DA-9251-43C1783469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26DBD-1F4E-4BB7-9121-DF560A780F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CF443-60F0-4A1A-8AE4-2DBA8A20E5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BFB0-9923-43A7-8109-A81245320C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6A922-CC22-418D-8E30-68DFE2E29D6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A9DF4-58D7-4780-8EE5-0D2F647B7B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37A53-FDD5-43AF-918A-BEE8AC5C63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4F8BE-8499-4892-8C1D-CDE97EF67A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728F4-AADD-4E66-86C8-0059C027B0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434AA-7B14-4FAE-8212-1199E27707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BAB14-613F-4C47-A260-369C9C4971A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00762-6674-4AF9-B85A-6C39CD67D1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F8278-28D4-420B-B298-C32F012016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387-7081-4B1B-AC46-7324C2E5B2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3C817-C5AC-4B37-A8A7-2E6B891410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89E64-E238-47B7-97BB-5C0D9CF8AF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E4FA0-D686-4EFC-8132-E72480A092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A1C85-51CB-4E94-A368-7BCEB5BFE0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000FF-1C89-44E7-BA3D-C89330C09F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606AA-FE57-4761-8D62-A3C53BCA8F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29A09-7258-4759-9E3B-B912C6802D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76BA6-0541-4FB5-893A-FC675E7B3A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C6BFF-B600-4ABC-AFF8-23825FC2A2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AF3F0-3C14-4224-B317-814A76B260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5" name="Picture 8" descr="Expbanna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EXPHORS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08" y="3600"/>
              <a:ext cx="1800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10" descr="EXPHORS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3657600"/>
            <a:ext cx="5715000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ln w="76200" cmpd="tri"/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ln w="6350"/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400800"/>
            <a:ext cx="1905000" cy="45720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505200" y="6400800"/>
            <a:ext cx="2895600" cy="45720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7C5AE689-4B7D-4A55-A6AF-1EF4B0E5F7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12E43-49FE-4A84-A700-31C9F2BD04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EB78F-C71F-4EFF-93AD-3F941F0451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747B0-1A91-4E7E-89A4-07026D0F16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8F6C-A585-4947-9976-3F0A25D2A9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31CC2-B064-4BAE-8943-85218A2D1E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716B-24EB-447E-8C44-D76493BCA0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2114B-3979-4643-9D0F-FFD1923595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B9520-69C0-4BA6-950D-8A1C8974A1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C4B91-D616-4FB0-A4B0-2CF512AE51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CCCE2-760F-480A-AEA7-21FDEF55AA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991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2038" y="381000"/>
            <a:ext cx="5681662" cy="54991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24D13-1FA0-4D25-A9BF-587D78A9BC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421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5ED2F-FB46-4468-A343-260153A766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EF708-2FE5-4CC2-B759-B1F5EB0DA6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14A0D-44DD-4C63-8609-237B598578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ADFE6-3A3A-42B3-A1A2-9D7B7153E3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EEE8B-CCE0-4FD4-A712-4C82BFB44B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49661-487C-4560-B2C9-06933A2905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F29C2-9724-4202-94D3-0B277CF78F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C396D-9A7B-4F1D-9427-58100B00C2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BD0ED-73BF-4B26-B278-1226D364E8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660AF-6E9B-4539-8C78-32026D624F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18720-99F2-48FC-B37A-C657A937C0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5C3EB-0433-452E-9F5B-C0E906A8A0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16D32-811A-4889-8A51-DA80092BFA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17" Type="http://schemas.openxmlformats.org/officeDocument/2006/relationships/image" Target="../media/image10.png"/><Relationship Id="rId2" Type="http://schemas.openxmlformats.org/officeDocument/2006/relationships/slideLayout" Target="../slideLayouts/slideLayout71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7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image" Target="../media/image1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solidFill>
                  <a:srgbClr val="000000"/>
                </a:solidFill>
                <a:latin typeface="Arial" charset="0"/>
                <a:ea typeface="华文新魏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solidFill>
                  <a:srgbClr val="000000"/>
                </a:solidFill>
                <a:latin typeface="Arial" charset="0"/>
                <a:ea typeface="华文新魏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solidFill>
                  <a:srgbClr val="000000"/>
                </a:solidFill>
                <a:latin typeface="Arial" charset="0"/>
                <a:ea typeface="华文新魏" pitchFamily="2" charset="-122"/>
              </a:defRPr>
            </a:lvl1pPr>
          </a:lstStyle>
          <a:p>
            <a:pPr>
              <a:defRPr/>
            </a:pPr>
            <a:fld id="{27F229D2-01CC-454B-A596-A4058F8B98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5" name="Picture 7" descr="图片1"/>
          <p:cNvPicPr>
            <a:picLocks noChangeAspect="1" noChangeArrowheads="1"/>
          </p:cNvPicPr>
          <p:nvPr userDrawn="1"/>
        </p:nvPicPr>
        <p:blipFill>
          <a:blip r:embed="rId13"/>
          <a:srcRect b="463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B45284F7-B299-4C44-85B2-2B80690C72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</a:defRPr>
            </a:lvl1pPr>
          </a:lstStyle>
          <a:p>
            <a:fld id="{C3E16A4B-741A-4F6D-8A5A-E0878B33DFF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 spd="med">
    <p:zoom/>
  </p:transition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R0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303713"/>
            <a:ext cx="9144000" cy="2554287"/>
          </a:xfrm>
          <a:prstGeom prst="rect">
            <a:avLst/>
          </a:prstGeom>
          <a:noFill/>
        </p:spPr>
      </p:pic>
      <p:pic>
        <p:nvPicPr>
          <p:cNvPr id="20483" name="Picture 3" descr="R0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9600" y="0"/>
            <a:ext cx="1685925" cy="68580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1295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67000" y="381000"/>
            <a:ext cx="5867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ransition spd="slow">
    <p:randomBar dir="vert"/>
  </p:transition>
  <p:txStyles>
    <p:titleStyle>
      <a:lvl1pPr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|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z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]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itchFamily="2" charset="2"/>
        <a:buChar char="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4B3E39B-535F-40E3-A343-2DC8096654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36172B2-41A4-4BBC-8A1C-44DDA8039E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xpbanna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invGray">
          <a:xfrm>
            <a:off x="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 b="0" u="none">
                <a:solidFill>
                  <a:schemeClr val="tx2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 b="0" u="none">
                <a:solidFill>
                  <a:schemeClr val="tx2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 b="0" u="none">
                <a:solidFill>
                  <a:schemeClr val="tx2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BA7F2654-043B-48EE-9CD6-E0FA6476B0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 descr="EXPHORSA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066800" y="1574800"/>
            <a:ext cx="7772400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2038" y="1766888"/>
            <a:ext cx="7769225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>
    <p:blinds dir="vert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7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2272FD6-55CB-4416-9274-72E4D318D2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 2" pitchFamily="18" charset="2"/>
        <a:buChar char="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.baidu.com/i?ct=503316480&amp;z=0&amp;tn=baiduimagedetail&amp;word=%D4%C2%C1%C1&amp;in=40&amp;cl=2&amp;cm=1&amp;sc=0&amp;lm=-1&amp;pn=39&amp;rn=1" TargetMode="External"/><Relationship Id="rId1" Type="http://schemas.openxmlformats.org/officeDocument/2006/relationships/slideLayout" Target="../slideLayouts/slideLayout87.xml"/><Relationship Id="rId5" Type="http://schemas.openxmlformats.org/officeDocument/2006/relationships/image" Target="../media/image14.jpeg"/><Relationship Id="rId4" Type="http://schemas.openxmlformats.org/officeDocument/2006/relationships/hyperlink" Target="http://blogcup.com/user1/4926/archives/2005/61634.shtm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=2009245346,2558620300&amp;gp=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765175"/>
            <a:ext cx="3167062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200541011281385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b="-145"/>
          <a:stretch>
            <a:fillRect/>
          </a:stretch>
        </p:blipFill>
        <p:spPr bwMode="auto">
          <a:xfrm>
            <a:off x="0" y="0"/>
            <a:ext cx="5508625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908175" y="3584575"/>
            <a:ext cx="6840538" cy="2652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方正启体简体" pitchFamily="65" charset="-122"/>
                <a:ea typeface="方正启体简体" pitchFamily="65" charset="-122"/>
              </a:rPr>
              <a:t>         </a:t>
            </a:r>
            <a:r>
              <a:rPr lang="zh-CN" altLang="en-US" sz="4000" b="1" dirty="0">
                <a:solidFill>
                  <a:srgbClr val="000000"/>
                </a:solidFill>
                <a:latin typeface="方正启体简体" pitchFamily="65" charset="-122"/>
                <a:ea typeface="方正启体简体" pitchFamily="65" charset="-122"/>
              </a:rPr>
              <a:t>月亮，曾激发过无数诗人的才情，留下许多杰出的诗篇。你知道下列著名诗人描写月亮或月色的名句吗？</a:t>
            </a:r>
            <a:r>
              <a:rPr lang="zh-CN" altLang="en-US" sz="4800" b="1" dirty="0">
                <a:solidFill>
                  <a:srgbClr val="000000"/>
                </a:solidFill>
                <a:latin typeface="方正启体简体" pitchFamily="65" charset="-122"/>
                <a:ea typeface="方正启体简体" pitchFamily="65" charset="-122"/>
              </a:rPr>
              <a:t> </a:t>
            </a:r>
          </a:p>
        </p:txBody>
      </p:sp>
      <p:sp>
        <p:nvSpPr>
          <p:cNvPr id="3077" name="WordArt 6"/>
          <p:cNvSpPr>
            <a:spLocks noChangeArrowheads="1" noChangeShapeType="1" noTextEdit="1"/>
          </p:cNvSpPr>
          <p:nvPr/>
        </p:nvSpPr>
        <p:spPr bwMode="auto">
          <a:xfrm>
            <a:off x="4787900" y="1341438"/>
            <a:ext cx="3671888" cy="13668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1144"/>
              </a:avLst>
            </a:prstTxWarp>
          </a:bodyPr>
          <a:lstStyle/>
          <a:p>
            <a:pPr algn="ctr"/>
            <a:r>
              <a:rPr lang="zh-CN" altLang="en-US" sz="3600" kern="1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课前热身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85728"/>
            <a:ext cx="7929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学习文言文的方法：</a:t>
            </a:r>
            <a:endParaRPr lang="zh-CN" altLang="en-US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1500174"/>
            <a:ext cx="69294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读</a:t>
            </a:r>
            <a:r>
              <a:rPr lang="zh-CN" altLang="en-US" sz="3600" b="1" dirty="0" smtClean="0"/>
              <a:t>（读准字音、节奏、语速要慢）</a:t>
            </a:r>
            <a:endParaRPr lang="en-US" altLang="zh-CN" sz="3600" b="1" dirty="0" smtClean="0"/>
          </a:p>
          <a:p>
            <a:endParaRPr lang="zh-CN" altLang="en-US" sz="3600" b="1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译</a:t>
            </a:r>
            <a:r>
              <a:rPr lang="zh-CN" altLang="en-US" sz="3600" b="1" dirty="0" smtClean="0"/>
              <a:t>（借助以往学过的实词、虚词及借助课本下的注释，结合句式的特点，用通顺的话试译全文。）</a:t>
            </a:r>
            <a:endParaRPr lang="en-US" altLang="zh-CN" sz="3600" b="1" dirty="0" smtClean="0"/>
          </a:p>
          <a:p>
            <a:endParaRPr lang="zh-CN" altLang="en-US" sz="3600" b="1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悟</a:t>
            </a:r>
            <a:r>
              <a:rPr lang="zh-CN" altLang="en-US" sz="3600" b="1" dirty="0" smtClean="0"/>
              <a:t>（弄清文章内容及主旨、写法等）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755650" y="2133600"/>
            <a:ext cx="8064500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F1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3200" b="1">
                <a:solidFill>
                  <a:srgbClr val="0000F1"/>
                </a:solidFill>
                <a:latin typeface="宋体" pitchFamily="2" charset="-122"/>
              </a:rPr>
              <a:t>元丰六年十月十二日夜，解衣欲睡，月色入户，欣然起行。念无与为乐者，遂至承天寺寻张怀民。怀民亦未寝，相与步于中庭。 庭下如积水空明，水中藻、荇交横，盖竹柏影也。何夜无月？何处无竹柏？但少闲人如吾两人者耳。</a:t>
            </a:r>
            <a:r>
              <a:rPr kumimoji="1" lang="zh-CN" altLang="en-US" sz="3600" b="1">
                <a:solidFill>
                  <a:srgbClr val="0000F1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2771775" y="1412875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4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记承天寺夜游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6659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一读课文，知内容：</a:t>
            </a:r>
          </a:p>
        </p:txBody>
      </p:sp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7239000" y="228600"/>
            <a:ext cx="1524000" cy="1714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听读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13316" grpId="0"/>
      <p:bldP spid="133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838200" y="3657600"/>
            <a:ext cx="7978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宋体" pitchFamily="2" charset="-122"/>
              </a:rPr>
              <a:t>遂      寝      藻       荇      柏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85800"/>
            <a:ext cx="3124200" cy="715963"/>
          </a:xfrm>
          <a:solidFill>
            <a:schemeClr val="bg1"/>
          </a:solidFill>
          <a:ln w="38100">
            <a:solidFill>
              <a:srgbClr val="0000CC"/>
            </a:solidFill>
          </a:ln>
        </p:spPr>
        <p:txBody>
          <a:bodyPr/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字音强化</a:t>
            </a:r>
            <a:endParaRPr lang="zh-CN" altLang="en-US" sz="4000" smtClean="0"/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962400" y="2895600"/>
            <a:ext cx="839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0000CC"/>
                </a:solidFill>
              </a:rPr>
              <a:t>zǎo</a:t>
            </a:r>
            <a:endParaRPr kumimoji="1"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5715000" y="2895600"/>
            <a:ext cx="1017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 dirty="0">
                <a:solidFill>
                  <a:srgbClr val="0000CC"/>
                </a:solidFill>
              </a:rPr>
              <a:t>xìng</a:t>
            </a:r>
            <a:endParaRPr kumimoji="1"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7543800" y="2895600"/>
            <a:ext cx="749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0000CC"/>
                </a:solidFill>
              </a:rPr>
              <a:t>bǎi</a:t>
            </a:r>
            <a:endParaRPr kumimoji="1"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838200" y="28956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CC"/>
                </a:solidFill>
              </a:rPr>
              <a:t>suì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2438400" y="28956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</a:rPr>
              <a:t>qǐn</a:t>
            </a:r>
            <a:r>
              <a:rPr lang="en-US" altLang="zh-CN" sz="3200" b="1" dirty="0"/>
              <a:t> 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animBg="1"/>
      <p:bldP spid="79876" grpId="0"/>
      <p:bldP spid="79877" grpId="0"/>
      <p:bldP spid="79878" grpId="0"/>
      <p:bldP spid="79879" grpId="0"/>
      <p:bldP spid="798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333375"/>
            <a:ext cx="7199313" cy="6264275"/>
          </a:xfrm>
          <a:solidFill>
            <a:schemeClr val="bg1"/>
          </a:solidFill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记承天寺夜游   </a:t>
            </a:r>
            <a:r>
              <a:rPr kumimoji="0" lang="zh-CN" altLang="en-US" sz="2400" dirty="0">
                <a:latin typeface="黑体" pitchFamily="2" charset="-122"/>
                <a:ea typeface="黑体" pitchFamily="2" charset="-122"/>
              </a:rPr>
              <a:t>苏轼</a:t>
            </a:r>
            <a:endParaRPr kumimoji="0" lang="zh-CN" altLang="en-US" sz="24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元丰六年十月十二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日夜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，解衣</a:t>
            </a:r>
            <a:r>
              <a:rPr kumimoji="0" lang="zh-CN" altLang="en-US" sz="3600" b="1" dirty="0">
                <a:latin typeface="Arial" pitchFamily="34" charset="0"/>
              </a:rPr>
              <a:t>／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欲睡，月色</a:t>
            </a:r>
            <a:r>
              <a:rPr kumimoji="0" lang="zh-CN" altLang="en-US" sz="3600" b="1" dirty="0">
                <a:latin typeface="Arial" pitchFamily="34" charset="0"/>
              </a:rPr>
              <a:t>／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入户，</a:t>
            </a:r>
            <a:r>
              <a:rPr lang="zh-CN" altLang="en-US" sz="3600" b="1" dirty="0"/>
              <a:t>欣然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起行。</a:t>
            </a:r>
            <a:r>
              <a:rPr kumimoji="0" lang="zh-CN" altLang="en-US" sz="3600" dirty="0"/>
              <a:t> </a:t>
            </a:r>
            <a:r>
              <a:rPr kumimoji="0" lang="zh-CN" altLang="en-US" sz="3600" b="1" dirty="0">
                <a:latin typeface="Arial" pitchFamily="34" charset="0"/>
              </a:rPr>
              <a:t>念／无与乐者，遂／至承天寺</a:t>
            </a:r>
            <a:r>
              <a:rPr kumimoji="0" lang="en-US" altLang="zh-CN" sz="3600" b="1" dirty="0">
                <a:latin typeface="Arial" pitchFamily="34" charset="0"/>
              </a:rPr>
              <a:t>,</a:t>
            </a:r>
            <a:r>
              <a:rPr kumimoji="0" lang="zh-CN" altLang="en-US" sz="3600" b="1" dirty="0">
                <a:latin typeface="Arial" pitchFamily="34" charset="0"/>
              </a:rPr>
              <a:t>寻张怀民。怀民／亦未寝，相与／步于中庭。</a:t>
            </a:r>
          </a:p>
          <a:p>
            <a:pPr>
              <a:buFontTx/>
              <a:buNone/>
            </a:pPr>
            <a:r>
              <a:rPr kumimoji="0" lang="zh-CN" altLang="en-US" sz="3600" b="1" dirty="0">
                <a:latin typeface="Arial" pitchFamily="34" charset="0"/>
              </a:rPr>
              <a:t>        庭下／如积水空明，水中／藻荇交横，盖／竹柏影也。</a:t>
            </a:r>
          </a:p>
          <a:p>
            <a:pPr>
              <a:buFontTx/>
              <a:buNone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何夜无月？何处无竹柏？</a:t>
            </a:r>
            <a:r>
              <a:rPr lang="zh-CN" altLang="en-US" sz="3600" b="1" dirty="0"/>
              <a:t>但</a:t>
            </a:r>
            <a:r>
              <a:rPr kumimoji="0" lang="zh-CN" altLang="en-US" sz="3600" b="1" dirty="0">
                <a:latin typeface="Arial" pitchFamily="34" charset="0"/>
              </a:rPr>
              <a:t>／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少闲人</a:t>
            </a:r>
            <a:r>
              <a:rPr kumimoji="0" lang="zh-CN" altLang="en-US" sz="3600" b="1" dirty="0">
                <a:latin typeface="Arial" pitchFamily="34" charset="0"/>
              </a:rPr>
              <a:t>／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如吾两人者耳。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323850" y="765175"/>
            <a:ext cx="1098550" cy="3749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>
                <a:ea typeface="黑体" pitchFamily="2" charset="-122"/>
              </a:rPr>
              <a:t>朗读课文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682625" y="215900"/>
            <a:ext cx="6042025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>
                <a:latin typeface="黑体" pitchFamily="2" charset="-122"/>
                <a:ea typeface="黑体" pitchFamily="2" charset="-122"/>
              </a:rPr>
              <a:t>小组合作 疏通文意</a:t>
            </a: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1042988" y="2133600"/>
            <a:ext cx="7451725" cy="409342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活动要求：</a:t>
            </a:r>
          </a:p>
          <a:p>
            <a:pPr algn="l"/>
            <a:endParaRPr lang="zh-CN" altLang="en-US" sz="3200" b="0" dirty="0"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、以小组为单位，结合课本注释及翻译的方法（增、删、调、替、留）试译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课文，不能解决的共性问题做好记号。</a:t>
            </a:r>
          </a:p>
          <a:p>
            <a:pPr algn="l"/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、安排好发言代表。</a:t>
            </a:r>
          </a:p>
          <a:p>
            <a:pPr algn="l"/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、时间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分钟。</a:t>
            </a:r>
          </a:p>
          <a:p>
            <a:pPr algn="l"/>
            <a:endParaRPr lang="en-US" altLang="zh-CN" sz="3200" b="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月夜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1600200" y="457200"/>
            <a:ext cx="323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记承天寺夜游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0" y="1828800"/>
            <a:ext cx="96774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/>
              <a:t>      </a:t>
            </a:r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元丰六年十月十二日夜，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解衣欲睡，月色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入</a:t>
            </a:r>
            <a:r>
              <a:rPr kumimoji="1" lang="zh-CN" altLang="en-US" sz="3200" b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户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</a:p>
          <a:p>
            <a:endParaRPr kumimoji="1" lang="zh-CN" altLang="en-US" sz="3200" b="1" u="sng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欣然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起行</a:t>
            </a:r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念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无与为乐者</a:t>
            </a:r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遂</a:t>
            </a:r>
            <a:r>
              <a:rPr kumimoji="1" lang="zh-CN" altLang="en-US" sz="3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至</a:t>
            </a:r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承天寺寻张怀民。</a:t>
            </a:r>
          </a:p>
          <a:p>
            <a:endParaRPr kumimoji="1" lang="zh-CN" altLang="en-US" sz="3200" b="1" u="sng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怀民亦未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寝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相与</a:t>
            </a:r>
            <a:r>
              <a:rPr kumimoji="1" lang="zh-CN" altLang="en-US" sz="3200" b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步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于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中庭</a:t>
            </a:r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</a:p>
          <a:p>
            <a:endParaRPr kumimoji="1" lang="zh-CN" altLang="en-US" sz="32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庭下如积水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空明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，水中藻、荇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交横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盖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竹柏影也</a:t>
            </a:r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</a:p>
          <a:p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何</a:t>
            </a:r>
            <a:r>
              <a:rPr kumimoji="1" lang="zh-CN" altLang="en-US" sz="32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夜无月？何处无竹柏？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但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少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闲人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如吾两人者</a:t>
            </a: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耳</a:t>
            </a:r>
            <a:r>
              <a:rPr kumimoji="1" lang="zh-CN" altLang="en-US" sz="3200" b="1" u="sng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2743200" y="1219200"/>
            <a:ext cx="1463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苏 轼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5257800" y="228600"/>
            <a:ext cx="3657600" cy="800100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66"/>
                </a:solidFill>
              </a:rPr>
              <a:t>自主释词译句</a:t>
            </a:r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4191000" y="533400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⑤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4953000" y="4953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91147" name="Rectangle 11"/>
          <p:cNvSpPr>
            <a:spLocks noChangeArrowheads="1"/>
          </p:cNvSpPr>
          <p:nvPr/>
        </p:nvSpPr>
        <p:spPr bwMode="auto">
          <a:xfrm>
            <a:off x="4876800" y="1319213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①</a:t>
            </a:r>
          </a:p>
        </p:txBody>
      </p:sp>
      <p:sp>
        <p:nvSpPr>
          <p:cNvPr id="91148" name="Rectangle 12"/>
          <p:cNvSpPr>
            <a:spLocks noChangeArrowheads="1"/>
          </p:cNvSpPr>
          <p:nvPr/>
        </p:nvSpPr>
        <p:spPr bwMode="auto">
          <a:xfrm>
            <a:off x="1752600" y="2462213"/>
            <a:ext cx="68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②</a:t>
            </a:r>
          </a:p>
        </p:txBody>
      </p:sp>
      <p:sp>
        <p:nvSpPr>
          <p:cNvPr id="91149" name="Rectangle 13"/>
          <p:cNvSpPr>
            <a:spLocks noChangeArrowheads="1"/>
          </p:cNvSpPr>
          <p:nvPr/>
        </p:nvSpPr>
        <p:spPr bwMode="auto">
          <a:xfrm>
            <a:off x="76200" y="339883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③</a:t>
            </a:r>
          </a:p>
        </p:txBody>
      </p:sp>
      <p:sp>
        <p:nvSpPr>
          <p:cNvPr id="91150" name="Rectangle 14"/>
          <p:cNvSpPr>
            <a:spLocks noChangeArrowheads="1"/>
          </p:cNvSpPr>
          <p:nvPr/>
        </p:nvSpPr>
        <p:spPr bwMode="auto">
          <a:xfrm>
            <a:off x="0" y="438943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5" grpId="0"/>
      <p:bldP spid="91147" grpId="0"/>
      <p:bldP spid="91148" grpId="0"/>
      <p:bldP spid="91149" grpId="0"/>
      <p:bldP spid="911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r>
              <a:rPr kumimoji="1" lang="zh-CN" altLang="en-US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月色</a:t>
            </a:r>
            <a:r>
              <a:rPr kumimoji="1"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入</a:t>
            </a:r>
            <a:r>
              <a:rPr kumimoji="1" lang="zh-CN" altLang="en-US" b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户</a:t>
            </a:r>
            <a:r>
              <a:rPr kumimoji="1" lang="zh-CN" altLang="en-US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</a:t>
            </a:r>
            <a:r>
              <a:rPr kumimoji="1"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欣然</a:t>
            </a:r>
            <a:r>
              <a:rPr kumimoji="1" lang="zh-CN" altLang="en-US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起行。</a:t>
            </a:r>
            <a:r>
              <a:rPr lang="en-US" altLang="zh-CN" b="1" smtClean="0"/>
              <a:t> </a:t>
            </a:r>
          </a:p>
          <a:p>
            <a:endParaRPr lang="zh-CN" altLang="en-US" sz="1200" b="1" smtClean="0">
              <a:solidFill>
                <a:srgbClr val="FF3300"/>
              </a:solidFill>
            </a:endParaRPr>
          </a:p>
          <a:p>
            <a:endParaRPr lang="zh-CN" altLang="en-US" b="1" smtClean="0">
              <a:solidFill>
                <a:srgbClr val="FF3300"/>
              </a:solidFill>
            </a:endParaRPr>
          </a:p>
          <a:p>
            <a:r>
              <a:rPr lang="zh-CN" altLang="en-US" b="1" smtClean="0">
                <a:solidFill>
                  <a:srgbClr val="FF3300"/>
                </a:solidFill>
              </a:rPr>
              <a:t>念</a:t>
            </a:r>
            <a:r>
              <a:rPr lang="zh-CN" altLang="en-US" b="1" smtClean="0"/>
              <a:t>无与为乐者</a:t>
            </a:r>
          </a:p>
          <a:p>
            <a:endParaRPr lang="zh-CN" altLang="en-US" sz="1400" b="1" smtClean="0">
              <a:solidFill>
                <a:srgbClr val="FF3300"/>
              </a:solidFill>
            </a:endParaRPr>
          </a:p>
          <a:p>
            <a:endParaRPr lang="zh-CN" altLang="en-US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遂</a:t>
            </a:r>
            <a:r>
              <a:rPr lang="zh-CN" altLang="en-US" b="1" smtClean="0">
                <a:solidFill>
                  <a:srgbClr val="FF0066"/>
                </a:solidFill>
              </a:rPr>
              <a:t>至</a:t>
            </a:r>
            <a:r>
              <a:rPr lang="zh-CN" altLang="en-US" b="1" smtClean="0"/>
              <a:t>承天寺寻张怀民</a:t>
            </a:r>
          </a:p>
          <a:p>
            <a:endParaRPr kumimoji="1" lang="zh-CN" altLang="en-US" sz="1400" b="1" smtClean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kumimoji="1" lang="zh-CN" altLang="en-US" b="1" smtClean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kumimoji="1" lang="zh-CN" altLang="en-US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怀民亦未</a:t>
            </a:r>
            <a:r>
              <a:rPr kumimoji="1"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寝</a:t>
            </a:r>
            <a:r>
              <a:rPr kumimoji="1" lang="zh-CN" altLang="en-US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</a:t>
            </a:r>
            <a:r>
              <a:rPr lang="zh-CN" altLang="en-US" b="1" smtClean="0">
                <a:solidFill>
                  <a:srgbClr val="FF3300"/>
                </a:solidFill>
              </a:rPr>
              <a:t>相与</a:t>
            </a:r>
            <a:r>
              <a:rPr lang="zh-CN" altLang="en-US" b="1" smtClean="0">
                <a:solidFill>
                  <a:srgbClr val="FF0066"/>
                </a:solidFill>
              </a:rPr>
              <a:t>步</a:t>
            </a:r>
            <a:r>
              <a:rPr lang="zh-CN" altLang="en-US" b="1" smtClean="0"/>
              <a:t>于</a:t>
            </a:r>
            <a:r>
              <a:rPr lang="zh-CN" altLang="en-US" b="1" smtClean="0">
                <a:solidFill>
                  <a:srgbClr val="FF3300"/>
                </a:solidFill>
              </a:rPr>
              <a:t>中庭</a:t>
            </a:r>
          </a:p>
          <a:p>
            <a:endParaRPr lang="zh-CN" altLang="en-US" smtClean="0"/>
          </a:p>
        </p:txBody>
      </p:sp>
      <p:sp>
        <p:nvSpPr>
          <p:cNvPr id="94212" name="AutoShape 4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1066800" cy="609600"/>
          </a:xfrm>
          <a:prstGeom prst="wedgeRectCallout">
            <a:avLst>
              <a:gd name="adj1" fmla="val 2083"/>
              <a:gd name="adj2" fmla="val 91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zh-CN" altLang="en-US" sz="3200" b="1" smtClean="0">
                <a:solidFill>
                  <a:srgbClr val="0000CC"/>
                </a:solidFill>
              </a:rPr>
              <a:t>照进</a:t>
            </a:r>
          </a:p>
        </p:txBody>
      </p:sp>
      <p:sp>
        <p:nvSpPr>
          <p:cNvPr id="94213" name="AutoShape 5"/>
          <p:cNvSpPr>
            <a:spLocks noChangeArrowheads="1"/>
          </p:cNvSpPr>
          <p:nvPr/>
        </p:nvSpPr>
        <p:spPr bwMode="auto">
          <a:xfrm rot="10800000" flipV="1">
            <a:off x="3810000" y="2133600"/>
            <a:ext cx="3505200" cy="609600"/>
          </a:xfrm>
          <a:prstGeom prst="wedgeRectCallout">
            <a:avLst>
              <a:gd name="adj1" fmla="val 72958"/>
              <a:gd name="adj2" fmla="val -11901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高兴、愉快的样子</a:t>
            </a:r>
            <a:endParaRPr lang="zh-CN" altLang="en-US" sz="3200"/>
          </a:p>
        </p:txBody>
      </p:sp>
      <p:sp>
        <p:nvSpPr>
          <p:cNvPr id="94214" name="AutoShape 6"/>
          <p:cNvSpPr>
            <a:spLocks noChangeArrowheads="1"/>
          </p:cNvSpPr>
          <p:nvPr/>
        </p:nvSpPr>
        <p:spPr bwMode="auto">
          <a:xfrm>
            <a:off x="1447800" y="1981200"/>
            <a:ext cx="1066800" cy="609600"/>
          </a:xfrm>
          <a:prstGeom prst="wedgeRectCallout">
            <a:avLst>
              <a:gd name="adj1" fmla="val -119940"/>
              <a:gd name="adj2" fmla="val 6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想到</a:t>
            </a:r>
          </a:p>
        </p:txBody>
      </p:sp>
      <p:sp>
        <p:nvSpPr>
          <p:cNvPr id="94215" name="AutoShape 7"/>
          <p:cNvSpPr>
            <a:spLocks noChangeArrowheads="1"/>
          </p:cNvSpPr>
          <p:nvPr/>
        </p:nvSpPr>
        <p:spPr bwMode="auto">
          <a:xfrm>
            <a:off x="2438400" y="3352800"/>
            <a:ext cx="838200" cy="533400"/>
          </a:xfrm>
          <a:prstGeom prst="wedgeRectCallout">
            <a:avLst>
              <a:gd name="adj1" fmla="val -208903"/>
              <a:gd name="adj2" fmla="val 9494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到</a:t>
            </a:r>
          </a:p>
        </p:txBody>
      </p:sp>
      <p:sp>
        <p:nvSpPr>
          <p:cNvPr id="94216" name="AutoShape 8"/>
          <p:cNvSpPr>
            <a:spLocks noChangeArrowheads="1"/>
          </p:cNvSpPr>
          <p:nvPr/>
        </p:nvSpPr>
        <p:spPr bwMode="auto">
          <a:xfrm>
            <a:off x="609600" y="3352800"/>
            <a:ext cx="1066800" cy="533400"/>
          </a:xfrm>
          <a:prstGeom prst="wedgeRectCallout">
            <a:avLst>
              <a:gd name="adj1" fmla="val -43454"/>
              <a:gd name="adj2" fmla="val 8988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于是</a:t>
            </a:r>
          </a:p>
        </p:txBody>
      </p:sp>
      <p:sp>
        <p:nvSpPr>
          <p:cNvPr id="94217" name="AutoShape 9"/>
          <p:cNvSpPr>
            <a:spLocks noChangeArrowheads="1"/>
          </p:cNvSpPr>
          <p:nvPr/>
        </p:nvSpPr>
        <p:spPr bwMode="auto">
          <a:xfrm>
            <a:off x="381000" y="4800600"/>
            <a:ext cx="2133600" cy="533400"/>
          </a:xfrm>
          <a:prstGeom prst="wedgeRectCallout">
            <a:avLst>
              <a:gd name="adj1" fmla="val 35417"/>
              <a:gd name="adj2" fmla="val 8958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</a:rPr>
              <a:t>睡，睡觉</a:t>
            </a:r>
          </a:p>
        </p:txBody>
      </p:sp>
      <p:sp>
        <p:nvSpPr>
          <p:cNvPr id="94218" name="AutoShape 10"/>
          <p:cNvSpPr>
            <a:spLocks noChangeArrowheads="1"/>
          </p:cNvSpPr>
          <p:nvPr/>
        </p:nvSpPr>
        <p:spPr bwMode="auto">
          <a:xfrm>
            <a:off x="2895600" y="4724400"/>
            <a:ext cx="2303463" cy="647700"/>
          </a:xfrm>
          <a:prstGeom prst="wedgeRectCallout">
            <a:avLst>
              <a:gd name="adj1" fmla="val -34009"/>
              <a:gd name="adj2" fmla="val 8039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共同，一起</a:t>
            </a:r>
          </a:p>
        </p:txBody>
      </p:sp>
      <p:sp>
        <p:nvSpPr>
          <p:cNvPr id="94219" name="AutoShape 11"/>
          <p:cNvSpPr>
            <a:spLocks noChangeArrowheads="1"/>
          </p:cNvSpPr>
          <p:nvPr/>
        </p:nvSpPr>
        <p:spPr bwMode="auto">
          <a:xfrm>
            <a:off x="5410200" y="3581400"/>
            <a:ext cx="1447800" cy="609600"/>
          </a:xfrm>
          <a:prstGeom prst="wedgeRectCallout">
            <a:avLst>
              <a:gd name="adj1" fmla="val -83005"/>
              <a:gd name="adj2" fmla="val 28177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院子里</a:t>
            </a:r>
          </a:p>
        </p:txBody>
      </p:sp>
      <p:sp>
        <p:nvSpPr>
          <p:cNvPr id="94220" name="AutoShape 12"/>
          <p:cNvSpPr>
            <a:spLocks noChangeArrowheads="1"/>
          </p:cNvSpPr>
          <p:nvPr/>
        </p:nvSpPr>
        <p:spPr bwMode="auto">
          <a:xfrm>
            <a:off x="5257800" y="5943600"/>
            <a:ext cx="2303463" cy="647700"/>
          </a:xfrm>
          <a:prstGeom prst="wedgeRectCallout">
            <a:avLst>
              <a:gd name="adj1" fmla="val -108097"/>
              <a:gd name="adj2" fmla="val -4681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散步，漫步</a:t>
            </a: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5715000" y="381000"/>
            <a:ext cx="2895600" cy="800100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释词检验</a:t>
            </a:r>
          </a:p>
        </p:txBody>
      </p:sp>
      <p:sp>
        <p:nvSpPr>
          <p:cNvPr id="94222" name="AutoShape 14"/>
          <p:cNvSpPr>
            <a:spLocks noChangeArrowheads="1"/>
          </p:cNvSpPr>
          <p:nvPr/>
        </p:nvSpPr>
        <p:spPr bwMode="auto">
          <a:xfrm>
            <a:off x="2438400" y="381000"/>
            <a:ext cx="1066800" cy="609600"/>
          </a:xfrm>
          <a:prstGeom prst="wedgeRectCallout">
            <a:avLst>
              <a:gd name="adj1" fmla="val -89435"/>
              <a:gd name="adj2" fmla="val 10182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animBg="1"/>
      <p:bldP spid="94213" grpId="0" animBg="1"/>
      <p:bldP spid="94214" grpId="0" animBg="1"/>
      <p:bldP spid="94215" grpId="0" animBg="1"/>
      <p:bldP spid="94216" grpId="0" animBg="1"/>
      <p:bldP spid="94217" grpId="0" animBg="1"/>
      <p:bldP spid="94218" grpId="0" animBg="1"/>
      <p:bldP spid="94219" grpId="0" animBg="1"/>
      <p:bldP spid="94220" grpId="0" animBg="1"/>
      <p:bldP spid="942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kumimoji="1" lang="zh-CN" altLang="en-US" b="1" u="sng" dirty="0" smtClean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</a:pPr>
            <a:endParaRPr kumimoji="1" lang="zh-CN" altLang="en-US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kumimoji="1" lang="zh-CN" alt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庭下如积水</a:t>
            </a:r>
            <a:r>
              <a:rPr kumimoji="1"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空明</a:t>
            </a:r>
            <a:endParaRPr lang="zh-CN" altLang="en-US" b="1" dirty="0" smtClean="0"/>
          </a:p>
          <a:p>
            <a:endParaRPr lang="zh-CN" altLang="en-US" b="1" dirty="0" smtClean="0"/>
          </a:p>
          <a:p>
            <a:endParaRPr lang="zh-CN" altLang="en-US" b="1" dirty="0" smtClean="0"/>
          </a:p>
          <a:p>
            <a:r>
              <a:rPr lang="zh-CN" altLang="en-US" b="1" dirty="0" smtClean="0"/>
              <a:t>水中藻荇</a:t>
            </a:r>
            <a:r>
              <a:rPr lang="zh-CN" altLang="en-US" b="1" dirty="0" smtClean="0">
                <a:solidFill>
                  <a:srgbClr val="FF3300"/>
                </a:solidFill>
              </a:rPr>
              <a:t>交横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FF3300"/>
                </a:solidFill>
              </a:rPr>
              <a:t>盖</a:t>
            </a:r>
            <a:r>
              <a:rPr lang="zh-CN" altLang="en-US" b="1" dirty="0" smtClean="0"/>
              <a:t>竹柏影也</a:t>
            </a:r>
            <a:endParaRPr lang="en-US" altLang="zh-CN" b="1" dirty="0" smtClean="0"/>
          </a:p>
          <a:p>
            <a:endParaRPr lang="zh-CN" altLang="en-US" b="1" dirty="0" smtClean="0">
              <a:solidFill>
                <a:srgbClr val="FF3300"/>
              </a:solidFill>
            </a:endParaRPr>
          </a:p>
          <a:p>
            <a:endParaRPr lang="zh-CN" altLang="en-US" b="1" dirty="0" smtClean="0">
              <a:solidFill>
                <a:srgbClr val="FF3300"/>
              </a:solidFill>
            </a:endParaRPr>
          </a:p>
          <a:p>
            <a:r>
              <a:rPr lang="zh-CN" altLang="en-US" b="1" dirty="0" smtClean="0">
                <a:solidFill>
                  <a:srgbClr val="FF3300"/>
                </a:solidFill>
              </a:rPr>
              <a:t>但</a:t>
            </a:r>
            <a:r>
              <a:rPr lang="zh-CN" altLang="en-US" b="1" dirty="0" smtClean="0"/>
              <a:t>少</a:t>
            </a:r>
            <a:r>
              <a:rPr lang="zh-CN" altLang="en-US" b="1" dirty="0" smtClean="0">
                <a:solidFill>
                  <a:srgbClr val="FF3300"/>
                </a:solidFill>
              </a:rPr>
              <a:t>闲人</a:t>
            </a:r>
            <a:r>
              <a:rPr lang="zh-CN" altLang="en-US" b="1" dirty="0" smtClean="0"/>
              <a:t>如吾两人者</a:t>
            </a:r>
            <a:r>
              <a:rPr lang="zh-CN" altLang="en-US" b="1" dirty="0" smtClean="0">
                <a:solidFill>
                  <a:srgbClr val="FF0066"/>
                </a:solidFill>
              </a:rPr>
              <a:t>耳</a:t>
            </a:r>
          </a:p>
        </p:txBody>
      </p:sp>
      <p:sp>
        <p:nvSpPr>
          <p:cNvPr id="83976" name="AutoShape 8"/>
          <p:cNvSpPr>
            <a:spLocks noChangeArrowheads="1"/>
          </p:cNvSpPr>
          <p:nvPr/>
        </p:nvSpPr>
        <p:spPr bwMode="auto">
          <a:xfrm>
            <a:off x="990600" y="2133600"/>
            <a:ext cx="2376488" cy="647700"/>
          </a:xfrm>
          <a:prstGeom prst="wedgeRectCallout">
            <a:avLst>
              <a:gd name="adj1" fmla="val 12593"/>
              <a:gd name="adj2" fmla="val 9019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交叉错杂</a:t>
            </a:r>
          </a:p>
        </p:txBody>
      </p:sp>
      <p:sp>
        <p:nvSpPr>
          <p:cNvPr id="83977" name="AutoShape 9"/>
          <p:cNvSpPr>
            <a:spLocks noChangeArrowheads="1"/>
          </p:cNvSpPr>
          <p:nvPr/>
        </p:nvSpPr>
        <p:spPr bwMode="auto">
          <a:xfrm>
            <a:off x="4191000" y="1981200"/>
            <a:ext cx="1800225" cy="647700"/>
          </a:xfrm>
          <a:prstGeom prst="wedgeRectCallout">
            <a:avLst>
              <a:gd name="adj1" fmla="val -89861"/>
              <a:gd name="adj2" fmla="val 11372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原来是</a:t>
            </a:r>
          </a:p>
        </p:txBody>
      </p:sp>
      <p:sp>
        <p:nvSpPr>
          <p:cNvPr id="83978" name="AutoShape 10"/>
          <p:cNvSpPr>
            <a:spLocks noChangeArrowheads="1"/>
          </p:cNvSpPr>
          <p:nvPr/>
        </p:nvSpPr>
        <p:spPr bwMode="auto">
          <a:xfrm>
            <a:off x="1143000" y="5638800"/>
            <a:ext cx="5181600" cy="1066800"/>
          </a:xfrm>
          <a:prstGeom prst="wedgeRectCallout">
            <a:avLst>
              <a:gd name="adj1" fmla="val -38542"/>
              <a:gd name="adj2" fmla="val -8437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3200" b="1">
                <a:solidFill>
                  <a:srgbClr val="0000CC"/>
                </a:solidFill>
              </a:rPr>
              <a:t>清闲的人，这里指不汲汲于名利而能从容流连光景的人</a:t>
            </a:r>
          </a:p>
        </p:txBody>
      </p:sp>
      <p:sp>
        <p:nvSpPr>
          <p:cNvPr id="83979" name="AutoShape 11"/>
          <p:cNvSpPr>
            <a:spLocks noChangeArrowheads="1"/>
          </p:cNvSpPr>
          <p:nvPr/>
        </p:nvSpPr>
        <p:spPr bwMode="auto">
          <a:xfrm>
            <a:off x="533400" y="3810000"/>
            <a:ext cx="1225550" cy="609600"/>
          </a:xfrm>
          <a:prstGeom prst="wedgeRectCallout">
            <a:avLst>
              <a:gd name="adj1" fmla="val -37435"/>
              <a:gd name="adj2" fmla="val 10025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CC"/>
                </a:solidFill>
              </a:rPr>
              <a:t>只是</a:t>
            </a:r>
          </a:p>
        </p:txBody>
      </p:sp>
      <p:sp>
        <p:nvSpPr>
          <p:cNvPr id="83985" name="AutoShape 17"/>
          <p:cNvSpPr>
            <a:spLocks noChangeArrowheads="1"/>
          </p:cNvSpPr>
          <p:nvPr/>
        </p:nvSpPr>
        <p:spPr bwMode="auto">
          <a:xfrm>
            <a:off x="4191000" y="3810000"/>
            <a:ext cx="2303463" cy="647700"/>
          </a:xfrm>
          <a:prstGeom prst="wedgeRectCallout">
            <a:avLst>
              <a:gd name="adj1" fmla="val -44556"/>
              <a:gd name="adj2" fmla="val 9191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0000CC"/>
                </a:solidFill>
              </a:rPr>
              <a:t>罢了</a:t>
            </a:r>
          </a:p>
        </p:txBody>
      </p:sp>
      <p:sp>
        <p:nvSpPr>
          <p:cNvPr id="83986" name="AutoShape 18"/>
          <p:cNvSpPr>
            <a:spLocks noChangeArrowheads="1"/>
          </p:cNvSpPr>
          <p:nvPr/>
        </p:nvSpPr>
        <p:spPr bwMode="auto">
          <a:xfrm>
            <a:off x="457200" y="228600"/>
            <a:ext cx="3886200" cy="647700"/>
          </a:xfrm>
          <a:prstGeom prst="wedgeRectCallout">
            <a:avLst>
              <a:gd name="adj1" fmla="val 12866"/>
              <a:gd name="adj2" fmla="val 11568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</a:rPr>
              <a:t>形容水清澈透明</a:t>
            </a:r>
          </a:p>
        </p:txBody>
      </p:sp>
      <p:sp>
        <p:nvSpPr>
          <p:cNvPr id="83987" name="Text Box 19"/>
          <p:cNvSpPr txBox="1">
            <a:spLocks noChangeArrowheads="1"/>
          </p:cNvSpPr>
          <p:nvPr/>
        </p:nvSpPr>
        <p:spPr bwMode="auto">
          <a:xfrm>
            <a:off x="6096000" y="609600"/>
            <a:ext cx="2743200" cy="800100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释词检验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6" grpId="0" animBg="1"/>
      <p:bldP spid="83977" grpId="0" animBg="1"/>
      <p:bldP spid="83978" grpId="0" animBg="1"/>
      <p:bldP spid="83979" grpId="0" animBg="1"/>
      <p:bldP spid="83985" grpId="0" animBg="1"/>
      <p:bldP spid="8398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u=3813387592,3124626852&amp;gp=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84" name="Text Box 12"/>
          <p:cNvSpPr txBox="1">
            <a:spLocks noChangeArrowheads="1"/>
          </p:cNvSpPr>
          <p:nvPr/>
        </p:nvSpPr>
        <p:spPr bwMode="auto">
          <a:xfrm>
            <a:off x="3810000" y="1981200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56690" name="Text Box 18"/>
          <p:cNvSpPr txBox="1">
            <a:spLocks noChangeArrowheads="1"/>
          </p:cNvSpPr>
          <p:nvPr/>
        </p:nvSpPr>
        <p:spPr bwMode="auto">
          <a:xfrm>
            <a:off x="0" y="0"/>
            <a:ext cx="91440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</a:rPr>
              <a:t>①解衣欲睡，月色人户，欣然起行</a:t>
            </a:r>
          </a:p>
          <a:p>
            <a:endParaRPr lang="en-US" altLang="zh-CN" sz="3200" b="1" dirty="0">
              <a:solidFill>
                <a:srgbClr val="0000CC"/>
              </a:solidFill>
            </a:endParaRPr>
          </a:p>
          <a:p>
            <a:endParaRPr lang="en-US" altLang="zh-CN" sz="3200" b="1" dirty="0">
              <a:solidFill>
                <a:srgbClr val="0000CC"/>
              </a:solidFill>
            </a:endParaRPr>
          </a:p>
          <a:p>
            <a:r>
              <a:rPr lang="zh-CN" altLang="en-US" sz="3200" b="1" dirty="0">
                <a:solidFill>
                  <a:srgbClr val="0000CC"/>
                </a:solidFill>
              </a:rPr>
              <a:t>②念无与为乐者．</a:t>
            </a:r>
          </a:p>
          <a:p>
            <a:endParaRPr lang="en-US" altLang="zh-CN" sz="3200" b="1" dirty="0">
              <a:solidFill>
                <a:srgbClr val="0000CC"/>
              </a:solidFill>
            </a:endParaRPr>
          </a:p>
          <a:p>
            <a:r>
              <a:rPr lang="en-US" altLang="zh-CN" sz="3200" b="1" dirty="0">
                <a:solidFill>
                  <a:srgbClr val="0000CC"/>
                </a:solidFill>
              </a:rPr>
              <a:t>③</a:t>
            </a:r>
            <a:r>
              <a:rPr lang="zh-CN" altLang="en-US" sz="3200" b="1" dirty="0">
                <a:solidFill>
                  <a:srgbClr val="0000CC"/>
                </a:solidFill>
              </a:rPr>
              <a:t>怀民亦未寝，相与步于中庭</a:t>
            </a:r>
          </a:p>
          <a:p>
            <a:endParaRPr lang="en-US" altLang="zh-CN" sz="4800" b="1" dirty="0">
              <a:solidFill>
                <a:srgbClr val="0000CC"/>
              </a:solidFill>
            </a:endParaRPr>
          </a:p>
          <a:p>
            <a:r>
              <a:rPr lang="en-US" altLang="zh-CN" sz="3200" b="1" dirty="0">
                <a:solidFill>
                  <a:srgbClr val="0000CC"/>
                </a:solidFill>
              </a:rPr>
              <a:t>④</a:t>
            </a:r>
            <a:r>
              <a:rPr lang="zh-CN" altLang="en-US" sz="3200" b="1" dirty="0">
                <a:solidFill>
                  <a:srgbClr val="0000CC"/>
                </a:solidFill>
              </a:rPr>
              <a:t> </a:t>
            </a:r>
            <a:r>
              <a:rPr lang="zh-CN" altLang="en-US" sz="2800" b="1" dirty="0">
                <a:solidFill>
                  <a:srgbClr val="0000CC"/>
                </a:solidFill>
              </a:rPr>
              <a:t>庭下如积水空明，水中藻、荇交横，盖竹柏影也。</a:t>
            </a:r>
          </a:p>
          <a:p>
            <a:endParaRPr lang="en-US" altLang="zh-CN" sz="2800" b="1" dirty="0">
              <a:solidFill>
                <a:srgbClr val="0000CC"/>
              </a:solidFill>
            </a:endParaRPr>
          </a:p>
          <a:p>
            <a:endParaRPr lang="en-US" altLang="zh-CN" sz="3200" b="1" dirty="0">
              <a:solidFill>
                <a:srgbClr val="0000CC"/>
              </a:solidFill>
            </a:endParaRPr>
          </a:p>
          <a:p>
            <a:r>
              <a:rPr lang="en-US" altLang="zh-CN" sz="3200" b="1" dirty="0">
                <a:solidFill>
                  <a:srgbClr val="0000CC"/>
                </a:solidFill>
              </a:rPr>
              <a:t>⑤</a:t>
            </a:r>
            <a:r>
              <a:rPr lang="zh-CN" altLang="en-US" sz="3200" b="1" dirty="0">
                <a:solidFill>
                  <a:srgbClr val="0000CC"/>
                </a:solidFill>
              </a:rPr>
              <a:t>但少闲人如吾两人者耳． </a:t>
            </a:r>
            <a:br>
              <a:rPr lang="zh-CN" altLang="en-US" sz="3200" b="1" dirty="0">
                <a:solidFill>
                  <a:srgbClr val="0000CC"/>
                </a:solidFill>
              </a:rPr>
            </a:b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11279" name="Text Box 21"/>
          <p:cNvSpPr txBox="1">
            <a:spLocks noChangeArrowheads="1"/>
          </p:cNvSpPr>
          <p:nvPr/>
        </p:nvSpPr>
        <p:spPr bwMode="auto">
          <a:xfrm>
            <a:off x="6400800" y="5638800"/>
            <a:ext cx="2514600" cy="8001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译句验收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152400" y="4114800"/>
            <a:ext cx="8718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月色洒满庭院，如积水充满院落，清澈透明，水</a:t>
            </a:r>
          </a:p>
          <a:p>
            <a:r>
              <a:rPr lang="zh-CN" altLang="en-US" sz="3200" b="1">
                <a:solidFill>
                  <a:srgbClr val="FF0066"/>
                </a:solidFill>
              </a:rPr>
              <a:t>中水草交叉错杂，原来是竹子和松柏的影子。</a:t>
            </a: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0" y="533400"/>
            <a:ext cx="919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（我）脱了衣服，打算睡觉，这时月光照进门户（十分优美），我高兴地起来走出户外。</a:t>
            </a: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0" y="5715000"/>
            <a:ext cx="6280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只是缺少像我俩这样的闲人罢了。</a:t>
            </a: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228600" y="1905000"/>
            <a:ext cx="5400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</a:rPr>
              <a:t>想到没有可</a:t>
            </a:r>
            <a:r>
              <a:rPr lang="zh-CN" altLang="en-US" sz="3200" b="1" dirty="0" smtClean="0">
                <a:solidFill>
                  <a:srgbClr val="FF0066"/>
                </a:solidFill>
              </a:rPr>
              <a:t>以交谈取乐的</a:t>
            </a:r>
            <a:r>
              <a:rPr lang="zh-CN" altLang="en-US" sz="3200" b="1" dirty="0">
                <a:solidFill>
                  <a:srgbClr val="FF0066"/>
                </a:solidFill>
              </a:rPr>
              <a:t>人。</a:t>
            </a: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228600" y="3048000"/>
            <a:ext cx="790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怀民也没有睡，我们就一起在院子里散步。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12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 animBg="1"/>
      <p:bldP spid="11283" grpId="0"/>
      <p:bldP spid="11284" grpId="0"/>
      <p:bldP spid="11285" grpId="0"/>
      <p:bldP spid="11286" grpId="0"/>
      <p:bldP spid="1128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6387" name="Picture 3" descr="20099172035920972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04800" y="5791200"/>
            <a:ext cx="2895600" cy="79216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400" b="1" dirty="0">
                <a:solidFill>
                  <a:srgbClr val="7030A0"/>
                </a:solidFill>
              </a:rPr>
              <a:t>研习课文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76200" y="357166"/>
            <a:ext cx="9067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3600" dirty="0" smtClean="0"/>
              <a:t>（</a:t>
            </a:r>
            <a:r>
              <a:rPr lang="en-US" altLang="zh-CN" sz="3600" dirty="0" smtClean="0"/>
              <a:t>1</a:t>
            </a:r>
            <a:r>
              <a:rPr lang="zh-CN" altLang="en-US" sz="3600" dirty="0" smtClean="0"/>
              <a:t>）、夜游的时间、地点、人物、起因、经过、结果？主要活动用一个词概括？</a:t>
            </a:r>
            <a:endParaRPr lang="zh-CN" altLang="en-US" sz="3600" b="1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zh-CN" altLang="en-US" sz="1000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3200" b="1" dirty="0">
                <a:solidFill>
                  <a:srgbClr val="FF0066"/>
                </a:solidFill>
              </a:rPr>
              <a:t>时间：</a:t>
            </a:r>
            <a:r>
              <a:rPr lang="zh-CN" altLang="en-US" sz="3200" b="1" dirty="0"/>
              <a:t>           </a:t>
            </a:r>
            <a:r>
              <a:rPr lang="zh-CN" altLang="en-US" sz="3200" b="1" dirty="0">
                <a:solidFill>
                  <a:srgbClr val="FFFF00"/>
                </a:solidFill>
              </a:rPr>
              <a:t>元丰六年十月十二日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3200" b="1" dirty="0">
                <a:solidFill>
                  <a:srgbClr val="FF0066"/>
                </a:solidFill>
              </a:rPr>
              <a:t>地点：</a:t>
            </a:r>
            <a:r>
              <a:rPr lang="zh-CN" altLang="en-US" sz="3200" b="1" dirty="0"/>
              <a:t>           </a:t>
            </a:r>
            <a:r>
              <a:rPr lang="zh-CN" altLang="en-US" sz="3200" b="1" dirty="0">
                <a:solidFill>
                  <a:srgbClr val="FFFF00"/>
                </a:solidFill>
              </a:rPr>
              <a:t>承天寺中庭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3200" b="1" dirty="0">
                <a:solidFill>
                  <a:srgbClr val="FF0066"/>
                </a:solidFill>
              </a:rPr>
              <a:t>人物：</a:t>
            </a:r>
            <a:r>
              <a:rPr lang="zh-CN" altLang="en-US" sz="3200" b="1" dirty="0"/>
              <a:t>           </a:t>
            </a:r>
            <a:r>
              <a:rPr lang="zh-CN" altLang="en-US" sz="3200" b="1" dirty="0">
                <a:solidFill>
                  <a:srgbClr val="FFFF00"/>
                </a:solidFill>
              </a:rPr>
              <a:t>“我”和张怀民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3200" b="1" dirty="0">
                <a:solidFill>
                  <a:srgbClr val="FF0066"/>
                </a:solidFill>
              </a:rPr>
              <a:t>事情的起因：</a:t>
            </a:r>
            <a:r>
              <a:rPr lang="zh-CN" altLang="en-US" sz="3200" b="1" dirty="0">
                <a:solidFill>
                  <a:srgbClr val="FFFF00"/>
                </a:solidFill>
              </a:rPr>
              <a:t>月色入户，欣然起行</a:t>
            </a:r>
            <a:r>
              <a:rPr lang="zh-CN" altLang="en-US" sz="3200" b="1" dirty="0"/>
              <a:t> 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3200" b="1" dirty="0">
                <a:solidFill>
                  <a:srgbClr val="FF0066"/>
                </a:solidFill>
              </a:rPr>
              <a:t>事情的经过：</a:t>
            </a:r>
            <a:r>
              <a:rPr lang="zh-CN" altLang="en-US" sz="3200" b="1" dirty="0">
                <a:solidFill>
                  <a:srgbClr val="FFFF00"/>
                </a:solidFill>
              </a:rPr>
              <a:t>至承天寺，寻张怀民</a:t>
            </a:r>
            <a:r>
              <a:rPr lang="zh-CN" altLang="en-US" sz="3200" b="1" dirty="0"/>
              <a:t> 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3200" b="1" dirty="0">
                <a:solidFill>
                  <a:srgbClr val="FF0066"/>
                </a:solidFill>
              </a:rPr>
              <a:t>事情的结果：</a:t>
            </a:r>
            <a:r>
              <a:rPr lang="zh-CN" altLang="en-US" sz="3200" b="1" dirty="0">
                <a:solidFill>
                  <a:srgbClr val="FFFF00"/>
                </a:solidFill>
              </a:rPr>
              <a:t>相与步于中庭</a:t>
            </a:r>
            <a:r>
              <a:rPr lang="zh-CN" altLang="en-US" sz="3200" b="1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3306" y="5565338"/>
            <a:ext cx="52864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6000" b="1" kern="100" dirty="0" smtClean="0">
                <a:latin typeface="Calibri"/>
                <a:cs typeface="Times New Roman"/>
              </a:rPr>
              <a:t>赏月</a:t>
            </a:r>
            <a:endParaRPr lang="zh-CN" altLang="en-US" sz="6000" b="1" kern="100" dirty="0">
              <a:latin typeface="Calibri"/>
              <a:cs typeface="Times New Roman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3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3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jy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3" name="Text Box 3"/>
          <p:cNvSpPr txBox="1">
            <a:spLocks noChangeArrowheads="1"/>
          </p:cNvSpPr>
          <p:nvPr/>
        </p:nvSpPr>
        <p:spPr bwMode="auto">
          <a:xfrm>
            <a:off x="5791200" y="228600"/>
            <a:ext cx="2819400" cy="20526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66"/>
                </a:solidFill>
              </a:rPr>
              <a:t>举头望明月，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66"/>
                </a:solidFill>
              </a:rPr>
              <a:t>低头思故乡。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66"/>
                </a:solidFill>
              </a:rPr>
              <a:t>          ----</a:t>
            </a:r>
            <a:r>
              <a:rPr kumimoji="1" lang="zh-CN" altLang="en-US" sz="3200" b="1" dirty="0">
                <a:solidFill>
                  <a:srgbClr val="FF0066"/>
                </a:solidFill>
              </a:rPr>
              <a:t>李白</a:t>
            </a:r>
            <a:endParaRPr lang="zh-CN" altLang="en-US" sz="3200" dirty="0">
              <a:solidFill>
                <a:srgbClr val="FF0066"/>
              </a:solidFill>
            </a:endParaRPr>
          </a:p>
        </p:txBody>
      </p:sp>
      <p:sp>
        <p:nvSpPr>
          <p:cNvPr id="112644" name="Text Box 5"/>
          <p:cNvSpPr txBox="1">
            <a:spLocks noChangeArrowheads="1"/>
          </p:cNvSpPr>
          <p:nvPr/>
        </p:nvSpPr>
        <p:spPr bwMode="auto">
          <a:xfrm>
            <a:off x="2971800" y="228600"/>
            <a:ext cx="35052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ea typeface="楷体_GB2312" pitchFamily="49" charset="-122"/>
              </a:rPr>
              <a:t>床前明月光，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ea typeface="楷体_GB2312" pitchFamily="49" charset="-122"/>
              </a:rPr>
              <a:t>疑似地上霜。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33CC"/>
                </a:solidFill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animBg="1"/>
      <p:bldP spid="1126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928670"/>
            <a:ext cx="771530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（</a:t>
            </a:r>
            <a:r>
              <a:rPr lang="en-US" sz="4400" dirty="0" smtClean="0"/>
              <a:t>2</a:t>
            </a:r>
            <a:r>
              <a:rPr lang="zh-CN" altLang="en-US" sz="4400" dirty="0" smtClean="0"/>
              <a:t>）为什么要赏月？月光美在何处？作者是如何描绘的？</a:t>
            </a:r>
          </a:p>
          <a:p>
            <a:r>
              <a:rPr lang="zh-CN" altLang="en-US" sz="4400" dirty="0" smtClean="0"/>
              <a:t>提示：请从文中摘录描写“庭院月色”的语句，细细品味，简要说明景物特点。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8353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/>
              <a:t>三、请</a:t>
            </a:r>
            <a:r>
              <a:rPr lang="zh-CN" altLang="en-US" sz="3200" b="1" dirty="0"/>
              <a:t>从文中摘录描写</a:t>
            </a:r>
            <a:r>
              <a:rPr lang="zh-CN" altLang="en-US" sz="3200" b="1" dirty="0">
                <a:latin typeface="Arial" pitchFamily="34" charset="0"/>
              </a:rPr>
              <a:t>“</a:t>
            </a:r>
            <a:r>
              <a:rPr lang="zh-CN" altLang="en-US" sz="3200" b="1" dirty="0"/>
              <a:t>庭院月色</a:t>
            </a:r>
            <a:r>
              <a:rPr lang="zh-CN" altLang="en-US" sz="3200" b="1" dirty="0">
                <a:latin typeface="Arial" pitchFamily="34" charset="0"/>
              </a:rPr>
              <a:t>”</a:t>
            </a:r>
            <a:r>
              <a:rPr lang="zh-CN" altLang="en-US" sz="3200" b="1" dirty="0"/>
              <a:t>的语句，细细品味，简要说明景物特点。</a:t>
            </a:r>
            <a:r>
              <a:rPr lang="zh-CN" altLang="en-US" sz="3200" dirty="0"/>
              <a:t>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03213" y="1450975"/>
            <a:ext cx="837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0" y="1341438"/>
            <a:ext cx="86756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句子：</a:t>
            </a:r>
            <a:r>
              <a:rPr lang="zh-CN" altLang="en-US" sz="3200" b="1" dirty="0">
                <a:solidFill>
                  <a:srgbClr val="FF0000"/>
                </a:solidFill>
              </a:rPr>
              <a:t>庭下如积水空明，水中藻、荇交横，   盖竹柏影也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85720" y="2285992"/>
            <a:ext cx="45354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endParaRPr lang="en-US" altLang="zh-CN" sz="3200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0" y="2357430"/>
            <a:ext cx="864396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Arial" pitchFamily="34" charset="0"/>
              </a:rPr>
              <a:t>“</a:t>
            </a:r>
            <a:r>
              <a:rPr lang="zh-CN" altLang="en-US" sz="3200" b="1" dirty="0"/>
              <a:t>积水空明</a:t>
            </a:r>
            <a:r>
              <a:rPr lang="zh-CN" altLang="en-US" sz="3200" b="1" dirty="0">
                <a:latin typeface="Arial" pitchFamily="34" charset="0"/>
              </a:rPr>
              <a:t>”</a:t>
            </a:r>
            <a:r>
              <a:rPr lang="zh-CN" altLang="en-US" sz="3200" b="1" dirty="0"/>
              <a:t>用比喻的手法写出月光的清澈透明，给人以一池春水的静谧之感</a:t>
            </a:r>
            <a:r>
              <a:rPr lang="zh-CN" altLang="en-US" sz="3200" b="1" dirty="0" smtClean="0"/>
              <a:t>。</a:t>
            </a:r>
            <a:r>
              <a:rPr lang="zh-CN" altLang="en-US" sz="3200" b="1" kern="0" dirty="0">
                <a:solidFill>
                  <a:srgbClr val="000099"/>
                </a:solidFill>
                <a:latin typeface="Arial"/>
              </a:rPr>
              <a:t>（正面描写）</a:t>
            </a:r>
            <a:r>
              <a:rPr lang="zh-CN" altLang="en-US" sz="3200" b="1" dirty="0" smtClean="0"/>
              <a:t> </a:t>
            </a:r>
            <a:r>
              <a:rPr lang="zh-CN" altLang="en-US" sz="3200" b="1" dirty="0">
                <a:latin typeface="Arial" pitchFamily="34" charset="0"/>
              </a:rPr>
              <a:t>“</a:t>
            </a:r>
            <a:r>
              <a:rPr lang="zh-CN" altLang="en-US" sz="3200" b="1" dirty="0"/>
              <a:t>藻荇交横</a:t>
            </a:r>
            <a:r>
              <a:rPr lang="zh-CN" altLang="en-US" sz="3200" b="1" dirty="0" smtClean="0">
                <a:latin typeface="Arial" pitchFamily="34" charset="0"/>
              </a:rPr>
              <a:t>”用“藻荇交横”四个字来比喻月下美丽的竹柏倒影，具有水草摇曳的动态之美，整个意境静中有动，动而愈见其静（</a:t>
            </a:r>
            <a:r>
              <a:rPr lang="zh-CN" altLang="en-US" sz="3200" b="1" dirty="0" smtClean="0">
                <a:solidFill>
                  <a:schemeClr val="accent2"/>
                </a:solidFill>
                <a:latin typeface="Arial" pitchFamily="34" charset="0"/>
              </a:rPr>
              <a:t>侧面描写</a:t>
            </a:r>
            <a:r>
              <a:rPr lang="zh-CN" altLang="en-US" sz="3200" b="1" dirty="0" smtClean="0">
                <a:latin typeface="Arial" pitchFamily="34" charset="0"/>
              </a:rPr>
              <a:t>）。</a:t>
            </a:r>
            <a:r>
              <a:rPr lang="zh-CN" altLang="en-US" sz="3200" b="1" dirty="0" smtClean="0"/>
              <a:t>作</a:t>
            </a:r>
            <a:r>
              <a:rPr lang="zh-CN" altLang="en-US" sz="3200" b="1" dirty="0"/>
              <a:t>者以高度凝练的笔墨，点染出一个空明清澈、疏影摇曳、似真似幻的美妙境界。</a:t>
            </a:r>
            <a:r>
              <a:rPr lang="zh-CN" altLang="en-US" sz="3200" dirty="0"/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571472" y="6072206"/>
            <a:ext cx="7127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景物特点：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月色空灵皎洁。（空明澄澈等）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072198" y="714356"/>
            <a:ext cx="2895600" cy="792163"/>
          </a:xfrm>
          <a:prstGeom prst="rect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400" b="1">
                <a:solidFill>
                  <a:srgbClr val="0033CC"/>
                </a:solidFill>
              </a:rPr>
              <a:t>研习课文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月光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457200" y="4572000"/>
            <a:ext cx="845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609600" y="59436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724400" y="5445125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6" name="Picture 4" descr="200812120839457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867400" y="5257800"/>
            <a:ext cx="2895600" cy="792163"/>
          </a:xfrm>
          <a:prstGeom prst="rect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400" b="1">
                <a:solidFill>
                  <a:srgbClr val="0033CC"/>
                </a:solidFill>
              </a:rPr>
              <a:t>研习课文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0" y="9144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）、面对如此美景，作者有怎样的感慨？此句中蕴含着作者怎样微妙而复杂的思想感情？</a:t>
            </a:r>
            <a:endParaRPr lang="zh-CN" altLang="en-US" sz="3200" b="1" dirty="0"/>
          </a:p>
        </p:txBody>
      </p:sp>
      <p:sp>
        <p:nvSpPr>
          <p:cNvPr id="18439" name="Text Box 16"/>
          <p:cNvSpPr txBox="1">
            <a:spLocks noChangeArrowheads="1"/>
          </p:cNvSpPr>
          <p:nvPr/>
        </p:nvSpPr>
        <p:spPr bwMode="auto">
          <a:xfrm>
            <a:off x="898525" y="3298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03441" name="Rectangle 17"/>
          <p:cNvSpPr>
            <a:spLocks noChangeArrowheads="1"/>
          </p:cNvSpPr>
          <p:nvPr/>
        </p:nvSpPr>
        <p:spPr bwMode="auto">
          <a:xfrm>
            <a:off x="0" y="2285992"/>
            <a:ext cx="9237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</a:rPr>
              <a:t> 何夜无月？何处无竹柏？但少闲人如吾两人者耳。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785918" y="357166"/>
            <a:ext cx="5072098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3200" b="0" u="none" dirty="0" smtClean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领</a:t>
            </a:r>
            <a:r>
              <a:rPr kumimoji="0" lang="zh-CN" altLang="en-US" sz="3200" b="0" u="none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悟“闲”之意</a:t>
            </a:r>
          </a:p>
          <a:p>
            <a:endParaRPr kumimoji="0" lang="zh-CN" altLang="en-US" sz="3200" b="0" u="none" dirty="0">
              <a:solidFill>
                <a:srgbClr val="FF0000"/>
              </a:solidFill>
              <a:latin typeface="Arial" charset="0"/>
              <a:ea typeface="宋体" pitchFamily="2" charset="-122"/>
            </a:endParaRPr>
          </a:p>
          <a:p>
            <a:endParaRPr kumimoji="0" lang="en-US" altLang="zh-CN" sz="1800" b="0" u="none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500034" y="2643182"/>
            <a:ext cx="58324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kumimoji="0" lang="zh-CN" altLang="en-US" sz="3200" b="0" u="none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入</a:t>
            </a:r>
            <a:r>
              <a:rPr kumimoji="0" lang="zh-CN" altLang="en-US" sz="3200" b="0" u="none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夜，解</a:t>
            </a:r>
            <a:r>
              <a:rPr kumimoji="0" lang="zh-CN" altLang="en-US" sz="3200" b="0" u="none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衣欲睡．</a:t>
            </a:r>
          </a:p>
          <a:p>
            <a:pPr>
              <a:buFont typeface="Wingdings" pitchFamily="2" charset="2"/>
              <a:buChar char="l"/>
            </a:pPr>
            <a:r>
              <a:rPr kumimoji="0" lang="zh-CN" altLang="en-US" sz="3200" b="0" u="none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见月色入</a:t>
            </a:r>
            <a:r>
              <a:rPr kumimoji="0" lang="zh-CN" altLang="en-US" sz="3200" b="0" u="none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户，便</a:t>
            </a:r>
            <a:r>
              <a:rPr kumimoji="0" lang="zh-CN" altLang="en-US" sz="3200" b="0" u="none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欣然起行．</a:t>
            </a:r>
          </a:p>
          <a:p>
            <a:pPr>
              <a:buFont typeface="Wingdings" pitchFamily="2" charset="2"/>
              <a:buChar char="l"/>
            </a:pPr>
            <a:r>
              <a:rPr kumimoji="0" lang="zh-CN" altLang="en-US" sz="3200" b="0" u="none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与怀民于庭中散步．</a:t>
            </a:r>
          </a:p>
          <a:p>
            <a:pPr>
              <a:buFont typeface="Wingdings" pitchFamily="2" charset="2"/>
              <a:buChar char="l"/>
            </a:pPr>
            <a:r>
              <a:rPr kumimoji="0" lang="zh-CN" altLang="en-US" sz="3200" b="0" u="none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欣赏月下美景．</a:t>
            </a:r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928662" y="1071546"/>
            <a:ext cx="69135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200" b="0" u="none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　　</a:t>
            </a:r>
            <a:r>
              <a:rPr kumimoji="0" lang="en-US" altLang="zh-CN" sz="3200" b="0" u="none" dirty="0" smtClean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1</a:t>
            </a:r>
            <a:r>
              <a:rPr kumimoji="0" lang="zh-CN" altLang="en-US" sz="3200" b="0" u="none" dirty="0" smtClean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、问</a:t>
            </a:r>
            <a:r>
              <a:rPr kumimoji="0" lang="zh-CN" altLang="en-US" sz="3200" b="0" u="none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题：这清闲之意</a:t>
            </a:r>
            <a:r>
              <a:rPr kumimoji="0" lang="zh-CN" altLang="en-US" sz="3200" b="0" u="none" dirty="0" smtClean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，你认为作者是清闲的人吗？在</a:t>
            </a:r>
            <a:r>
              <a:rPr kumimoji="0" lang="zh-CN" altLang="en-US" sz="3200" b="0" u="none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文中是如何体现的？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265735" y="2357430"/>
            <a:ext cx="3468690" cy="2879725"/>
            <a:chOff x="3878" y="2115"/>
            <a:chExt cx="2185" cy="1814"/>
          </a:xfrm>
        </p:grpSpPr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3878" y="2115"/>
              <a:ext cx="227" cy="1814"/>
            </a:xfrm>
            <a:prstGeom prst="rightBrace">
              <a:avLst>
                <a:gd name="adj1" fmla="val 66593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9" name="Text Box 9"/>
            <p:cNvSpPr txBox="1">
              <a:spLocks noChangeArrowheads="1"/>
            </p:cNvSpPr>
            <p:nvPr/>
          </p:nvSpPr>
          <p:spPr bwMode="auto">
            <a:xfrm>
              <a:off x="4137" y="2774"/>
              <a:ext cx="1926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0" lang="zh-CN" altLang="en-US" sz="3200" b="0" u="none" dirty="0" smtClean="0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闲（漫步的悠闲</a:t>
              </a:r>
              <a:endParaRPr kumimoji="0" lang="en-US" altLang="zh-CN" sz="3200" b="0" u="none" dirty="0" smtClean="0">
                <a:solidFill>
                  <a:srgbClr val="000000"/>
                </a:solidFill>
                <a:latin typeface="Arial" charset="0"/>
                <a:ea typeface="宋体" pitchFamily="2" charset="-122"/>
              </a:endParaRPr>
            </a:p>
            <a:p>
              <a:pPr>
                <a:spcBef>
                  <a:spcPct val="0"/>
                </a:spcBef>
              </a:pPr>
              <a:r>
                <a:rPr lang="zh-CN" altLang="en-US" sz="3200" dirty="0" smtClean="0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，赏月的欣喜</a:t>
              </a:r>
              <a:r>
                <a:rPr kumimoji="0" lang="zh-CN" altLang="en-US" sz="3200" b="0" u="none" dirty="0" smtClean="0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）</a:t>
              </a:r>
              <a:endParaRPr kumimoji="0" lang="zh-CN" altLang="en-US" sz="3200" b="0" u="none" dirty="0">
                <a:solidFill>
                  <a:srgbClr val="000000"/>
                </a:solidFill>
                <a:latin typeface="Arial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7" grpId="0"/>
      <p:bldP spid="1413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928662" y="285728"/>
            <a:ext cx="71294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200" b="0" u="none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　</a:t>
            </a:r>
            <a:r>
              <a:rPr kumimoji="0" lang="zh-CN" altLang="en-US" sz="4800" b="0" u="none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问</a:t>
            </a:r>
            <a:r>
              <a:rPr kumimoji="0" lang="zh-CN" altLang="en-US" sz="4800" b="0" u="none" dirty="0" smtClean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题</a:t>
            </a:r>
            <a:r>
              <a:rPr kumimoji="0" lang="en-US" altLang="zh-CN" sz="4800" b="0" u="none" dirty="0" smtClean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2</a:t>
            </a:r>
            <a:r>
              <a:rPr kumimoji="0" lang="zh-CN" altLang="en-US" sz="4800" b="0" u="none" dirty="0" smtClean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：作者为什么称自己是闲人？</a:t>
            </a:r>
            <a:r>
              <a:rPr lang="zh-CN" altLang="en-US" sz="4800" b="1" dirty="0" smtClean="0">
                <a:latin typeface="宋体" pitchFamily="2" charset="-122"/>
              </a:rPr>
              <a:t>这体现了作者当时怎样的心境。</a:t>
            </a:r>
            <a:endParaRPr kumimoji="0" lang="zh-CN" altLang="en-US" sz="4800" b="0" u="none" dirty="0">
              <a:solidFill>
                <a:srgbClr val="FF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878" y="2714620"/>
            <a:ext cx="8501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</a:rPr>
              <a:t>背景材料：苏轼才华横溢，有济世之志，力主政治改革，但对王安石变法的激进之处持有不同意见，后被贬为黄州团练副使，实际如同流放。</a:t>
            </a:r>
            <a:r>
              <a:rPr lang="en-US" altLang="zh-CN" sz="3200" b="1" dirty="0" smtClean="0">
                <a:latin typeface="宋体" pitchFamily="2" charset="-122"/>
              </a:rPr>
              <a:t>《</a:t>
            </a:r>
            <a:r>
              <a:rPr lang="zh-CN" altLang="en-US" sz="3200" b="1" dirty="0" smtClean="0">
                <a:latin typeface="宋体" pitchFamily="2" charset="-122"/>
              </a:rPr>
              <a:t>记承天寺夜游</a:t>
            </a:r>
            <a:r>
              <a:rPr lang="en-US" altLang="zh-CN" sz="3200" b="1" dirty="0" smtClean="0">
                <a:latin typeface="宋体" pitchFamily="2" charset="-122"/>
              </a:rPr>
              <a:t>》</a:t>
            </a:r>
            <a:r>
              <a:rPr lang="zh-CN" altLang="en-US" sz="3200" b="1" dirty="0" smtClean="0">
                <a:latin typeface="宋体" pitchFamily="2" charset="-122"/>
              </a:rPr>
              <a:t>即写于此时。</a:t>
            </a: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500430" y="5929330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贬谪的悲凉</a:t>
            </a:r>
            <a:endParaRPr lang="zh-CN" alt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428728" y="4929198"/>
            <a:ext cx="71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苏轼才华横溢，素有大志，但不被朝廷重用，仕途失意的落寞。</a:t>
            </a:r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9144000" cy="6477000"/>
          </a:xfrm>
        </p:spPr>
        <p:txBody>
          <a:bodyPr/>
          <a:lstStyle/>
          <a:p>
            <a:pPr marL="92075" indent="-92075">
              <a:buFontTx/>
              <a:buNone/>
            </a:pPr>
            <a:r>
              <a:rPr lang="en-US" altLang="zh-CN" dirty="0" smtClean="0"/>
              <a:t>        </a:t>
            </a:r>
            <a:r>
              <a:rPr lang="zh-CN" altLang="en-US" sz="2800" b="1" dirty="0" smtClean="0"/>
              <a:t>问题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：文中“何夜无月？何处无竹柏？”显然与实际不符，因为并非每夜都能见到月色，每处都有竹柏。“但少闲人如吾两人者耳”作者感慨能欣赏如此美景的人少，这两位闲人为什么能欣赏到美景？</a:t>
            </a:r>
          </a:p>
          <a:p>
            <a:pPr marL="92075" indent="-92075">
              <a:buNone/>
            </a:pPr>
            <a:r>
              <a:rPr lang="zh-CN" altLang="en-US" b="1" dirty="0" smtClean="0"/>
              <a:t>           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月光虽非夜夜明，竹柏亦非处处有，但大自然的美景却时时能觅，处处可见。只要有一颗善于发现美的眼睛，就能看到。只要心胸开阔，淡泊名利，无论到哪里，都能在美好的大自然中享受到无穷乐趣，这两位闲人做到了这一点，旁人在追求名利，无暇顾及美景，当然欣赏不到。这是作者的人生感慨，流露出旷达的心境。</a:t>
            </a:r>
            <a:r>
              <a:rPr kumimoji="1" lang="zh-CN" altLang="en-US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我们看到作者积极乐观的人生态度，故其笔下的月夜才如此空灵、皎洁。</a:t>
            </a:r>
            <a:endParaRPr lang="zh-CN" altLang="en-US" b="1" dirty="0" smtClean="0"/>
          </a:p>
          <a:p>
            <a:pPr marL="92075" indent="-92075">
              <a:buFontTx/>
              <a:buNone/>
            </a:pPr>
            <a:r>
              <a:rPr lang="zh-CN" altLang="en-US" b="1" dirty="0" smtClean="0">
                <a:solidFill>
                  <a:srgbClr val="FF0066"/>
                </a:solidFill>
              </a:rPr>
              <a:t/>
            </a:r>
            <a:br>
              <a:rPr lang="zh-CN" altLang="en-US" b="1" dirty="0" smtClean="0">
                <a:solidFill>
                  <a:srgbClr val="FF0066"/>
                </a:solidFill>
              </a:rPr>
            </a:br>
            <a:r>
              <a:rPr lang="zh-CN" altLang="en-US" b="1" dirty="0" smtClean="0">
                <a:solidFill>
                  <a:srgbClr val="FF0066"/>
                </a:solidFill>
              </a:rPr>
              <a:t>　　</a:t>
            </a:r>
          </a:p>
          <a:p>
            <a:pPr marL="92075" indent="-92075"/>
            <a:endParaRPr lang="zh-CN" altLang="en-US" b="1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1357290" y="3429000"/>
            <a:ext cx="1223963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8800" b="0" u="none" dirty="0">
                <a:solidFill>
                  <a:srgbClr val="800000"/>
                </a:solidFill>
              </a:rPr>
              <a:t>闲</a:t>
            </a:r>
          </a:p>
        </p:txBody>
      </p:sp>
      <p:sp>
        <p:nvSpPr>
          <p:cNvPr id="33796" name="AutoShape 7"/>
          <p:cNvSpPr>
            <a:spLocks/>
          </p:cNvSpPr>
          <p:nvPr/>
        </p:nvSpPr>
        <p:spPr bwMode="auto">
          <a:xfrm>
            <a:off x="1979613" y="1557338"/>
            <a:ext cx="215900" cy="3887787"/>
          </a:xfrm>
          <a:prstGeom prst="leftBrace">
            <a:avLst>
              <a:gd name="adj1" fmla="val 150061"/>
              <a:gd name="adj2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9512" name="Text Box 8"/>
          <p:cNvSpPr txBox="1">
            <a:spLocks noChangeArrowheads="1"/>
          </p:cNvSpPr>
          <p:nvPr/>
        </p:nvSpPr>
        <p:spPr bwMode="auto">
          <a:xfrm>
            <a:off x="3357554" y="1928802"/>
            <a:ext cx="480131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dirty="0" smtClean="0"/>
              <a:t>漫步的悠闲，</a:t>
            </a:r>
          </a:p>
          <a:p>
            <a:r>
              <a:rPr kumimoji="0" lang="zh-CN" altLang="en-US" sz="6000" b="0" u="none" dirty="0" smtClean="0">
                <a:solidFill>
                  <a:schemeClr val="tx1"/>
                </a:solidFill>
              </a:rPr>
              <a:t>赏</a:t>
            </a:r>
            <a:r>
              <a:rPr kumimoji="0" lang="zh-CN" altLang="en-US" sz="6000" b="0" u="none" dirty="0">
                <a:solidFill>
                  <a:schemeClr val="tx1"/>
                </a:solidFill>
              </a:rPr>
              <a:t>月的欣喜，</a:t>
            </a:r>
          </a:p>
          <a:p>
            <a:r>
              <a:rPr lang="zh-CN" altLang="en-US" sz="6000" dirty="0" smtClean="0"/>
              <a:t>贬谪的悲凉，</a:t>
            </a:r>
          </a:p>
          <a:p>
            <a:r>
              <a:rPr kumimoji="0" lang="zh-CN" altLang="en-US" sz="6000" b="0" u="none" dirty="0" smtClean="0">
                <a:solidFill>
                  <a:schemeClr val="tx1"/>
                </a:solidFill>
              </a:rPr>
              <a:t>人</a:t>
            </a:r>
            <a:r>
              <a:rPr kumimoji="0" lang="zh-CN" altLang="en-US" sz="6000" b="0" u="none" dirty="0">
                <a:solidFill>
                  <a:schemeClr val="tx1"/>
                </a:solidFill>
              </a:rPr>
              <a:t>生的感慨。</a:t>
            </a:r>
          </a:p>
        </p:txBody>
      </p:sp>
      <p:sp>
        <p:nvSpPr>
          <p:cNvPr id="33798" name="AutoShape 9"/>
          <p:cNvSpPr>
            <a:spLocks/>
          </p:cNvSpPr>
          <p:nvPr/>
        </p:nvSpPr>
        <p:spPr bwMode="auto">
          <a:xfrm>
            <a:off x="1835150" y="5300663"/>
            <a:ext cx="76200" cy="914400"/>
          </a:xfrm>
          <a:prstGeom prst="rightBracket">
            <a:avLst>
              <a:gd name="adj" fmla="val 10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799" name="AutoShape 10"/>
          <p:cNvSpPr>
            <a:spLocks/>
          </p:cNvSpPr>
          <p:nvPr/>
        </p:nvSpPr>
        <p:spPr bwMode="auto">
          <a:xfrm>
            <a:off x="2124075" y="1700213"/>
            <a:ext cx="287338" cy="3744912"/>
          </a:xfrm>
          <a:prstGeom prst="leftBracket">
            <a:avLst>
              <a:gd name="adj" fmla="val 108609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800" name="AutoShape 11"/>
          <p:cNvSpPr>
            <a:spLocks/>
          </p:cNvSpPr>
          <p:nvPr/>
        </p:nvSpPr>
        <p:spPr bwMode="auto">
          <a:xfrm>
            <a:off x="2916238" y="1484313"/>
            <a:ext cx="287337" cy="3816350"/>
          </a:xfrm>
          <a:prstGeom prst="leftBracket">
            <a:avLst>
              <a:gd name="adj" fmla="val 110682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9516" name="AutoShape 12"/>
          <p:cNvSpPr>
            <a:spLocks/>
          </p:cNvSpPr>
          <p:nvPr/>
        </p:nvSpPr>
        <p:spPr bwMode="auto">
          <a:xfrm rot="10800000">
            <a:off x="2786050" y="1857364"/>
            <a:ext cx="504825" cy="4105275"/>
          </a:xfrm>
          <a:prstGeom prst="rightBrace">
            <a:avLst>
              <a:gd name="adj1" fmla="val 67767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0034" y="0"/>
            <a:ext cx="8286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归纳：“何夜无月？何处无竹柏？但少闲人如吾两人者耳”一句中蕴含着作者怎样微妙而复杂的思想感情？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0" grpId="0"/>
      <p:bldP spid="149512" grpId="0"/>
      <p:bldP spid="1495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1204" name="Picture 4" descr="u=1276598977,1372965811&amp;fm=0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457200" y="228600"/>
            <a:ext cx="2895600" cy="792163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400" b="1">
                <a:solidFill>
                  <a:srgbClr val="000099"/>
                </a:solidFill>
              </a:rPr>
              <a:t>全文小结</a:t>
            </a: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381000" y="1981200"/>
            <a:ext cx="7334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记承天寺夜游</a:t>
            </a:r>
          </a:p>
        </p:txBody>
      </p:sp>
      <p:sp>
        <p:nvSpPr>
          <p:cNvPr id="12324" name="AutoShape 36"/>
          <p:cNvSpPr>
            <a:spLocks/>
          </p:cNvSpPr>
          <p:nvPr/>
        </p:nvSpPr>
        <p:spPr bwMode="auto">
          <a:xfrm rot="10800000">
            <a:off x="1219200" y="2057400"/>
            <a:ext cx="152400" cy="2743200"/>
          </a:xfrm>
          <a:prstGeom prst="rightBrace">
            <a:avLst>
              <a:gd name="adj1" fmla="val 150000"/>
              <a:gd name="adj2" fmla="val 47671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 rot="10800000"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1447800" y="16002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记叙</a:t>
            </a: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1447800" y="29718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描写</a:t>
            </a: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1447800" y="43434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</a:rPr>
              <a:t>抒情</a:t>
            </a:r>
          </a:p>
        </p:txBody>
      </p:sp>
      <p:sp>
        <p:nvSpPr>
          <p:cNvPr id="166923" name="Text Box 11"/>
          <p:cNvSpPr txBox="1">
            <a:spLocks noChangeArrowheads="1"/>
          </p:cNvSpPr>
          <p:nvPr/>
        </p:nvSpPr>
        <p:spPr bwMode="auto">
          <a:xfrm>
            <a:off x="2590800" y="1600200"/>
            <a:ext cx="297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/>
              <a:t>——</a:t>
            </a:r>
            <a:r>
              <a:rPr lang="zh-CN" altLang="en-US" sz="3600" b="1" dirty="0" smtClean="0">
                <a:solidFill>
                  <a:srgbClr val="FF0066"/>
                </a:solidFill>
              </a:rPr>
              <a:t>庭</a:t>
            </a:r>
            <a:r>
              <a:rPr lang="zh-CN" altLang="en-US" sz="3600" b="1" dirty="0" smtClean="0">
                <a:solidFill>
                  <a:srgbClr val="FF0066"/>
                </a:solidFill>
              </a:rPr>
              <a:t>中赏月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  <p:sp>
        <p:nvSpPr>
          <p:cNvPr id="166924" name="Text Box 12"/>
          <p:cNvSpPr txBox="1">
            <a:spLocks noChangeArrowheads="1"/>
          </p:cNvSpPr>
          <p:nvPr/>
        </p:nvSpPr>
        <p:spPr bwMode="auto">
          <a:xfrm>
            <a:off x="2590800" y="29718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——</a:t>
            </a:r>
            <a:r>
              <a:rPr lang="zh-CN" altLang="en-US" sz="3600" b="1" dirty="0">
                <a:solidFill>
                  <a:srgbClr val="FF0066"/>
                </a:solidFill>
              </a:rPr>
              <a:t>庭中月色</a:t>
            </a:r>
          </a:p>
        </p:txBody>
      </p:sp>
      <p:sp>
        <p:nvSpPr>
          <p:cNvPr id="166925" name="Text Box 13"/>
          <p:cNvSpPr txBox="1">
            <a:spLocks noChangeArrowheads="1"/>
          </p:cNvSpPr>
          <p:nvPr/>
        </p:nvSpPr>
        <p:spPr bwMode="auto">
          <a:xfrm>
            <a:off x="2590800" y="43434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——</a:t>
            </a:r>
            <a:r>
              <a:rPr lang="zh-CN" altLang="en-US" sz="3600" b="1" dirty="0">
                <a:solidFill>
                  <a:srgbClr val="FF0066"/>
                </a:solidFill>
              </a:rPr>
              <a:t>月下感叹</a:t>
            </a:r>
          </a:p>
        </p:txBody>
      </p:sp>
      <p:sp>
        <p:nvSpPr>
          <p:cNvPr id="2" name="AutoShape 36"/>
          <p:cNvSpPr>
            <a:spLocks/>
          </p:cNvSpPr>
          <p:nvPr/>
        </p:nvSpPr>
        <p:spPr bwMode="auto">
          <a:xfrm rot="10800000" flipH="1">
            <a:off x="5638800" y="1905000"/>
            <a:ext cx="304800" cy="2971800"/>
          </a:xfrm>
          <a:prstGeom prst="rightBrace">
            <a:avLst>
              <a:gd name="adj1" fmla="val 8125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 rot="10800000"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7604125" y="2232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66928" name="Text Box 16"/>
          <p:cNvSpPr txBox="1">
            <a:spLocks noChangeArrowheads="1"/>
          </p:cNvSpPr>
          <p:nvPr/>
        </p:nvSpPr>
        <p:spPr bwMode="auto">
          <a:xfrm>
            <a:off x="6019800" y="1828800"/>
            <a:ext cx="2590800" cy="608013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赏月的欣喜</a:t>
            </a:r>
          </a:p>
        </p:txBody>
      </p:sp>
      <p:sp>
        <p:nvSpPr>
          <p:cNvPr id="166929" name="Text Box 17"/>
          <p:cNvSpPr txBox="1">
            <a:spLocks noChangeArrowheads="1"/>
          </p:cNvSpPr>
          <p:nvPr/>
        </p:nvSpPr>
        <p:spPr bwMode="auto">
          <a:xfrm>
            <a:off x="6019800" y="2667000"/>
            <a:ext cx="2590800" cy="608013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贬谪的悲凉</a:t>
            </a:r>
          </a:p>
        </p:txBody>
      </p:sp>
      <p:sp>
        <p:nvSpPr>
          <p:cNvPr id="166930" name="Text Box 18"/>
          <p:cNvSpPr txBox="1">
            <a:spLocks noChangeArrowheads="1"/>
          </p:cNvSpPr>
          <p:nvPr/>
        </p:nvSpPr>
        <p:spPr bwMode="auto">
          <a:xfrm>
            <a:off x="6019800" y="3505200"/>
            <a:ext cx="2590800" cy="158273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 b="1" dirty="0"/>
          </a:p>
          <a:p>
            <a:r>
              <a:rPr lang="zh-CN" altLang="en-US" sz="3200" b="1" dirty="0"/>
              <a:t>自 我 排 遣</a:t>
            </a:r>
          </a:p>
          <a:p>
            <a:r>
              <a:rPr lang="zh-CN" altLang="en-US" sz="3200" b="1" dirty="0"/>
              <a:t>的    乐   观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6000760" y="928670"/>
            <a:ext cx="2590800" cy="608013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/>
              <a:t>漫步的悠闲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6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7" grpId="0" animBg="1"/>
      <p:bldP spid="166918" grpId="0"/>
      <p:bldP spid="12324" grpId="0" animBg="1"/>
      <p:bldP spid="166920" grpId="0"/>
      <p:bldP spid="166921" grpId="0"/>
      <p:bldP spid="166922" grpId="0"/>
      <p:bldP spid="166923" grpId="0"/>
      <p:bldP spid="166924" grpId="0"/>
      <p:bldP spid="166925" grpId="0"/>
      <p:bldP spid="2" grpId="0" animBg="1"/>
      <p:bldP spid="166928" grpId="0" animBg="1"/>
      <p:bldP spid="166929" grpId="0" animBg="1"/>
      <p:bldP spid="166930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4419600" cy="6437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 dirty="0">
                <a:latin typeface="Times New Roman" pitchFamily="18" charset="0"/>
                <a:ea typeface="隶书" pitchFamily="49" charset="-122"/>
              </a:rPr>
              <a:t>         </a:t>
            </a:r>
            <a:r>
              <a:rPr kumimoji="1" lang="zh-CN" altLang="en-US" sz="3200" b="1" dirty="0">
                <a:solidFill>
                  <a:srgbClr val="006600"/>
                </a:solidFill>
                <a:latin typeface="Times New Roman" pitchFamily="18" charset="0"/>
                <a:ea typeface="隶书" pitchFamily="49" charset="-122"/>
              </a:rPr>
              <a:t>苏轼遭遇“文字狱”，被贬为黄州团练副使，心情抑郁，但是他没有灰心丧气，而是借游赏山水等自然美景来消解内心的郁闷，抚平心灵的创伤，表现了坦荡、旷达、笑对人生的生活信条。学习本文，在感受庭院月夜小景的同时，更感受到了他那从容应对苦难的人格魅力。</a:t>
            </a:r>
            <a:endParaRPr kumimoji="1" lang="en-US" altLang="zh-CN" sz="44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876800" y="228600"/>
            <a:ext cx="1752600" cy="85248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 dirty="0">
                <a:solidFill>
                  <a:srgbClr val="FF0066"/>
                </a:solidFill>
              </a:rPr>
              <a:t>小结：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6774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357158" y="4214818"/>
            <a:ext cx="9144000" cy="163121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66"/>
                </a:solidFill>
                <a:latin typeface="宋体" pitchFamily="2" charset="-122"/>
                <a:ea typeface="隶书" pitchFamily="49" charset="-122"/>
              </a:rPr>
              <a:t>春风又绿江南岸，明月何时照我还</a:t>
            </a:r>
            <a:r>
              <a:rPr kumimoji="1" lang="zh-CN" altLang="en-US" sz="4000" b="1" dirty="0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”</a:t>
            </a:r>
            <a:r>
              <a:rPr kumimoji="1" lang="zh-CN" altLang="en-US" sz="4000" b="1" dirty="0">
                <a:solidFill>
                  <a:srgbClr val="FF0066"/>
                </a:solidFill>
                <a:latin typeface="宋体" pitchFamily="2" charset="-122"/>
                <a:ea typeface="隶书" pitchFamily="49" charset="-122"/>
              </a:rPr>
              <a:t>  </a:t>
            </a:r>
          </a:p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0066"/>
                </a:solidFill>
                <a:latin typeface="宋体" pitchFamily="2" charset="-122"/>
                <a:ea typeface="隶书" pitchFamily="49" charset="-122"/>
              </a:rPr>
              <a:t>                      </a:t>
            </a:r>
            <a:r>
              <a:rPr kumimoji="1" lang="en-US" altLang="zh-CN" sz="4000" b="1" dirty="0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——</a:t>
            </a:r>
            <a:r>
              <a:rPr kumimoji="1" lang="zh-CN" altLang="en-US" sz="4000" b="1" dirty="0">
                <a:solidFill>
                  <a:srgbClr val="FF0066"/>
                </a:solidFill>
                <a:latin typeface="宋体" pitchFamily="2" charset="-122"/>
                <a:ea typeface="隶书" pitchFamily="49" charset="-122"/>
              </a:rPr>
              <a:t>王安石</a:t>
            </a:r>
            <a:endParaRPr kumimoji="1" lang="zh-CN" altLang="en-US" sz="4000" b="1" dirty="0">
              <a:solidFill>
                <a:srgbClr val="FF0066"/>
              </a:solidFill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图片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381000" y="533400"/>
            <a:ext cx="2514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FF00"/>
                </a:solidFill>
                <a:ea typeface="华文新魏" pitchFamily="2" charset="-122"/>
              </a:rPr>
              <a:t>作业：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381000" y="1676400"/>
            <a:ext cx="4648200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>
                <a:solidFill>
                  <a:srgbClr val="FFFF00"/>
                </a:solidFill>
                <a:ea typeface="华文新魏" pitchFamily="2" charset="-122"/>
              </a:rPr>
              <a:t>1.</a:t>
            </a:r>
            <a:r>
              <a:rPr kumimoji="1" lang="zh-CN" altLang="en-US" sz="3600" dirty="0">
                <a:solidFill>
                  <a:srgbClr val="FFFF00"/>
                </a:solidFill>
                <a:ea typeface="华文新魏" pitchFamily="2" charset="-122"/>
              </a:rPr>
              <a:t>抄写并背诵</a:t>
            </a:r>
            <a:r>
              <a:rPr kumimoji="1" lang="en-US" altLang="zh-CN" sz="3600" dirty="0">
                <a:solidFill>
                  <a:srgbClr val="FFFF00"/>
                </a:solidFill>
                <a:ea typeface="华文新魏" pitchFamily="2" charset="-122"/>
              </a:rPr>
              <a:t>《</a:t>
            </a:r>
            <a:r>
              <a:rPr kumimoji="1" lang="zh-CN" altLang="en-US" sz="3600" dirty="0">
                <a:solidFill>
                  <a:srgbClr val="FFFF00"/>
                </a:solidFill>
                <a:ea typeface="华文新魏" pitchFamily="2" charset="-122"/>
              </a:rPr>
              <a:t>记承天寺夜游</a:t>
            </a:r>
            <a:r>
              <a:rPr kumimoji="1" lang="en-US" altLang="zh-CN" sz="3600" dirty="0">
                <a:solidFill>
                  <a:srgbClr val="FFFF00"/>
                </a:solidFill>
                <a:ea typeface="华文新魏" pitchFamily="2" charset="-122"/>
              </a:rPr>
              <a:t>》</a:t>
            </a:r>
            <a:r>
              <a:rPr kumimoji="1" lang="zh-CN" altLang="en-US" sz="3600" dirty="0">
                <a:solidFill>
                  <a:srgbClr val="FFFF00"/>
                </a:solidFill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dirty="0">
                <a:solidFill>
                  <a:srgbClr val="FFFF00"/>
                </a:solidFill>
                <a:ea typeface="华文新魏" pitchFamily="2" charset="-122"/>
              </a:rPr>
              <a:t>2.</a:t>
            </a:r>
            <a:r>
              <a:rPr kumimoji="1" lang="zh-CN" altLang="en-US" sz="3600" dirty="0">
                <a:solidFill>
                  <a:srgbClr val="FFFF00"/>
                </a:solidFill>
                <a:ea typeface="华文新魏" pitchFamily="2" charset="-122"/>
              </a:rPr>
              <a:t>课外收集描写月色的诗词并背诵；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dirty="0">
                <a:solidFill>
                  <a:srgbClr val="FFFF00"/>
                </a:solidFill>
                <a:ea typeface="华文新魏" pitchFamily="2" charset="-122"/>
              </a:rPr>
              <a:t>3.</a:t>
            </a:r>
            <a:r>
              <a:rPr kumimoji="1" lang="zh-CN" altLang="en-US" sz="3600" dirty="0">
                <a:solidFill>
                  <a:srgbClr val="FFFF00"/>
                </a:solidFill>
                <a:ea typeface="华文新魏" pitchFamily="2" charset="-122"/>
              </a:rPr>
              <a:t>课外阅读苏轼的诗文。</a:t>
            </a:r>
          </a:p>
          <a:p>
            <a:pPr>
              <a:spcBef>
                <a:spcPct val="50000"/>
              </a:spcBef>
            </a:pPr>
            <a:endParaRPr kumimoji="1" lang="zh-CN" altLang="en-US" sz="3600" dirty="0">
              <a:solidFill>
                <a:srgbClr val="FFFF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autoUpdateAnimBg="0"/>
      <p:bldP spid="9830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63492" name="Picture 4" descr="碧水之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09600" y="5562600"/>
            <a:ext cx="41910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碧水之月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1785926"/>
            <a:ext cx="72866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>
                <a:solidFill>
                  <a:srgbClr val="FF0000"/>
                </a:solidFill>
              </a:rPr>
              <a:t>谢谢指导！</a:t>
            </a:r>
            <a:endParaRPr lang="zh-CN" altLang="en-US" sz="13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jy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0" y="4953000"/>
            <a:ext cx="8388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0066"/>
                </a:solidFill>
                <a:ea typeface="隶书" pitchFamily="49" charset="-122"/>
              </a:rPr>
              <a:t>我寄愁心与明月，随君直到夜郎西</a:t>
            </a:r>
            <a:r>
              <a:rPr kumimoji="1" lang="en-US" altLang="zh-CN" sz="3200" dirty="0">
                <a:solidFill>
                  <a:srgbClr val="FF0066"/>
                </a:solidFill>
                <a:ea typeface="隶书" pitchFamily="49" charset="-122"/>
              </a:rPr>
              <a:t>.</a:t>
            </a:r>
            <a:r>
              <a:rPr kumimoji="1" lang="zh-CN" altLang="en-US" sz="3200" dirty="0">
                <a:solidFill>
                  <a:srgbClr val="FF0066"/>
                </a:solidFill>
                <a:ea typeface="隶书" pitchFamily="49" charset="-122"/>
              </a:rPr>
              <a:t>（李白）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7659688" y="765175"/>
            <a:ext cx="10064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bg1"/>
                </a:solidFill>
              </a:rPr>
              <a:t>记承天寺夜游</a:t>
            </a:r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6948488" y="4365625"/>
            <a:ext cx="6715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</a:rPr>
              <a:t>苏轼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苏轼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12775" y="0"/>
            <a:ext cx="4875213" cy="6858000"/>
          </a:xfrm>
          <a:noFill/>
          <a:ln/>
        </p:spPr>
      </p:pic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xfrm>
            <a:off x="4876800" y="304800"/>
            <a:ext cx="4267200" cy="6553200"/>
          </a:xfrm>
        </p:spPr>
        <p:txBody>
          <a:bodyPr/>
          <a:lstStyle/>
          <a:p>
            <a:pPr algn="l"/>
            <a:r>
              <a:rPr lang="en-US" altLang="zh-CN" dirty="0">
                <a:ea typeface="华文新魏" pitchFamily="2" charset="-122"/>
              </a:rPr>
              <a:t>      </a:t>
            </a: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苏轼，字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子瞻，号东坡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居士。与父苏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洵、弟苏辙合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称“三苏”。 他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是北宋豪放词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派代表，也是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唐宋八大家之</a:t>
            </a:r>
            <a:b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</a:br>
            <a:r>
              <a:rPr lang="zh-CN" altLang="en-US" b="1" dirty="0">
                <a:solidFill>
                  <a:schemeClr val="accent2"/>
                </a:solidFill>
                <a:ea typeface="华文新魏" pitchFamily="2" charset="-122"/>
              </a:rPr>
              <a:t>一。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214346" y="0"/>
            <a:ext cx="1107996" cy="5572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作者简介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hengtiansi1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765175"/>
            <a:ext cx="4173538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331913" y="4797425"/>
            <a:ext cx="283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187450" y="4941888"/>
            <a:ext cx="2833688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/>
          <a:lstStyle/>
          <a:p>
            <a:pPr algn="ctr">
              <a:defRPr/>
            </a:pPr>
            <a:r>
              <a:rPr kumimoji="1"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承天寺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076825" y="404813"/>
            <a:ext cx="3743325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    位于今湖北省黄冈市南，南唐初年建寺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,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初名</a:t>
            </a:r>
            <a:r>
              <a:rPr lang="zh-CN" altLang="en-US" sz="2800" b="1" dirty="0">
                <a:latin typeface="华文中宋" pitchFamily="2" charset="-122"/>
                <a:ea typeface="方正小标宋简体" pitchFamily="2" charset="-122"/>
              </a:rPr>
              <a:t>“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南禅寺</a:t>
            </a:r>
            <a:r>
              <a:rPr lang="zh-CN" altLang="en-US" sz="2800" b="1" dirty="0">
                <a:latin typeface="华文中宋" pitchFamily="2" charset="-122"/>
                <a:ea typeface="方正小标宋简体" pitchFamily="2" charset="-122"/>
              </a:rPr>
              <a:t>”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。北宋景德四年（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1007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年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)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赐名承天寺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,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其规模仅次于开元</a:t>
            </a:r>
            <a:r>
              <a:rPr lang="zh-CN" altLang="en-US" sz="2800" b="1" dirty="0" smtClean="0">
                <a:latin typeface="方正小标宋简体" pitchFamily="2" charset="-122"/>
                <a:ea typeface="方正小标宋简体" pitchFamily="2" charset="-122"/>
              </a:rPr>
              <a:t>寺，因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寺宇第一山门横匾上有金光闪烁的</a:t>
            </a:r>
            <a:r>
              <a:rPr lang="zh-CN" altLang="en-US" sz="2800" b="1" dirty="0">
                <a:latin typeface="华文中宋" pitchFamily="2" charset="-122"/>
                <a:ea typeface="方正小标宋简体" pitchFamily="2" charset="-122"/>
              </a:rPr>
              <a:t>“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月台</a:t>
            </a:r>
            <a:r>
              <a:rPr lang="zh-CN" altLang="en-US" sz="2800" b="1" dirty="0">
                <a:latin typeface="华文中宋" pitchFamily="2" charset="-122"/>
                <a:ea typeface="方正小标宋简体" pitchFamily="2" charset="-122"/>
              </a:rPr>
              <a:t>”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两字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,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故又名月台寺。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hengtiansi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6838"/>
            <a:ext cx="4343400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3" descr="chengtiansi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249737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chengtiansi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3500438"/>
            <a:ext cx="5329237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55650" y="2997200"/>
            <a:ext cx="2833688" cy="457200"/>
            <a:chOff x="0" y="1311"/>
            <a:chExt cx="5299" cy="288"/>
          </a:xfrm>
        </p:grpSpPr>
        <p:sp>
          <p:nvSpPr>
            <p:cNvPr id="13324" name="Rectangle 6"/>
            <p:cNvSpPr>
              <a:spLocks noChangeArrowheads="1"/>
            </p:cNvSpPr>
            <p:nvPr/>
          </p:nvSpPr>
          <p:spPr bwMode="auto">
            <a:xfrm>
              <a:off x="0" y="1311"/>
              <a:ext cx="529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4519" name="Rectangle 7"/>
            <p:cNvSpPr>
              <a:spLocks noChangeArrowheads="1"/>
            </p:cNvSpPr>
            <p:nvPr/>
          </p:nvSpPr>
          <p:spPr bwMode="auto">
            <a:xfrm>
              <a:off x="0" y="1311"/>
              <a:ext cx="529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kumimoji="1" lang="zh-CN" altLang="en-US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幼圆" pitchFamily="49" charset="-122"/>
                </a:rPr>
                <a:t>承天寺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292725" y="2924175"/>
            <a:ext cx="3382963" cy="576263"/>
            <a:chOff x="0" y="1311"/>
            <a:chExt cx="5299" cy="288"/>
          </a:xfrm>
        </p:grpSpPr>
        <p:sp>
          <p:nvSpPr>
            <p:cNvPr id="13322" name="Rectangle 9"/>
            <p:cNvSpPr>
              <a:spLocks noChangeArrowheads="1"/>
            </p:cNvSpPr>
            <p:nvPr/>
          </p:nvSpPr>
          <p:spPr bwMode="auto">
            <a:xfrm>
              <a:off x="0" y="1311"/>
              <a:ext cx="529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4522" name="Rectangle 10"/>
            <p:cNvSpPr>
              <a:spLocks noChangeArrowheads="1"/>
            </p:cNvSpPr>
            <p:nvPr/>
          </p:nvSpPr>
          <p:spPr bwMode="auto">
            <a:xfrm>
              <a:off x="0" y="1311"/>
              <a:ext cx="529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kumimoji="1" lang="zh-CN" altLang="en-US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承天寺大雄宝殿</a:t>
              </a:r>
            </a:p>
          </p:txBody>
        </p:sp>
      </p:grp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304800" y="3962400"/>
            <a:ext cx="1314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承天寺甬道</a:t>
            </a: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323850" y="5445125"/>
            <a:ext cx="1314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承天寺庑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廊</a:t>
            </a: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7127875" y="4365625"/>
            <a:ext cx="20161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陀罗尼经幢（宋）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3" grpId="0" autoUpdateAnimBg="0"/>
      <p:bldP spid="64524" grpId="0" autoUpdateAnimBg="0"/>
      <p:bldP spid="6452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图片1"/>
          <p:cNvPicPr>
            <a:picLocks noChangeAspect="1" noChangeArrowheads="1"/>
          </p:cNvPicPr>
          <p:nvPr/>
        </p:nvPicPr>
        <p:blipFill>
          <a:blip r:embed="rId2">
            <a:lum bright="48000" contrast="-5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6948488" y="692150"/>
            <a:ext cx="2287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zh-CN" altLang="zh-CN" sz="2400" b="0">
              <a:ea typeface="宋体" pitchFamily="2" charset="-122"/>
            </a:endParaRPr>
          </a:p>
        </p:txBody>
      </p:sp>
      <p:sp>
        <p:nvSpPr>
          <p:cNvPr id="183301" name="Text Box 5"/>
          <p:cNvSpPr txBox="1">
            <a:spLocks noChangeArrowheads="1"/>
          </p:cNvSpPr>
          <p:nvPr/>
        </p:nvSpPr>
        <p:spPr bwMode="auto">
          <a:xfrm>
            <a:off x="0" y="1000108"/>
            <a:ext cx="1107996" cy="35083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r>
              <a:rPr lang="zh-CN" altLang="en-US" sz="6000" dirty="0">
                <a:ea typeface="黑体" pitchFamily="2" charset="-122"/>
              </a:rPr>
              <a:t>写作背景</a:t>
            </a:r>
          </a:p>
        </p:txBody>
      </p:sp>
      <p:sp>
        <p:nvSpPr>
          <p:cNvPr id="183303" name="Rectangle 7"/>
          <p:cNvSpPr>
            <a:spLocks noChangeArrowheads="1"/>
          </p:cNvSpPr>
          <p:nvPr/>
        </p:nvSpPr>
        <p:spPr bwMode="auto">
          <a:xfrm>
            <a:off x="1142976" y="0"/>
            <a:ext cx="7858180" cy="729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latin typeface="Arial" pitchFamily="34" charset="0"/>
                <a:ea typeface="隶书" pitchFamily="49" charset="-122"/>
              </a:rPr>
              <a:t>苏轼生活的时代大兴“新法”，改革之风大盛。由于他反对王安石“新法”而被调离出京。神宗元丰二年（</a:t>
            </a:r>
            <a:r>
              <a:rPr lang="en-US" altLang="zh-CN" sz="3600" dirty="0">
                <a:latin typeface="Arial" pitchFamily="34" charset="0"/>
                <a:ea typeface="隶书" pitchFamily="49" charset="-122"/>
              </a:rPr>
              <a:t>1079</a:t>
            </a:r>
            <a:r>
              <a:rPr lang="zh-CN" altLang="en-US" sz="3600" dirty="0">
                <a:latin typeface="Arial" pitchFamily="34" charset="0"/>
                <a:ea typeface="隶书" pitchFamily="49" charset="-122"/>
              </a:rPr>
              <a:t>年），因御史李定、何正臣等说他写诗讽刺了“新法”而被捕入狱。这就是当年有名的“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隶书" pitchFamily="49" charset="-122"/>
              </a:rPr>
              <a:t>乌台诗案</a:t>
            </a:r>
            <a:r>
              <a:rPr lang="zh-CN" altLang="en-US" sz="3600" dirty="0">
                <a:latin typeface="Arial" pitchFamily="34" charset="0"/>
                <a:ea typeface="隶书" pitchFamily="49" charset="-122"/>
              </a:rPr>
              <a:t>”（乌台，指当时的御史府）。出狱后贬为黄州团练副</a:t>
            </a:r>
            <a:r>
              <a:rPr lang="zh-CN" altLang="en-US" sz="3600" dirty="0" smtClean="0">
                <a:latin typeface="Arial" pitchFamily="34" charset="0"/>
                <a:ea typeface="隶书" pitchFamily="49" charset="-122"/>
              </a:rPr>
              <a:t>使。</a:t>
            </a:r>
            <a:r>
              <a:rPr lang="zh-CN" altLang="en-US" sz="3600" dirty="0" smtClean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不得“签书公事”，也就是说做着有职无权的闲官。在这种情况下，作者写了这篇短文，对月夜的景色作了美妙的描绘，真实的记录了他当时生活的一个片段。</a:t>
            </a:r>
          </a:p>
          <a:p>
            <a:pPr algn="l"/>
            <a:endParaRPr lang="zh-CN" altLang="en-US" sz="3600" dirty="0">
              <a:latin typeface="Arial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DESIGNE">
  <a:themeElements>
    <a:clrScheme name="CDESIGNE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CDESIGN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E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E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Expedition">
  <a:themeElements>
    <a:clrScheme name="Expeditio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993300"/>
      </a:hlink>
      <a:folHlink>
        <a:srgbClr val="666600"/>
      </a:folHlink>
    </a:clrScheme>
    <a:fontScheme name="Expedition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5400" b="1" i="0" u="sng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华文行楷" pitchFamily="2" charset="-122"/>
            <a:ea typeface="华文行楷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5400" b="1" i="0" u="sng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华文行楷" pitchFamily="2" charset="-122"/>
            <a:ea typeface="华文行楷" pitchFamily="2" charset="-122"/>
          </a:defRPr>
        </a:defPPr>
      </a:lstStyle>
    </a:lnDef>
  </a:objectDefaults>
  <a:extraClrSchemeLst>
    <a:extraClrScheme>
      <a:clrScheme name="Expedition 1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777B9B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天坛月色">
  <a:themeElements>
    <a:clrScheme name="天坛月色 3">
      <a:dk1>
        <a:srgbClr val="DDDDDD"/>
      </a:dk1>
      <a:lt1>
        <a:srgbClr val="FFFFFF"/>
      </a:lt1>
      <a:dk2>
        <a:srgbClr val="7B7BA7"/>
      </a:dk2>
      <a:lt2>
        <a:srgbClr val="FFFF66"/>
      </a:lt2>
      <a:accent1>
        <a:srgbClr val="78AE90"/>
      </a:accent1>
      <a:accent2>
        <a:srgbClr val="B8B8D0"/>
      </a:accent2>
      <a:accent3>
        <a:srgbClr val="BFBFD0"/>
      </a:accent3>
      <a:accent4>
        <a:srgbClr val="DADADA"/>
      </a:accent4>
      <a:accent5>
        <a:srgbClr val="BED3C6"/>
      </a:accent5>
      <a:accent6>
        <a:srgbClr val="A6A6BC"/>
      </a:accent6>
      <a:hlink>
        <a:srgbClr val="66FFCC"/>
      </a:hlink>
      <a:folHlink>
        <a:srgbClr val="CCFF99"/>
      </a:folHlink>
    </a:clrScheme>
    <a:fontScheme name="天坛月色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天坛月色 1">
        <a:dk1>
          <a:srgbClr val="DDDDDD"/>
        </a:dk1>
        <a:lt1>
          <a:srgbClr val="FFFFFF"/>
        </a:lt1>
        <a:dk2>
          <a:srgbClr val="3366CC"/>
        </a:dk2>
        <a:lt2>
          <a:srgbClr val="FFFF66"/>
        </a:lt2>
        <a:accent1>
          <a:srgbClr val="879CC8"/>
        </a:accent1>
        <a:accent2>
          <a:srgbClr val="C0C0C0"/>
        </a:accent2>
        <a:accent3>
          <a:srgbClr val="ADB8E2"/>
        </a:accent3>
        <a:accent4>
          <a:srgbClr val="DADADA"/>
        </a:accent4>
        <a:accent5>
          <a:srgbClr val="C3CBE0"/>
        </a:accent5>
        <a:accent6>
          <a:srgbClr val="AEAEAE"/>
        </a:accent6>
        <a:hlink>
          <a:srgbClr val="66FFFF"/>
        </a:hlink>
        <a:folHlink>
          <a:srgbClr val="CC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2">
        <a:dk1>
          <a:srgbClr val="C0C0C0"/>
        </a:dk1>
        <a:lt1>
          <a:srgbClr val="FFFFFF"/>
        </a:lt1>
        <a:dk2>
          <a:srgbClr val="006699"/>
        </a:dk2>
        <a:lt2>
          <a:srgbClr val="FFFFFF"/>
        </a:lt2>
        <a:accent1>
          <a:srgbClr val="93B090"/>
        </a:accent1>
        <a:accent2>
          <a:srgbClr val="CCECFF"/>
        </a:accent2>
        <a:accent3>
          <a:srgbClr val="AAB8CA"/>
        </a:accent3>
        <a:accent4>
          <a:srgbClr val="DADADA"/>
        </a:accent4>
        <a:accent5>
          <a:srgbClr val="C8D4C6"/>
        </a:accent5>
        <a:accent6>
          <a:srgbClr val="B9D6E7"/>
        </a:accent6>
        <a:hlink>
          <a:srgbClr val="FFFF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3">
        <a:dk1>
          <a:srgbClr val="DDDDDD"/>
        </a:dk1>
        <a:lt1>
          <a:srgbClr val="FFFFFF"/>
        </a:lt1>
        <a:dk2>
          <a:srgbClr val="7B7BA7"/>
        </a:dk2>
        <a:lt2>
          <a:srgbClr val="FFFF66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ADADA"/>
        </a:accent4>
        <a:accent5>
          <a:srgbClr val="BED3C6"/>
        </a:accent5>
        <a:accent6>
          <a:srgbClr val="A6A6BC"/>
        </a:accent6>
        <a:hlink>
          <a:srgbClr val="66FFCC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4">
        <a:dk1>
          <a:srgbClr val="DDDDDD"/>
        </a:dk1>
        <a:lt1>
          <a:srgbClr val="FFFF00"/>
        </a:lt1>
        <a:dk2>
          <a:srgbClr val="6600CC"/>
        </a:dk2>
        <a:lt2>
          <a:srgbClr val="FFFFFF"/>
        </a:lt2>
        <a:accent1>
          <a:srgbClr val="7296B6"/>
        </a:accent1>
        <a:accent2>
          <a:srgbClr val="FF6600"/>
        </a:accent2>
        <a:accent3>
          <a:srgbClr val="B8AAE2"/>
        </a:accent3>
        <a:accent4>
          <a:srgbClr val="DADA00"/>
        </a:accent4>
        <a:accent5>
          <a:srgbClr val="BCC9D7"/>
        </a:accent5>
        <a:accent6>
          <a:srgbClr val="E75C00"/>
        </a:accent6>
        <a:hlink>
          <a:srgbClr val="99FFCC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5">
        <a:dk1>
          <a:srgbClr val="DDDDDD"/>
        </a:dk1>
        <a:lt1>
          <a:srgbClr val="FFFFFF"/>
        </a:lt1>
        <a:dk2>
          <a:srgbClr val="0099CC"/>
        </a:dk2>
        <a:lt2>
          <a:srgbClr val="CCECFF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ADADA"/>
        </a:accent4>
        <a:accent5>
          <a:srgbClr val="EBC4BE"/>
        </a:accent5>
        <a:accent6>
          <a:srgbClr val="2D8A5C"/>
        </a:accent6>
        <a:hlink>
          <a:srgbClr val="FFFF66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6">
        <a:dk1>
          <a:srgbClr val="C0C0C0"/>
        </a:dk1>
        <a:lt1>
          <a:srgbClr val="FFFFFF"/>
        </a:lt1>
        <a:dk2>
          <a:srgbClr val="536DAD"/>
        </a:dk2>
        <a:lt2>
          <a:srgbClr val="66FF66"/>
        </a:lt2>
        <a:accent1>
          <a:srgbClr val="C48AB6"/>
        </a:accent1>
        <a:accent2>
          <a:srgbClr val="FFCCFF"/>
        </a:accent2>
        <a:accent3>
          <a:srgbClr val="B3BAD3"/>
        </a:accent3>
        <a:accent4>
          <a:srgbClr val="DADADA"/>
        </a:accent4>
        <a:accent5>
          <a:srgbClr val="DEC4D7"/>
        </a:accent5>
        <a:accent6>
          <a:srgbClr val="E7B9E7"/>
        </a:accent6>
        <a:hlink>
          <a:srgbClr val="00FFFF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7">
        <a:dk1>
          <a:srgbClr val="C0C0C0"/>
        </a:dk1>
        <a:lt1>
          <a:srgbClr val="FFFF00"/>
        </a:lt1>
        <a:dk2>
          <a:srgbClr val="996633"/>
        </a:dk2>
        <a:lt2>
          <a:srgbClr val="66FFFF"/>
        </a:lt2>
        <a:accent1>
          <a:srgbClr val="CD7C73"/>
        </a:accent1>
        <a:accent2>
          <a:srgbClr val="B6B6CE"/>
        </a:accent2>
        <a:accent3>
          <a:srgbClr val="CAB8AD"/>
        </a:accent3>
        <a:accent4>
          <a:srgbClr val="DADA00"/>
        </a:accent4>
        <a:accent5>
          <a:srgbClr val="E3BFBC"/>
        </a:accent5>
        <a:accent6>
          <a:srgbClr val="A5A5BA"/>
        </a:accent6>
        <a:hlink>
          <a:srgbClr val="000000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8">
        <a:dk1>
          <a:srgbClr val="C0C0C0"/>
        </a:dk1>
        <a:lt1>
          <a:srgbClr val="FFFF66"/>
        </a:lt1>
        <a:dk2>
          <a:srgbClr val="008080"/>
        </a:dk2>
        <a:lt2>
          <a:srgbClr val="FFFF00"/>
        </a:lt2>
        <a:accent1>
          <a:srgbClr val="859CC9"/>
        </a:accent1>
        <a:accent2>
          <a:srgbClr val="FFCCFF"/>
        </a:accent2>
        <a:accent3>
          <a:srgbClr val="AAC0C0"/>
        </a:accent3>
        <a:accent4>
          <a:srgbClr val="DADA56"/>
        </a:accent4>
        <a:accent5>
          <a:srgbClr val="C2CBE1"/>
        </a:accent5>
        <a:accent6>
          <a:srgbClr val="E7B9E7"/>
        </a:accent6>
        <a:hlink>
          <a:srgbClr val="99FFCC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2583</Words>
  <Application>Microsoft Office PowerPoint</Application>
  <PresentationFormat>全屏显示(4:3)</PresentationFormat>
  <Paragraphs>195</Paragraphs>
  <Slides>31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自定义设计方案</vt:lpstr>
      <vt:lpstr>1_默认设计模板</vt:lpstr>
      <vt:lpstr>2_默认设计模板</vt:lpstr>
      <vt:lpstr>CDESIGNE</vt:lpstr>
      <vt:lpstr>3_默认设计模板</vt:lpstr>
      <vt:lpstr>5_默认设计模板</vt:lpstr>
      <vt:lpstr>Expedition</vt:lpstr>
      <vt:lpstr>天坛月色</vt:lpstr>
      <vt:lpstr>幻灯片 1</vt:lpstr>
      <vt:lpstr>幻灯片 2</vt:lpstr>
      <vt:lpstr>幻灯片 3</vt:lpstr>
      <vt:lpstr>幻灯片 4</vt:lpstr>
      <vt:lpstr>幻灯片 5</vt:lpstr>
      <vt:lpstr>      苏轼，字 子瞻，号东坡 居士。与父苏 洵、弟苏辙合 称“三苏”。 他 是北宋豪放词 派代表，也是 唐宋八大家之 一。</vt:lpstr>
      <vt:lpstr>幻灯片 7</vt:lpstr>
      <vt:lpstr>幻灯片 8</vt:lpstr>
      <vt:lpstr>幻灯片 9</vt:lpstr>
      <vt:lpstr>幻灯片 10</vt:lpstr>
      <vt:lpstr>幻灯片 11</vt:lpstr>
      <vt:lpstr>字音强化</vt:lpstr>
      <vt:lpstr>幻灯片 13</vt:lpstr>
      <vt:lpstr>幻灯片 14</vt:lpstr>
      <vt:lpstr>幻灯片 15</vt:lpstr>
      <vt:lpstr>照进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41</cp:revision>
  <dcterms:created xsi:type="dcterms:W3CDTF">2013-12-18T12:40:52Z</dcterms:created>
  <dcterms:modified xsi:type="dcterms:W3CDTF">2013-12-20T00:19:32Z</dcterms:modified>
</cp:coreProperties>
</file>