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6" r:id="rId3"/>
    <p:sldId id="281" r:id="rId4"/>
    <p:sldId id="260" r:id="rId5"/>
    <p:sldId id="261" r:id="rId6"/>
    <p:sldId id="275" r:id="rId7"/>
    <p:sldId id="262" r:id="rId8"/>
    <p:sldId id="263" r:id="rId9"/>
    <p:sldId id="265" r:id="rId10"/>
    <p:sldId id="271" r:id="rId11"/>
    <p:sldId id="272" r:id="rId12"/>
    <p:sldId id="273" r:id="rId13"/>
    <p:sldId id="276" r:id="rId14"/>
    <p:sldId id="284" r:id="rId15"/>
    <p:sldId id="283" r:id="rId16"/>
    <p:sldId id="282" r:id="rId17"/>
    <p:sldId id="279" r:id="rId18"/>
    <p:sldId id="285" r:id="rId19"/>
    <p:sldId id="278" r:id="rId20"/>
    <p:sldId id="280" r:id="rId21"/>
    <p:sldId id="28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00FF"/>
    <a:srgbClr val="0000CC"/>
    <a:srgbClr val="990501"/>
    <a:srgbClr val="006600"/>
    <a:srgbClr val="000000"/>
    <a:srgbClr val="990000"/>
    <a:srgbClr val="FD1E07"/>
    <a:srgbClr val="CB14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5" autoAdjust="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35848;&#35821;&#35328;\&#26041;&#21147;&#30003;%20-%20&#35828;&#22909;&#26222;&#36890;&#35805;%20-%20Full%20Version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35848;&#35821;&#35328;\&#26041;&#21147;&#30003;%20-%20&#35828;&#22909;&#26222;&#36890;&#35805;%20-%20Full%20Version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2152496370,3862483423&amp;fm=23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262325" cy="3500438"/>
          </a:xfrm>
          <a:prstGeom prst="rect">
            <a:avLst/>
          </a:prstGeom>
        </p:spPr>
      </p:pic>
      <p:pic>
        <p:nvPicPr>
          <p:cNvPr id="8" name="图片 7" descr="u=2311688024,1791955174&amp;fm=23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7563"/>
            <a:ext cx="5364656" cy="3500438"/>
          </a:xfrm>
          <a:prstGeom prst="rect">
            <a:avLst/>
          </a:prstGeom>
        </p:spPr>
      </p:pic>
      <p:pic>
        <p:nvPicPr>
          <p:cNvPr id="9" name="图片 8" descr="u=2915604817,1184347102&amp;fm=23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-1"/>
            <a:ext cx="4000496" cy="3525437"/>
          </a:xfrm>
          <a:prstGeom prst="rect">
            <a:avLst/>
          </a:prstGeom>
        </p:spPr>
      </p:pic>
      <p:pic>
        <p:nvPicPr>
          <p:cNvPr id="10" name="图片 9" descr="28e8a83229ad6bb893835fbb.jpg_r_612x345_705e69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6" y="3357562"/>
            <a:ext cx="4071934" cy="3500438"/>
          </a:xfrm>
          <a:prstGeom prst="rect">
            <a:avLst/>
          </a:prstGeom>
        </p:spPr>
      </p:pic>
      <p:pic>
        <p:nvPicPr>
          <p:cNvPr id="11" name="方力申 - 说好普通话 - Full Vers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8677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24"/>
          </a:xfrm>
        </p:spPr>
      </p:pic>
      <p:sp>
        <p:nvSpPr>
          <p:cNvPr id="5" name="TextBox 4"/>
          <p:cNvSpPr txBox="1"/>
          <p:nvPr/>
        </p:nvSpPr>
        <p:spPr>
          <a:xfrm>
            <a:off x="285720" y="1357298"/>
            <a:ext cx="945322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案例一：</a:t>
            </a:r>
            <a:endParaRPr lang="en-US" altLang="zh-CN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《咬文嚼字》编辑部公布了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“2013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endParaRPr lang="en-US" altLang="zh-CN" sz="36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度十大语文差错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 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，其中，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王立军叛逃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</a:p>
          <a:p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案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有媒体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报道中说：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王立军被判处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年有</a:t>
            </a:r>
            <a:endParaRPr lang="en-US" altLang="zh-CN" sz="36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期徒刑后，认罪伏法，不上诉</a:t>
            </a:r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</a:p>
          <a:p>
            <a:r>
              <a:rPr lang="en-US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---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媒体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报道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用词不准确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应该为</a:t>
            </a:r>
            <a:r>
              <a:rPr lang="en-US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服法</a:t>
            </a:r>
            <a:r>
              <a:rPr lang="en-US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285728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0501"/>
                </a:solidFill>
              </a:rPr>
              <a:t>四、拓展思维</a:t>
            </a:r>
            <a:endParaRPr lang="zh-CN" altLang="en-US" sz="3600" b="1" dirty="0">
              <a:solidFill>
                <a:srgbClr val="990501"/>
              </a:solidFill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71406" y="-24"/>
            <a:ext cx="3429024" cy="1071570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24"/>
          </a:xfrm>
        </p:spPr>
      </p:pic>
      <p:sp>
        <p:nvSpPr>
          <p:cNvPr id="5" name="TextBox 4"/>
          <p:cNvSpPr txBox="1"/>
          <p:nvPr/>
        </p:nvSpPr>
        <p:spPr>
          <a:xfrm>
            <a:off x="682302" y="928670"/>
            <a:ext cx="759855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案例二：</a:t>
            </a:r>
            <a:endParaRPr lang="en-US" altLang="zh-CN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 dirty="0" smtClean="0">
              <a:solidFill>
                <a:srgbClr val="0000CC"/>
              </a:solidFill>
            </a:endParaRPr>
          </a:p>
          <a:p>
            <a:r>
              <a:rPr lang="en-US" altLang="zh-CN" sz="3600" b="1" dirty="0" smtClean="0">
                <a:solidFill>
                  <a:srgbClr val="0000CC"/>
                </a:solidFill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街头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商店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用字错误如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0000CC"/>
              </a:solidFill>
            </a:endParaRPr>
          </a:p>
          <a:p>
            <a:r>
              <a:rPr lang="en-US" altLang="zh-CN" sz="3600" b="1" dirty="0" smtClean="0">
                <a:solidFill>
                  <a:srgbClr val="0000CC"/>
                </a:solidFill>
              </a:rPr>
              <a:t>   1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</a:rPr>
              <a:t>家具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”</a:t>
            </a:r>
            <a:r>
              <a:rPr lang="zh-CN" altLang="zh-CN" sz="3600" b="1" dirty="0" smtClean="0">
                <a:solidFill>
                  <a:srgbClr val="0000CC"/>
                </a:solidFill>
              </a:rPr>
              <a:t>误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写</a:t>
            </a:r>
            <a:r>
              <a:rPr lang="zh-CN" altLang="zh-CN" sz="3600" b="1" dirty="0" smtClean="0">
                <a:solidFill>
                  <a:srgbClr val="0000CC"/>
                </a:solidFill>
              </a:rPr>
              <a:t>为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“</a:t>
            </a:r>
            <a:r>
              <a:rPr lang="zh-CN" altLang="zh-CN" sz="3600" b="1" dirty="0" smtClean="0">
                <a:solidFill>
                  <a:srgbClr val="0000CC"/>
                </a:solidFill>
              </a:rPr>
              <a:t>家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俱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”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；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endParaRPr lang="en-US" altLang="zh-CN" sz="3600" b="1" dirty="0" smtClean="0">
              <a:solidFill>
                <a:srgbClr val="0000CC"/>
              </a:solidFill>
            </a:endParaRPr>
          </a:p>
          <a:p>
            <a:r>
              <a:rPr lang="zh-CN" altLang="en-US" sz="3600" b="1" dirty="0" smtClean="0">
                <a:solidFill>
                  <a:srgbClr val="0000CC"/>
                </a:solidFill>
              </a:rPr>
              <a:t>   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2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、“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食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全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食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美”（餐饮店名）</a:t>
            </a:r>
            <a:r>
              <a:rPr lang="zh-CN" altLang="zh-CN" sz="3600" dirty="0" smtClean="0">
                <a:solidFill>
                  <a:srgbClr val="0000CC"/>
                </a:solidFill>
              </a:rPr>
              <a:t>。</a:t>
            </a:r>
            <a:endParaRPr lang="zh-CN" altLang="zh-CN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174a731g9de634aab620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5" y="0"/>
            <a:ext cx="8786841" cy="80679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2857496"/>
            <a:ext cx="7132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热烈庆祝“三</a:t>
            </a:r>
            <a:r>
              <a:rPr lang="en-US" altLang="zh-CN" sz="40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八”国际劳动节</a:t>
            </a:r>
            <a:endParaRPr lang="zh-CN" altLang="en-US" sz="40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eij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690"/>
            <a:ext cx="9150228" cy="685333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89053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     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远到央视媒体，近到大街小巷，都出现语言错误，甚至出错在</a:t>
            </a:r>
            <a:r>
              <a:rPr lang="zh-CN" altLang="zh-CN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向境外播出的节目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中，</a:t>
            </a:r>
            <a:r>
              <a:rPr lang="zh-CN" altLang="zh-CN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语言文字的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zh-CN" altLang="zh-CN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些状况令人担忧，值得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</a:t>
            </a:r>
            <a:r>
              <a:rPr lang="zh-CN" altLang="zh-CN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引起重视。</a:t>
            </a:r>
            <a:endParaRPr lang="en-US" altLang="zh-CN" sz="43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43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同学们，</a:t>
            </a:r>
            <a:r>
              <a:rPr lang="zh-CN" altLang="zh-CN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请爱护</a:t>
            </a:r>
            <a:r>
              <a:rPr lang="zh-CN" altLang="en-US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好</a:t>
            </a:r>
            <a:r>
              <a:rPr lang="zh-CN" altLang="zh-CN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我们的语言文字</a:t>
            </a:r>
            <a:r>
              <a:rPr lang="zh-CN" altLang="en-US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吧</a:t>
            </a:r>
            <a:r>
              <a:rPr lang="zh-CN" altLang="zh-CN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！ </a:t>
            </a:r>
          </a:p>
          <a:p>
            <a:pPr>
              <a:buNone/>
            </a:pPr>
            <a:r>
              <a:rPr lang="en-US" altLang="zh-CN" sz="43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zh-CN" sz="43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2" y="-71462"/>
            <a:ext cx="9144032" cy="6858024"/>
          </a:xfrm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89297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片段一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zh-CN" altLang="en-US" sz="3200" b="1" dirty="0" smtClean="0">
                <a:solidFill>
                  <a:srgbClr val="000099"/>
                </a:solidFill>
              </a:rPr>
              <a:t>    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鲁迅的散文诗集</a:t>
            </a:r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野草</a:t>
            </a:r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里的</a:t>
            </a:r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秋夜</a:t>
            </a:r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开篇是：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“我家门前有两棵树，一棵是枣树，另一颗也是枣树。”</a:t>
            </a:r>
            <a:endParaRPr lang="en-US" altLang="zh-CN" sz="40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       </a:t>
            </a: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          </a:t>
            </a: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  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0100" y="5500702"/>
            <a:ext cx="6357982" cy="10001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114136" y="5643578"/>
            <a:ext cx="5743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朴素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不做作，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情感美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277" y="3500438"/>
            <a:ext cx="8417689" cy="187743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 altLang="zh-CN" sz="40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口语</a:t>
            </a:r>
            <a:r>
              <a:rPr lang="zh-CN" altLang="en-US" sz="40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→寂寞无聊心境的外化→</a:t>
            </a:r>
            <a:r>
              <a:rPr lang="zh-CN" altLang="en-US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书面语</a:t>
            </a:r>
          </a:p>
          <a:p>
            <a:endParaRPr lang="zh-CN" altLang="en-US" sz="3600" dirty="0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9" name="横卷形 8"/>
          <p:cNvSpPr/>
          <p:nvPr/>
        </p:nvSpPr>
        <p:spPr>
          <a:xfrm>
            <a:off x="71406" y="142852"/>
            <a:ext cx="4500594" cy="928694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838176" y="285728"/>
            <a:ext cx="5052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感受汉语言的魅力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-71462"/>
            <a:ext cx="9929882" cy="7715280"/>
          </a:xfrm>
        </p:spPr>
      </p:pic>
      <p:sp>
        <p:nvSpPr>
          <p:cNvPr id="5" name="TextBox 4"/>
          <p:cNvSpPr txBox="1"/>
          <p:nvPr/>
        </p:nvSpPr>
        <p:spPr>
          <a:xfrm>
            <a:off x="142845" y="714356"/>
            <a:ext cx="942981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片段二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排练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《屈原》话剧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，屈原的侍女婵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娟骂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宋玉（背叛了屈原）的台词为：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宋玉，你是个无耻的文人！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后经郭沫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若决定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改为：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宋玉，你这无耻的文人！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感情的强烈程度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就迥然不同了。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          </a:t>
            </a:r>
            <a:endParaRPr lang="zh-CN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dirty="0" smtClean="0"/>
              <a:t>	</a:t>
            </a:r>
            <a:endParaRPr lang="zh-CN" altLang="zh-CN" sz="3200" dirty="0" smtClean="0"/>
          </a:p>
          <a:p>
            <a:endParaRPr lang="zh-CN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0100" y="5143512"/>
            <a:ext cx="6357982" cy="10001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142976" y="5286388"/>
            <a:ext cx="5743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用词越准确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，感染力就越强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" y="0"/>
            <a:ext cx="10477541" cy="7858156"/>
          </a:xfrm>
        </p:spPr>
      </p:pic>
      <p:sp>
        <p:nvSpPr>
          <p:cNvPr id="9" name="TextBox 8"/>
          <p:cNvSpPr txBox="1"/>
          <p:nvPr/>
        </p:nvSpPr>
        <p:spPr>
          <a:xfrm>
            <a:off x="-32" y="71414"/>
            <a:ext cx="9230412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片段三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r>
              <a:rPr lang="en-US" altLang="zh-CN" sz="3200" b="1" dirty="0" smtClean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u="sng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潺潺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流水轻旋的柔波是母亲的笑颜，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甜蜜地浸满爱的</a:t>
            </a:r>
            <a:r>
              <a:rPr lang="zh-CN" altLang="zh-CN" sz="3600" b="1" u="sng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芳泽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，不由得忆起儿时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那声声轻轻的</a:t>
            </a:r>
            <a:r>
              <a:rPr lang="zh-CN" altLang="zh-CN" sz="3600" b="1" u="sng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呼唤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，那个个甜美的亲吻。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爱的柔波在轻扬！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u="sng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悠悠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流水轻溅的晶莹是孩子笑出的泪，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充满欢乐的和弦，少不了回首童年那</a:t>
            </a:r>
            <a:r>
              <a:rPr lang="zh-CN" altLang="zh-CN" sz="3600" b="1" u="sng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缕缕</a:t>
            </a:r>
            <a:endParaRPr lang="en-US" altLang="zh-CN" sz="3600" b="1" u="sng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无忌的阳光，那丝丝棒棒糖的香甜。情感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的涟漪在回旋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          --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中考作文</a:t>
            </a:r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水韵悠悠</a:t>
            </a:r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/>
          </a:p>
        </p:txBody>
      </p:sp>
      <p:sp>
        <p:nvSpPr>
          <p:cNvPr id="10" name="圆角矩形 9"/>
          <p:cNvSpPr/>
          <p:nvPr/>
        </p:nvSpPr>
        <p:spPr>
          <a:xfrm>
            <a:off x="1142976" y="5929330"/>
            <a:ext cx="6858048" cy="7143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84401" y="5929330"/>
            <a:ext cx="6359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语言魅力：赋予事物生命力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" y="0"/>
            <a:ext cx="10477541" cy="7858156"/>
          </a:xfrm>
        </p:spPr>
      </p:pic>
      <p:sp>
        <p:nvSpPr>
          <p:cNvPr id="6" name="横卷形 5"/>
          <p:cNvSpPr/>
          <p:nvPr/>
        </p:nvSpPr>
        <p:spPr>
          <a:xfrm>
            <a:off x="71406" y="-24"/>
            <a:ext cx="5072098" cy="1000132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361" y="214290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0501"/>
                </a:solidFill>
              </a:rPr>
              <a:t>五、七嘴八舌谈语言</a:t>
            </a:r>
            <a:endParaRPr lang="zh-CN" altLang="en-US" sz="3600" b="1" dirty="0">
              <a:solidFill>
                <a:srgbClr val="99050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57200" y="14748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）、你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身边有不规范用语的现象吗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？想一想，说来听听。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3151434"/>
            <a:ext cx="7646645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4000" b="1" dirty="0" smtClean="0">
                <a:solidFill>
                  <a:srgbClr val="0000FF"/>
                </a:solidFill>
              </a:rPr>
              <a:t>（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）、从我做起，从现在做起，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我们在学习中、生活里该如何对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4000" b="1" dirty="0" smtClean="0">
                <a:solidFill>
                  <a:srgbClr val="0000FF"/>
                </a:solidFill>
              </a:rPr>
              <a:t>待祖国的语言？</a:t>
            </a:r>
            <a:r>
              <a:rPr lang="zh-CN" altLang="zh-CN" sz="4000" b="1" dirty="0" smtClean="0">
                <a:solidFill>
                  <a:srgbClr val="0000FF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 </a:t>
            </a:r>
            <a:endParaRPr lang="zh-CN" altLang="zh-CN" sz="4000" b="1" dirty="0" smtClean="0">
              <a:solidFill>
                <a:srgbClr val="0000FF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zh-CN" altLang="en-US" sz="4000" b="1" dirty="0" smtClean="0">
              <a:solidFill>
                <a:srgbClr val="0000FF"/>
              </a:solidFill>
            </a:endParaRPr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" y="-71462"/>
            <a:ext cx="10477541" cy="7858156"/>
          </a:xfrm>
        </p:spPr>
      </p:pic>
      <p:sp>
        <p:nvSpPr>
          <p:cNvPr id="6" name="横卷形 5"/>
          <p:cNvSpPr/>
          <p:nvPr/>
        </p:nvSpPr>
        <p:spPr>
          <a:xfrm>
            <a:off x="71406" y="-71462"/>
            <a:ext cx="5715040" cy="1285884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361" y="214290"/>
            <a:ext cx="5743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0501"/>
                </a:solidFill>
              </a:rPr>
              <a:t>六、迁移运用（修改下文）</a:t>
            </a:r>
            <a:endParaRPr lang="zh-CN" altLang="en-US" sz="3600" b="1" dirty="0">
              <a:solidFill>
                <a:srgbClr val="99050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966831"/>
            <a:ext cx="8858280" cy="7319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妈妈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：</a:t>
            </a:r>
            <a:endParaRPr lang="en-US" altLang="zh-CN" sz="36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   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你好！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/>
            </a:r>
            <a:br>
              <a:rPr lang="en-US" altLang="zh-CN" sz="3600" b="1" dirty="0" smtClean="0">
                <a:solidFill>
                  <a:srgbClr val="000099"/>
                </a:solidFill>
                <a:latin typeface="+mn-ea"/>
              </a:rPr>
            </a:b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　　最近身体是否健壮如牛，工作是否蒸蒸日上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？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我现在正在奋不顾身的学习，</a:t>
            </a:r>
            <a:endParaRPr lang="en-US" altLang="zh-CN" sz="36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昨天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，老师表扬了我的丰功伟绩，同学们羡慕的痛不欲生，我自己也感到不虚此行。您批抨我爱滥用成语，我以后一定前功尽弃，卷土重来，再接再厉，不负众望。</a:t>
            </a:r>
            <a:endParaRPr lang="en-US" altLang="zh-CN" sz="36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   </a:t>
            </a:r>
            <a:endParaRPr lang="zh-CN" altLang="zh-CN" sz="3600" b="1" dirty="0" smtClean="0">
              <a:solidFill>
                <a:srgbClr val="000099"/>
              </a:solidFill>
              <a:latin typeface="+mn-ea"/>
            </a:endParaRPr>
          </a:p>
          <a:p>
            <a:pPr>
              <a:lnSpc>
                <a:spcPts val="100"/>
              </a:lnSpc>
            </a:pP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祝妈妈万古长青！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/>
            </a:r>
            <a:br>
              <a:rPr lang="en-US" altLang="zh-CN" sz="3600" b="1" dirty="0" smtClean="0">
                <a:solidFill>
                  <a:srgbClr val="000099"/>
                </a:solidFill>
                <a:latin typeface="+mn-ea"/>
              </a:rPr>
            </a:b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　　　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 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  </a:t>
            </a: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           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你自命不凡的儿子小白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敬</a:t>
            </a:r>
            <a:r>
              <a:rPr lang="zh-CN" altLang="zh-CN" sz="3600" b="1" dirty="0" smtClean="0">
                <a:solidFill>
                  <a:srgbClr val="000099"/>
                </a:solidFill>
                <a:latin typeface="+mn-ea"/>
              </a:rPr>
              <a:t>上</a:t>
            </a:r>
            <a:endParaRPr lang="en-US" altLang="zh-CN" sz="36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               2014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年 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11 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月 </a:t>
            </a:r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20 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日</a:t>
            </a:r>
            <a:endParaRPr lang="zh-CN" altLang="zh-CN" sz="3600" b="1" dirty="0" smtClean="0">
              <a:solidFill>
                <a:srgbClr val="000099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+mn-ea"/>
              </a:rPr>
              <a:t> </a:t>
            </a:r>
            <a:endParaRPr lang="zh-CN" altLang="zh-CN" sz="3600" b="1" dirty="0" smtClean="0">
              <a:solidFill>
                <a:srgbClr val="000099"/>
              </a:solidFill>
              <a:latin typeface="+mn-ea"/>
            </a:endParaRPr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-24"/>
            <a:ext cx="9144032" cy="7572428"/>
          </a:xfrm>
        </p:spPr>
      </p:pic>
      <p:sp>
        <p:nvSpPr>
          <p:cNvPr id="6" name="横卷形 5"/>
          <p:cNvSpPr/>
          <p:nvPr/>
        </p:nvSpPr>
        <p:spPr>
          <a:xfrm>
            <a:off x="71406" y="-24"/>
            <a:ext cx="2714644" cy="1143008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685" y="214290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0501"/>
                </a:solidFill>
              </a:rPr>
              <a:t>六、小结</a:t>
            </a:r>
            <a:endParaRPr lang="zh-CN" altLang="en-US" sz="3600" b="1" dirty="0">
              <a:solidFill>
                <a:srgbClr val="99050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714412" y="1285860"/>
            <a:ext cx="80682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本节课的重点：</a:t>
            </a:r>
            <a:endParaRPr lang="en-US" altLang="zh-CN" sz="36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感受祖国语言的魅力，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意识到规范用语的重要性！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906758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发现你身边的语言不规范现象并劝其改正，保护我们的传统文化！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71406" y="3429000"/>
            <a:ext cx="3500462" cy="1143008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639925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990501"/>
                </a:solidFill>
              </a:rPr>
              <a:t>七、课后作业</a:t>
            </a:r>
            <a:endParaRPr lang="zh-CN" altLang="en-US" sz="3600" b="1" dirty="0">
              <a:solidFill>
                <a:srgbClr val="9905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8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谈语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0191789" cy="7643842"/>
          </a:xfrm>
          <a:prstGeom prst="rect">
            <a:avLst/>
          </a:prstGeom>
        </p:spPr>
      </p:pic>
      <p:pic>
        <p:nvPicPr>
          <p:cNvPr id="5" name="矩形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27119"/>
            <a:ext cx="7958137" cy="3259137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214810" y="3738570"/>
            <a:ext cx="42846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BD5703"/>
                </a:solidFill>
                <a:latin typeface="楷体_GB2312" pitchFamily="49" charset="-122"/>
                <a:ea typeface="楷体_GB2312" pitchFamily="49" charset="-122"/>
              </a:rPr>
              <a:t>——  </a:t>
            </a:r>
            <a:r>
              <a:rPr lang="zh-CN" altLang="en-US" sz="4400" b="1" dirty="0">
                <a:solidFill>
                  <a:srgbClr val="BD5703"/>
                </a:solidFill>
                <a:latin typeface="楷体_GB2312" pitchFamily="49" charset="-122"/>
                <a:ea typeface="楷体_GB2312" pitchFamily="49" charset="-122"/>
              </a:rPr>
              <a:t>王力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" y="0"/>
            <a:ext cx="10477541" cy="7858156"/>
          </a:xfrm>
        </p:spPr>
      </p:pic>
      <p:sp>
        <p:nvSpPr>
          <p:cNvPr id="9" name="TextBox 8"/>
          <p:cNvSpPr txBox="1"/>
          <p:nvPr/>
        </p:nvSpPr>
        <p:spPr>
          <a:xfrm>
            <a:off x="-32" y="1428736"/>
            <a:ext cx="10400604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祖国的语言是我们宝贵的文化财产，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我们有责任保护它，我们要从现在做起，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杜绝滥用汉语言文字，准确、规范的使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用汉语言！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让我们的汉语替我们传情达意，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让我们的汉语传神！</a:t>
            </a:r>
            <a:endParaRPr lang="en-US" altLang="zh-CN" sz="4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3" y="0"/>
            <a:ext cx="9144033" cy="7858156"/>
          </a:xfrm>
        </p:spPr>
      </p:pic>
      <p:sp>
        <p:nvSpPr>
          <p:cNvPr id="5" name="矩形 4"/>
          <p:cNvSpPr/>
          <p:nvPr/>
        </p:nvSpPr>
        <p:spPr>
          <a:xfrm>
            <a:off x="2503660" y="2967335"/>
            <a:ext cx="4711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楷体_GB2312" pitchFamily="49" charset="-122"/>
                <a:ea typeface="楷体_GB2312" pitchFamily="49" charset="-122"/>
              </a:rPr>
              <a:t>谢 谢 大 家！</a:t>
            </a:r>
            <a:endParaRPr lang="zh-CN" altLang="en-US" sz="54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8" name="方力申 - 说好普通话 - Full Vers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286512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谈语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84" cy="707233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500034" y="357166"/>
            <a:ext cx="2286016" cy="78581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42860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教学目标：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85728"/>
            <a:ext cx="9684061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</a:rPr>
              <a:t> </a:t>
            </a:r>
            <a:endParaRPr lang="zh-CN" altLang="zh-CN" sz="3600" dirty="0" smtClean="0">
              <a:solidFill>
                <a:srgbClr val="C00000"/>
              </a:solidFill>
            </a:endParaRPr>
          </a:p>
          <a:p>
            <a:endParaRPr lang="en-US" altLang="zh-CN" sz="3600" b="1" dirty="0" smtClean="0">
              <a:solidFill>
                <a:srgbClr val="C00000"/>
              </a:solidFill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一）、知识与能力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目标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： </a:t>
            </a:r>
            <a:endParaRPr lang="zh-CN" altLang="zh-CN" sz="3600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1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理清书面语和口语的关系，规范用语； 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2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培养学生提炼信息能力和语言表达能力； 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（二）、过程与方法：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1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探究与合作：明确议论文三要素； 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2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拓展思维，关注祖国的语言；</a:t>
            </a: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36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（三）、情感态度与价值感：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1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感受汉语言魅力，爱护汉语言</a:t>
            </a:r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2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规范用语， 传承中国文化。</a:t>
            </a:r>
            <a:endParaRPr lang="zh-CN" altLang="zh-CN" sz="3600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24"/>
          </a:xfrm>
        </p:spPr>
      </p:pic>
      <p:sp>
        <p:nvSpPr>
          <p:cNvPr id="5" name="横卷形 4"/>
          <p:cNvSpPr/>
          <p:nvPr/>
        </p:nvSpPr>
        <p:spPr>
          <a:xfrm>
            <a:off x="71406" y="-24"/>
            <a:ext cx="3643338" cy="1000132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71414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二、整体感知</a:t>
            </a:r>
            <a:endParaRPr lang="zh-CN" altLang="en-US" sz="4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1" y="1071546"/>
            <a:ext cx="8286808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默读课文，思考以下问题：</a:t>
            </a:r>
            <a:endParaRPr lang="en-US" altLang="zh-CN" sz="40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，解题，本文议论的对象是什么？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200"/>
              </a:lnSpc>
            </a:pP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，作者在第一自然段告诉我们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语言有什么作用？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200"/>
              </a:lnSpc>
            </a:pP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，我们使用语言时应该注意什么？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（筛选文中代表作者观点和给人启迪的关键句来作答）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42909" y="-24"/>
            <a:ext cx="9429817" cy="7929594"/>
          </a:xfrm>
        </p:spPr>
      </p:pic>
      <p:sp>
        <p:nvSpPr>
          <p:cNvPr id="7" name="TextBox 6"/>
          <p:cNvSpPr txBox="1"/>
          <p:nvPr/>
        </p:nvSpPr>
        <p:spPr>
          <a:xfrm>
            <a:off x="285720" y="142852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解决问题：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8530" y="928670"/>
            <a:ext cx="92954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，答：本文议论的对象是语言。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本文话题为：书面语与口语的关系。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316" y="2246178"/>
            <a:ext cx="875752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，答：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语言是人们表达思想感情的工具，</a:t>
            </a:r>
            <a:endParaRPr lang="en-US" altLang="zh-CN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进行一切</a:t>
            </a:r>
            <a:r>
              <a:rPr lang="zh-CN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写作的工具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33" y="3602086"/>
            <a:ext cx="9706503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，答：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写文章脱离了口语，就不可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能准确、鲜明、生动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②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口语要经过加工才能上升为书面语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③对口语进行加工时，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既要规范化，</a:t>
            </a:r>
            <a:endParaRPr lang="en-US" altLang="zh-CN" sz="40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又要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考虑</a:t>
            </a:r>
            <a:r>
              <a:rPr lang="zh-CN" altLang="zh-CN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大众化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28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42844" y="142852"/>
            <a:ext cx="2571768" cy="78581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-24"/>
            <a:ext cx="9144032" cy="6858024"/>
          </a:xfrm>
        </p:spPr>
      </p:pic>
      <p:sp>
        <p:nvSpPr>
          <p:cNvPr id="5" name="横卷形 4"/>
          <p:cNvSpPr/>
          <p:nvPr/>
        </p:nvSpPr>
        <p:spPr>
          <a:xfrm>
            <a:off x="71406" y="-24"/>
            <a:ext cx="3929090" cy="1000132"/>
          </a:xfrm>
          <a:prstGeom prst="horizontalScroll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444" y="71414"/>
            <a:ext cx="400092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三，合作与探究</a:t>
            </a:r>
            <a:endParaRPr lang="zh-CN" altLang="en-US" sz="40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308" y="1285860"/>
            <a:ext cx="898675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（一）、找一找，王力先生在文中例举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了哪些语言使用不当的例子。（标出序号）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43028" y="2714620"/>
            <a:ext cx="8986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（二）、讨论，所举的例子各有什么问题，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结合课文的句子来回答。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73" y="4143380"/>
            <a:ext cx="7596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（三）、本文采用了哪些论证方法？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33" y="-71462"/>
            <a:ext cx="10572824" cy="7929618"/>
          </a:xfrm>
        </p:spPr>
      </p:pic>
      <p:sp>
        <p:nvSpPr>
          <p:cNvPr id="9" name="TextBox 8"/>
          <p:cNvSpPr txBox="1"/>
          <p:nvPr/>
        </p:nvSpPr>
        <p:spPr>
          <a:xfrm>
            <a:off x="298550" y="1725779"/>
            <a:ext cx="89883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(1)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有一篇描写了英雄到大海救人的报道</a:t>
            </a:r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他冒着刺骨的寒风</a:t>
            </a:r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迈着冻僵的双脚跳入了</a:t>
            </a:r>
            <a:endParaRPr lang="en-US" altLang="zh-CN" sz="36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沸腾的大海。</a:t>
            </a:r>
          </a:p>
          <a:p>
            <a:endParaRPr lang="en-US" altLang="zh-CN" sz="36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038" y="1014225"/>
            <a:ext cx="8523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（一）、语言使用不当的例子（论据）：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1406" y="3500438"/>
            <a:ext cx="82958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(2)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有篇报道，出现“他冒着七月流火</a:t>
            </a:r>
            <a:endParaRPr lang="en-US" altLang="zh-CN" sz="36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在圩堤上东奔西走”这样的句子。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382" y="4711495"/>
            <a:ext cx="8757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报道上运用“最好的水平”这一说法。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4742" y="5357826"/>
            <a:ext cx="92207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有的报刊批评某些人对事情采取满不在乎</a:t>
            </a:r>
            <a:endParaRPr lang="en-US" altLang="zh-CN" sz="3600" b="1" dirty="0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的态度时，习惯用“不以为然”这个词。</a:t>
            </a:r>
          </a:p>
          <a:p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142852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3300"/>
                </a:solidFill>
              </a:rPr>
              <a:t>解决问题：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42844" y="142852"/>
            <a:ext cx="2571768" cy="78581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32" y="0"/>
            <a:ext cx="9144032" cy="6858024"/>
          </a:xfrm>
        </p:spPr>
      </p:pic>
      <p:sp>
        <p:nvSpPr>
          <p:cNvPr id="9" name="TextBox 8"/>
          <p:cNvSpPr txBox="1"/>
          <p:nvPr/>
        </p:nvSpPr>
        <p:spPr>
          <a:xfrm>
            <a:off x="142844" y="357166"/>
            <a:ext cx="89867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（二）、下列左右两组句子各有什么问题，</a:t>
            </a:r>
            <a:endParaRPr lang="en-US" altLang="zh-CN" sz="36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结合文章里的话来回答。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285750" y="1500188"/>
            <a:ext cx="4143374" cy="51435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有一篇描写了英雄到大海救人的报道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他冒着刺骨的寒风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迈着冻僵的双脚跳入了沸腾的大海。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600" b="1" dirty="0" smtClean="0">
                <a:solidFill>
                  <a:srgbClr val="0000CC"/>
                </a:solidFill>
              </a:rPr>
              <a:t>  (2)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有篇报道，出现“他冒着七月流火在圩堤上东奔西走”这样的句子。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3000" b="1" i="0" u="none" strike="noStrike" kern="1200" normalizeH="0" noProof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D1E0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书面语不能脱离了口语，脱离了人民大众，想要华丽文雅，结果华而不实、望文生义。</a:t>
            </a:r>
          </a:p>
        </p:txBody>
      </p:sp>
      <p:sp>
        <p:nvSpPr>
          <p:cNvPr id="11" name="内容占位符 3"/>
          <p:cNvSpPr txBox="1">
            <a:spLocks/>
          </p:cNvSpPr>
          <p:nvPr/>
        </p:nvSpPr>
        <p:spPr>
          <a:xfrm>
            <a:off x="4071934" y="1490682"/>
            <a:ext cx="43434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）报道上运用“最好的水平”这一说法。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）有的报刊批评某些人对事情采取满不在乎的态度时，习惯用“不以为然”这个词。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lang="en-US" altLang="zh-CN" sz="2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zh-CN" sz="2600" b="1" i="0" u="none" strike="noStrike" kern="1200" cap="none" spc="0" normalizeH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rgbClr val="CB140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6248" y="4143380"/>
            <a:ext cx="505138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 smtClean="0">
                <a:ln w="18000">
                  <a:solidFill>
                    <a:srgbClr val="CB140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noProof="0" dirty="0" smtClean="0">
                <a:ln w="18000">
                  <a:solidFill>
                    <a:srgbClr val="CB1401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书面语使用了口语，</a:t>
            </a:r>
            <a:endParaRPr kumimoji="0" lang="en-US" altLang="zh-CN" sz="3600" b="1" i="0" u="none" strike="noStrike" kern="1200" cap="none" spc="0" normalizeH="0" noProof="0" dirty="0" smtClean="0">
              <a:ln w="18000">
                <a:solidFill>
                  <a:srgbClr val="CB1401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r>
              <a:rPr kumimoji="0" lang="zh-CN" altLang="en-US" sz="3600" b="1" i="0" u="none" strike="noStrike" kern="1200" cap="none" spc="0" normalizeH="0" noProof="0" dirty="0" smtClean="0">
                <a:ln w="18000">
                  <a:solidFill>
                    <a:srgbClr val="CB1401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但是，没有认真的推敲</a:t>
            </a:r>
            <a:endParaRPr kumimoji="0" lang="en-US" altLang="zh-CN" sz="3600" b="1" i="0" u="none" strike="noStrike" kern="1200" cap="none" spc="0" normalizeH="0" noProof="0" dirty="0" smtClean="0">
              <a:ln w="18000">
                <a:solidFill>
                  <a:srgbClr val="CB1401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r>
              <a:rPr kumimoji="0" lang="zh-CN" altLang="en-US" sz="3600" b="1" i="0" u="none" strike="noStrike" kern="1200" cap="none" spc="0" normalizeH="0" noProof="0" dirty="0" smtClean="0">
                <a:ln w="18000">
                  <a:solidFill>
                    <a:srgbClr val="CB1401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加工，因而不准确、不</a:t>
            </a:r>
            <a:endParaRPr kumimoji="0" lang="en-US" altLang="zh-CN" sz="3600" b="1" i="0" u="none" strike="noStrike" kern="1200" cap="none" spc="0" normalizeH="0" noProof="0" dirty="0" smtClean="0">
              <a:ln w="18000">
                <a:solidFill>
                  <a:srgbClr val="CB1401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r>
              <a:rPr kumimoji="0" lang="zh-CN" altLang="en-US" sz="3600" b="1" i="0" u="none" strike="noStrike" kern="1200" cap="none" spc="0" normalizeH="0" noProof="0" dirty="0" smtClean="0">
                <a:ln w="18000">
                  <a:solidFill>
                    <a:srgbClr val="CB1401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规范。</a:t>
            </a:r>
            <a:endParaRPr lang="zh-CN" altLang="en-US" sz="3600" b="1" cap="none" spc="0" dirty="0">
              <a:ln w="18000">
                <a:solidFill>
                  <a:srgbClr val="CB1401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谈语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24"/>
          </a:xfrm>
        </p:spPr>
      </p:pic>
      <p:sp>
        <p:nvSpPr>
          <p:cNvPr id="5" name="TextBox 4"/>
          <p:cNvSpPr txBox="1"/>
          <p:nvPr/>
        </p:nvSpPr>
        <p:spPr>
          <a:xfrm>
            <a:off x="208932" y="500042"/>
            <a:ext cx="4791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（三）、</a:t>
            </a:r>
            <a:r>
              <a:rPr lang="en-US" altLang="zh-CN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论证方法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742" y="1571612"/>
            <a:ext cx="5979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举例论证；</a:t>
            </a:r>
            <a:endParaRPr lang="zh-CN" altLang="en-US" sz="4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568355"/>
            <a:ext cx="5979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对比论证；</a:t>
            </a:r>
            <a:endParaRPr lang="zh-CN" altLang="en-US" sz="4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742" y="3721246"/>
            <a:ext cx="5979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道理论证；</a:t>
            </a:r>
            <a:endParaRPr lang="zh-CN" altLang="en-US" sz="40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1738</Words>
  <Application>Microsoft Office PowerPoint</Application>
  <PresentationFormat>全屏显示(4:3)</PresentationFormat>
  <Paragraphs>149</Paragraphs>
  <Slides>21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user</cp:lastModifiedBy>
  <cp:revision>www.ywzx8.com</cp:revision>
  <dcterms:modified xsi:type="dcterms:W3CDTF">2014-11-19T23:23:40Z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www.ywzx8.com搜集整理</vt:lpwstr>
  </property>
</Properties>
</file>