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81" r:id="rId4"/>
    <p:sldId id="303" r:id="rId5"/>
    <p:sldId id="304" r:id="rId6"/>
    <p:sldId id="305" r:id="rId7"/>
    <p:sldId id="295" r:id="rId8"/>
    <p:sldId id="283" r:id="rId9"/>
    <p:sldId id="261" r:id="rId10"/>
    <p:sldId id="300" r:id="rId11"/>
    <p:sldId id="301" r:id="rId12"/>
    <p:sldId id="302" r:id="rId13"/>
    <p:sldId id="286" r:id="rId14"/>
    <p:sldId id="287" r:id="rId15"/>
    <p:sldId id="288" r:id="rId16"/>
    <p:sldId id="289" r:id="rId17"/>
    <p:sldId id="290" r:id="rId18"/>
    <p:sldId id="29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92" r:id="rId27"/>
    <p:sldId id="270" r:id="rId28"/>
    <p:sldId id="271" r:id="rId29"/>
    <p:sldId id="273" r:id="rId30"/>
    <p:sldId id="294" r:id="rId31"/>
    <p:sldId id="275" r:id="rId32"/>
    <p:sldId id="276" r:id="rId33"/>
    <p:sldId id="277" r:id="rId34"/>
    <p:sldId id="274" r:id="rId35"/>
    <p:sldId id="296" r:id="rId36"/>
    <p:sldId id="297" r:id="rId37"/>
    <p:sldId id="298" r:id="rId38"/>
    <p:sldId id="299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11"/>
    <p:restoredTop sz="94660"/>
  </p:normalViewPr>
  <p:slideViewPr>
    <p:cSldViewPr showGuides="1">
      <p:cViewPr varScale="1">
        <p:scale>
          <a:sx n="91" d="100"/>
          <a:sy n="91" d="100"/>
        </p:scale>
        <p:origin x="-4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hyperlink" Target="http://www.zhuor.com/blog/?action-category-catid-26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dipan.maidee.com/channel/3018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xin_2009040307376401876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476250"/>
            <a:ext cx="8280400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395288" y="4797425"/>
            <a:ext cx="8424862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《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将进酒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原为汉乐府的曲调，意即“劝酒歌”，多以饮酒放歌为内容。将，请、愿之意，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诗经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卫风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氓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中有“将子无怒”句。这个“将”与诗句“呼儿将出换美酒”的“将”音义不同。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53249"/>
          <p:cNvSpPr/>
          <p:nvPr/>
        </p:nvSpPr>
        <p:spPr>
          <a:xfrm>
            <a:off x="323850" y="404813"/>
            <a:ext cx="8820150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检查预习：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、指出下面加线字读音有错的一项： </a:t>
            </a:r>
            <a:r>
              <a:rPr lang="en-US" altLang="zh-CN" sz="28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馔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玉（</a:t>
            </a:r>
            <a:r>
              <a:rPr lang="en-US" altLang="zh-CN" sz="3600" b="1" err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zhuàn</a:t>
            </a: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                 B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恣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r>
              <a:rPr lang="en-US" altLang="zh-CN" sz="3600" b="1" err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(zì</a:t>
            </a:r>
            <a:r>
              <a:rPr lang="en-US" altLang="zh-CN" sz="3600" b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  </a:t>
            </a:r>
            <a:endParaRPr lang="en-US" altLang="zh-CN" sz="36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进酒</a:t>
            </a:r>
            <a:r>
              <a:rPr lang="en-US" altLang="zh-CN" sz="3600" b="1" err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(jiāng</a:t>
            </a: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                 D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、欢</a:t>
            </a:r>
            <a:r>
              <a:rPr lang="zh-CN" altLang="en-US" sz="36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谑</a:t>
            </a:r>
            <a:r>
              <a:rPr lang="en-US" altLang="zh-CN" sz="3600" b="1" err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(xuè</a:t>
            </a:r>
            <a:r>
              <a:rPr lang="en-US" altLang="zh-CN" sz="3600" b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6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en-US" altLang="zh-CN" sz="36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、下面通假字中有错的一项： </a:t>
            </a:r>
            <a:r>
              <a:rPr lang="en-US" altLang="zh-CN" sz="28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、径须沽酒（沽：酤）</a:t>
            </a:r>
            <a:endParaRPr lang="zh-CN" altLang="en-US" sz="36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、所守或匪亲（匪：非）</a:t>
            </a:r>
            <a:endParaRPr lang="zh-CN" altLang="en-US" sz="36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、与尔同销万古愁（尔：你）</a:t>
            </a:r>
            <a:endParaRPr lang="zh-CN" altLang="en-US" sz="36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36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、卒廷见相如（廷：庭）</a:t>
            </a:r>
            <a:endParaRPr lang="zh-CN" altLang="en-US" sz="36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1" name="矩形 53250"/>
          <p:cNvSpPr/>
          <p:nvPr/>
        </p:nvSpPr>
        <p:spPr>
          <a:xfrm>
            <a:off x="8316913" y="1484313"/>
            <a:ext cx="477837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p>
            <a:pPr lvl="0" algn="ctr">
              <a:buClr>
                <a:srgbClr val="000000"/>
              </a:buClr>
            </a:pPr>
            <a:r>
              <a:rPr lang="en-US" altLang="zh-CN" sz="3200" b="1">
                <a:solidFill>
                  <a:srgbClr val="002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3200" b="1">
              <a:solidFill>
                <a:srgbClr val="002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6948488" y="3789363"/>
            <a:ext cx="477837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p>
            <a:pPr lvl="0" algn="ctr">
              <a:buClr>
                <a:srgbClr val="000000"/>
              </a:buClr>
            </a:pPr>
            <a:r>
              <a:rPr lang="en-US" altLang="zh-CN" sz="3200" b="1">
                <a:solidFill>
                  <a:srgbClr val="002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3200" b="1">
              <a:solidFill>
                <a:srgbClr val="002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0" y="0"/>
            <a:ext cx="9144000" cy="8383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、解释下面“将”的意义：</a:t>
            </a: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将进酒（                                               ）</a:t>
            </a: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呼儿将出换美酒（                                                   ）</a:t>
            </a: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爷娘闻女来，出郭相扶将（                                  ）</a:t>
            </a: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王侯将相宁有种乎（                                            ）</a:t>
            </a: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⑤ </a:t>
            </a:r>
            <a:r>
              <a:rPr lang="zh-CN" altLang="en-US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彼所将中国人不过十五六万（                              ）</a:t>
            </a: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⑥</a:t>
            </a:r>
            <a:r>
              <a:rPr lang="zh-CN" altLang="en-US" sz="32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一车炭，千余斤，宫使驱将不得惜（                                                                             ）</a:t>
            </a: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2339975" y="692150"/>
            <a:ext cx="472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 词、请、 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qiāng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4067175" y="1412875"/>
            <a:ext cx="44656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动词、拿  、 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jiāng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5435600" y="2060575"/>
            <a:ext cx="370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动词、扶、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jiāng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4211638" y="2781300"/>
            <a:ext cx="36734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名词、将领    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jiàng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5580063" y="3500438"/>
            <a:ext cx="35639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动词、带领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</a:t>
            </a:r>
            <a:r>
              <a:rPr lang="en-US" altLang="zh-CN" sz="2800" b="1" err="1"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755650" y="4941888"/>
            <a:ext cx="68532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助，在动词后，没实在意义     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jiāng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  <p:bldP spid="54278" grpId="0"/>
      <p:bldP spid="54279" grpId="0"/>
      <p:bldP spid="542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dirty="0"/>
              <a:t>初步研读</a:t>
            </a:r>
            <a:endParaRPr lang="zh-CN" altLang="en-US" dirty="0"/>
          </a:p>
        </p:txBody>
      </p:sp>
      <p:sp>
        <p:nvSpPr>
          <p:cNvPr id="23555" name="Rectangle 3"/>
          <p:cNvSpPr>
            <a:spLocks noGrp="1" noRot="1"/>
          </p:cNvSpPr>
          <p:nvPr>
            <p:ph type="body"/>
          </p:nvPr>
        </p:nvSpPr>
        <p:spPr>
          <a:ln/>
        </p:spPr>
        <p:txBody>
          <a:bodyPr vert="horz" wrap="square" lIns="91440" tIns="45720" rIns="91440" bIns="45720" anchor="t"/>
          <a:p>
            <a:pPr lvl="0"/>
            <a:r>
              <a:rPr lang="en-US" altLang="zh-CN" dirty="0">
                <a:solidFill>
                  <a:srgbClr val="001414"/>
                </a:solidFill>
              </a:rPr>
              <a:t>1</a:t>
            </a:r>
            <a:r>
              <a:rPr lang="zh-CN" altLang="en-US" dirty="0">
                <a:solidFill>
                  <a:srgbClr val="001414"/>
                </a:solidFill>
              </a:rPr>
              <a:t>、开篇两句“君不见”的重心在哪一句？为什么？首句为何要从黄河写起？</a:t>
            </a:r>
            <a:endParaRPr lang="zh-CN" altLang="en-US" dirty="0">
              <a:solidFill>
                <a:srgbClr val="001414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后一句。其中的“悲”是全诗的诗眼，</a:t>
            </a:r>
            <a:endParaRPr lang="zh-CN" altLang="en-US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zh-CN" altLang="en-US" dirty="0">
                <a:solidFill>
                  <a:srgbClr val="FF0000"/>
                </a:solidFill>
              </a:rPr>
              <a:t>   给全诗奠定 悲怆凄凉的基调。</a:t>
            </a:r>
            <a:endParaRPr lang="zh-CN" altLang="en-US" dirty="0">
              <a:solidFill>
                <a:srgbClr val="FF0000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比兴手法，古人常以流水比年华易</a:t>
            </a:r>
            <a:endParaRPr lang="zh-CN" altLang="en-US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zh-CN" altLang="en-US" dirty="0">
                <a:solidFill>
                  <a:srgbClr val="FF0000"/>
                </a:solidFill>
              </a:rPr>
              <a:t>   逝， 一去不返，又以黄河的伟大永</a:t>
            </a:r>
            <a:endParaRPr lang="zh-CN" altLang="en-US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zh-CN" altLang="en-US" dirty="0">
                <a:solidFill>
                  <a:srgbClr val="FF0000"/>
                </a:solidFill>
              </a:rPr>
              <a:t>   恒兴起对生命渺小短暂的喟叹！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820" name="WordArt 4" descr="纸袋"/>
          <p:cNvSpPr>
            <a:spLocks noTextEdit="1"/>
          </p:cNvSpPr>
          <p:nvPr/>
        </p:nvSpPr>
        <p:spPr>
          <a:xfrm>
            <a:off x="6804025" y="4365625"/>
            <a:ext cx="2016125" cy="1944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悲</a:t>
            </a:r>
            <a:endParaRPr lang="zh-CN" altLang="en-US" sz="3600"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charRg st="3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23555">
                                            <p:txEl>
                                              <p:charRg st="71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23555">
                                            <p:txEl>
                                              <p:charRg st="8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23555">
                                            <p:txEl>
                                              <p:charRg st="107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Grp="1" noRot="1"/>
          </p:cNvSpPr>
          <p:nvPr>
            <p:ph type="body"/>
          </p:nvPr>
        </p:nvSpPr>
        <p:spPr>
          <a:xfrm>
            <a:off x="301625" y="1052513"/>
            <a:ext cx="8540750" cy="5046662"/>
          </a:xfrm>
          <a:ln/>
        </p:spPr>
        <p:txBody>
          <a:bodyPr vert="horz" wrap="square" lIns="91440" tIns="45720" rIns="91440" bIns="45720" anchor="t"/>
          <a:p>
            <a:pPr lvl="0"/>
            <a:r>
              <a:rPr lang="en-US" altLang="zh-CN" dirty="0">
                <a:solidFill>
                  <a:srgbClr val="001414"/>
                </a:solidFill>
              </a:rPr>
              <a:t>2</a:t>
            </a:r>
            <a:r>
              <a:rPr lang="zh-CN" altLang="en-US" dirty="0">
                <a:solidFill>
                  <a:srgbClr val="001414"/>
                </a:solidFill>
              </a:rPr>
              <a:t>、李白是抱着“奋起智能，愿为辅弼”的宏愿来长安入仕的，但从接下来的六句诗看，李白在政治理想破灭后，好像很安于这种颓废享乐，放浪形骸的生活。怎样理解这种现象？</a:t>
            </a:r>
            <a:endParaRPr lang="zh-CN" altLang="en-US" dirty="0">
              <a:solidFill>
                <a:srgbClr val="001414"/>
              </a:solidFill>
            </a:endParaRPr>
          </a:p>
          <a:p>
            <a:pPr lvl="0"/>
            <a:endParaRPr lang="zh-CN" altLang="en-US" dirty="0">
              <a:solidFill>
                <a:srgbClr val="FF0000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假象，是李白借酒来消释自己怀才不遇的苦闷。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843" name="WordArt 4"/>
          <p:cNvSpPr>
            <a:spLocks noTextEdit="1"/>
          </p:cNvSpPr>
          <p:nvPr/>
        </p:nvSpPr>
        <p:spPr>
          <a:xfrm>
            <a:off x="6732588" y="4724400"/>
            <a:ext cx="2090737" cy="14398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欢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0"/>
                                        <p:tgtEl>
                                          <p:spTgt spid="24579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Rectangle 3"/>
          <p:cNvSpPr>
            <a:spLocks noGrp="1" noRot="1"/>
          </p:cNvSpPr>
          <p:nvPr>
            <p:ph type="body"/>
          </p:nvPr>
        </p:nvSpPr>
        <p:spPr>
          <a:xfrm>
            <a:off x="301625" y="981075"/>
            <a:ext cx="8540750" cy="5118100"/>
          </a:xfrm>
          <a:ln/>
        </p:spPr>
        <p:txBody>
          <a:bodyPr vert="horz" wrap="square" lIns="91440" tIns="45720" rIns="91440" bIns="45720" anchor="t"/>
          <a:p>
            <a:pPr lvl="0"/>
            <a:r>
              <a:rPr lang="en-US" altLang="zh-CN" dirty="0">
                <a:solidFill>
                  <a:srgbClr val="001414"/>
                </a:solidFill>
              </a:rPr>
              <a:t>3</a:t>
            </a:r>
            <a:r>
              <a:rPr lang="zh-CN" altLang="en-US" dirty="0">
                <a:solidFill>
                  <a:srgbClr val="001414"/>
                </a:solidFill>
              </a:rPr>
              <a:t>、如何评价李白在失意的暮年还唱出“天生我材必有用”这种高度自信的豪迈语句呢？对后世有何影响？</a:t>
            </a:r>
            <a:endParaRPr lang="zh-CN" altLang="en-US" dirty="0">
              <a:solidFill>
                <a:srgbClr val="001414"/>
              </a:solidFill>
            </a:endParaRPr>
          </a:p>
          <a:p>
            <a:pPr lvl="0">
              <a:buNone/>
            </a:pPr>
            <a:endParaRPr lang="zh-CN" altLang="en-US" dirty="0">
              <a:solidFill>
                <a:srgbClr val="001414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坚定向上的信念，渴望用世的乐观精神。</a:t>
            </a:r>
            <a:endParaRPr lang="zh-CN" altLang="en-US" dirty="0">
              <a:solidFill>
                <a:srgbClr val="FF0000"/>
              </a:solidFill>
            </a:endParaRPr>
          </a:p>
          <a:p>
            <a:pPr lvl="0"/>
            <a:endParaRPr lang="zh-CN" altLang="en-US" dirty="0">
              <a:solidFill>
                <a:srgbClr val="FF0000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自信，乐观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867" name="WordArt 5"/>
          <p:cNvSpPr>
            <a:spLocks noTextEdit="1"/>
          </p:cNvSpPr>
          <p:nvPr/>
        </p:nvSpPr>
        <p:spPr>
          <a:xfrm>
            <a:off x="6732588" y="4797425"/>
            <a:ext cx="2090737" cy="14398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5603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69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5603">
                                            <p:txEl>
                                              <p:charRg st="69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Rectangle 3"/>
          <p:cNvSpPr>
            <a:spLocks noGrp="1" noRot="1"/>
          </p:cNvSpPr>
          <p:nvPr>
            <p:ph type="body"/>
          </p:nvPr>
        </p:nvSpPr>
        <p:spPr>
          <a:xfrm>
            <a:off x="301625" y="1125538"/>
            <a:ext cx="8540750" cy="4973637"/>
          </a:xfrm>
          <a:ln/>
        </p:spPr>
        <p:txBody>
          <a:bodyPr vert="horz" wrap="square" lIns="91440" tIns="45720" rIns="91440" bIns="45720" anchor="t"/>
          <a:p>
            <a:pPr lvl="0"/>
            <a:r>
              <a:rPr lang="en-US" altLang="zh-CN" dirty="0">
                <a:solidFill>
                  <a:srgbClr val="001414"/>
                </a:solidFill>
              </a:rPr>
              <a:t>4</a:t>
            </a:r>
            <a:r>
              <a:rPr lang="zh-CN" altLang="en-US" dirty="0">
                <a:solidFill>
                  <a:srgbClr val="001414"/>
                </a:solidFill>
              </a:rPr>
              <a:t>、酒逢知已千杯少，李白痛饮狂歌，对朋友愤言“钟鼓馔玉不足贵”，是由衷之言吗？为何“但愿长醉不复醒”？</a:t>
            </a:r>
            <a:endParaRPr lang="zh-CN" altLang="en-US" dirty="0">
              <a:solidFill>
                <a:srgbClr val="001414"/>
              </a:solidFill>
            </a:endParaRPr>
          </a:p>
          <a:p>
            <a:pPr lvl="0"/>
            <a:endParaRPr lang="zh-CN" altLang="en-US" dirty="0">
              <a:solidFill>
                <a:srgbClr val="001414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不是。是反语，统摄全诗的中心句</a:t>
            </a:r>
            <a:endParaRPr lang="zh-CN" altLang="en-US" dirty="0">
              <a:solidFill>
                <a:srgbClr val="FF0000"/>
              </a:solidFill>
            </a:endParaRPr>
          </a:p>
          <a:p>
            <a:pPr lvl="0"/>
            <a:endParaRPr lang="zh-CN" altLang="en-US" dirty="0">
              <a:solidFill>
                <a:srgbClr val="FF0000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借酒麻醉，减轻愁苦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7891" name="WordArt 4"/>
          <p:cNvSpPr>
            <a:spLocks noTextEdit="1"/>
          </p:cNvSpPr>
          <p:nvPr/>
        </p:nvSpPr>
        <p:spPr>
          <a:xfrm>
            <a:off x="6732588" y="4941888"/>
            <a:ext cx="2141537" cy="13414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愤激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6627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7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6627">
                                            <p:txEl>
                                              <p:charRg st="7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Rectangle 3"/>
          <p:cNvSpPr>
            <a:spLocks noGrp="1" noRot="1"/>
          </p:cNvSpPr>
          <p:nvPr>
            <p:ph type="body"/>
          </p:nvPr>
        </p:nvSpPr>
        <p:spPr>
          <a:xfrm>
            <a:off x="301625" y="981075"/>
            <a:ext cx="8540750" cy="5118100"/>
          </a:xfrm>
          <a:ln/>
        </p:spPr>
        <p:txBody>
          <a:bodyPr vert="horz" wrap="square" lIns="91440" tIns="45720" rIns="91440" bIns="45720" anchor="t"/>
          <a:p>
            <a:pPr lvl="0"/>
            <a:r>
              <a:rPr lang="en-US" altLang="zh-CN" dirty="0">
                <a:solidFill>
                  <a:srgbClr val="001414"/>
                </a:solidFill>
              </a:rPr>
              <a:t>5</a:t>
            </a:r>
            <a:r>
              <a:rPr lang="zh-CN" altLang="en-US" dirty="0">
                <a:solidFill>
                  <a:srgbClr val="001414"/>
                </a:solidFill>
              </a:rPr>
              <a:t>、李白为什么说“古来圣贤皆寂寞，惟有饮者留其名”？又为何单说曹植呢？</a:t>
            </a:r>
            <a:endParaRPr lang="zh-CN" altLang="en-US" dirty="0">
              <a:solidFill>
                <a:srgbClr val="001414"/>
              </a:solidFill>
            </a:endParaRPr>
          </a:p>
          <a:p>
            <a:pPr lvl="0"/>
            <a:endParaRPr lang="zh-CN" altLang="en-US" dirty="0">
              <a:solidFill>
                <a:srgbClr val="001414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对荒唐社会的愤怒嘲讽和痛彻总结</a:t>
            </a:r>
            <a:endParaRPr lang="zh-CN" altLang="en-US" dirty="0">
              <a:solidFill>
                <a:srgbClr val="FF0000"/>
              </a:solidFill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相似之处：诗才敏捷，才华横溢，</a:t>
            </a:r>
            <a:endParaRPr lang="zh-CN" altLang="en-US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zh-CN" altLang="en-US" dirty="0">
                <a:solidFill>
                  <a:srgbClr val="FF0000"/>
                </a:solidFill>
              </a:rPr>
              <a:t>   遭受排挤和压抑而命运坎坷，大</a:t>
            </a:r>
            <a:endParaRPr lang="zh-CN" altLang="en-US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zh-CN" altLang="en-US" dirty="0">
                <a:solidFill>
                  <a:srgbClr val="FF0000"/>
                </a:solidFill>
              </a:rPr>
              <a:t>   志难酬而沉溺酒乡。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8915" name="WordArt 4"/>
          <p:cNvSpPr>
            <a:spLocks noTextEdit="1"/>
          </p:cNvSpPr>
          <p:nvPr/>
        </p:nvSpPr>
        <p:spPr>
          <a:xfrm>
            <a:off x="6659563" y="4868863"/>
            <a:ext cx="2212975" cy="13414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愤激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1">
                                            <p:txEl>
                                              <p:charRg st="37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1">
                                            <p:txEl>
                                              <p:charRg st="3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1">
                                            <p:txEl>
                                              <p:charRg st="3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51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1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51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6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51">
                                            <p:txEl>
                                              <p:charRg st="69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651">
                                            <p:txEl>
                                              <p:charRg st="6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651">
                                            <p:txEl>
                                              <p:charRg st="6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8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8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651">
                                            <p:txEl>
                                              <p:charRg st="87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651">
                                            <p:txEl>
                                              <p:charRg st="8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651">
                                            <p:txEl>
                                              <p:charRg st="8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Rectangle 3"/>
          <p:cNvSpPr>
            <a:spLocks noGrp="1" noRot="1"/>
          </p:cNvSpPr>
          <p:nvPr>
            <p:ph type="body"/>
          </p:nvPr>
        </p:nvSpPr>
        <p:spPr>
          <a:ln/>
        </p:spPr>
        <p:txBody>
          <a:bodyPr vert="horz" wrap="square" lIns="91440" tIns="45720" rIns="91440" bIns="45720" anchor="t"/>
          <a:p>
            <a:pPr lvl="0"/>
            <a:r>
              <a:rPr lang="en-US" altLang="zh-CN" dirty="0">
                <a:solidFill>
                  <a:srgbClr val="001414"/>
                </a:solidFill>
              </a:rPr>
              <a:t>6</a:t>
            </a:r>
            <a:r>
              <a:rPr lang="zh-CN" altLang="en-US" dirty="0">
                <a:solidFill>
                  <a:srgbClr val="001414"/>
                </a:solidFill>
              </a:rPr>
              <a:t>、诗的最后一句“与尔同销万古愁”与开篇的“高堂明镜悲白发”首尾照应，有何作用？</a:t>
            </a:r>
            <a:endParaRPr lang="zh-CN" altLang="en-US" dirty="0">
              <a:solidFill>
                <a:srgbClr val="001414"/>
              </a:solidFill>
            </a:endParaRPr>
          </a:p>
          <a:p>
            <a:pPr lvl="0"/>
            <a:endParaRPr lang="zh-CN" altLang="en-US" dirty="0">
              <a:solidFill>
                <a:srgbClr val="001414"/>
              </a:solidFill>
            </a:endParaRPr>
          </a:p>
          <a:p>
            <a:pPr lvl="0"/>
            <a:endParaRPr lang="zh-CN" altLang="en-US" dirty="0">
              <a:solidFill>
                <a:srgbClr val="001414"/>
              </a:solidFill>
            </a:endParaRPr>
          </a:p>
          <a:p>
            <a:pPr lvl="0"/>
            <a:endParaRPr lang="zh-CN" altLang="en-US" dirty="0">
              <a:solidFill>
                <a:srgbClr val="001414"/>
              </a:solidFill>
            </a:endParaRPr>
          </a:p>
          <a:p>
            <a:pPr lvl="0"/>
            <a:r>
              <a:rPr lang="zh-CN" altLang="en-US" dirty="0">
                <a:solidFill>
                  <a:srgbClr val="001414"/>
                </a:solidFill>
              </a:rPr>
              <a:t>强化了整首诗的悲愁愤激的氛围</a:t>
            </a:r>
            <a:endParaRPr lang="zh-CN" altLang="en-US" dirty="0">
              <a:solidFill>
                <a:srgbClr val="001414"/>
              </a:solidFill>
            </a:endParaRPr>
          </a:p>
        </p:txBody>
      </p:sp>
      <p:sp>
        <p:nvSpPr>
          <p:cNvPr id="39939" name="WordArt 6"/>
          <p:cNvSpPr>
            <a:spLocks noTextEdit="1"/>
          </p:cNvSpPr>
          <p:nvPr/>
        </p:nvSpPr>
        <p:spPr>
          <a:xfrm rot="660000">
            <a:off x="7235825" y="3429000"/>
            <a:ext cx="1728788" cy="2232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7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愁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74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4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8675">
                                            <p:txEl>
                                              <p:charRg st="44" end="5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539750" y="1265238"/>
            <a:ext cx="8388350" cy="4035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统摄全篇的主旨句是</a:t>
            </a: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――</a:t>
            </a:r>
            <a:endParaRPr lang="en-US" altLang="zh-CN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 ――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钟鼓馔玉不足贵，但愿长醉不复醒。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诗人为什么会“但愿长醉不复醒”</a:t>
            </a: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――</a:t>
            </a:r>
            <a:endParaRPr lang="en-US" altLang="zh-CN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 ――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这是诗人的悲愤之词。李白秉拿云之志，抱旷世奇才，常自比于谢安、诸葛，希望辅佐君王，成就不世之业。却因君王昏庸、权奸当道、政治腐败、社会黑暗，诗人的抱负根本无法实现。理想彻底破灭。他无力改变这一切，于是只好逃入酒乡，从痛苦中摆脱出来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611188" y="549275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深入研读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2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5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>
                                            <p:txEl>
                                              <p:charRg st="5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2">
                                            <p:txEl>
                                              <p:charRg st="5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2">
                                            <p:txEl>
                                              <p:charRg st="5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2">
                                            <p:txEl>
                                              <p:charRg st="58" end="1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323850" y="1196975"/>
            <a:ext cx="8496300" cy="616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比较主旨句与“安能摧眉折腰事权贵，使我不得开心颜”在思想内容与表达形式上的异同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内容上相同的是，都表现了诗人对权贵的鄙弃和蔑视的态度；所不同的是，前者所谓“开心颜”包含着个人对精神自由的追求，而后者所谓“长醉不复醒”显得消极一些。总起来说，前者于愤激中略见昂扬，后者于愤激中略见低沉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在表达形式上二者的不同是很明显的：前者是直白，锋芒直指“权贵”；后者是曲达，以“钟鼓馔玉”借代权贵。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之所以有上述不同，跟诗人创作时的心境和所选用的题材有关。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梦游天姥吟留别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写于初离长安之时，诗人余恨未消，又以游仙为题材，而“安能”二句有卒章显志的作用，不能不直截了当地说出诗人心中的意愿；而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将进酒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作于此后约七年光景，又值朋友欢聚饮酒，尽吐胸中块垒，也要跟饮酒合在一起说，因而只能采用曲达。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611188" y="549275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深入研读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>
                                            <p:txEl>
                                              <p:charRg st="4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>
                                            <p:txEl>
                                              <p:charRg st="4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>
                                            <p:txEl>
                                              <p:charRg st="4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>
                                            <p:txEl>
                                              <p:charRg st="44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51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>
                                            <p:txEl>
                                              <p:charRg st="151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>
                                            <p:txEl>
                                              <p:charRg st="151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>
                                            <p:txEl>
                                              <p:charRg st="151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6">
                                            <p:txEl>
                                              <p:charRg st="151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206" end="3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1266">
                                            <p:txEl>
                                              <p:charRg st="206" end="3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1266">
                                            <p:txEl>
                                              <p:charRg st="206" end="35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1266">
                                            <p:txEl>
                                              <p:charRg st="206" end="35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b="1" dirty="0"/>
              <a:t>学习目标</a:t>
            </a:r>
            <a:endParaRPr lang="zh-CN" altLang="en-US" b="1" dirty="0"/>
          </a:p>
        </p:txBody>
      </p:sp>
      <p:sp>
        <p:nvSpPr>
          <p:cNvPr id="29699" name="Rectangle 3"/>
          <p:cNvSpPr>
            <a:spLocks noGrp="1" noRot="1"/>
          </p:cNvSpPr>
          <p:nvPr>
            <p:ph type="body"/>
          </p:nvPr>
        </p:nvSpPr>
        <p:spPr>
          <a:ln/>
        </p:spPr>
        <p:txBody>
          <a:bodyPr vert="horz" wrap="square" lIns="91440" tIns="45720" rIns="91440" bIns="45720" anchor="t"/>
          <a:p>
            <a:pPr lvl="0"/>
            <a:endParaRPr lang="en-US" altLang="zh-CN" dirty="0"/>
          </a:p>
          <a:p>
            <a:pPr lvl="0"/>
            <a:r>
              <a:rPr lang="en-US" altLang="zh-CN" dirty="0"/>
              <a:t>                     </a:t>
            </a:r>
            <a:r>
              <a:rPr lang="en-US" altLang="zh-CN" b="1" dirty="0"/>
              <a:t>1 </a:t>
            </a:r>
            <a:r>
              <a:rPr lang="zh-CN" altLang="en-US" b="1" dirty="0"/>
              <a:t>理清感情变化</a:t>
            </a:r>
            <a:endParaRPr lang="zh-CN" altLang="en-US" b="1" dirty="0"/>
          </a:p>
          <a:p>
            <a:pPr lvl="0"/>
            <a:r>
              <a:rPr lang="zh-CN" altLang="en-US" b="1" dirty="0"/>
              <a:t>                     </a:t>
            </a:r>
            <a:r>
              <a:rPr lang="en-US" altLang="zh-CN" b="1" dirty="0"/>
              <a:t>2 </a:t>
            </a:r>
            <a:r>
              <a:rPr lang="zh-CN" altLang="en-US" b="1" dirty="0"/>
              <a:t>有感情的朗诵</a:t>
            </a:r>
            <a:endParaRPr lang="zh-CN" altLang="en-US" b="1" dirty="0"/>
          </a:p>
          <a:p>
            <a:pPr lvl="0"/>
            <a:r>
              <a:rPr lang="zh-CN" altLang="en-US" b="1" dirty="0"/>
              <a:t>                     </a:t>
            </a:r>
            <a:r>
              <a:rPr lang="en-US" altLang="zh-CN" b="1" dirty="0"/>
              <a:t>3 </a:t>
            </a:r>
            <a:r>
              <a:rPr lang="zh-CN" altLang="en-US" b="1" dirty="0"/>
              <a:t>当堂背诵全诗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468313" y="1116013"/>
            <a:ext cx="8280400" cy="4035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诗中表达的情感脉络层次是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君不见黄河之水天上来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朝如青丝暮成雪”。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“人生得意须尽欢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会须一饮三百杯。”  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“钟鼓馔玉不足贵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斗酒十千恣欢谑。”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“主人何为言少钱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与尔同销万古愁。”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2987675" y="1989138"/>
            <a:ext cx="5761038" cy="3597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＝感伤之情</a:t>
            </a:r>
            <a:endParaRPr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＝欢乐之情</a:t>
            </a:r>
            <a:endParaRPr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＝愤激之情</a:t>
            </a:r>
            <a:endParaRPr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＝狂放之情</a:t>
            </a:r>
            <a:endParaRPr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4859338" y="2420938"/>
            <a:ext cx="5111750" cy="3159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（夸张、比兴） 整句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（夸张）整句（重点句）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（化用）整散结合（主旨句）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（夸张）整散结合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755650" y="5876925"/>
            <a:ext cx="75612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感情上大起大落跌宕起伏      用辞大胆豪放飘逸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611188" y="549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研读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0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0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0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0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90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0">
                                            <p:txEl>
                                              <p:char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0">
                                            <p:txEl>
                                              <p:char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0">
                                            <p:txEl>
                                              <p:char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0">
                                            <p:txEl>
                                              <p:charRg st="8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2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3132138" y="1412875"/>
            <a:ext cx="5545137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人生得意须尽欢，莫使金樽空对月。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      这便是李白式的悲哀：悲而能壮，哀而不伤，极愤慨而又极豪放。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　　表是在感叹人生易老，里则在感叹怀才不遇。理想的破灭是黑暗的社会造成的，诗人无力改变，于是把冲天的激愤之情化做豪放的行乐之举，发泄不满，排遣忧愁，反抗现实。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3315" name="图片 13314" descr="14530_20080103063759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268413"/>
            <a:ext cx="2303462" cy="432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3315"/>
          <p:cNvSpPr txBox="1"/>
          <p:nvPr/>
        </p:nvSpPr>
        <p:spPr>
          <a:xfrm>
            <a:off x="611188" y="549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点评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>
                                            <p:txEl>
                                              <p:charRg st="1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>
                                            <p:txEl>
                                              <p:charRg st="1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>
                                            <p:txEl>
                                              <p:charRg st="1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>
                                            <p:txEl>
                                              <p:charRg st="1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5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>
                                            <p:txEl>
                                              <p:charRg st="5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>
                                            <p:txEl>
                                              <p:charRg st="5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>
                                            <p:txEl>
                                              <p:charRg st="5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4">
                                            <p:txEl>
                                              <p:charRg st="56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395288" y="1268413"/>
            <a:ext cx="4681537" cy="4911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全诗围绕一个“酒”字，感情跌宕起伏：悲伤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欢乐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愤激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狂放，而这所有的情感又都是基于一个“愁”字，作者因愁而悲叹时光易逝，因愁而纵酒作乐，因愁而慷慨愤激，也因愁而狂放失态，表现了一种怀才不遇又渴望用世的矛盾复杂的情感。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　　豪放是它的外壳，愤激才是它的内核。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4339" name="图片 14338" descr="e70b16507a39ba40843524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266700"/>
            <a:ext cx="3517900" cy="625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4339"/>
          <p:cNvSpPr txBox="1"/>
          <p:nvPr/>
        </p:nvSpPr>
        <p:spPr>
          <a:xfrm>
            <a:off x="611188" y="549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点评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5361"/>
          <p:cNvSpPr/>
          <p:nvPr/>
        </p:nvSpPr>
        <p:spPr>
          <a:xfrm>
            <a:off x="395288" y="1268413"/>
            <a:ext cx="5832475" cy="4911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李白的身上浸透着儒家思想的血液，“修身、齐家、治国、平天下”是李白毕生的追求，是李白的一个梦，然而当无法企及的现实无情地摆在李白面前时，梦碎了；于是他开始纵酒，他开始狂歌，开始了永远没有尽头的愁苦。诗中他以圣贤自称，以喝酒排解内心的苦闷，以纵酒来对抗现实的龌龊，以精神的旷达来张扬自己的个性。因为他是谪仙人，所以他必定拥有恣情傲物的权利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      酒是引子，愁是血液，狂是脊梁。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363" name="图片 15362" descr="200911183118baite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1557338"/>
            <a:ext cx="2449512" cy="410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611188" y="549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点评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323850" y="1193800"/>
            <a:ext cx="6480175" cy="5349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诗作篇幅不长，却五音繁会，句式长短参差，气象不凡。它笔酣墨饱，情极悲愤而作狂放，语极豪纵而又沉着，具有震动古今的气势与力量；同时，又不给人空洞浮夸感，其根源就在于它那充实深厚的内在感情，那潜在酒话底下如波涛汹涌的郁怒情绪。此外，全篇大起大落，诗情忽翕忽张，由悲转乐、转狂放、转愤激、再转狂放、最后结穴于“万古愁”，回应篇首，如大河奔流，有气势，亦有曲折，纵横捭阖，力能扛鼎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     此篇如鬼斧神工，足以惊天地、泣鬼神，是诗仙李白的巅峰之作。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611188" y="549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点评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6388" name="图片 16387" descr="u=3358860815,333484021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1484313"/>
            <a:ext cx="1295400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>
          <a:xfrm>
            <a:off x="301625" y="260350"/>
            <a:ext cx="8540750" cy="1152525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dirty="0"/>
              <a:t>小结诵读</a:t>
            </a:r>
            <a:endParaRPr lang="zh-CN" altLang="en-US" dirty="0"/>
          </a:p>
        </p:txBody>
      </p:sp>
      <p:sp>
        <p:nvSpPr>
          <p:cNvPr id="30723" name="Rectangle 3"/>
          <p:cNvSpPr>
            <a:spLocks noGrp="1" noRot="1"/>
          </p:cNvSpPr>
          <p:nvPr>
            <p:ph type="body"/>
          </p:nvPr>
        </p:nvSpPr>
        <p:spPr>
          <a:xfrm>
            <a:off x="4140200" y="1341438"/>
            <a:ext cx="936625" cy="720725"/>
          </a:xfrm>
          <a:ln/>
        </p:spPr>
        <p:txBody>
          <a:bodyPr vert="horz" wrap="square" lIns="91440" tIns="45720" rIns="91440" bIns="45720" anchor="t"/>
          <a:p>
            <a:pPr lvl="0">
              <a:lnSpc>
                <a:spcPct val="80000"/>
              </a:lnSpc>
              <a:buNone/>
            </a:pPr>
            <a:r>
              <a:rPr lang="zh-CN" altLang="en-US" sz="4800" dirty="0">
                <a:solidFill>
                  <a:srgbClr val="001414"/>
                </a:solidFill>
              </a:rPr>
              <a:t>悲</a:t>
            </a:r>
            <a:r>
              <a:rPr lang="zh-CN" altLang="en-US" sz="1200" dirty="0">
                <a:solidFill>
                  <a:srgbClr val="001414"/>
                </a:solidFill>
              </a:rPr>
              <a:t> </a:t>
            </a:r>
            <a:r>
              <a:rPr lang="zh-CN" altLang="en-US" sz="1200" dirty="0"/>
              <a:t>                   </a:t>
            </a:r>
            <a:endParaRPr lang="zh-CN" altLang="en-US" sz="1200" dirty="0"/>
          </a:p>
        </p:txBody>
      </p:sp>
      <p:sp>
        <p:nvSpPr>
          <p:cNvPr id="30724" name="Line 4"/>
          <p:cNvSpPr/>
          <p:nvPr/>
        </p:nvSpPr>
        <p:spPr>
          <a:xfrm>
            <a:off x="4932363" y="1700213"/>
            <a:ext cx="1871662" cy="12969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25" name="Rectangle 5"/>
          <p:cNvSpPr>
            <a:spLocks noRot="1"/>
          </p:cNvSpPr>
          <p:nvPr/>
        </p:nvSpPr>
        <p:spPr>
          <a:xfrm>
            <a:off x="6516688" y="3068638"/>
            <a:ext cx="792162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Rectangle 6"/>
          <p:cNvSpPr>
            <a:spLocks noRot="1"/>
          </p:cNvSpPr>
          <p:nvPr/>
        </p:nvSpPr>
        <p:spPr>
          <a:xfrm>
            <a:off x="5651500" y="5516563"/>
            <a:ext cx="86360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Rectangle 7"/>
          <p:cNvSpPr>
            <a:spLocks noRot="1"/>
          </p:cNvSpPr>
          <p:nvPr/>
        </p:nvSpPr>
        <p:spPr>
          <a:xfrm>
            <a:off x="2771775" y="5516563"/>
            <a:ext cx="792163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Rectangle 8"/>
          <p:cNvSpPr>
            <a:spLocks noRot="1"/>
          </p:cNvSpPr>
          <p:nvPr/>
        </p:nvSpPr>
        <p:spPr>
          <a:xfrm>
            <a:off x="1835150" y="3068638"/>
            <a:ext cx="719138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 dirty="0">
                <a:solidFill>
                  <a:srgbClr val="00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愁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9" name="Rectangle 9"/>
          <p:cNvSpPr>
            <a:spLocks noRot="1"/>
          </p:cNvSpPr>
          <p:nvPr/>
        </p:nvSpPr>
        <p:spPr>
          <a:xfrm>
            <a:off x="4140200" y="5516563"/>
            <a:ext cx="792163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 b="1" dirty="0">
                <a:solidFill>
                  <a:srgbClr val="001414"/>
                </a:solidFill>
                <a:latin typeface="Arial" panose="020B0604020202020204" pitchFamily="34" charset="0"/>
                <a:ea typeface="楷体_GB2312" pitchFamily="49" charset="-122"/>
              </a:rPr>
              <a:t>愤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0" name="Rectangle 10"/>
          <p:cNvSpPr>
            <a:spLocks noRot="1" noChangeArrowheads="1"/>
          </p:cNvSpPr>
          <p:nvPr/>
        </p:nvSpPr>
        <p:spPr bwMode="auto">
          <a:xfrm>
            <a:off x="3419475" y="2565400"/>
            <a:ext cx="2376488" cy="2159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60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酒</a:t>
            </a:r>
            <a:r>
              <a:rPr lang="zh-CN" altLang="en-US" sz="18000" dirty="0"/>
              <a:t>  </a:t>
            </a:r>
            <a:r>
              <a:rPr lang="zh-CN" altLang="en-US" sz="6000" dirty="0"/>
              <a:t>  </a:t>
            </a:r>
            <a:r>
              <a:rPr lang="zh-CN" altLang="en-US" sz="4400" dirty="0"/>
              <a:t>          </a:t>
            </a:r>
            <a:endParaRPr lang="zh-CN" altLang="en-US" sz="4400" dirty="0"/>
          </a:p>
        </p:txBody>
      </p:sp>
      <p:sp>
        <p:nvSpPr>
          <p:cNvPr id="30731" name="Line 11"/>
          <p:cNvSpPr/>
          <p:nvPr/>
        </p:nvSpPr>
        <p:spPr>
          <a:xfrm flipH="1">
            <a:off x="6156325" y="3789363"/>
            <a:ext cx="647700" cy="172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32" name="Line 12"/>
          <p:cNvSpPr/>
          <p:nvPr/>
        </p:nvSpPr>
        <p:spPr>
          <a:xfrm flipH="1">
            <a:off x="5076825" y="5876925"/>
            <a:ext cx="574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33" name="Line 13"/>
          <p:cNvSpPr/>
          <p:nvPr/>
        </p:nvSpPr>
        <p:spPr>
          <a:xfrm flipH="1">
            <a:off x="3563938" y="5876925"/>
            <a:ext cx="5762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34" name="Line 14"/>
          <p:cNvSpPr/>
          <p:nvPr/>
        </p:nvSpPr>
        <p:spPr>
          <a:xfrm flipH="1" flipV="1">
            <a:off x="2339975" y="3789363"/>
            <a:ext cx="647700" cy="1655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36" name="Line 16"/>
          <p:cNvSpPr/>
          <p:nvPr/>
        </p:nvSpPr>
        <p:spPr>
          <a:xfrm flipV="1">
            <a:off x="2339975" y="1700213"/>
            <a:ext cx="1800225" cy="12969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2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2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  <p:bldP spid="30728" grpId="0"/>
      <p:bldP spid="30729" grpId="0"/>
      <p:bldP spid="307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252413" y="1654175"/>
            <a:ext cx="8640762" cy="3159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通过哪些词语可以看出诗人狂放的感情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口气甚大：“呼儿”、“与尔”，指挥倜傥。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出手甚大：不惜将出名的五花马、千金裘换取美酒，以图一醉。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倒宾为主：本是友人招待于他，此时竟忘形高踞一席，颐指气使，甚至提议典裘当马。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  其形骸之放浪、情态之任诞、呼之欲出。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611188" y="5492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难点探究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>
                                            <p:txEl>
                                              <p:char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>
                                            <p:txEl>
                                              <p:char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>
                                            <p:txEl>
                                              <p:char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4">
                                            <p:txEl>
                                              <p:charRg st="4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6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>
                                            <p:txEl>
                                              <p:charRg st="6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4">
                                            <p:txEl>
                                              <p:charRg st="6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4">
                                            <p:txEl>
                                              <p:charRg st="6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4">
                                            <p:txEl>
                                              <p:charRg st="69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4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4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4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4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323850" y="1700213"/>
            <a:ext cx="8280400" cy="3597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从哪些诗句可以揣摩出此诗的写作背景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      从“钟鼓馔玉不足贵，但愿长醉不复醒。古来圣贤皆寂寞，惟有饮者留其名”这些诗句可以揣摩出这是诗人被赐金放还、出长安之后所做的作品。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     因为这些句子表达了对权贵的透彻了解和由此产生的蔑视，对统治者压制人才的不满；而这些情感的迸发只能在离开朝廷之后。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611188" y="5492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难点探究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1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>
                                            <p:txEl>
                                              <p:charRg st="1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>
                                            <p:txEl>
                                              <p:charRg st="1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>
                                            <p:txEl>
                                              <p:charRg st="1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>
                                            <p:txEl>
                                              <p:charRg st="19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92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>
                                            <p:txEl>
                                              <p:charRg st="92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>
                                            <p:txEl>
                                              <p:charRg st="92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>
                                            <p:txEl>
                                              <p:charRg st="92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58">
                                            <p:txEl>
                                              <p:charRg st="92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323850" y="1225550"/>
            <a:ext cx="8351838" cy="3597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诗人说到“古来圣贤皆寂寞，惟有饮者留其名”为什么但以曹植为例？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曹植少以才华为父赏识，谢灵运以为天下才共一石，曹子建独得八斗。他颇具事业心，一生追求“建永世之业，流金石之功”，却备受猜忌，有志难展，英年早逝。李白钦佩其才干，同情其遭遇，借以自况，加之曹植与酒联系颇多，正好切事，所以用以做例证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611188" y="5492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难点探究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7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>
                                            <p:txEl>
                                              <p:charRg st="37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charRg st="37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>
                                            <p:txEl>
                                              <p:charRg st="37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>
                                            <p:txEl>
                                              <p:charRg st="37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sz="6600" dirty="0"/>
              <a:t>拓展阅读</a:t>
            </a:r>
            <a:endParaRPr lang="zh-CN" altLang="en-US" sz="6600" dirty="0"/>
          </a:p>
          <a:p>
            <a:r>
              <a:rPr lang="en-US" altLang="zh-CN" sz="6600" dirty="0"/>
              <a:t>《</a:t>
            </a:r>
            <a:r>
              <a:rPr lang="zh-CN" altLang="en-US" sz="6600" dirty="0"/>
              <a:t>行路难</a:t>
            </a:r>
            <a:r>
              <a:rPr lang="en-US" altLang="zh-CN" sz="6600"/>
              <a:t>》</a:t>
            </a:r>
            <a:endParaRPr lang="en-US" altLang="zh-CN" sz="6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611188" y="188913"/>
            <a:ext cx="7772400" cy="490537"/>
          </a:xfrm>
          <a:ln/>
        </p:spPr>
        <p:txBody>
          <a:bodyPr anchor="ctr"/>
          <a:p>
            <a:r>
              <a:rPr lang="zh-CN" altLang="en-US" sz="3200" b="1" dirty="0">
                <a:solidFill>
                  <a:schemeClr val="hlink"/>
                </a:solidFill>
                <a:ea typeface="黑体" panose="02010609060101010101" pitchFamily="2" charset="-122"/>
              </a:rPr>
              <a:t>历代饮酒诗句</a:t>
            </a:r>
            <a:endParaRPr lang="zh-CN" altLang="en-US" sz="3200" b="1" dirty="0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0" y="333375"/>
            <a:ext cx="9144000" cy="6524625"/>
          </a:xfrm>
          <a:ln/>
        </p:spPr>
        <p:txBody>
          <a:bodyPr/>
          <a:p>
            <a:pPr>
              <a:lnSpc>
                <a:spcPct val="80000"/>
              </a:lnSpc>
            </a:pPr>
            <a:endParaRPr lang="en-US" altLang="zh-CN" sz="2800" dirty="0"/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对酒当歌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人生几何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 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譬如朝露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去日苦多。慨当以慷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忧思难忘。何以解忧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唯有杜康。（曹操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短歌行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002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/>
              <a:t>劝君更尽一杯酒，西出阳关无故人。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王维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送元二使安西</a:t>
            </a:r>
            <a:r>
              <a:rPr lang="en-US" altLang="zh-CN" sz="2800" b="1"/>
              <a:t>》</a:t>
            </a:r>
            <a:endParaRPr lang="en-US" altLang="zh-CN" sz="2800" b="1"/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艰难苦恨繁霜鬓，潦倒新停浊酒杯。（杜甫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登高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002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白日放歌须纵酒，青春作伴好还乡。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杜甫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闻官军收河南河北</a:t>
            </a:r>
            <a:r>
              <a:rPr lang="en-US" altLang="zh-CN" sz="2800" b="1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》)</a:t>
            </a:r>
            <a:endParaRPr lang="en-US" altLang="zh-CN" sz="2800" b="1">
              <a:solidFill>
                <a:srgbClr val="002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三杯两盏淡酒，怎敌它，晚来风急！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李清照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声声慢</a:t>
            </a:r>
            <a:r>
              <a:rPr lang="en-US" altLang="zh-CN" sz="2800" b="1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》) </a:t>
            </a:r>
            <a:endParaRPr lang="en-US" altLang="zh-CN" sz="2800" b="1">
              <a:solidFill>
                <a:srgbClr val="002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一曲新词酒一杯，去年天气旧亭台。（晏殊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浣溪纱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002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今宵酒醒何处？杨柳岸，晓风残月。（柳永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雨霖铃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002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>
                <a:srgbClr val="002000"/>
              </a:buClr>
            </a:pP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醉里且贪欢笑，要愁那得工夫。近来始觉古人书，信著全无是处。昨夜松边醉倒，问松我醉何如？只觉松动要来扶，以手推松曰去！（辛弃疾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西江月</a:t>
            </a:r>
            <a:r>
              <a:rPr lang="en-US" altLang="zh-CN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002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002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299">
                                            <p:txEl>
                                              <p:charRg st="1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299">
                                            <p:txEl>
                                              <p:charRg st="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9">
                                            <p:txEl>
                                              <p:charRg st="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5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299">
                                            <p:txEl>
                                              <p:charRg st="52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299">
                                            <p:txEl>
                                              <p:charRg st="5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299">
                                            <p:txEl>
                                              <p:charRg st="5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8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299">
                                            <p:txEl>
                                              <p:charRg st="80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299">
                                            <p:txEl>
                                              <p:charRg st="8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299">
                                            <p:txEl>
                                              <p:charRg st="8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0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5299">
                                            <p:txEl>
                                              <p:charRg st="105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299">
                                            <p:txEl>
                                              <p:charRg st="10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299">
                                            <p:txEl>
                                              <p:charRg st="10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3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5299">
                                            <p:txEl>
                                              <p:charRg st="136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299">
                                            <p:txEl>
                                              <p:charRg st="13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299">
                                            <p:txEl>
                                              <p:charRg st="13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64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299">
                                            <p:txEl>
                                              <p:charRg st="164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299">
                                            <p:txEl>
                                              <p:charRg st="164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299">
                                            <p:txEl>
                                              <p:charRg st="164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90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299">
                                            <p:txEl>
                                              <p:charRg st="190" end="2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299">
                                            <p:txEl>
                                              <p:charRg st="190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299">
                                            <p:txEl>
                                              <p:charRg st="190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216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299">
                                            <p:txEl>
                                              <p:charRg st="216" end="2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299">
                                            <p:txEl>
                                              <p:charRg st="216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299">
                                            <p:txEl>
                                              <p:charRg st="216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3276600" y="1557338"/>
            <a:ext cx="5435600" cy="4035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开头两句怎样写盛宴，其作用是什么？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金樽、玉盘，极言器皿之华美；珍馐，极言酒食之精美；十千、万钱极言价值之昂贵。如此美酒佳肴，更兼知交挚友。“嗜酒见天真”的李白，若在平时，“会须一饮三百杯”，单今天却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 “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停杯投箸不能食”，这就反映出诗人强烈的思想情绪，推动诗情的发展。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644525" y="620713"/>
            <a:ext cx="2774950" cy="578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《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金樽清酒斗十千，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玉盘珍馐直万钱。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停杯投箸不能食，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拔剑四顾心茫然。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欲渡黄河冰塞川，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将登太行雪满山。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闲来垂钓坐溪上，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忽复乘舟梦日边。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行路难，行路难，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多歧路，今安在。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长风破浪会有时，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直挂云帆济沧海。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9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charRg st="19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charRg st="19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>
                                            <p:txEl>
                                              <p:charRg st="19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4">
                                            <p:txEl>
                                              <p:charRg st="19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4067175" y="1112838"/>
            <a:ext cx="4465638" cy="4035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“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停杯”句表达了诗人怎样的思想感情？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         端起酒杯又放下，拿起筷子又摔下，离席拔剑又茫然四顾，几个连续的动作，直接表现出遭受挫折后怅然若失、郁怒愤慨、心潮难平而又茫然失措的神态。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79" name="矩形 24578"/>
          <p:cNvSpPr/>
          <p:nvPr/>
        </p:nvSpPr>
        <p:spPr>
          <a:xfrm>
            <a:off x="644525" y="620713"/>
            <a:ext cx="2774950" cy="578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《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金樽清酒斗十千，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玉盘珍馐直万钱。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停杯投箸不能食，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拔剑四顾心茫然。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欲渡黄河冰塞川，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将登太行雪满山。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闲来垂钓坐溪上，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忽复乘舟梦日边。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行路难，行路难，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多歧路，今安在。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长风破浪会有时，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直挂云帆济沧海。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>
                                            <p:txEl>
                                              <p:charRg st="2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charRg st="2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>
                                            <p:txEl>
                                              <p:charRg st="2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8">
                                            <p:txEl>
                                              <p:charRg st="27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4067175" y="908050"/>
            <a:ext cx="4662488" cy="5349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诗中典故的涵义是什么，用典达到怎样的效果？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       吕尚九十岁垂钓于盘溪水而遇文王，伊尹梦见自己乘舟绕日月而过，不久受商汤礼聘。诗人以此表达自己虽然归隐但仍然希望得到重用，也一定会东山再起的复杂情感。乘风破浪是坚信自己能挂云帆、驱万里到达理想的彼岸。使用这些典故，是以较少的文字，表达出复杂丰富甚至是不便直说的思想感情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5603" name="矩形 25602"/>
          <p:cNvSpPr/>
          <p:nvPr/>
        </p:nvSpPr>
        <p:spPr>
          <a:xfrm>
            <a:off x="644525" y="620713"/>
            <a:ext cx="2774950" cy="578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《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金樽清酒斗十千，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玉盘珍馐直万钱。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停杯投箸不能食，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拔剑四顾心茫然。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欲渡黄河冰塞川，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将登太行雪满山。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闲来垂钓坐溪上，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忽复乘舟梦日边。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行路难，行路难，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多歧路，今安在。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长风破浪会有时，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直挂云帆济沧海。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3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>
                                            <p:txEl>
                                              <p:charRg st="3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>
                                            <p:txEl>
                                              <p:charRg st="3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>
                                            <p:txEl>
                                              <p:charRg st="3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2">
                                            <p:txEl>
                                              <p:charRg st="30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644525" y="620713"/>
            <a:ext cx="2774950" cy="578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《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金樽清酒斗十千，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玉盘珍馐直万钱。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停杯投箸不能食，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拔剑四顾心茫然。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欲渡黄河冰塞川，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将登太行雪满山。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闲来垂钓坐溪上，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忽复乘舟梦日边。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行路难，行路难，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多歧路，今安在。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长风破浪会有时，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直挂云帆济沧海。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3708400" y="260350"/>
            <a:ext cx="5113338" cy="6299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诗以 “行路难”比喻世道险阻，抒写了诗人在政治道路上遭遇艰难时不可抑制的激愤情绪；但他并未因此而放弃理想，仍盼着总有一天会施展自己的抱负，表现了他乐观豪迈的气概，充满了积极浪漫主义的情调。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  诗开头写“金樽美酒”、“玉盘珍馐”，给人一个欢乐的宴会场面；接着写“停杯投箸”、 “拔剑四顾”，又向读者展现了作者感情波涛的冲击；中间四句，既感叹 “冰塞川”、“雪满山”、又恍然神游千载之上，看到了吕尚、伊尹忽然得到重用；“行路难”四个短句，又表现了进退两难和继续追求的心理；最后两句，写自己理想总有一天能够实现。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  全诗在高度彷徨与大量感叹之后，以“长风破浪会有时”忽开异境，坚信美好前景终会到来，因而“直挂云帆济沧海”，激流勇进。蕴意波澜起伏，跌宕多姿。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0" y="0"/>
            <a:ext cx="7467600" cy="1920875"/>
          </a:xfrm>
          <a:ln/>
        </p:spPr>
        <p:txBody>
          <a:bodyPr wrap="square" anchor="ctr"/>
          <a:p>
            <a:r>
              <a:rPr lang="zh-CN" altLang="en-US" sz="40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下列对诗中的诗人形象分析不当的一项是</a:t>
            </a:r>
            <a:r>
              <a:rPr lang="en-US" altLang="zh-CN" sz="4000" b="1">
                <a:solidFill>
                  <a:schemeClr val="hlink"/>
                </a:solidFill>
                <a:latin typeface="Times New Roman" panose="02020603050405020304" pitchFamily="18" charset="0"/>
              </a:rPr>
              <a:t>(       ):</a:t>
            </a:r>
            <a:br>
              <a:rPr lang="en-US" altLang="zh-CN" sz="4000" b="1">
                <a:solidFill>
                  <a:schemeClr val="hlink"/>
                </a:solidFill>
              </a:rPr>
            </a:br>
            <a:endParaRPr lang="en-US" altLang="zh-CN" sz="4000" b="1">
              <a:solidFill>
                <a:schemeClr val="hlink"/>
              </a:solidFill>
            </a:endParaRPr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381000" y="1295400"/>
            <a:ext cx="7543800" cy="5257800"/>
          </a:xfrm>
          <a:ln/>
        </p:spPr>
        <p:txBody>
          <a:bodyPr/>
          <a:p>
            <a:pPr algn="just"/>
            <a:r>
              <a:rPr lang="en-US" altLang="zh-CN" b="1">
                <a:solidFill>
                  <a:srgbClr val="0000FF"/>
                </a:solidFill>
              </a:rPr>
              <a:t>A</a:t>
            </a:r>
            <a:r>
              <a:rPr lang="zh-CN" altLang="en-US" b="1">
                <a:solidFill>
                  <a:srgbClr val="0000FF"/>
                </a:solidFill>
              </a:rPr>
              <a:t>．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诗人怀着平生之得意，又逢老友相聚，纵酒狂歌，互诉衷肠，感到无限快乐。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algn="just"/>
            <a:r>
              <a:rPr lang="en-US" altLang="zh-CN" b="1">
                <a:solidFill>
                  <a:srgbClr val="0000FF"/>
                </a:solidFill>
              </a:rPr>
              <a:t>B</a:t>
            </a:r>
            <a:r>
              <a:rPr lang="zh-CN" altLang="en-US" b="1">
                <a:solidFill>
                  <a:srgbClr val="0000FF"/>
                </a:solidFill>
              </a:rPr>
              <a:t>．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诗人大声呼喊不喝上“三百杯”誓不罢休，表现他已从悲感中突破，豪气洋溢。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algn="just"/>
            <a:r>
              <a:rPr lang="en-US" altLang="zh-CN" b="1">
                <a:solidFill>
                  <a:srgbClr val="0000FF"/>
                </a:solidFill>
              </a:rPr>
              <a:t>C</a:t>
            </a:r>
            <a:r>
              <a:rPr lang="zh-CN" altLang="en-US" b="1">
                <a:solidFill>
                  <a:srgbClr val="0000FF"/>
                </a:solidFill>
              </a:rPr>
              <a:t>．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诗人频频举杯相邀，气氛热烈，酒到高潮，情不自禁狂歌起来。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algn="just"/>
            <a:r>
              <a:rPr lang="en-US" altLang="zh-CN" b="1">
                <a:solidFill>
                  <a:srgbClr val="0000FF"/>
                </a:solidFill>
              </a:rPr>
              <a:t>D</a:t>
            </a:r>
            <a:r>
              <a:rPr lang="zh-CN" altLang="en-US" b="1">
                <a:solidFill>
                  <a:srgbClr val="0000FF"/>
                </a:solidFill>
              </a:rPr>
              <a:t>．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诗人高歌后酒兴更浓，不惜宝马金裘换酒畅饮，活现慷慨爽快之态。</a:t>
            </a:r>
            <a:endParaRPr lang="zh-CN" altLang="en-US" b="1" dirty="0">
              <a:solidFill>
                <a:srgbClr val="0000FF"/>
              </a:solidFill>
            </a:endParaRPr>
          </a:p>
          <a:p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4267200" y="609600"/>
            <a:ext cx="1082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3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charRg st="3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charRg st="3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09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charRg st="109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charRg st="109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  <p:bldP spid="4506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28600" y="685800"/>
            <a:ext cx="8153400" cy="2101850"/>
          </a:xfrm>
          <a:ln/>
        </p:spPr>
        <p:txBody>
          <a:bodyPr wrap="square" anchor="ctr"/>
          <a:p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下列诗句与“黄河之水天上来”所写意境不同的一句是（        ）：</a:t>
            </a:r>
            <a:br>
              <a:rPr lang="zh-CN" altLang="en-US" b="1" dirty="0">
                <a:solidFill>
                  <a:schemeClr val="hlink"/>
                </a:solidFill>
              </a:rPr>
            </a:br>
            <a:endParaRPr lang="zh-CN" altLang="en-US" b="1">
              <a:solidFill>
                <a:schemeClr val="hlink"/>
              </a:solidFill>
            </a:endParaRPr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0" y="2743200"/>
            <a:ext cx="8001000" cy="4114800"/>
          </a:xfrm>
          <a:ln/>
        </p:spPr>
        <p:txBody>
          <a:bodyPr/>
          <a:p>
            <a:pPr algn="just">
              <a:buNone/>
            </a:pPr>
            <a:r>
              <a:rPr lang="en-US" altLang="zh-CN" b="1">
                <a:solidFill>
                  <a:srgbClr val="0000FF"/>
                </a:solidFill>
              </a:rPr>
              <a:t>    A</a:t>
            </a:r>
            <a:r>
              <a:rPr lang="zh-CN" altLang="en-US" b="1">
                <a:solidFill>
                  <a:srgbClr val="0000FF"/>
                </a:solidFill>
              </a:rPr>
              <a:t>．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黄河远上白云间，一片孤城万仞山。</a:t>
            </a:r>
            <a:endParaRPr lang="zh-CN" altLang="en-US" b="1">
              <a:solidFill>
                <a:srgbClr val="0000FF"/>
              </a:solidFill>
            </a:endParaRPr>
          </a:p>
          <a:p>
            <a:pPr algn="just">
              <a:buNone/>
            </a:pPr>
            <a:r>
              <a:rPr lang="zh-CN" altLang="en-US" b="1">
                <a:solidFill>
                  <a:srgbClr val="0000FF"/>
                </a:solidFill>
              </a:rPr>
              <a:t>    </a:t>
            </a:r>
            <a:r>
              <a:rPr lang="en-US" altLang="zh-CN" b="1">
                <a:solidFill>
                  <a:srgbClr val="0000FF"/>
                </a:solidFill>
              </a:rPr>
              <a:t>B</a:t>
            </a:r>
            <a:r>
              <a:rPr lang="zh-CN" altLang="en-US" b="1">
                <a:solidFill>
                  <a:srgbClr val="0000FF"/>
                </a:solidFill>
              </a:rPr>
              <a:t>．</a:t>
            </a:r>
            <a:r>
              <a:rPr lang="zh-CN" altLang="en-US" b="1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黄河万里触山动，盘涡毂转秦地雷。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algn="just">
              <a:buNone/>
            </a:pPr>
            <a:r>
              <a:rPr lang="zh-CN" altLang="en-US" b="1">
                <a:solidFill>
                  <a:srgbClr val="0000FF"/>
                </a:solidFill>
              </a:rPr>
              <a:t>    </a:t>
            </a:r>
            <a:r>
              <a:rPr lang="en-US" altLang="zh-CN" b="1">
                <a:solidFill>
                  <a:srgbClr val="0000FF"/>
                </a:solidFill>
              </a:rPr>
              <a:t>C</a:t>
            </a:r>
            <a:r>
              <a:rPr lang="zh-CN" altLang="en-US" b="1">
                <a:solidFill>
                  <a:srgbClr val="0000FF"/>
                </a:solidFill>
              </a:rPr>
              <a:t>．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黄河西来决昆仑，咆哮万里触龙门。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algn="just"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</a:t>
            </a:r>
            <a:r>
              <a:rPr lang="zh-CN" altLang="en-US" b="1">
                <a:solidFill>
                  <a:srgbClr val="0000FF"/>
                </a:solidFill>
              </a:rPr>
              <a:t> </a:t>
            </a:r>
            <a:r>
              <a:rPr lang="en-US" altLang="zh-CN" b="1">
                <a:solidFill>
                  <a:srgbClr val="0000FF"/>
                </a:solidFill>
              </a:rPr>
              <a:t>D</a:t>
            </a:r>
            <a:r>
              <a:rPr lang="zh-CN" altLang="en-US" b="1">
                <a:solidFill>
                  <a:srgbClr val="0000FF"/>
                </a:solidFill>
              </a:rPr>
              <a:t>．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黄河落天走东海，万里泻入胸怀间。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algn="just">
              <a:buNone/>
            </a:pPr>
            <a:r>
              <a:rPr lang="zh-CN" altLang="en-US" b="1">
                <a:solidFill>
                  <a:srgbClr val="0000FF"/>
                </a:solidFill>
              </a:rPr>
              <a:t>   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5943600" y="1447800"/>
            <a:ext cx="15398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7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charRg st="7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charRg st="7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9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3">
                                            <p:txEl>
                                              <p:charRg st="9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3">
                                            <p:txEl>
                                              <p:charRg st="9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8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18" name="图片 4711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47106"/>
          <p:cNvSpPr txBox="1"/>
          <p:nvPr/>
        </p:nvSpPr>
        <p:spPr>
          <a:xfrm>
            <a:off x="609600" y="457200"/>
            <a:ext cx="7924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228600" y="685800"/>
            <a:ext cx="533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755650" y="549275"/>
            <a:ext cx="7924800" cy="629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将进酒</a:t>
            </a: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测练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一、填充题：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这首诗的基调是＿＿＿＿＿。在这首诗中，诗人感情的发展变化极快，开头四句写＿＿，一落笔就写楚河景象，有慷慨生悲之意。“人生”以下六句写＿＿＿，“钟鼓”以下六句写愤激之情，“主人”句至结尾写＿＿＿＿＿之情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、本诗的主旨句是：＿＿＿＿＿＿，＿＿＿＿＿＿＿。表达了诗人＿＿＿＿＿＿＿＿＿＿＿＿的态度。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、李白的浪漫气质和狂放的性格充分体现在诗中对夸张的运用，如＿＿＿＿＿＿＿＿＿＿；＿＿＿＿＿＿＿＿＿＿等。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3635375" y="2060575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愤激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4859338" y="2492375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悲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6588125" y="2852738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欢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6732588" y="32131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狂放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3635375" y="3789363"/>
            <a:ext cx="52435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钟鼓馔玉不足贵，但愿长醉不复醒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2700338" y="4149725"/>
            <a:ext cx="3200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对权贵的鄙视和蔑视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6" name="文本框 47115"/>
          <p:cNvSpPr txBox="1"/>
          <p:nvPr/>
        </p:nvSpPr>
        <p:spPr>
          <a:xfrm>
            <a:off x="2700338" y="5157788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朝如青丝暮如雪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5795963" y="5084763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与尔同销万古愁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7" name="图片 4813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685800" y="609600"/>
            <a:ext cx="7543800" cy="593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二、解释下列加点字词。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、径须</a:t>
            </a:r>
            <a:r>
              <a:rPr lang="zh-CN" altLang="en-US" sz="24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沽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取对君</a:t>
            </a:r>
            <a:r>
              <a:rPr lang="zh-CN" altLang="en-US" sz="24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酌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、钟鼓</a:t>
            </a:r>
            <a:r>
              <a:rPr lang="zh-CN" altLang="en-US" sz="24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馔玉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不足贵。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、与君</a:t>
            </a:r>
            <a:r>
              <a:rPr lang="zh-CN" altLang="en-US" sz="2400" b="1" u="sng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歌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一曲。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三、翻译下列句子。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、主人何为言少钱？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2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、人生得意须尽欢，莫使金樽空对月。</a:t>
            </a: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 dirty="0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rgbClr val="002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4191000" y="1676400"/>
            <a:ext cx="403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沽：通酤，买。酌：喝。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838200" y="2743200"/>
            <a:ext cx="784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馔玉：古义：美好的饮食；今义：馔：饮食；玉：玉石。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3563938" y="3357563"/>
            <a:ext cx="2133600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歌：唱。</a:t>
            </a:r>
            <a:endParaRPr lang="zh-CN" altLang="en-US" sz="2400" b="1" dirty="0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3851275" y="4365625"/>
            <a:ext cx="4070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主人为什么说钱少呢？</a:t>
            </a:r>
            <a:endParaRPr lang="zh-CN" altLang="en-US" sz="2400" b="1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1066800" y="5486400"/>
            <a:ext cx="7392988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BF0B1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人生得意时应该尽情欢乐，不要让金杯空对着明月。</a:t>
            </a:r>
            <a:endParaRPr lang="zh-CN" altLang="en-US" sz="2400" b="1" dirty="0">
              <a:solidFill>
                <a:srgbClr val="BF0B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  <p:bldP spid="48134" grpId="0"/>
      <p:bldP spid="48135" grpId="0"/>
      <p:bldP spid="481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/>
          </p:cNvSpPr>
          <p:nvPr>
            <p:ph type="title"/>
          </p:nvPr>
        </p:nvSpPr>
        <p:spPr>
          <a:xfrm>
            <a:off x="539750" y="333375"/>
            <a:ext cx="7467600" cy="762000"/>
          </a:xfrm>
          <a:ln/>
        </p:spPr>
        <p:txBody>
          <a:bodyPr anchor="ctr"/>
          <a:p>
            <a:r>
              <a:rPr lang="zh-CN" altLang="en-US" b="1" dirty="0">
                <a:solidFill>
                  <a:schemeClr val="hlink"/>
                </a:solidFill>
              </a:rPr>
              <a:t>一组酒诗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xfrm>
            <a:off x="468313" y="1066800"/>
            <a:ext cx="8294687" cy="5410200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400" dirty="0"/>
              <a:t> </a:t>
            </a:r>
            <a:r>
              <a:rPr lang="zh-CN" altLang="en-US" sz="2400" b="1" dirty="0">
                <a:solidFill>
                  <a:srgbClr val="006600"/>
                </a:solidFill>
              </a:rPr>
              <a:t>杜甫</a:t>
            </a:r>
            <a:r>
              <a:rPr lang="en-US" altLang="zh-CN" sz="2400" b="1" dirty="0">
                <a:solidFill>
                  <a:srgbClr val="006600"/>
                </a:solidFill>
              </a:rPr>
              <a:t>《</a:t>
            </a:r>
            <a:r>
              <a:rPr lang="zh-CN" altLang="en-US" sz="2400" b="1" dirty="0">
                <a:solidFill>
                  <a:srgbClr val="006600"/>
                </a:solidFill>
              </a:rPr>
              <a:t>饮中八仙歌</a:t>
            </a:r>
            <a:r>
              <a:rPr lang="en-US" altLang="zh-CN" sz="2400" b="1" dirty="0">
                <a:solidFill>
                  <a:srgbClr val="006600"/>
                </a:solidFill>
              </a:rPr>
              <a:t>》</a:t>
            </a:r>
            <a:r>
              <a:rPr lang="zh-CN" altLang="en-US" sz="2400" b="1" dirty="0">
                <a:solidFill>
                  <a:srgbClr val="006600"/>
                </a:solidFill>
              </a:rPr>
              <a:t>有对他的精彩描述</a:t>
            </a:r>
            <a:r>
              <a:rPr lang="zh-CN" altLang="en-US" sz="2400" b="1" dirty="0">
                <a:solidFill>
                  <a:srgbClr val="0000FF"/>
                </a:solidFill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r>
              <a:rPr lang="en-US" altLang="zh-CN" sz="2400" b="1" dirty="0">
                <a:solidFill>
                  <a:srgbClr val="0000FF"/>
                </a:solidFill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</a:rPr>
              <a:t>李白一斗诗百篇，长安市上酒家眠。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r>
              <a:rPr lang="en-US" altLang="zh-CN" sz="2400" b="1" dirty="0">
                <a:solidFill>
                  <a:srgbClr val="0000FF"/>
                </a:solidFill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</a:rPr>
              <a:t>天子呼来不上船，自称臣是酒中仙。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6600"/>
                </a:solidFill>
              </a:rPr>
              <a:t>杜甫</a:t>
            </a:r>
            <a:r>
              <a:rPr lang="en-US" altLang="zh-CN" sz="2400" b="1" dirty="0">
                <a:solidFill>
                  <a:srgbClr val="006600"/>
                </a:solidFill>
              </a:rPr>
              <a:t>《</a:t>
            </a:r>
            <a:r>
              <a:rPr lang="zh-CN" altLang="en-US" sz="2400" b="1" dirty="0">
                <a:solidFill>
                  <a:srgbClr val="006600"/>
                </a:solidFill>
              </a:rPr>
              <a:t>不见</a:t>
            </a:r>
            <a:r>
              <a:rPr lang="en-US" altLang="zh-CN" sz="2400" b="1" dirty="0">
                <a:solidFill>
                  <a:srgbClr val="006600"/>
                </a:solidFill>
              </a:rPr>
              <a:t>》</a:t>
            </a:r>
            <a:r>
              <a:rPr lang="zh-CN" altLang="en-US" sz="2400" b="1" dirty="0">
                <a:solidFill>
                  <a:srgbClr val="006600"/>
                </a:solidFill>
              </a:rPr>
              <a:t>中的描写：</a:t>
            </a:r>
            <a:endParaRPr lang="zh-CN" altLang="en-US" sz="24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</a:rPr>
              <a:t>        敏捷诗千首，飘零酒一杯</a:t>
            </a:r>
            <a:endParaRPr lang="zh-CN" altLang="en-US" sz="24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400"/>
              <a:t> </a:t>
            </a:r>
            <a:r>
              <a:rPr lang="zh-CN" altLang="en-US" sz="2400" b="1" dirty="0">
                <a:solidFill>
                  <a:srgbClr val="006600"/>
                </a:solidFill>
              </a:rPr>
              <a:t>李白与酒难舍难分的传世佳作等是俯拾即是</a:t>
            </a:r>
            <a:r>
              <a:rPr lang="zh-CN" altLang="en-US" sz="2400" b="1" dirty="0">
                <a:solidFill>
                  <a:srgbClr val="0000FF"/>
                </a:solidFill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r>
              <a:rPr lang="en-US" altLang="zh-CN" sz="2400" b="1" dirty="0">
                <a:solidFill>
                  <a:srgbClr val="0000FF"/>
                </a:solidFill>
              </a:rPr>
              <a:t>    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FF"/>
                </a:solidFill>
              </a:rPr>
              <a:t>        </a:t>
            </a:r>
            <a:r>
              <a:rPr lang="zh-CN" altLang="en-US" sz="2400" b="1" dirty="0">
                <a:solidFill>
                  <a:srgbClr val="0000FF"/>
                </a:solidFill>
              </a:rPr>
              <a:t>花间一壶酒，独酌无相亲。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r>
              <a:rPr lang="en-US" altLang="zh-CN" sz="2400" b="1" dirty="0">
                <a:solidFill>
                  <a:srgbClr val="0000FF"/>
                </a:solidFill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</a:rPr>
              <a:t>举杯邀明月，对影成三人。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r>
              <a:rPr lang="en-US" altLang="zh-CN" sz="2400" b="1" dirty="0">
                <a:solidFill>
                  <a:srgbClr val="0000FF"/>
                </a:solidFill>
              </a:rPr>
              <a:t>                            ——</a:t>
            </a:r>
            <a:r>
              <a:rPr lang="zh-CN" altLang="en-US" sz="2400" b="1" dirty="0">
                <a:solidFill>
                  <a:srgbClr val="0000FF"/>
                </a:solidFill>
              </a:rPr>
              <a:t>月下独酌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r>
              <a:rPr lang="en-US" altLang="zh-CN" sz="2400" b="1" dirty="0">
                <a:solidFill>
                  <a:srgbClr val="0000FF"/>
                </a:solidFill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</a:rPr>
              <a:t>兰陵美酒郁金香，玉碗盛来琥珀光。但使主人能醉客，不知何处是他乡。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r>
              <a:rPr lang="en-US" altLang="zh-CN" sz="2400" b="1" dirty="0">
                <a:solidFill>
                  <a:srgbClr val="0000FF"/>
                </a:solidFill>
              </a:rPr>
              <a:t>                            ——</a:t>
            </a:r>
            <a:r>
              <a:rPr lang="zh-CN" altLang="en-US" sz="2400" b="1" dirty="0">
                <a:solidFill>
                  <a:srgbClr val="0000FF"/>
                </a:solidFill>
              </a:rPr>
              <a:t>客中作</a:t>
            </a: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FF"/>
                </a:solidFill>
              </a:rPr>
              <a:t>  </a:t>
            </a:r>
            <a:br>
              <a:rPr lang="en-US" altLang="zh-CN" sz="2400" b="1" dirty="0">
                <a:solidFill>
                  <a:srgbClr val="0000FF"/>
                </a:solidFill>
              </a:rPr>
            </a:br>
            <a:endParaRPr lang="en-US" altLang="zh-CN" sz="2400" b="1" dirty="0">
              <a:solidFill>
                <a:srgbClr val="0000FF"/>
              </a:solidFill>
            </a:endParaRPr>
          </a:p>
          <a:p>
            <a:pPr algn="ctr">
              <a:lnSpc>
                <a:spcPct val="90000"/>
              </a:lnSpc>
              <a:buNone/>
            </a:pPr>
            <a:endParaRPr lang="en-US" altLang="zh-CN" sz="2400" b="1">
              <a:solidFill>
                <a:srgbClr val="006600"/>
              </a:solidFill>
            </a:endParaRPr>
          </a:p>
          <a:p>
            <a:pPr algn="ctr">
              <a:lnSpc>
                <a:spcPct val="90000"/>
              </a:lnSpc>
              <a:buNone/>
            </a:pPr>
            <a:endParaRPr lang="en-US" altLang="zh-CN" sz="2400" b="1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6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charRg st="6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charRg st="6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8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charRg st="8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charRg st="8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10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3">
                                            <p:txEl>
                                              <p:charRg st="10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3">
                                            <p:txEl>
                                              <p:charRg st="10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129" end="2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3">
                                            <p:txEl>
                                              <p:charRg st="129" end="2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23">
                                            <p:txEl>
                                              <p:charRg st="129" end="2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283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323">
                                            <p:txEl>
                                              <p:charRg st="283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323">
                                            <p:txEl>
                                              <p:charRg st="283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占位符 57345"/>
          <p:cNvSpPr>
            <a:spLocks noGrp="1"/>
          </p:cNvSpPr>
          <p:nvPr>
            <p:ph type="body" idx="1"/>
          </p:nvPr>
        </p:nvSpPr>
        <p:spPr>
          <a:xfrm>
            <a:off x="468313" y="836613"/>
            <a:ext cx="7543800" cy="4114800"/>
          </a:xfrm>
          <a:ln/>
        </p:spPr>
        <p:txBody>
          <a:bodyPr/>
          <a:p>
            <a:r>
              <a:rPr lang="en-US" altLang="zh-CN" b="1" dirty="0">
                <a:solidFill>
                  <a:srgbClr val="0000FF"/>
                </a:solidFill>
              </a:rPr>
              <a:t> </a:t>
            </a:r>
            <a:endParaRPr lang="en-US" altLang="zh-CN" b="1" dirty="0">
              <a:solidFill>
                <a:srgbClr val="0000FF"/>
              </a:solidFill>
            </a:endParaRPr>
          </a:p>
          <a:p>
            <a:r>
              <a:rPr lang="en-US" altLang="zh-CN" b="1" dirty="0">
                <a:solidFill>
                  <a:srgbClr val="0000FF"/>
                </a:solidFill>
              </a:rPr>
              <a:t> </a:t>
            </a:r>
            <a:r>
              <a:rPr lang="zh-CN" altLang="en-US" b="1" dirty="0">
                <a:solidFill>
                  <a:srgbClr val="0000FF"/>
                </a:solidFill>
              </a:rPr>
              <a:t>百年三万六千日，一日须饮三百杯。</a:t>
            </a:r>
            <a:r>
              <a:rPr lang="en-US" altLang="zh-CN" b="1" dirty="0">
                <a:solidFill>
                  <a:srgbClr val="0000FF"/>
                </a:solidFill>
              </a:rPr>
              <a:t>  </a:t>
            </a:r>
            <a:br>
              <a:rPr lang="en-US" altLang="zh-CN" b="1" dirty="0">
                <a:solidFill>
                  <a:srgbClr val="0000FF"/>
                </a:solidFill>
              </a:rPr>
            </a:br>
            <a:r>
              <a:rPr lang="en-US" altLang="zh-CN" b="1" dirty="0">
                <a:solidFill>
                  <a:srgbClr val="0000FF"/>
                </a:solidFill>
              </a:rPr>
              <a:t>                            ——</a:t>
            </a:r>
            <a:r>
              <a:rPr lang="zh-CN" altLang="en-US" b="1" dirty="0">
                <a:solidFill>
                  <a:srgbClr val="0000FF"/>
                </a:solidFill>
              </a:rPr>
              <a:t>襄阳歌</a:t>
            </a:r>
            <a:r>
              <a:rPr lang="en-US" altLang="zh-CN" b="1" dirty="0">
                <a:solidFill>
                  <a:srgbClr val="0000FF"/>
                </a:solidFill>
              </a:rPr>
              <a:t> </a:t>
            </a:r>
            <a:endParaRPr lang="en-US" altLang="zh-CN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抽刀断水水更流，举杯销愁愁更愁。</a:t>
            </a:r>
            <a:r>
              <a:rPr lang="en-US" altLang="zh-CN" b="1" dirty="0">
                <a:solidFill>
                  <a:srgbClr val="0000FF"/>
                </a:solidFill>
              </a:rPr>
              <a:t>  </a:t>
            </a:r>
            <a:br>
              <a:rPr lang="en-US" altLang="zh-CN" b="1" dirty="0">
                <a:solidFill>
                  <a:srgbClr val="0000FF"/>
                </a:solidFill>
              </a:rPr>
            </a:br>
            <a:r>
              <a:rPr lang="en-US" altLang="zh-CN" b="1" dirty="0">
                <a:solidFill>
                  <a:srgbClr val="0000FF"/>
                </a:solidFill>
              </a:rPr>
              <a:t>              ——</a:t>
            </a:r>
            <a:r>
              <a:rPr lang="zh-CN" altLang="en-US" b="1" dirty="0">
                <a:solidFill>
                  <a:srgbClr val="0000FF"/>
                </a:solidFill>
              </a:rPr>
              <a:t>宣州谢朓楼饯别校书叔云</a:t>
            </a:r>
            <a:r>
              <a:rPr lang="en-US" altLang="zh-CN" b="1" dirty="0">
                <a:solidFill>
                  <a:srgbClr val="0000FF"/>
                </a:solidFill>
              </a:rPr>
              <a:t> </a:t>
            </a:r>
            <a:endParaRPr lang="en-US" altLang="zh-CN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黄金白璧买歌笑，一醉累月轻王侯。</a:t>
            </a:r>
            <a:r>
              <a:rPr lang="en-US" altLang="zh-CN" b="1" dirty="0">
                <a:solidFill>
                  <a:srgbClr val="0000FF"/>
                </a:solidFill>
              </a:rPr>
              <a:t>  </a:t>
            </a:r>
            <a:br>
              <a:rPr lang="en-US" altLang="zh-CN" b="1" dirty="0">
                <a:solidFill>
                  <a:srgbClr val="0000FF"/>
                </a:solidFill>
              </a:rPr>
            </a:br>
            <a:r>
              <a:rPr lang="en-US" altLang="zh-CN" b="1" dirty="0">
                <a:solidFill>
                  <a:srgbClr val="0000FF"/>
                </a:solidFill>
              </a:rPr>
              <a:t>                        ——</a:t>
            </a:r>
            <a:r>
              <a:rPr lang="zh-CN" altLang="en-US" b="1" dirty="0">
                <a:solidFill>
                  <a:srgbClr val="0000FF"/>
                </a:solidFill>
              </a:rPr>
              <a:t>忆旧游寄谯郡元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6">
                                            <p:txEl>
                                              <p:charRg st="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6">
                                            <p:txEl>
                                              <p:charRg st="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5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6">
                                            <p:txEl>
                                              <p:charRg st="5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6">
                                            <p:txEl>
                                              <p:charRg st="5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105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6">
                                            <p:txEl>
                                              <p:charRg st="105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6">
                                            <p:txEl>
                                              <p:charRg st="105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3"/>
          <p:cNvSpPr>
            <a:spLocks noGrp="1" noRot="1"/>
          </p:cNvSpPr>
          <p:nvPr>
            <p:ph type="body"/>
          </p:nvPr>
        </p:nvSpPr>
        <p:spPr>
          <a:xfrm>
            <a:off x="301625" y="620713"/>
            <a:ext cx="8540750" cy="5478462"/>
          </a:xfrm>
          <a:ln/>
        </p:spPr>
        <p:txBody>
          <a:bodyPr vert="horz" wrap="square" lIns="91440" tIns="45720" rIns="91440" bIns="45720" anchor="t"/>
          <a:p>
            <a:pPr lvl="0"/>
            <a:r>
              <a:rPr lang="zh-CN" altLang="en-US" sz="3600" b="1" dirty="0"/>
              <a:t>劝酒诗</a:t>
            </a:r>
            <a:endParaRPr lang="zh-CN" altLang="en-US" sz="3600" b="1" dirty="0"/>
          </a:p>
          <a:p>
            <a:pPr lvl="0"/>
            <a:r>
              <a:rPr lang="zh-CN" altLang="en-US" b="1" dirty="0"/>
              <a:t>            </a:t>
            </a:r>
            <a:r>
              <a:rPr lang="en-US" altLang="zh-CN" b="1" dirty="0"/>
              <a:t>《</a:t>
            </a:r>
            <a:r>
              <a:rPr lang="zh-CN" altLang="en-US" b="1" dirty="0"/>
              <a:t>送元二使安西</a:t>
            </a:r>
            <a:r>
              <a:rPr lang="en-US" altLang="zh-CN" b="1" dirty="0"/>
              <a:t>》   </a:t>
            </a:r>
            <a:r>
              <a:rPr lang="zh-CN" altLang="en-US" b="1" dirty="0"/>
              <a:t>王维</a:t>
            </a:r>
            <a:endParaRPr lang="zh-CN" altLang="en-US" b="1" dirty="0"/>
          </a:p>
          <a:p>
            <a:pPr lvl="0"/>
            <a:r>
              <a:rPr lang="zh-CN" altLang="en-US" b="1" dirty="0"/>
              <a:t> “渭城朝雨浥轻尘，客舍青青柳色新。</a:t>
            </a:r>
            <a:endParaRPr lang="zh-CN" altLang="en-US" b="1" dirty="0"/>
          </a:p>
          <a:p>
            <a:pPr lvl="0"/>
            <a:r>
              <a:rPr lang="zh-CN" altLang="en-US" b="1" dirty="0"/>
              <a:t>  劝君更尽一杯酒，西出阳关无故人。” </a:t>
            </a:r>
            <a:endParaRPr lang="zh-CN" altLang="en-US" b="1" dirty="0"/>
          </a:p>
          <a:p>
            <a:pPr lvl="0"/>
            <a:r>
              <a:rPr lang="zh-CN" altLang="en-US" b="1" dirty="0"/>
              <a:t>               </a:t>
            </a:r>
            <a:r>
              <a:rPr lang="en-US" altLang="zh-CN" b="1" dirty="0"/>
              <a:t>《</a:t>
            </a:r>
            <a:r>
              <a:rPr lang="zh-CN" altLang="en-US" b="1" dirty="0"/>
              <a:t>劝酒诗</a:t>
            </a:r>
            <a:r>
              <a:rPr lang="en-US" altLang="zh-CN" b="1" dirty="0"/>
              <a:t>》          </a:t>
            </a:r>
            <a:r>
              <a:rPr lang="zh-CN" altLang="en-US" b="1" dirty="0"/>
              <a:t>白居易</a:t>
            </a:r>
            <a:endParaRPr lang="zh-CN" altLang="en-US" b="1" dirty="0"/>
          </a:p>
          <a:p>
            <a:pPr lvl="0"/>
            <a:r>
              <a:rPr lang="zh-CN" altLang="en-US" b="1" dirty="0"/>
              <a:t>       劝君一杯君莫辞</a:t>
            </a:r>
            <a:r>
              <a:rPr lang="en-US" altLang="zh-CN" b="1" dirty="0"/>
              <a:t>,</a:t>
            </a:r>
            <a:r>
              <a:rPr lang="zh-CN" altLang="en-US" b="1" dirty="0"/>
              <a:t>劝君两杯君莫疑</a:t>
            </a:r>
            <a:r>
              <a:rPr lang="en-US" altLang="zh-CN" b="1" dirty="0"/>
              <a:t>, </a:t>
            </a:r>
            <a:r>
              <a:rPr lang="zh-CN" altLang="en-US" b="1" dirty="0"/>
              <a:t>劝君三杯君始知</a:t>
            </a:r>
            <a:r>
              <a:rPr lang="en-US" altLang="zh-CN" b="1" dirty="0"/>
              <a:t>. </a:t>
            </a:r>
            <a:r>
              <a:rPr lang="zh-CN" altLang="en-US" b="1" dirty="0"/>
              <a:t>面上今日老昨日</a:t>
            </a:r>
            <a:r>
              <a:rPr lang="en-US" altLang="zh-CN" b="1" dirty="0"/>
              <a:t>,</a:t>
            </a:r>
            <a:r>
              <a:rPr lang="zh-CN" altLang="en-US" b="1" dirty="0"/>
              <a:t>心中醉时胜醒时。天地迢迢自长久</a:t>
            </a:r>
            <a:r>
              <a:rPr lang="en-US" altLang="zh-CN" b="1" dirty="0"/>
              <a:t>,</a:t>
            </a:r>
            <a:r>
              <a:rPr lang="zh-CN" altLang="en-US" b="1" dirty="0"/>
              <a:t>白兔赤鸟相趋走。身后金星挂北斗</a:t>
            </a:r>
            <a:r>
              <a:rPr lang="en-US" altLang="zh-CN" b="1" dirty="0"/>
              <a:t>,</a:t>
            </a:r>
            <a:r>
              <a:rPr lang="zh-CN" altLang="en-US" b="1" dirty="0"/>
              <a:t>不如生前一杯酒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dirty="0"/>
              <a:t>背景简介</a:t>
            </a:r>
            <a:endParaRPr lang="zh-CN" altLang="en-US" dirty="0"/>
          </a:p>
        </p:txBody>
      </p:sp>
      <p:sp>
        <p:nvSpPr>
          <p:cNvPr id="31747" name="Rectangle 3"/>
          <p:cNvSpPr>
            <a:spLocks noGrp="1" noRot="1"/>
          </p:cNvSpPr>
          <p:nvPr>
            <p:ph type="body"/>
          </p:nvPr>
        </p:nvSpPr>
        <p:spPr>
          <a:xfrm>
            <a:off x="477838" y="1768475"/>
            <a:ext cx="5413375" cy="4273550"/>
          </a:xfrm>
          <a:ln/>
        </p:spPr>
        <p:txBody>
          <a:bodyPr vert="horz" wrap="square" lIns="91440" tIns="45720" rIns="91440" bIns="45720" anchor="t"/>
          <a:p>
            <a:pPr lvl="0" algn="dist"/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这首诗大约作于天宝十一年（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752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距诗人被唐玄宗</a:t>
            </a:r>
            <a:r>
              <a:rPr lang="zh-CN" altLang="en-US" dirty="0">
                <a:solidFill>
                  <a:srgbClr val="001414"/>
                </a:solidFill>
                <a:ea typeface="楷体_GB2312" pitchFamily="49" charset="-122"/>
              </a:rPr>
              <a:t>“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赐金放还</a:t>
            </a:r>
            <a:r>
              <a:rPr lang="zh-CN" altLang="en-US" dirty="0">
                <a:solidFill>
                  <a:srgbClr val="001414"/>
                </a:solidFill>
                <a:ea typeface="楷体_GB2312" pitchFamily="49" charset="-122"/>
              </a:rPr>
              <a:t>”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已达八年之久。当时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他跟友人岑勋应邀到嵩山元丹丘家里作客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借酒兴诗情写下这首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将进酒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》,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借题发挥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尽吐郁积在胸的不平之气</a:t>
            </a:r>
            <a:r>
              <a:rPr lang="en-US" altLang="zh-CN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solidFill>
                  <a:srgbClr val="001414"/>
                </a:solidFill>
                <a:latin typeface="楷体_GB2312" pitchFamily="49" charset="-122"/>
                <a:ea typeface="楷体_GB2312" pitchFamily="49" charset="-122"/>
              </a:rPr>
              <a:t>也流露了施展抱负的愿望。</a:t>
            </a:r>
            <a:endParaRPr lang="zh-CN" altLang="en-US" sz="2800" dirty="0">
              <a:solidFill>
                <a:srgbClr val="001414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1748" name="Picture 4" descr="李白头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2133600"/>
            <a:ext cx="2808288" cy="395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50825" y="404813"/>
            <a:ext cx="5880100" cy="58324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君不见黄河之水天上来，奔流到海不复回。君不见高堂明镜悲白发，朝如青丝暮成雪。人生得意须尽欢，使金樽空对月。天生我材必有用，千金散尽还复来。烹羊宰牛且为乐，会须一饮三百杯。 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岑夫子，丹丘生，将进酒，杯莫停。与君歌一曲，请君为我倾耳听：钟鼓馔玉不足贵，但愿长醉不复醒。古来圣贤皆寂寞，惟有饮者留其名。陈王昔时宴平乐，斗酒十千恣欢谑。主人何为言少钱，径须沽取对君酌。五花马，千金裘，呼儿将出换美酒，与尔同消万古愁。</a:t>
            </a: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  </a:t>
            </a:r>
            <a:endParaRPr lang="en-US" altLang="zh-CN" sz="24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endParaRPr lang="en-US" altLang="zh-CN" sz="24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19" name="图片 9218" descr="75127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763" y="836613"/>
            <a:ext cx="2447925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323850" y="198438"/>
            <a:ext cx="7467600" cy="823912"/>
          </a:xfrm>
          <a:ln/>
        </p:spPr>
        <p:txBody>
          <a:bodyPr anchor="ctr"/>
          <a:p>
            <a:r>
              <a:rPr lang="zh-CN" altLang="en-US" sz="4800" b="1" dirty="0">
                <a:solidFill>
                  <a:schemeClr val="hlink"/>
                </a:solidFill>
              </a:rPr>
              <a:t>正   音</a:t>
            </a:r>
            <a:endParaRPr lang="zh-CN" altLang="en-US" sz="4800" b="1" dirty="0">
              <a:solidFill>
                <a:schemeClr val="hlink"/>
              </a:solidFill>
            </a:endParaRPr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0" y="1295400"/>
            <a:ext cx="7848600" cy="4114800"/>
          </a:xfrm>
          <a:ln/>
        </p:spPr>
        <p:txBody>
          <a:bodyPr/>
          <a:p>
            <a:r>
              <a:rPr lang="zh-CN" altLang="en-US" b="1" dirty="0">
                <a:latin typeface="Times New Roman" panose="02020603050405020304" pitchFamily="18" charset="0"/>
              </a:rPr>
              <a:t>将（               ）进酒</a:t>
            </a:r>
            <a:r>
              <a:rPr lang="zh-CN" altLang="en-US" b="1" dirty="0"/>
              <a:t> </a:t>
            </a:r>
            <a:endParaRPr lang="zh-CN" altLang="en-US" b="1" dirty="0"/>
          </a:p>
          <a:p>
            <a:r>
              <a:rPr lang="zh-CN" altLang="en-US" b="1" dirty="0">
                <a:latin typeface="標楷體" charset="-120"/>
              </a:rPr>
              <a:t>莫使金樽</a:t>
            </a:r>
            <a:r>
              <a:rPr lang="en-US" altLang="zh-CN" b="1" dirty="0">
                <a:latin typeface="標楷體" charset="-120"/>
              </a:rPr>
              <a:t>(            )</a:t>
            </a:r>
            <a:r>
              <a:rPr lang="zh-CN" altLang="en-US" b="1" dirty="0">
                <a:latin typeface="標楷體" charset="-120"/>
              </a:rPr>
              <a:t>空对月</a:t>
            </a:r>
            <a:r>
              <a:rPr lang="zh-CN" altLang="en-US" b="1" dirty="0"/>
              <a:t> </a:t>
            </a:r>
            <a:endParaRPr lang="zh-CN" altLang="en-US" b="1" dirty="0"/>
          </a:p>
          <a:p>
            <a:r>
              <a:rPr lang="zh-CN" altLang="en-US" b="1" dirty="0"/>
              <a:t>径须沽（        ）取对君酌（            </a:t>
            </a:r>
            <a:r>
              <a:rPr lang="en-US" altLang="zh-CN" b="1"/>
              <a:t>) </a:t>
            </a:r>
            <a:endParaRPr lang="en-US" altLang="zh-CN" b="1"/>
          </a:p>
          <a:p>
            <a:r>
              <a:rPr lang="zh-CN" altLang="en-US" b="1" dirty="0"/>
              <a:t>钟鼓馔（            ）玉不足贵，但愿长醉不用醒</a:t>
            </a:r>
            <a:endParaRPr lang="zh-CN" altLang="en-US" b="1" dirty="0"/>
          </a:p>
          <a:p>
            <a:r>
              <a:rPr lang="zh-CN" altLang="en-US" b="1" dirty="0"/>
              <a:t>陈王昔时宴平乐，斗酒十千恣（          ）欢谑</a:t>
            </a:r>
            <a:r>
              <a:rPr lang="en-US" altLang="zh-CN" b="1"/>
              <a:t>(           )</a:t>
            </a:r>
            <a:endParaRPr lang="en-US" altLang="zh-CN" b="1"/>
          </a:p>
          <a:p>
            <a:endParaRPr lang="en-US" altLang="zh-CN" b="1"/>
          </a:p>
        </p:txBody>
      </p:sp>
      <p:sp>
        <p:nvSpPr>
          <p:cNvPr id="52228" name="文本框 52227"/>
          <p:cNvSpPr txBox="1"/>
          <p:nvPr/>
        </p:nvSpPr>
        <p:spPr>
          <a:xfrm>
            <a:off x="1752600" y="19812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endParaRPr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1403350" y="126841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qiāng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2555875" y="1844675"/>
            <a:ext cx="15827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err="1">
                <a:solidFill>
                  <a:srgbClr val="0000FF"/>
                </a:solidFill>
                <a:latin typeface="Times New Roman" panose="02020603050405020304" pitchFamily="18" charset="0"/>
                <a:ea typeface="Arial Unicode MS" pitchFamily="34" charset="-122"/>
              </a:rPr>
              <a:t>zūn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Arial Unicode MS" pitchFamily="34" charset="-122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2195513" y="2420938"/>
            <a:ext cx="10080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gū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5508625" y="2420938"/>
            <a:ext cx="14398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zhuó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2124075" y="306863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4" name="文本框 52233"/>
          <p:cNvSpPr txBox="1"/>
          <p:nvPr/>
        </p:nvSpPr>
        <p:spPr>
          <a:xfrm>
            <a:off x="6300788" y="4149725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zì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5" name="文本框 52234"/>
          <p:cNvSpPr txBox="1"/>
          <p:nvPr/>
        </p:nvSpPr>
        <p:spPr>
          <a:xfrm>
            <a:off x="1619250" y="458152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xuè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2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charRg st="2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charRg st="2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4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7">
                                            <p:txEl>
                                              <p:charRg st="4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7">
                                            <p:txEl>
                                              <p:charRg st="4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78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7">
                                            <p:txEl>
                                              <p:charRg st="78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7">
                                            <p:txEl>
                                              <p:charRg st="78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27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27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52229" grpId="0"/>
      <p:bldP spid="52230" grpId="0"/>
      <p:bldP spid="52231" grpId="0"/>
      <p:bldP spid="52232" grpId="0"/>
      <p:bldP spid="52233" grpId="0"/>
      <p:bldP spid="52234" grpId="0"/>
      <p:bldP spid="5223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6716</Words>
  <Application>WPS 演示</Application>
  <PresentationFormat>在屏幕上显示</PresentationFormat>
  <Paragraphs>415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黑体</vt:lpstr>
      <vt:lpstr>楷体_GB2312</vt:lpstr>
      <vt:lpstr>Times New Roman</vt:lpstr>
      <vt:lpstr>標楷體</vt:lpstr>
      <vt:lpstr>Arial Unicode MS</vt:lpstr>
      <vt:lpstr>隶书</vt:lpstr>
      <vt:lpstr>微软雅黑</vt:lpstr>
      <vt:lpstr>Calibri</vt:lpstr>
      <vt:lpstr>新宋体</vt:lpstr>
      <vt:lpstr>MingLiU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2017-01-05T14:02:02Z</dcterms:created>
  <dcterms:modified xsi:type="dcterms:W3CDTF">2017-01-05T14:02:26Z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2052-10.1.0.6028</vt:lpwstr>
  </property>
</Properties>
</file>