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4" r:id="rId7"/>
    <p:sldId id="263" r:id="rId8"/>
    <p:sldId id="264" r:id="rId9"/>
    <p:sldId id="265" r:id="rId10"/>
    <p:sldId id="266" r:id="rId11"/>
    <p:sldId id="275" r:id="rId12"/>
    <p:sldId id="278" r:id="rId13"/>
    <p:sldId id="276" r:id="rId14"/>
    <p:sldId id="279" r:id="rId15"/>
    <p:sldId id="280" r:id="rId16"/>
    <p:sldId id="267" r:id="rId17"/>
    <p:sldId id="268" r:id="rId18"/>
    <p:sldId id="277" r:id="rId19"/>
    <p:sldId id="281" r:id="rId20"/>
    <p:sldId id="271" r:id="rId21"/>
    <p:sldId id="282" r:id="rId22"/>
    <p:sldId id="272" r:id="rId23"/>
    <p:sldId id="273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D1590-3301-44B8-BBA7-87D2DE3E472B}" type="datetimeFigureOut">
              <a:rPr lang="zh-CN" altLang="en-US" smtClean="0"/>
              <a:pPr/>
              <a:t>2014-12-27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15EEB-0996-46A9-90DE-011FD102D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I:\&#20843;&#24180;&#32423;&#19978;&#20876;\&#28246;&#24515;&#20141;&#30475;&#38634;\&#12298;&#28246;&#24515;&#20141;&#30475;&#38634;&#12299;flash&#26391;&#35835;.swf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8246;&#24515;&#20141;&#30475;&#38634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28246;&#24515;&#20141;&#30475;&#38634;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1058863" y="1125538"/>
            <a:ext cx="7416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西湖之胜，晴湖不如雨湖，雨湖不如月湖，月湖不如雪湖</a:t>
            </a:r>
            <a:r>
              <a:rPr lang="en-US" sz="4400" b="1" dirty="0">
                <a:latin typeface="华文隶书" pitchFamily="2" charset="-122"/>
                <a:ea typeface="华文隶书" pitchFamily="2" charset="-122"/>
              </a:rPr>
              <a:t>……</a:t>
            </a:r>
            <a:r>
              <a:rPr lang="zh-CN" altLang="en-US" sz="4400" b="1" dirty="0">
                <a:latin typeface="华文隶书" pitchFamily="2" charset="-122"/>
                <a:ea typeface="华文隶书" pitchFamily="2" charset="-122"/>
              </a:rPr>
              <a:t>能真正领山水之绝者，尘世有几人哉！</a:t>
            </a:r>
          </a:p>
        </p:txBody>
      </p:sp>
      <p:pic>
        <p:nvPicPr>
          <p:cNvPr id="3075" name="Picture 2" descr="p1wi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7153275" y="4581525"/>
            <a:ext cx="19081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533650" y="1082675"/>
            <a:ext cx="4249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二、试译下列文句。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539750" y="5154613"/>
            <a:ext cx="66563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127000" algn="ctr"/>
            <a:r>
              <a:rPr lang="en-US" sz="3200" b="1">
                <a:solidFill>
                  <a:srgbClr val="0033CC"/>
                </a:solidFill>
              </a:rPr>
              <a:t>4</a:t>
            </a:r>
            <a:r>
              <a:rPr lang="zh-CN" altLang="en-US" sz="3200" b="1">
                <a:solidFill>
                  <a:srgbClr val="0033CC"/>
                </a:solidFill>
              </a:rPr>
              <a:t>、莫说相公痴，更有痴似相公者。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84213" y="2205038"/>
            <a:ext cx="6121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33CC"/>
                </a:solidFill>
              </a:rPr>
              <a:t>1</a:t>
            </a:r>
            <a:r>
              <a:rPr lang="zh-CN" altLang="en-US" sz="3200" b="1">
                <a:solidFill>
                  <a:srgbClr val="0033CC"/>
                </a:solidFill>
              </a:rPr>
              <a:t>、大雪三日，湖中人鸟声俱绝。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84213" y="3141663"/>
            <a:ext cx="8161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33CC"/>
                </a:solidFill>
              </a:rPr>
              <a:t>2</a:t>
            </a:r>
            <a:r>
              <a:rPr lang="zh-CN" altLang="en-US" sz="3200" b="1">
                <a:solidFill>
                  <a:srgbClr val="0033CC"/>
                </a:solidFill>
              </a:rPr>
              <a:t>、雾凇沆砀，天与云与山与水，上下一白。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0" y="0"/>
            <a:ext cx="2843213" cy="1341438"/>
          </a:xfrm>
          <a:prstGeom prst="ellipse">
            <a:avLst/>
          </a:prstGeom>
          <a:solidFill>
            <a:srgbClr val="0000CC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2808288" cy="7715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latin typeface="隶书"/>
              </a:rPr>
              <a:t>赛一赛</a:t>
            </a:r>
          </a:p>
        </p:txBody>
      </p:sp>
      <p:pic>
        <p:nvPicPr>
          <p:cNvPr id="12296" name="Picture 8" descr="58199483_1898191144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38" y="6003925"/>
            <a:ext cx="853281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684213" y="4149725"/>
            <a:ext cx="5616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33CC"/>
                </a:solidFill>
              </a:rPr>
              <a:t>3</a:t>
            </a:r>
            <a:r>
              <a:rPr lang="zh-CN" altLang="en-US" sz="3600" b="1">
                <a:solidFill>
                  <a:srgbClr val="0033CC"/>
                </a:solidFill>
              </a:rPr>
              <a:t>、湖中焉得更有此人！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3" grpId="0" autoUpdateAnimBg="0"/>
      <p:bldP spid="1229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914400" y="1801813"/>
            <a:ext cx="7991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既然看雪，请找出描写西湖雪景的句子。</a:t>
            </a: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876300" y="2827338"/>
            <a:ext cx="618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/>
              <a:t>这些景色给你什么样的感受？</a:t>
            </a: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914400" y="4005263"/>
            <a:ext cx="61849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/>
              <a:t>这段景物在写法上有何特点。</a:t>
            </a: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836613" y="379413"/>
            <a:ext cx="26590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品雪景：</a:t>
            </a:r>
            <a:endParaRPr 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1536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746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9219" name="Picture 3" descr="未标题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5800" y="1524000"/>
            <a:ext cx="4314828" cy="614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景物描写：</a:t>
            </a:r>
            <a:r>
              <a:rPr kumimoji="1" lang="zh-CN" altLang="en-US" sz="4000" b="1" dirty="0">
                <a:solidFill>
                  <a:schemeClr val="tx2"/>
                </a:solidFill>
                <a:latin typeface="Times New Roman" pitchFamily="18" charset="0"/>
              </a:rPr>
              <a:t>  </a:t>
            </a:r>
          </a:p>
          <a:p>
            <a:pPr algn="r">
              <a:spcBef>
                <a:spcPct val="20000"/>
              </a:spcBef>
            </a:pPr>
            <a:r>
              <a:rPr kumimoji="1" lang="zh-CN" altLang="en-US" sz="4000" b="1" dirty="0">
                <a:solidFill>
                  <a:schemeClr val="tx2"/>
                </a:solidFill>
                <a:latin typeface="Times New Roman" pitchFamily="18" charset="0"/>
              </a:rPr>
              <a:t>      </a:t>
            </a:r>
            <a:r>
              <a:rPr kumimoji="1"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雾凇沆砀，天与云与山与水，上下一白。湖上影子，惟长堤一痕、湖心亭一点、与余舟一芥、舟中人两三粒而已</a:t>
            </a:r>
            <a:r>
              <a:rPr kumimoji="1" lang="zh-CN" altLang="en-US" sz="2800" b="1" dirty="0" smtClean="0">
                <a:solidFill>
                  <a:schemeClr val="tx2"/>
                </a:solidFill>
                <a:latin typeface="Times New Roman" pitchFamily="18" charset="0"/>
              </a:rPr>
              <a:t>。</a:t>
            </a:r>
            <a:endParaRPr kumimoji="1" lang="en-US" altLang="zh-CN" sz="28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r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  <a:sym typeface="Times New Roman" pitchFamily="18" charset="0"/>
              </a:rPr>
              <a:t>自然质朴</a:t>
            </a:r>
          </a:p>
          <a:p>
            <a:pPr algn="r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  <a:sym typeface="Times New Roman" pitchFamily="18" charset="0"/>
              </a:rPr>
              <a:t>不事雕琢</a:t>
            </a:r>
            <a:endParaRPr lang="zh-CN" altLang="en-US" sz="2800" dirty="0" smtClean="0"/>
          </a:p>
          <a:p>
            <a:endParaRPr kumimoji="1" lang="en-US" altLang="zh-CN" sz="28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kumimoji="1" lang="en-US" altLang="zh-CN" sz="28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kumimoji="1" lang="zh-CN" altLang="en-US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800" b="1" dirty="0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484438" y="188913"/>
            <a:ext cx="43195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赏析文章的景物描写：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647700" y="1916113"/>
            <a:ext cx="78486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/>
              <a:t>白描是一种描写的方法。原为中国画的一种技法，是一种不加色彩或很少用色彩而只用黑线在白底上勾勒物像的画法；作为一种描写方法是指抓住事物的特征，以质朴的文字寥寥几笔就勾勒出事物形象的描写方法。</a:t>
            </a:r>
          </a:p>
          <a:p>
            <a:r>
              <a:rPr lang="zh-CN" altLang="en-US" sz="2400"/>
              <a:t>（文中的白描能够抓住景物的突出特征，颇有韵味。一痕、一点、一芥、两三粒，高度抽象、概括，宛如中国画中的写意山水，寥寥数笔，传达出景物的形与神。）</a:t>
            </a: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642938" y="549275"/>
            <a:ext cx="1416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6B6BCF"/>
                </a:solidFill>
              </a:rPr>
              <a:t>白描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81000" y="1295400"/>
            <a:ext cx="7467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12291" name="Picture 3" descr="未标题-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28600" y="1752600"/>
            <a:ext cx="502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2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68313" y="1773238"/>
            <a:ext cx="38862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ˎ̥"/>
              </a:rPr>
              <a:t>例如：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马致远的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《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天净沙秋思</a:t>
            </a:r>
            <a:r>
              <a:rPr lang="en-US" altLang="zh-CN" sz="2800" b="1">
                <a:solidFill>
                  <a:schemeClr val="tx2"/>
                </a:solidFill>
                <a:latin typeface="宋体" pitchFamily="2" charset="-122"/>
              </a:rPr>
              <a:t>》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：</a:t>
            </a:r>
            <a:endParaRPr lang="zh-CN" altLang="en-US" sz="2800">
              <a:solidFill>
                <a:schemeClr val="tx2"/>
              </a:solidFill>
            </a:endParaRPr>
          </a:p>
        </p:txBody>
      </p:sp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684213" y="260350"/>
            <a:ext cx="4248150" cy="12969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3231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白描手法写景</a:t>
            </a:r>
          </a:p>
        </p:txBody>
      </p:sp>
      <p:sp>
        <p:nvSpPr>
          <p:cNvPr id="12296" name="Text Box 10"/>
          <p:cNvSpPr txBox="1">
            <a:spLocks noChangeArrowheads="1"/>
          </p:cNvSpPr>
          <p:nvPr/>
        </p:nvSpPr>
        <p:spPr bwMode="auto">
          <a:xfrm>
            <a:off x="468313" y="3357563"/>
            <a:ext cx="40338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枯藤老树昏鸦，小桥流水人家，古道西风瘦马。夕阳西下，断肠人在天涯。</a:t>
            </a:r>
          </a:p>
        </p:txBody>
      </p:sp>
      <p:sp>
        <p:nvSpPr>
          <p:cNvPr id="12297" name="Text Box 11"/>
          <p:cNvSpPr txBox="1">
            <a:spLocks noChangeArrowheads="1"/>
          </p:cNvSpPr>
          <p:nvPr/>
        </p:nvSpPr>
        <p:spPr bwMode="auto">
          <a:xfrm>
            <a:off x="5003800" y="3789363"/>
            <a:ext cx="388937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>
              <a:solidFill>
                <a:schemeClr val="accent2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1835150" y="476250"/>
            <a:ext cx="38608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48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白描手法写人</a:t>
            </a: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187450" y="1916113"/>
            <a:ext cx="73152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>
                <a:latin typeface="Times New Roman" pitchFamily="18" charset="0"/>
              </a:rPr>
              <a:t>       </a:t>
            </a:r>
            <a:r>
              <a:rPr kumimoji="1" lang="zh-CN" altLang="en-US" sz="3200" b="1">
                <a:latin typeface="Times New Roman" pitchFamily="18" charset="0"/>
              </a:rPr>
              <a:t>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，这时我看见他的背影，我的泪很快地流下来了。</a:t>
            </a:r>
            <a:r>
              <a:rPr kumimoji="1"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295400" y="4572000"/>
            <a:ext cx="739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>
                <a:latin typeface="Times New Roman" pitchFamily="18" charset="0"/>
              </a:rPr>
              <a:t>       </a:t>
            </a:r>
            <a:r>
              <a:rPr kumimoji="1" lang="en-US" altLang="zh-CN" sz="3600" b="1">
                <a:latin typeface="Times New Roman" pitchFamily="18" charset="0"/>
              </a:rPr>
              <a:t> 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484438" y="5805488"/>
            <a:ext cx="5959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朱自清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背影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》</a:t>
            </a: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203325" y="5876925"/>
            <a:ext cx="6824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kumimoji="1" lang="en-US" altLang="zh-CN" sz="3600">
                <a:solidFill>
                  <a:srgbClr val="FF0000"/>
                </a:solidFill>
                <a:latin typeface="Times New Roman" pitchFamily="18" charset="0"/>
              </a:rPr>
              <a:t>    </a:t>
            </a:r>
          </a:p>
        </p:txBody>
      </p:sp>
      <p:pic>
        <p:nvPicPr>
          <p:cNvPr id="13319" name="Picture 7" descr="bird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43000"/>
            <a:ext cx="6859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GIF-40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0900" y="0"/>
            <a:ext cx="15875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59" grpId="0" autoUpdateAnimBg="0"/>
      <p:bldP spid="70660" grpId="0" autoUpdateAnimBg="0"/>
      <p:bldP spid="70661" grpId="0" autoUpdateAnimBg="0"/>
      <p:bldP spid="7066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3"/>
          <p:cNvSpPr>
            <a:spLocks noChangeArrowheads="1" noChangeShapeType="1" noTextEdit="1"/>
          </p:cNvSpPr>
          <p:nvPr/>
        </p:nvSpPr>
        <p:spPr bwMode="auto">
          <a:xfrm>
            <a:off x="1555750" y="598488"/>
            <a:ext cx="3024188" cy="815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隶书"/>
              </a:rPr>
              <a:t>析人物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74625" y="2565400"/>
            <a:ext cx="91265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en-US" sz="3200"/>
              <a:t>   </a:t>
            </a:r>
            <a:r>
              <a:rPr lang="zh-CN" altLang="en-US" sz="3200"/>
              <a:t>请从文中找出一个最恰当的字来评价张岱。</a:t>
            </a:r>
            <a:endParaRPr lang="en-US" sz="3200"/>
          </a:p>
          <a:p>
            <a:pPr marL="342900" indent="-342900">
              <a:tabLst>
                <a:tab pos="457200" algn="l"/>
              </a:tabLst>
            </a:pPr>
            <a:endParaRPr lang="en-US" sz="32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148263" y="652463"/>
            <a:ext cx="31670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404040"/>
                </a:solidFill>
              </a:rPr>
              <a:t>合作探究</a:t>
            </a: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3852863" y="3789363"/>
            <a:ext cx="129381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zh-CN" altLang="en-US" sz="7200">
                <a:solidFill>
                  <a:srgbClr val="000000"/>
                </a:solidFill>
              </a:rPr>
              <a:t>痴</a:t>
            </a: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340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9388" y="0"/>
            <a:ext cx="9142413" cy="68580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84213" y="765175"/>
            <a:ext cx="76327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000000"/>
                </a:solidFill>
              </a:rPr>
              <a:t>       你从哪些地方能看出作者是个“痴人”？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828675" y="2781300"/>
            <a:ext cx="79930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</a:t>
            </a:r>
            <a:r>
              <a:rPr lang="zh-CN" altLang="en-US" sz="3600">
                <a:solidFill>
                  <a:srgbClr val="0033CC"/>
                </a:solidFill>
              </a:rPr>
              <a:t>行 </a:t>
            </a:r>
            <a:r>
              <a:rPr lang="zh-CN" altLang="en-US" sz="3200"/>
              <a:t>是日更定，大雪独行</a:t>
            </a:r>
          </a:p>
          <a:p>
            <a:endParaRPr lang="zh-CN" altLang="en-US" sz="3200"/>
          </a:p>
          <a:p>
            <a:r>
              <a:rPr lang="zh-CN" altLang="en-US"/>
              <a:t>  </a:t>
            </a:r>
            <a:r>
              <a:rPr lang="zh-CN" altLang="en-US" sz="3600">
                <a:solidFill>
                  <a:srgbClr val="0033CC"/>
                </a:solidFill>
              </a:rPr>
              <a:t>景</a:t>
            </a:r>
            <a:r>
              <a:rPr lang="zh-CN" altLang="en-US" sz="3200"/>
              <a:t>（奇景）：上下一白 、一痕、一点、一芥、两三粒（白描）</a:t>
            </a:r>
          </a:p>
          <a:p>
            <a:endParaRPr lang="zh-CN" altLang="en-US" sz="3200"/>
          </a:p>
          <a:p>
            <a:r>
              <a:rPr lang="zh-CN" altLang="en-US"/>
              <a:t>  </a:t>
            </a:r>
            <a:r>
              <a:rPr lang="zh-CN" altLang="en-US" sz="3600">
                <a:solidFill>
                  <a:srgbClr val="0033CC"/>
                </a:solidFill>
              </a:rPr>
              <a:t>情</a:t>
            </a:r>
            <a:r>
              <a:rPr lang="zh-CN" altLang="en-US" sz="3200"/>
              <a:t>（雅趣）：知己之乐   醉情自然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utoUpdateAnimBg="0"/>
      <p:bldP spid="14342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对话文本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请结合文章内容，给</a:t>
            </a:r>
            <a:r>
              <a:rPr lang="zh-CN" altLang="en-US" smtClean="0"/>
              <a:t>课</a:t>
            </a:r>
            <a:r>
              <a:rPr lang="zh-CN" altLang="en-US" smtClean="0"/>
              <a:t>文</a:t>
            </a:r>
            <a:r>
              <a:rPr lang="zh-CN" altLang="en-US" smtClean="0"/>
              <a:t>换</a:t>
            </a:r>
            <a:r>
              <a:rPr lang="zh-CN" altLang="en-US" smtClean="0"/>
              <a:t>个</a:t>
            </a:r>
            <a:r>
              <a:rPr lang="zh-CN" altLang="en-US" dirty="0" smtClean="0"/>
              <a:t>富有诗意的题目。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r>
              <a:rPr lang="zh-CN" altLang="en-US" dirty="0" smtClean="0"/>
              <a:t>请结合文章内容，给湖心亭拟一副对联。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04938" y="836613"/>
            <a:ext cx="1222375" cy="650875"/>
          </a:xfrm>
          <a:prstGeom prst="rect">
            <a:avLst/>
          </a:prstGeom>
          <a:solidFill>
            <a:srgbClr val="EAEAEA"/>
          </a:solidFill>
          <a:ln w="9525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痴行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843213" y="1470025"/>
            <a:ext cx="2354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上下一白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916238" y="2197100"/>
            <a:ext cx="27368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一痕、一点、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一芥、两三粒</a:t>
            </a:r>
          </a:p>
        </p:txBody>
      </p:sp>
      <p:sp>
        <p:nvSpPr>
          <p:cNvPr id="34821" name="AutoShape 5"/>
          <p:cNvSpPr>
            <a:spLocks/>
          </p:cNvSpPr>
          <p:nvPr/>
        </p:nvSpPr>
        <p:spPr bwMode="auto">
          <a:xfrm>
            <a:off x="2771775" y="3717925"/>
            <a:ext cx="215900" cy="1439863"/>
          </a:xfrm>
          <a:prstGeom prst="leftBrace">
            <a:avLst>
              <a:gd name="adj1" fmla="val 55576"/>
              <a:gd name="adj2" fmla="val 49218"/>
            </a:avLst>
          </a:prstGeom>
          <a:noFill/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916238" y="3630613"/>
            <a:ext cx="3165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喜</a:t>
            </a:r>
            <a:r>
              <a:rPr lang="zh-CN" altLang="zh-CN" sz="2800" b="1">
                <a:solidFill>
                  <a:srgbClr val="FF3300"/>
                </a:solidFill>
                <a:latin typeface="华文中宋"/>
                <a:ea typeface="方正姚体" pitchFamily="2" charset="-122"/>
              </a:rPr>
              <a:t>—</a:t>
            </a: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知己之乐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871788" y="4638675"/>
            <a:ext cx="33099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痴</a:t>
            </a:r>
            <a:r>
              <a:rPr lang="zh-CN" altLang="zh-CN" sz="2800" b="1">
                <a:solidFill>
                  <a:srgbClr val="FF3300"/>
                </a:solidFill>
                <a:latin typeface="华文中宋"/>
                <a:ea typeface="方正姚体" pitchFamily="2" charset="-122"/>
              </a:rPr>
              <a:t>—</a:t>
            </a: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醉情自然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403350" y="1773238"/>
            <a:ext cx="1225550" cy="1565275"/>
          </a:xfrm>
          <a:prstGeom prst="rect">
            <a:avLst/>
          </a:prstGeom>
          <a:solidFill>
            <a:srgbClr val="EAEAEA"/>
          </a:solidFill>
          <a:ln w="9525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痴景</a:t>
            </a:r>
          </a:p>
          <a:p>
            <a:pPr>
              <a:spcBef>
                <a:spcPct val="50000"/>
              </a:spcBef>
            </a:pPr>
            <a:r>
              <a:rPr lang="zh-CN" sz="2000" b="1">
                <a:latin typeface="Arial" pitchFamily="34" charset="0"/>
                <a:ea typeface="黑体" pitchFamily="2" charset="-122"/>
              </a:rPr>
              <a:t>（奇景）</a:t>
            </a:r>
          </a:p>
          <a:p>
            <a:pPr>
              <a:spcBef>
                <a:spcPct val="50000"/>
              </a:spcBef>
            </a:pPr>
            <a:r>
              <a:rPr lang="zh-CN" sz="2000" b="1">
                <a:solidFill>
                  <a:schemeClr val="hlink"/>
                </a:solidFill>
                <a:ea typeface="宋体" pitchFamily="2" charset="-122"/>
              </a:rPr>
              <a:t>（白描）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52400" y="1219200"/>
            <a:ext cx="900113" cy="4213225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>
                <a:latin typeface="Arial" pitchFamily="34" charset="0"/>
                <a:ea typeface="华文行楷" pitchFamily="2" charset="-122"/>
              </a:rPr>
              <a:t>湖心亭看雪</a:t>
            </a: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1116013" y="981075"/>
            <a:ext cx="358775" cy="2295525"/>
          </a:xfrm>
          <a:prstGeom prst="leftBrace">
            <a:avLst>
              <a:gd name="adj1" fmla="val 53319"/>
              <a:gd name="adj2" fmla="val 50000"/>
            </a:avLst>
          </a:prstGeom>
          <a:noFill/>
          <a:ln w="9525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2627313" y="1700213"/>
            <a:ext cx="358775" cy="1439862"/>
          </a:xfrm>
          <a:prstGeom prst="leftBrace">
            <a:avLst>
              <a:gd name="adj1" fmla="val 33444"/>
              <a:gd name="adj2" fmla="val 49218"/>
            </a:avLst>
          </a:prstGeom>
          <a:noFill/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1187450" y="1052513"/>
            <a:ext cx="71438" cy="3600450"/>
          </a:xfrm>
          <a:prstGeom prst="leftBrace">
            <a:avLst>
              <a:gd name="adj1" fmla="val 419997"/>
              <a:gd name="adj2" fmla="val 50000"/>
            </a:avLst>
          </a:prstGeom>
          <a:noFill/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9" name="AutoShape 13"/>
          <p:cNvSpPr>
            <a:spLocks/>
          </p:cNvSpPr>
          <p:nvPr/>
        </p:nvSpPr>
        <p:spPr bwMode="auto">
          <a:xfrm>
            <a:off x="5219700" y="908050"/>
            <a:ext cx="431800" cy="4105275"/>
          </a:xfrm>
          <a:prstGeom prst="rightBrace">
            <a:avLst>
              <a:gd name="adj1" fmla="val 79228"/>
              <a:gd name="adj2" fmla="val 50000"/>
            </a:avLst>
          </a:prstGeom>
          <a:noFill/>
          <a:ln w="952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5715000" y="1295400"/>
            <a:ext cx="1800225" cy="650875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600" b="1">
                <a:solidFill>
                  <a:srgbClr val="FF0000"/>
                </a:solidFill>
                <a:ea typeface="黑体" pitchFamily="2" charset="-122"/>
              </a:rPr>
              <a:t>痴人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403350" y="3860800"/>
            <a:ext cx="1223963" cy="1108075"/>
          </a:xfrm>
          <a:prstGeom prst="rect">
            <a:avLst/>
          </a:prstGeom>
          <a:solidFill>
            <a:srgbClr val="EAEAEA"/>
          </a:solidFill>
          <a:ln w="9525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痴情</a:t>
            </a:r>
          </a:p>
          <a:p>
            <a:pPr>
              <a:spcBef>
                <a:spcPct val="50000"/>
              </a:spcBef>
            </a:pPr>
            <a:r>
              <a:rPr lang="zh-CN" sz="2000" b="1">
                <a:ea typeface="宋体" pitchFamily="2" charset="-122"/>
              </a:rPr>
              <a:t>（雅趣）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2916238" y="836613"/>
            <a:ext cx="1655762" cy="528637"/>
          </a:xfrm>
          <a:prstGeom prst="rect">
            <a:avLst/>
          </a:prstGeom>
          <a:noFill/>
          <a:ln w="9525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F3300"/>
                </a:solidFill>
                <a:latin typeface="Arial" pitchFamily="34" charset="0"/>
                <a:ea typeface="方正姚体" pitchFamily="2" charset="-122"/>
              </a:rPr>
              <a:t>大雪独行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5638800" y="2362200"/>
            <a:ext cx="1800225" cy="1927225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  <a:ea typeface="宋体" pitchFamily="2" charset="-122"/>
              </a:rPr>
              <a:t>痴迷于</a:t>
            </a:r>
            <a:r>
              <a:rPr lang="zh-CN" sz="2400" b="1">
                <a:solidFill>
                  <a:schemeClr val="hlink"/>
                </a:solidFill>
                <a:ea typeface="宋体" pitchFamily="2" charset="-122"/>
              </a:rPr>
              <a:t>天人合一的山水之乐，</a:t>
            </a:r>
            <a:r>
              <a:rPr lang="zh-CN" sz="2400" b="1">
                <a:solidFill>
                  <a:srgbClr val="FF0000"/>
                </a:solidFill>
                <a:ea typeface="宋体" pitchFamily="2" charset="-122"/>
              </a:rPr>
              <a:t>醉情于</a:t>
            </a:r>
            <a:r>
              <a:rPr lang="zh-CN" sz="2400" b="1">
                <a:solidFill>
                  <a:schemeClr val="hlink"/>
                </a:solidFill>
                <a:ea typeface="宋体" pitchFamily="2" charset="-122"/>
              </a:rPr>
              <a:t>世俗之外的闲情雅致。</a:t>
            </a:r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142875" y="5373688"/>
            <a:ext cx="9001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 b="1">
                <a:latin typeface="Arial" pitchFamily="34" charset="0"/>
                <a:ea typeface="宋体" pitchFamily="2" charset="-122"/>
              </a:rPr>
              <a:t>         </a:t>
            </a:r>
          </a:p>
        </p:txBody>
      </p:sp>
      <p:sp>
        <p:nvSpPr>
          <p:cNvPr id="34835" name="Rectangle 19"/>
          <p:cNvSpPr>
            <a:spLocks noChangeArrowheads="1"/>
          </p:cNvSpPr>
          <p:nvPr/>
        </p:nvSpPr>
        <p:spPr bwMode="auto">
          <a:xfrm>
            <a:off x="142875" y="5373688"/>
            <a:ext cx="90011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400" b="1">
                <a:latin typeface="Arial" pitchFamily="34" charset="0"/>
                <a:ea typeface="宋体" pitchFamily="2" charset="-122"/>
              </a:rPr>
              <a:t>         </a:t>
            </a:r>
            <a:r>
              <a:rPr lang="zh-CN" sz="2400" b="1">
                <a:latin typeface="Arial" pitchFamily="34" charset="0"/>
                <a:ea typeface="宋体" pitchFamily="2" charset="-122"/>
              </a:rPr>
              <a:t>抒发了作者</a:t>
            </a:r>
            <a:r>
              <a:rPr 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痴迷于天人合一的山水之乐，醉情于世俗之外的闲情雅致</a:t>
            </a:r>
            <a:r>
              <a:rPr lang="zh-CN" sz="2400" b="1">
                <a:latin typeface="Arial" pitchFamily="34" charset="0"/>
                <a:ea typeface="宋体" pitchFamily="2" charset="-122"/>
              </a:rPr>
              <a:t>。同时天涯遇知音的喜悦又化解了作者心中</a:t>
            </a:r>
            <a:r>
              <a:rPr 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淡淡的愁绪</a:t>
            </a:r>
            <a:r>
              <a:rPr lang="zh-CN" sz="2400" b="1"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34925" y="44450"/>
            <a:ext cx="2879725" cy="666750"/>
          </a:xfrm>
          <a:prstGeom prst="rect">
            <a:avLst/>
          </a:prstGeom>
          <a:solidFill>
            <a:srgbClr val="C0C0C0"/>
          </a:solidFill>
          <a:ln w="25400" cmpd="sng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FF0000"/>
                </a:solidFill>
                <a:ea typeface="宋体" pitchFamily="2" charset="-122"/>
              </a:rPr>
              <a:t>小结：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 autoUpdateAnimBg="0"/>
      <p:bldP spid="34819" grpId="0" autoUpdateAnimBg="0"/>
      <p:bldP spid="34820" grpId="0" autoUpdateAnimBg="0"/>
      <p:bldP spid="34821" grpId="0" animBg="1"/>
      <p:bldP spid="34822" grpId="0" autoUpdateAnimBg="0"/>
      <p:bldP spid="34823" grpId="0" autoUpdateAnimBg="0"/>
      <p:bldP spid="34824" grpId="0" animBg="1" autoUpdateAnimBg="0"/>
      <p:bldP spid="34827" grpId="0" animBg="1"/>
      <p:bldP spid="34829" grpId="0" animBg="1"/>
      <p:bldP spid="34830" grpId="0" animBg="1" autoUpdateAnimBg="0"/>
      <p:bldP spid="34831" grpId="0" animBg="1" autoUpdateAnimBg="0"/>
      <p:bldP spid="34832" grpId="0" animBg="1" autoUpdateAnimBg="0"/>
      <p:bldP spid="34833" grpId="0" animBg="1" autoUpdateAnimBg="0"/>
      <p:bldP spid="3483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4859338" y="692150"/>
            <a:ext cx="2724150" cy="4752975"/>
          </a:xfrm>
          <a:prstGeom prst="rect">
            <a:avLst/>
          </a:prstGeom>
          <a:noFill/>
          <a:ln w="38100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B3B3B3"/>
                </a:solidFill>
                <a:latin typeface="Times New Roman" pitchFamily="18" charset="0"/>
                <a:ea typeface="隶书" pitchFamily="1" charset="-122"/>
              </a:rPr>
              <a:t>湖心亭看雪</a:t>
            </a:r>
            <a:endParaRPr lang="en-US" sz="6600">
              <a:solidFill>
                <a:srgbClr val="B3B3B3"/>
              </a:solidFill>
              <a:latin typeface="Times New Roman" pitchFamily="18" charset="0"/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endParaRPr lang="zh-CN" altLang="en-US" sz="6600">
              <a:solidFill>
                <a:srgbClr val="B3B3B3"/>
              </a:solidFill>
              <a:latin typeface="Times New Roman" pitchFamily="18" charset="0"/>
              <a:ea typeface="隶书" pitchFamily="1" charset="-122"/>
            </a:endParaRPr>
          </a:p>
        </p:txBody>
      </p:sp>
      <p:pic>
        <p:nvPicPr>
          <p:cNvPr id="4099" name="Picture 2" descr="p1wi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536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1"/>
          <p:cNvSpPr txBox="1">
            <a:spLocks noChangeArrowheads="1"/>
          </p:cNvSpPr>
          <p:nvPr/>
        </p:nvSpPr>
        <p:spPr bwMode="auto">
          <a:xfrm>
            <a:off x="7380288" y="4508500"/>
            <a:ext cx="9239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800" b="1">
                <a:solidFill>
                  <a:srgbClr val="72BFC5"/>
                </a:solidFill>
              </a:rPr>
              <a:t>张岱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 autoUpdateAnimBg="0"/>
      <p:bldP spid="410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山村雪霁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250825" y="368300"/>
            <a:ext cx="3673475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4284663" y="1092200"/>
            <a:ext cx="4319587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666699"/>
                </a:solidFill>
              </a:rPr>
              <a:t>      </a:t>
            </a:r>
            <a:r>
              <a:rPr lang="zh-CN" altLang="en-US" sz="2400" b="1">
                <a:solidFill>
                  <a:srgbClr val="666699"/>
                </a:solidFill>
              </a:rPr>
              <a:t>中国历史上，有多少这样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的古代文人，他们在现实中被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压弯了腰，透不过气来，于是，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只有在大自然中来舒展自己。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他们宁愿自己是山是水是树是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花是草是一朵云是一片冰。他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们寄情于山水，在山水中来寻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找心灵的依托。雪是其节，冰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是其志，苍茫天地是其归宿，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666699"/>
                </a:solidFill>
              </a:rPr>
              <a:t>凌寒独立是其人格。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500" b="1" dirty="0" smtClean="0"/>
              <a:t>老师寄语</a:t>
            </a:r>
            <a:r>
              <a:rPr lang="zh-CN" altLang="en-US" sz="4500" dirty="0" smtClean="0"/>
              <a:t/>
            </a:r>
            <a:br>
              <a:rPr lang="zh-CN" altLang="en-US" sz="4500" dirty="0" smtClean="0"/>
            </a:br>
            <a:endParaRPr lang="zh-CN" altLang="en-US" sz="45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4060" b="1" dirty="0" smtClean="0"/>
              <a:t>    学张岱，做热爱自然，性情高雅的人</a:t>
            </a:r>
            <a:r>
              <a:rPr lang="en-US" altLang="zh-CN" sz="4060" b="1" dirty="0" smtClean="0"/>
              <a:t>.</a:t>
            </a:r>
            <a:endParaRPr lang="zh-CN" altLang="en-US" sz="4060" dirty="0" smtClean="0"/>
          </a:p>
          <a:p>
            <a:pPr>
              <a:buNone/>
            </a:pPr>
            <a:r>
              <a:rPr lang="zh-CN" altLang="en-US" sz="4060" b="1" dirty="0" smtClean="0"/>
              <a:t>    超张岱，做积极入世，富有价值的人</a:t>
            </a:r>
            <a:r>
              <a:rPr lang="en-US" altLang="zh-CN" sz="4060" b="1" dirty="0" smtClean="0"/>
              <a:t>.</a:t>
            </a:r>
            <a:endParaRPr lang="zh-CN" altLang="en-US" sz="4060" dirty="0" smtClean="0"/>
          </a:p>
          <a:p>
            <a:pPr>
              <a:buNone/>
            </a:pPr>
            <a:r>
              <a:rPr lang="en-US" dirty="0" smtClean="0"/>
              <a:t>    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水中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3024188" cy="67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隶书"/>
              </a:rPr>
              <a:t>拓展台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971550" y="1831975"/>
            <a:ext cx="727233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柳宗元的</a:t>
            </a:r>
            <a:r>
              <a:rPr lang="en-US" sz="3600" b="1">
                <a:solidFill>
                  <a:schemeClr val="bg1"/>
                </a:solidFill>
              </a:rPr>
              <a:t>《</a:t>
            </a:r>
            <a:r>
              <a:rPr lang="zh-CN" altLang="en-US" sz="3600" b="1">
                <a:solidFill>
                  <a:schemeClr val="bg1"/>
                </a:solidFill>
              </a:rPr>
              <a:t>江雪</a:t>
            </a:r>
            <a:r>
              <a:rPr lang="en-US" sz="3600" b="1">
                <a:solidFill>
                  <a:schemeClr val="bg1"/>
                </a:solidFill>
              </a:rPr>
              <a:t>》</a:t>
            </a:r>
            <a:r>
              <a:rPr lang="zh-CN" altLang="en-US" sz="3600" b="1">
                <a:solidFill>
                  <a:schemeClr val="bg1"/>
                </a:solidFill>
              </a:rPr>
              <a:t>描写的也是雪景，也写到人的活动，体会它和本文在描写手法和表达感情上的异同。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55650" y="3716338"/>
            <a:ext cx="6551613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江   雪  </a:t>
            </a:r>
            <a:r>
              <a:rPr lang="zh-CN" altLang="en-US" sz="2400" b="1">
                <a:solidFill>
                  <a:srgbClr val="FF0000"/>
                </a:solidFill>
              </a:rPr>
              <a:t>柳宗元</a:t>
            </a:r>
            <a:r>
              <a:rPr lang="zh-CN" altLang="en-US" sz="3200" b="1">
                <a:solidFill>
                  <a:srgbClr val="FF0000"/>
                </a:solidFill>
              </a:rPr>
              <a:t/>
            </a:r>
            <a:br>
              <a:rPr lang="zh-CN" altLang="en-US" sz="3200" b="1">
                <a:solidFill>
                  <a:srgbClr val="FF0000"/>
                </a:solidFill>
              </a:rPr>
            </a:br>
            <a:r>
              <a:rPr lang="zh-CN" altLang="en-US" sz="3600" b="1" i="1">
                <a:solidFill>
                  <a:schemeClr val="bg1"/>
                </a:solidFill>
              </a:rPr>
              <a:t>千山鸟飞绝，万径人踪灭。</a:t>
            </a:r>
            <a:br>
              <a:rPr lang="zh-CN" altLang="en-US" sz="3600" b="1" i="1">
                <a:solidFill>
                  <a:schemeClr val="bg1"/>
                </a:solidFill>
              </a:rPr>
            </a:br>
            <a:r>
              <a:rPr lang="zh-CN" altLang="en-US" sz="3600" b="1" i="1">
                <a:solidFill>
                  <a:schemeClr val="bg1"/>
                </a:solidFill>
              </a:rPr>
              <a:t>孤舟蓑笠翁，独钓寒江雪。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90917309a6fe9e9a2fddd4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0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6443663" y="1303338"/>
            <a:ext cx="67786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满纸荒唐言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5364163" y="1592263"/>
            <a:ext cx="6762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一把辛酸泪。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4356100" y="1985963"/>
            <a:ext cx="6762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却言作者痴，</a:t>
            </a:r>
          </a:p>
        </p:txBody>
      </p:sp>
      <p:sp>
        <p:nvSpPr>
          <p:cNvPr id="19462" name="TextBox 5"/>
          <p:cNvSpPr txBox="1">
            <a:spLocks noChangeArrowheads="1"/>
          </p:cNvSpPr>
          <p:nvPr/>
        </p:nvSpPr>
        <p:spPr bwMode="auto">
          <a:xfrm>
            <a:off x="3257550" y="2289175"/>
            <a:ext cx="6762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谁解其中味。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  <p:bldP spid="19461" grpId="0" autoUpdateAnimBg="0"/>
      <p:bldP spid="1946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3"/>
          <p:cNvSpPr>
            <a:spLocks noChangeArrowheads="1" noChangeShapeType="1"/>
          </p:cNvSpPr>
          <p:nvPr/>
        </p:nvSpPr>
        <p:spPr bwMode="auto">
          <a:xfrm>
            <a:off x="4730750" y="260350"/>
            <a:ext cx="3581400" cy="14398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977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C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</a:rPr>
              <a:t>湖心亭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4360863" y="1800225"/>
            <a:ext cx="4387850" cy="4032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　　位于杭州西湖之中，据说是宋代整修西湖时，以湖泥堆成小山，成为一岛，是西湖三岛之一，后于山上建成亭阁，叫湖心亭。这是观赏西湖风景的好地方，因此常有文人墨客到此赏景。　</a:t>
            </a:r>
          </a:p>
        </p:txBody>
      </p:sp>
      <p:pic>
        <p:nvPicPr>
          <p:cNvPr id="5124" name="Picture 3" descr="2000_11_22_1_53_56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79388" y="260350"/>
            <a:ext cx="3744912" cy="6264275"/>
          </a:xfrm>
          <a:prstGeom prst="rect">
            <a:avLst/>
          </a:prstGeom>
          <a:noFill/>
          <a:ln w="3175" cmpd="sng">
            <a:solidFill>
              <a:srgbClr val="5D7BCF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609600" y="3048000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4000" b="1">
              <a:solidFill>
                <a:srgbClr val="0000CC"/>
              </a:solidFill>
            </a:endParaRPr>
          </a:p>
        </p:txBody>
      </p:sp>
      <p:pic>
        <p:nvPicPr>
          <p:cNvPr id="6147" name="Picture 6" descr="B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82588"/>
            <a:ext cx="3873500" cy="586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2"/>
          <p:cNvSpPr txBox="1">
            <a:spLocks noChangeArrowheads="1"/>
          </p:cNvSpPr>
          <p:nvPr/>
        </p:nvSpPr>
        <p:spPr bwMode="auto">
          <a:xfrm>
            <a:off x="4716463" y="582613"/>
            <a:ext cx="39703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张岱（</a:t>
            </a:r>
            <a:r>
              <a:rPr lang="en-US" sz="2400" b="1" dirty="0"/>
              <a:t>1597—1679</a:t>
            </a:r>
            <a:r>
              <a:rPr lang="zh-CN" altLang="en-US" sz="2400" b="1" dirty="0"/>
              <a:t>）</a:t>
            </a:r>
          </a:p>
          <a:p>
            <a:r>
              <a:rPr lang="zh-CN" altLang="en-US" sz="2400" b="1" dirty="0"/>
              <a:t>字宗子，又字石公，号陶庵、蝶庵，山阴（今浙江绍兴市）人。他有着强烈的民族意识，清兵南下后，他深感国破家亡的沉痛和悲愤，“披发入山”，表示对清统治者的不满与抗议明亡后，消极避居浙</a:t>
            </a:r>
            <a:r>
              <a:rPr lang="zh-CN" altLang="en-US" sz="2400" b="1" dirty="0" smtClean="0"/>
              <a:t>江山</a:t>
            </a:r>
            <a:r>
              <a:rPr lang="zh-CN" altLang="en-US" sz="2400" b="1" dirty="0"/>
              <a:t>中。专心从事著述，穷困以终。写成</a:t>
            </a:r>
            <a:r>
              <a:rPr lang="en-US" sz="2400" b="1" dirty="0"/>
              <a:t>《</a:t>
            </a:r>
            <a:r>
              <a:rPr lang="zh-CN" altLang="en-US" sz="2400" b="1" dirty="0"/>
              <a:t>陶庵梦忆</a:t>
            </a:r>
            <a:r>
              <a:rPr lang="en-US" sz="2400" b="1" dirty="0"/>
              <a:t>》</a:t>
            </a:r>
            <a:r>
              <a:rPr lang="zh-CN" altLang="en-US" sz="2400" b="1" dirty="0"/>
              <a:t>、</a:t>
            </a:r>
            <a:r>
              <a:rPr lang="en-US" sz="2400" b="1" dirty="0"/>
              <a:t>《</a:t>
            </a:r>
            <a:r>
              <a:rPr lang="zh-CN" altLang="en-US" sz="2400" b="1" dirty="0"/>
              <a:t>西湖梦寻</a:t>
            </a:r>
            <a:r>
              <a:rPr lang="en-US" sz="2400" b="1" dirty="0"/>
              <a:t>》</a:t>
            </a:r>
            <a:r>
              <a:rPr lang="zh-CN" altLang="en-US" sz="2400" b="1" dirty="0"/>
              <a:t>等，其文多缅怀往昔风月，追忆前尘往事，字里行间流露出深沉的故国之痛和沧桑之感，以寄托故国之思。</a:t>
            </a:r>
            <a:r>
              <a:rPr lang="zh-CN" altLang="en-US" sz="2400" dirty="0"/>
              <a:t> 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716463" y="1412875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宋体" pitchFamily="2" charset="-122"/>
              </a:rPr>
              <a:t>毳</a:t>
            </a:r>
            <a:r>
              <a:rPr lang="en-US" sz="4000" b="1">
                <a:latin typeface="宋体" pitchFamily="2" charset="-122"/>
              </a:rPr>
              <a:t>(    )</a:t>
            </a:r>
            <a:r>
              <a:rPr lang="zh-CN" altLang="en-US" sz="4000" b="1">
                <a:latin typeface="宋体" pitchFamily="2" charset="-122"/>
              </a:rPr>
              <a:t>衣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79388" y="2420938"/>
            <a:ext cx="3455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宋体" pitchFamily="2" charset="-122"/>
              </a:rPr>
              <a:t>雾凇</a:t>
            </a:r>
            <a:r>
              <a:rPr lang="en-US" sz="4000" b="1">
                <a:latin typeface="宋体" pitchFamily="2" charset="-122"/>
              </a:rPr>
              <a:t>(     )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143372" y="2428868"/>
            <a:ext cx="50006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宋体" pitchFamily="2" charset="-122"/>
              </a:rPr>
              <a:t>沆 </a:t>
            </a:r>
            <a:r>
              <a:rPr lang="en-US" sz="4000" b="1" dirty="0">
                <a:latin typeface="宋体" pitchFamily="2" charset="-122"/>
              </a:rPr>
              <a:t>(    )</a:t>
            </a:r>
            <a:r>
              <a:rPr lang="zh-CN" altLang="en-US" sz="4000" b="1" dirty="0">
                <a:latin typeface="宋体" pitchFamily="2" charset="-122"/>
              </a:rPr>
              <a:t>砀</a:t>
            </a:r>
            <a:r>
              <a:rPr lang="en-US" sz="4000" b="1" dirty="0" smtClean="0">
                <a:latin typeface="宋体" pitchFamily="2" charset="-122"/>
              </a:rPr>
              <a:t>(</a:t>
            </a:r>
            <a:r>
              <a:rPr lang="en-US" sz="4000" b="1" dirty="0" smtClean="0">
                <a:solidFill>
                  <a:srgbClr val="FE0F0E"/>
                </a:solidFill>
              </a:rPr>
              <a:t>dàng</a:t>
            </a:r>
            <a:r>
              <a:rPr lang="en-US" sz="4000" b="1" dirty="0" smtClean="0">
                <a:latin typeface="宋体" pitchFamily="2" charset="-122"/>
              </a:rPr>
              <a:t> )</a:t>
            </a:r>
            <a:endParaRPr lang="en-US" sz="4000" b="1" dirty="0">
              <a:latin typeface="宋体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787900" y="3573463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宋体" pitchFamily="2" charset="-122"/>
              </a:rPr>
              <a:t>铺毡</a:t>
            </a:r>
            <a:r>
              <a:rPr lang="en-US" sz="4000" b="1">
                <a:latin typeface="宋体" pitchFamily="2" charset="-122"/>
              </a:rPr>
              <a:t>(    )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50825" y="3590925"/>
            <a:ext cx="2819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宋体" pitchFamily="2" charset="-122"/>
              </a:rPr>
              <a:t>更</a:t>
            </a:r>
            <a:r>
              <a:rPr lang="en-US" sz="4000" b="1">
                <a:latin typeface="宋体" pitchFamily="2" charset="-122"/>
              </a:rPr>
              <a:t>(    )</a:t>
            </a:r>
            <a:r>
              <a:rPr lang="zh-CN" altLang="en-US" sz="4000" b="1">
                <a:latin typeface="宋体" pitchFamily="2" charset="-122"/>
              </a:rPr>
              <a:t>定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34000" y="2681288"/>
            <a:ext cx="2286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solidFill>
                  <a:schemeClr val="bg1"/>
                </a:solidFill>
                <a:latin typeface="宋体" pitchFamily="2" charset="-122"/>
              </a:rPr>
              <a:t>.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2514600" y="5119688"/>
            <a:ext cx="2286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solidFill>
                  <a:schemeClr val="bg1"/>
                </a:solidFill>
                <a:latin typeface="宋体" pitchFamily="2" charset="-122"/>
              </a:rPr>
              <a:t>.</a:t>
            </a:r>
          </a:p>
        </p:txBody>
      </p:sp>
      <p:pic>
        <p:nvPicPr>
          <p:cNvPr id="7177" name="Picture 9" descr="WW_070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9675" y="5597525"/>
            <a:ext cx="15843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50825" y="1358900"/>
            <a:ext cx="6200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宋体" pitchFamily="2" charset="-122"/>
              </a:rPr>
              <a:t>崇</a:t>
            </a:r>
            <a:r>
              <a:rPr lang="en-US" sz="4000" b="1">
                <a:latin typeface="宋体" pitchFamily="2" charset="-122"/>
              </a:rPr>
              <a:t>(    ) </a:t>
            </a:r>
            <a:r>
              <a:rPr lang="zh-CN" altLang="en-US" sz="4000" b="1">
                <a:latin typeface="宋体" pitchFamily="2" charset="-122"/>
              </a:rPr>
              <a:t>祯</a:t>
            </a:r>
            <a:r>
              <a:rPr lang="en-US" sz="4000" b="1">
                <a:latin typeface="宋体" pitchFamily="2" charset="-122"/>
              </a:rPr>
              <a:t>(   )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-34925" y="4724400"/>
            <a:ext cx="4462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宋体" pitchFamily="2" charset="-122"/>
              </a:rPr>
              <a:t> </a:t>
            </a:r>
            <a:r>
              <a:rPr lang="zh-CN" altLang="en-US" sz="4000" b="1">
                <a:latin typeface="宋体" pitchFamily="2" charset="-122"/>
              </a:rPr>
              <a:t>更</a:t>
            </a:r>
            <a:r>
              <a:rPr lang="en-US" sz="4000" b="1">
                <a:latin typeface="宋体" pitchFamily="2" charset="-122"/>
              </a:rPr>
              <a:t>(     )</a:t>
            </a:r>
            <a:r>
              <a:rPr lang="zh-CN" altLang="en-US" sz="4000" b="1">
                <a:latin typeface="宋体" pitchFamily="2" charset="-122"/>
              </a:rPr>
              <a:t>有此人 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4500563" y="4724400"/>
            <a:ext cx="4032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latin typeface="宋体" pitchFamily="2" charset="-122"/>
              </a:rPr>
              <a:t> </a:t>
            </a:r>
            <a:r>
              <a:rPr lang="zh-CN" altLang="en-US" sz="4000" b="1">
                <a:latin typeface="宋体" pitchFamily="2" charset="-122"/>
              </a:rPr>
              <a:t>强</a:t>
            </a:r>
            <a:r>
              <a:rPr lang="en-US" sz="4000" b="1">
                <a:latin typeface="宋体" pitchFamily="2" charset="-122"/>
              </a:rPr>
              <a:t>(     )</a:t>
            </a:r>
            <a:r>
              <a:rPr lang="zh-CN" altLang="en-US" sz="4000" b="1">
                <a:latin typeface="宋体" pitchFamily="2" charset="-122"/>
              </a:rPr>
              <a:t>饮 </a:t>
            </a:r>
          </a:p>
        </p:txBody>
      </p:sp>
      <p:pic>
        <p:nvPicPr>
          <p:cNvPr id="7181" name="WordArt 1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19538" y="433388"/>
            <a:ext cx="2779712" cy="6937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079500" y="1414463"/>
            <a:ext cx="3859213" cy="554037"/>
            <a:chOff x="0" y="0"/>
            <a:chExt cx="2431" cy="349"/>
          </a:xfrm>
        </p:grpSpPr>
        <p:sp>
          <p:nvSpPr>
            <p:cNvPr id="7183" name="Text Box 15"/>
            <p:cNvSpPr txBox="1">
              <a:spLocks noChangeArrowheads="1"/>
            </p:cNvSpPr>
            <p:nvPr/>
          </p:nvSpPr>
          <p:spPr bwMode="auto">
            <a:xfrm>
              <a:off x="0" y="22"/>
              <a:ext cx="81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FE0F0E"/>
                  </a:solidFill>
                  <a:latin typeface="宋体" pitchFamily="2" charset="-122"/>
                </a:rPr>
                <a:t>Chóng    </a:t>
              </a:r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1426" y="0"/>
              <a:ext cx="100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solidFill>
                    <a:srgbClr val="FE0F0E"/>
                  </a:solidFill>
                  <a:latin typeface="宋体" pitchFamily="2" charset="-122"/>
                </a:rPr>
                <a:t>zhēn </a:t>
              </a:r>
            </a:p>
          </p:txBody>
        </p:sp>
      </p:grp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5580063" y="1484313"/>
            <a:ext cx="1152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E0F0E"/>
                </a:solidFill>
              </a:rPr>
              <a:t>cuì 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419225" y="2482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1619250" y="2492375"/>
            <a:ext cx="1223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E0F0E"/>
                </a:solidFill>
              </a:rPr>
              <a:t>sōng 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5572132" y="2492375"/>
            <a:ext cx="332104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E0F0E"/>
                </a:solidFill>
              </a:rPr>
              <a:t>hàng</a:t>
            </a:r>
            <a:endParaRPr lang="en-US" sz="2800" b="1" dirty="0">
              <a:solidFill>
                <a:srgbClr val="FE0F0E"/>
              </a:solidFill>
            </a:endParaRP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1187450" y="3644900"/>
            <a:ext cx="1081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E0F0E"/>
                </a:solidFill>
              </a:rPr>
              <a:t>gēng </a:t>
            </a: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6227763" y="364490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E0F0E"/>
                </a:solidFill>
              </a:rPr>
              <a:t>zhān </a:t>
            </a: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1116013" y="4797425"/>
            <a:ext cx="1368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E0F0E"/>
                </a:solidFill>
              </a:rPr>
              <a:t>gèng </a:t>
            </a: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5653088" y="4797425"/>
            <a:ext cx="1223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E0F0E"/>
                </a:solidFill>
              </a:rPr>
              <a:t>qiǎng </a:t>
            </a:r>
          </a:p>
        </p:txBody>
      </p:sp>
      <p:sp>
        <p:nvSpPr>
          <p:cNvPr id="7193" name="WordArt 25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1871663" cy="862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隶书"/>
              </a:rPr>
              <a:t>预习亭</a:t>
            </a:r>
          </a:p>
        </p:txBody>
      </p:sp>
      <p:pic>
        <p:nvPicPr>
          <p:cNvPr id="26" name="湖心亭看雪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6248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湖心亭看雪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96300" y="64008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0458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53" fill="hold" display="0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045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59" fill="hold" display="0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7185" grpId="0" autoUpdateAnimBg="0"/>
      <p:bldP spid="7187" grpId="0" autoUpdateAnimBg="0"/>
      <p:bldP spid="7188" grpId="0" autoUpdateAnimBg="0"/>
      <p:bldP spid="7189" grpId="0" autoUpdateAnimBg="0"/>
      <p:bldP spid="7190" grpId="0" autoUpdateAnimBg="0"/>
      <p:bldP spid="7191" grpId="0" autoUpdateAnimBg="0"/>
      <p:bldP spid="719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J_0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611188" y="1412875"/>
            <a:ext cx="54006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a typeface="华文行楷" pitchFamily="2" charset="-122"/>
              </a:rPr>
              <a:t>诵读全文，注意字音和节奏。</a:t>
            </a:r>
          </a:p>
        </p:txBody>
      </p:sp>
      <p:pic>
        <p:nvPicPr>
          <p:cNvPr id="5" name="湖心亭看雪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21520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fr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755650" y="1484313"/>
            <a:ext cx="51847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湖中人鸟声俱绝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95288" y="2852738"/>
            <a:ext cx="54721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一童子烧酒炉正沸</a:t>
            </a:r>
          </a:p>
        </p:txBody>
      </p:sp>
      <p:pic>
        <p:nvPicPr>
          <p:cNvPr id="9221" name="WordArt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176213"/>
            <a:ext cx="2863850" cy="90963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979613" y="1628775"/>
            <a:ext cx="2016125" cy="720725"/>
            <a:chOff x="0" y="0"/>
            <a:chExt cx="1270" cy="454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 flipH="1">
              <a:off x="0" y="0"/>
              <a:ext cx="136" cy="454"/>
            </a:xfrm>
            <a:prstGeom prst="line">
              <a:avLst/>
            </a:prstGeom>
            <a:noFill/>
            <a:ln w="38100" cmpd="sng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 flipH="1">
              <a:off x="1134" y="0"/>
              <a:ext cx="136" cy="454"/>
            </a:xfrm>
            <a:prstGeom prst="line">
              <a:avLst/>
            </a:prstGeom>
            <a:noFill/>
            <a:ln w="38100" cmpd="sng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051050" y="2852738"/>
            <a:ext cx="1325563" cy="792162"/>
            <a:chOff x="0" y="0"/>
            <a:chExt cx="835" cy="499"/>
          </a:xfrm>
        </p:grpSpPr>
        <p:sp>
          <p:nvSpPr>
            <p:cNvPr id="9226" name="Line 10"/>
            <p:cNvSpPr>
              <a:spLocks noChangeShapeType="1"/>
            </p:cNvSpPr>
            <p:nvPr/>
          </p:nvSpPr>
          <p:spPr bwMode="auto">
            <a:xfrm flipH="1">
              <a:off x="0" y="0"/>
              <a:ext cx="136" cy="454"/>
            </a:xfrm>
            <a:prstGeom prst="line">
              <a:avLst/>
            </a:prstGeom>
            <a:noFill/>
            <a:ln w="38100" cmpd="sng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Line 11"/>
            <p:cNvSpPr>
              <a:spLocks noChangeShapeType="1"/>
            </p:cNvSpPr>
            <p:nvPr/>
          </p:nvSpPr>
          <p:spPr bwMode="auto">
            <a:xfrm flipH="1">
              <a:off x="744" y="0"/>
              <a:ext cx="91" cy="499"/>
            </a:xfrm>
            <a:prstGeom prst="line">
              <a:avLst/>
            </a:prstGeom>
            <a:noFill/>
            <a:ln w="38100" cmpd="sng">
              <a:solidFill>
                <a:srgbClr val="FE0F0E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042988" y="2924175"/>
            <a:ext cx="5543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CC"/>
                </a:solidFill>
                <a:ea typeface="隶书" pitchFamily="1" charset="-122"/>
              </a:rPr>
              <a:t>自读课文，参照注释，借助工具书，疏通文意</a:t>
            </a: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195513" y="981075"/>
            <a:ext cx="2336800" cy="815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隶书"/>
              </a:rPr>
              <a:t>悟意吧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0" y="0"/>
            <a:ext cx="2484438" cy="1125538"/>
          </a:xfrm>
          <a:prstGeom prst="ellipse">
            <a:avLst/>
          </a:prstGeom>
          <a:solidFill>
            <a:srgbClr val="0000CC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2454275" cy="72548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 cmpd="sng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latin typeface="隶书"/>
              </a:rPr>
              <a:t>赛一赛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95288" y="1773238"/>
            <a:ext cx="331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1</a:t>
            </a:r>
            <a:r>
              <a:rPr lang="zh-CN" altLang="en-US" sz="3600" b="1">
                <a:solidFill>
                  <a:srgbClr val="0000CC"/>
                </a:solidFill>
              </a:rPr>
              <a:t>、余</a:t>
            </a:r>
            <a:r>
              <a:rPr lang="zh-CN" altLang="en-US" sz="3600" b="1" u="sng">
                <a:solidFill>
                  <a:srgbClr val="FF0000"/>
                </a:solidFill>
              </a:rPr>
              <a:t>挐</a:t>
            </a:r>
            <a:r>
              <a:rPr lang="zh-CN" altLang="en-US" sz="3600" b="1">
                <a:solidFill>
                  <a:srgbClr val="0000CC"/>
                </a:solidFill>
              </a:rPr>
              <a:t>一小舟 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55650" y="2349500"/>
            <a:ext cx="2708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（撑，划 ）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95288" y="2881313"/>
            <a:ext cx="25860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b="1">
                <a:solidFill>
                  <a:srgbClr val="0000CC"/>
                </a:solidFill>
              </a:rPr>
              <a:t>3</a:t>
            </a:r>
            <a:r>
              <a:rPr lang="zh-CN" altLang="en-US" sz="3200" b="1">
                <a:solidFill>
                  <a:srgbClr val="0000CC"/>
                </a:solidFill>
              </a:rPr>
              <a:t>、</a:t>
            </a:r>
            <a:r>
              <a:rPr lang="zh-CN" altLang="en-US" sz="3200" b="1" u="sng">
                <a:solidFill>
                  <a:srgbClr val="FF0000"/>
                </a:solidFill>
              </a:rPr>
              <a:t>雾凇沆砀</a:t>
            </a:r>
            <a:r>
              <a:rPr lang="zh-CN" altLang="en-US" sz="3200" b="1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3429000"/>
            <a:ext cx="4211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（冰花一片弥漫） 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364163" y="1773238"/>
            <a:ext cx="331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2</a:t>
            </a:r>
            <a:r>
              <a:rPr lang="zh-CN" altLang="en-US" sz="3600" b="1">
                <a:solidFill>
                  <a:srgbClr val="0000CC"/>
                </a:solidFill>
              </a:rPr>
              <a:t>、上下</a:t>
            </a:r>
            <a:r>
              <a:rPr lang="zh-CN" altLang="en-US" sz="3600" b="1" u="sng">
                <a:solidFill>
                  <a:srgbClr val="FF0000"/>
                </a:solidFill>
              </a:rPr>
              <a:t>一白</a:t>
            </a:r>
            <a:r>
              <a:rPr lang="zh-CN" altLang="en-US" sz="3600" b="1">
                <a:solidFill>
                  <a:srgbClr val="0000CC"/>
                </a:solidFill>
              </a:rPr>
              <a:t>。 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292725" y="2997200"/>
            <a:ext cx="2859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4</a:t>
            </a:r>
            <a:r>
              <a:rPr lang="zh-CN" altLang="en-US" sz="3600" b="1">
                <a:solidFill>
                  <a:srgbClr val="0000CC"/>
                </a:solidFill>
              </a:rPr>
              <a:t>、长堤</a:t>
            </a:r>
            <a:r>
              <a:rPr lang="zh-CN" altLang="en-US" sz="3600" b="1" u="sng">
                <a:solidFill>
                  <a:srgbClr val="FF0000"/>
                </a:solidFill>
              </a:rPr>
              <a:t>一痕</a:t>
            </a:r>
            <a:r>
              <a:rPr lang="zh-CN" altLang="en-US" sz="3600" b="1">
                <a:solidFill>
                  <a:srgbClr val="0000CC"/>
                </a:solidFill>
              </a:rPr>
              <a:t> 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300788" y="2276475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（全白）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5435600" y="3573463"/>
            <a:ext cx="3167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隶书" pitchFamily="1" charset="-122"/>
                <a:ea typeface="隶书" pitchFamily="1" charset="-122"/>
              </a:rPr>
              <a:t>（一道痕迹） 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1187450" y="1125538"/>
            <a:ext cx="7272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一、请说出下列带横线的字词的意思。</a:t>
            </a: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0" y="4652963"/>
            <a:ext cx="6148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（一棵小草，这里形容船小）</a:t>
            </a: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395288" y="4076700"/>
            <a:ext cx="3671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5</a:t>
            </a:r>
            <a:r>
              <a:rPr lang="zh-CN" altLang="en-US" sz="3600" b="1">
                <a:solidFill>
                  <a:srgbClr val="0000CC"/>
                </a:solidFill>
              </a:rPr>
              <a:t>、与余舟</a:t>
            </a:r>
            <a:r>
              <a:rPr lang="zh-CN" altLang="en-US" sz="3600" b="1" u="sng">
                <a:solidFill>
                  <a:srgbClr val="FF0000"/>
                </a:solidFill>
              </a:rPr>
              <a:t>一芥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323850" y="5373688"/>
            <a:ext cx="410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7</a:t>
            </a:r>
            <a:r>
              <a:rPr lang="zh-CN" altLang="en-US" sz="3600" b="1">
                <a:solidFill>
                  <a:srgbClr val="0000CC"/>
                </a:solidFill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</a:rPr>
              <a:t>焉得</a:t>
            </a:r>
            <a:r>
              <a:rPr lang="zh-CN" altLang="en-US" sz="3600" b="1">
                <a:solidFill>
                  <a:srgbClr val="0000CC"/>
                </a:solidFill>
              </a:rPr>
              <a:t>  </a:t>
            </a:r>
            <a:r>
              <a:rPr lang="zh-CN" altLang="en-US" sz="3600" b="1" u="sng">
                <a:solidFill>
                  <a:srgbClr val="FF0000"/>
                </a:solidFill>
              </a:rPr>
              <a:t>更</a:t>
            </a:r>
            <a:r>
              <a:rPr lang="zh-CN" altLang="en-US" sz="3600" b="1">
                <a:solidFill>
                  <a:srgbClr val="0000CC"/>
                </a:solidFill>
              </a:rPr>
              <a:t>有此人</a:t>
            </a: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323850" y="594995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（哪能）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1908175" y="6021388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（还）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6011863" y="5445125"/>
            <a:ext cx="2519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8</a:t>
            </a:r>
            <a:r>
              <a:rPr lang="zh-CN" altLang="en-US" sz="3600" b="1">
                <a:solidFill>
                  <a:srgbClr val="0000CC"/>
                </a:solidFill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</a:rPr>
              <a:t>客</a:t>
            </a:r>
            <a:r>
              <a:rPr lang="zh-CN" altLang="en-US" sz="3600" b="1">
                <a:solidFill>
                  <a:srgbClr val="0000CC"/>
                </a:solidFill>
              </a:rPr>
              <a:t>此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5580063" y="4221163"/>
            <a:ext cx="3240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00CC"/>
                </a:solidFill>
              </a:rPr>
              <a:t>6</a:t>
            </a:r>
            <a:r>
              <a:rPr lang="zh-CN" altLang="en-US" sz="3600" b="1">
                <a:solidFill>
                  <a:srgbClr val="0000CC"/>
                </a:solidFill>
              </a:rPr>
              <a:t>、</a:t>
            </a:r>
            <a:r>
              <a:rPr lang="zh-CN" altLang="en-US" sz="3600" b="1" u="sng">
                <a:solidFill>
                  <a:srgbClr val="FF0000"/>
                </a:solidFill>
              </a:rPr>
              <a:t>及</a:t>
            </a:r>
            <a:r>
              <a:rPr lang="zh-CN" altLang="en-US" sz="3600" b="1">
                <a:solidFill>
                  <a:srgbClr val="0000CC"/>
                </a:solidFill>
              </a:rPr>
              <a:t>下船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6156325" y="486886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（等到）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4643438" y="6021388"/>
            <a:ext cx="4313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隶书" pitchFamily="1" charset="-122"/>
              </a:rPr>
              <a:t>（客居，作动词用）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utoUpdateAnimBg="0"/>
      <p:bldP spid="11274" grpId="0" autoUpdateAnimBg="0"/>
      <p:bldP spid="11275" grpId="0" autoUpdateAnimBg="0"/>
      <p:bldP spid="11276" grpId="0" autoUpdateAnimBg="0"/>
      <p:bldP spid="11277" grpId="0" autoUpdateAnimBg="0"/>
      <p:bldP spid="11278" grpId="0" autoUpdateAnimBg="0"/>
      <p:bldP spid="11279" grpId="0" autoUpdateAnimBg="0"/>
      <p:bldP spid="11280" grpId="0" autoUpdateAnimBg="0"/>
      <p:bldP spid="11281" grpId="0" autoUpdateAnimBg="0"/>
      <p:bldP spid="11282" grpId="0" autoUpdateAnimBg="0"/>
      <p:bldP spid="11283" grpId="0" autoUpdateAnimBg="0"/>
      <p:bldP spid="11284" grpId="0" autoUpdateAnimBg="0"/>
      <p:bldP spid="11285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1539</Words>
  <Application>Microsoft Office PowerPoint</Application>
  <PresentationFormat>全屏显示(4:3)</PresentationFormat>
  <Paragraphs>134</Paragraphs>
  <Slides>23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对话文本</vt:lpstr>
      <vt:lpstr>幻灯片 19</vt:lpstr>
      <vt:lpstr>幻灯片 20</vt:lpstr>
      <vt:lpstr>老师寄语 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Microsoft</cp:lastModifiedBy>
  <cp:revision>www.ywzx8.com</cp:revision>
  <dcterms:created xsi:type="dcterms:W3CDTF">2014-12-27T12:18:31Z</dcterms:created>
  <dcterms:modified xsi:type="dcterms:W3CDTF">2014-12-27T14:32:07Z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