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59" r:id="rId4"/>
    <p:sldId id="311" r:id="rId5"/>
    <p:sldId id="31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5F9127"/>
    <a:srgbClr val="C2E49C"/>
    <a:srgbClr val="99CCFF"/>
    <a:srgbClr val="B8E08C"/>
    <a:srgbClr val="85CA3A"/>
    <a:srgbClr val="E2A700"/>
    <a:srgbClr val="FFFFFF"/>
    <a:srgbClr val="FF1D1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itchFamily="2" charset="-122"/>
              </a:defRPr>
            </a:lvl1pPr>
          </a:lstStyle>
          <a:p>
            <a:pPr>
              <a:defRPr/>
            </a:pPr>
            <a:fld id="{F99E325D-A5C1-4926-8761-60B1DBFB5A70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宋体" pitchFamily="2" charset="-122"/>
              </a:defRPr>
            </a:lvl1pPr>
          </a:lstStyle>
          <a:p>
            <a:pPr>
              <a:defRPr/>
            </a:pPr>
            <a:fld id="{E50FCE89-8FDB-4B6C-8A93-B5928C5EF1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7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9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>
              <a:gd name="T0" fmla="*/ 0 w 4014"/>
              <a:gd name="T1" fmla="*/ 0 h 4455"/>
              <a:gd name="T2" fmla="*/ 3612 w 4014"/>
              <a:gd name="T3" fmla="*/ 0 h 4455"/>
              <a:gd name="T4" fmla="*/ 3222 w 4014"/>
              <a:gd name="T5" fmla="*/ 3042 h 4455"/>
              <a:gd name="T6" fmla="*/ 0 w 4014"/>
              <a:gd name="T7" fmla="*/ 3744 h 4455"/>
              <a:gd name="T8" fmla="*/ 0 w 4014"/>
              <a:gd name="T9" fmla="*/ 0 h 4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1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2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5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27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2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80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34 h 720"/>
                <a:gd name="T8" fmla="*/ 0 w 672"/>
                <a:gd name="T9" fmla="*/ 380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>
                <a:gd name="T0" fmla="*/ 56 w 212"/>
                <a:gd name="T1" fmla="*/ 0 h 824"/>
                <a:gd name="T2" fmla="*/ 0 w 212"/>
                <a:gd name="T3" fmla="*/ 82 h 824"/>
                <a:gd name="T4" fmla="*/ 46 w 212"/>
                <a:gd name="T5" fmla="*/ 824 h 824"/>
                <a:gd name="T6" fmla="*/ 59 w 212"/>
                <a:gd name="T7" fmla="*/ 822 h 824"/>
                <a:gd name="T8" fmla="*/ 56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0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1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2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33" name="Picture 83" descr="wa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  <a:extLst/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BE8D8-8E5B-4654-AB14-3DBCD38A5799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3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553F1-FBB4-47C7-BD15-96376AE60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2BFC3-893D-40E1-9184-BC60A0CA0F90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784CC-F3D9-4788-974B-4E5F2991FA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BF2F4-C945-4FC8-9879-78261B4A1EAE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6E738-2CA2-4088-93AB-17094DB78B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0BC13-7A75-4899-BECB-B53C0DCF71CF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55ACC-CB6D-4DBC-98E7-7D366E122C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F712C-3D54-4486-A0EB-3BFFC483A35B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E7225-56E6-4843-9340-29CD885B7A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5FADA-CD96-4F07-A21A-CFD62C850F68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AD732-6132-47F0-A0F3-E12BB9459E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单击图标添加图表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A4ADC-BB6A-4772-85B0-10D2D385E420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C4B12-AA6B-4BC1-95C0-8D81094A2D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 </a:t>
            </a:r>
            <a:r>
              <a:rPr lang="en-US" altLang="zh-CN" noProof="0" smtClean="0"/>
              <a:t>SmartArt </a:t>
            </a:r>
            <a:r>
              <a:rPr lang="zh-CN" altLang="en-US" noProof="0" smtClean="0"/>
              <a:t>图形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7F962-3CCC-4DD1-BEC8-F3DBE82AA314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D2963-1A2A-4E0B-9F74-DB40A99C9D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30975"/>
            <a:ext cx="971550" cy="3270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CD9D7-7C8B-4D7B-8CAE-4E04C8634509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19465-C211-4657-98D2-08AB402E0A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2130E-8BB2-40A4-B24D-EC1755396F73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30D52-F12D-4779-A795-8EAB0B7280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9E4BA-7C70-433A-ADC1-FFE4F203311F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E7A6B-2F50-47F2-A2B9-6BD48DC786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1B262-4095-40D5-A22B-3978FE37ED46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58886A-5D50-42B9-ABBA-377E774D3B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3D35E-EDD6-4E29-B91D-D99C64594D51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024D4-A8F6-4265-B54A-EE06F70B3F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A67EC-5E78-42B6-B602-1E8881AA6314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C76C4-E578-4E1C-94E7-C07C553C8F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E60E9-AB1F-42F1-AFF6-2DBFB3C8AC1E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2E85D-68E0-40F7-9B5B-401DD885FA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2797F-2BD6-44D8-8C92-2F8AA86652AD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F4284-90B4-4DEB-A96D-AFE8478DE4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>
              <a:gd name="T0" fmla="*/ 5766 w 5768"/>
              <a:gd name="T1" fmla="*/ 605 h 4329"/>
              <a:gd name="T2" fmla="*/ 5768 w 5768"/>
              <a:gd name="T3" fmla="*/ 4325 h 4329"/>
              <a:gd name="T4" fmla="*/ 1082 w 5768"/>
              <a:gd name="T5" fmla="*/ 4329 h 4329"/>
              <a:gd name="T6" fmla="*/ 13 w 5768"/>
              <a:gd name="T7" fmla="*/ 3351 h 4329"/>
              <a:gd name="T8" fmla="*/ 0 w 5768"/>
              <a:gd name="T9" fmla="*/ 0 h 4329"/>
              <a:gd name="T10" fmla="*/ 2428 w 5768"/>
              <a:gd name="T11" fmla="*/ 7 h 4329"/>
              <a:gd name="T12" fmla="*/ 5766 w 5768"/>
              <a:gd name="T13" fmla="*/ 605 h 4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>
            <a:noFill/>
          </a:ln>
          <a:effectLst/>
          <a:ex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27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2147483647 h 1100"/>
              <a:gd name="T4" fmla="*/ 2147483647 w 1089"/>
              <a:gd name="T5" fmla="*/ 2147483647 h 1100"/>
              <a:gd name="T6" fmla="*/ 0 w 1089"/>
              <a:gd name="T7" fmla="*/ 0 h 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  <a:extLst>
            <a:ext uri="{909E8E84-426E-40DD-AFC4-6F175D3DCCD1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/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9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ea typeface="宋体" charset="-122"/>
              </a:defRPr>
            </a:lvl1pPr>
          </a:lstStyle>
          <a:p>
            <a:pPr>
              <a:defRPr/>
            </a:pPr>
            <a:fld id="{44BF0836-08CD-448A-BF3E-887EDFD47210}" type="datetimeFigureOut">
              <a:rPr lang="zh-CN" altLang="en-US"/>
              <a:pPr>
                <a:defRPr/>
              </a:pPr>
              <a:t>2014/11/18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pPr>
              <a:defRPr/>
            </a:pPr>
            <a:fld id="{17019231-75C6-4111-9EFC-586DBE5E22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53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2147483647 w 3130"/>
              <a:gd name="T1" fmla="*/ 2147483647 h 453"/>
              <a:gd name="T2" fmla="*/ 2147483647 w 3130"/>
              <a:gd name="T3" fmla="*/ 0 h 453"/>
              <a:gd name="T4" fmla="*/ 0 w 3130"/>
              <a:gd name="T5" fmla="*/ 0 h 453"/>
              <a:gd name="T6" fmla="*/ 2147483647 w 3130"/>
              <a:gd name="T7" fmla="*/ 2147483647 h 4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54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1055" name="Picture 37" descr="water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6" name="Picture 38" descr="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</p:sldLayoutIdLst>
  <p:transition spd="slow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黑体" pitchFamily="2" charset="-122"/>
          <a:ea typeface="黑体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黑体" pitchFamily="49" charset="-122"/>
          <a:ea typeface="黑体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楷体_GB2312" pitchFamily="49" charset="-122"/>
          <a:ea typeface="楷体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楷体_GB2312" pitchFamily="49" charset="-122"/>
          <a:ea typeface="楷体_GB2312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楷体_GB2312" pitchFamily="49" charset="-122"/>
          <a:ea typeface="楷体_GB2312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楷体_GB2312" pitchFamily="49" charset="-122"/>
          <a:ea typeface="楷体_GB2312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20302;&#22836;&#26063;.ppt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&#25163;&#26426;%20%20&#20132;&#27969;.ppt" TargetMode="External"/><Relationship Id="rId5" Type="http://schemas.openxmlformats.org/officeDocument/2006/relationships/hyperlink" Target="&#25163;&#26426;&#30340;&#20154;&#25991;&#20851;&#24576;.ppt" TargetMode="External"/><Relationship Id="rId4" Type="http://schemas.openxmlformats.org/officeDocument/2006/relationships/hyperlink" Target="&#25163;&#26426;%20&#21453;&#24605;.ppt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副标题 2"/>
          <p:cNvSpPr>
            <a:spLocks noGrp="1"/>
          </p:cNvSpPr>
          <p:nvPr>
            <p:ph type="subTitle" idx="1"/>
          </p:nvPr>
        </p:nvSpPr>
        <p:spPr>
          <a:xfrm>
            <a:off x="0" y="4941168"/>
            <a:ext cx="4534222" cy="987425"/>
          </a:xfrm>
        </p:spPr>
        <p:txBody>
          <a:bodyPr/>
          <a:lstStyle/>
          <a:p>
            <a:pPr algn="ctr" eaLnBrk="1" hangingPunct="1"/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湖北省水果湖高级中学   陈媛</a:t>
            </a:r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pPr algn="ctr" eaLnBrk="1" hangingPunct="1"/>
            <a:r>
              <a:rPr lang="en-US" altLang="zh-CN" sz="2400" dirty="0" smtClean="0">
                <a:latin typeface="华文细黑" pitchFamily="2" charset="-122"/>
                <a:ea typeface="华文细黑" pitchFamily="2" charset="-122"/>
              </a:rPr>
              <a:t>2014</a:t>
            </a: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年</a:t>
            </a:r>
            <a:r>
              <a:rPr lang="en-US" altLang="zh-CN" sz="2400" dirty="0" smtClean="0">
                <a:latin typeface="华文细黑" pitchFamily="2" charset="-122"/>
                <a:ea typeface="华文细黑" pitchFamily="2" charset="-122"/>
              </a:rPr>
              <a:t>11</a:t>
            </a: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月</a:t>
            </a:r>
            <a:r>
              <a:rPr lang="en-US" altLang="zh-CN" sz="2400" dirty="0" smtClean="0">
                <a:latin typeface="华文细黑" pitchFamily="2" charset="-122"/>
                <a:ea typeface="华文细黑" pitchFamily="2" charset="-122"/>
              </a:rPr>
              <a:t>20</a:t>
            </a: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日</a:t>
            </a:r>
          </a:p>
        </p:txBody>
      </p:sp>
      <p:sp>
        <p:nvSpPr>
          <p:cNvPr id="4099" name="标题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568952" cy="3240360"/>
          </a:xfrm>
          <a:ln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8000" b="1" dirty="0" smtClean="0"/>
              <a:t>引生活之</a:t>
            </a:r>
            <a:r>
              <a:rPr lang="zh-CN" altLang="en-US" sz="8000" b="1" dirty="0" smtClean="0"/>
              <a:t>水</a:t>
            </a:r>
            <a:r>
              <a:rPr lang="en-US" altLang="zh-CN" sz="8000" b="1" dirty="0" smtClean="0"/>
              <a:t/>
            </a:r>
            <a:br>
              <a:rPr lang="en-US" altLang="zh-CN" sz="8000" b="1" dirty="0" smtClean="0"/>
            </a:br>
            <a:r>
              <a:rPr lang="zh-CN" altLang="en-US" sz="8000" b="1" dirty="0" smtClean="0"/>
              <a:t>作</a:t>
            </a:r>
            <a:r>
              <a:rPr lang="en-US" altLang="zh-CN" sz="8000" b="1" dirty="0" smtClean="0"/>
              <a:t>    </a:t>
            </a:r>
            <a:r>
              <a:rPr lang="zh-CN" altLang="zh-CN" sz="8000" b="1" dirty="0" smtClean="0"/>
              <a:t>之</a:t>
            </a:r>
            <a:r>
              <a:rPr lang="zh-CN" altLang="en-US" sz="8000" b="1" dirty="0" smtClean="0"/>
              <a:t>章</a:t>
            </a:r>
            <a:r>
              <a:rPr lang="en-US" altLang="zh-CN" sz="4400" b="1" dirty="0" smtClean="0"/>
              <a:t/>
            </a:r>
            <a:br>
              <a:rPr lang="en-US" altLang="zh-CN" sz="4400" b="1" dirty="0" smtClean="0"/>
            </a:br>
            <a:r>
              <a:rPr lang="en-US" altLang="zh-CN" sz="4400" b="1" dirty="0" smtClean="0"/>
              <a:t>  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以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手机”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为话题的作文内容指导</a:t>
            </a:r>
            <a:endParaRPr lang="zh-CN" altLang="zh-CN" sz="36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775848" y="5483254"/>
            <a:ext cx="1368152" cy="1374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bcs.duapp.com/laoyaocc/shoujisanjiank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61" name="Picture 5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5696659"/>
            <a:ext cx="1043608" cy="1161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0" y="548680"/>
            <a:ext cx="3540125" cy="1890713"/>
            <a:chOff x="2699792" y="1187170"/>
            <a:chExt cx="3540224" cy="1890993"/>
          </a:xfrm>
        </p:grpSpPr>
        <p:grpSp>
          <p:nvGrpSpPr>
            <p:cNvPr id="20497" name="Group 11"/>
            <p:cNvGrpSpPr>
              <a:grpSpLocks/>
            </p:cNvGrpSpPr>
            <p:nvPr/>
          </p:nvGrpSpPr>
          <p:grpSpPr bwMode="auto">
            <a:xfrm>
              <a:off x="2699792" y="1187170"/>
              <a:ext cx="3540224" cy="1890993"/>
              <a:chOff x="1997" y="1314"/>
              <a:chExt cx="1889" cy="1009"/>
            </a:xfrm>
          </p:grpSpPr>
          <p:grpSp>
            <p:nvGrpSpPr>
              <p:cNvPr id="20499" name="Group 12"/>
              <p:cNvGrpSpPr>
                <a:grpSpLocks/>
              </p:cNvGrpSpPr>
              <p:nvPr/>
            </p:nvGrpSpPr>
            <p:grpSpPr bwMode="auto">
              <a:xfrm>
                <a:off x="1997" y="1404"/>
                <a:ext cx="1889" cy="919"/>
                <a:chOff x="1973" y="1027"/>
                <a:chExt cx="1926" cy="937"/>
              </a:xfrm>
            </p:grpSpPr>
            <p:sp>
              <p:nvSpPr>
                <p:cNvPr id="18" name="Oval 13"/>
                <p:cNvSpPr>
                  <a:spLocks noChangeArrowheads="1"/>
                </p:cNvSpPr>
                <p:nvPr/>
              </p:nvSpPr>
              <p:spPr bwMode="gray">
                <a:xfrm>
                  <a:off x="1994" y="105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48627"/>
                        <a:invGamma/>
                      </a:schemeClr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9" name="Oval 14"/>
                <p:cNvSpPr>
                  <a:spLocks noChangeArrowheads="1"/>
                </p:cNvSpPr>
                <p:nvPr/>
              </p:nvSpPr>
              <p:spPr bwMode="gray">
                <a:xfrm>
                  <a:off x="1973" y="1027"/>
                  <a:ext cx="1905" cy="90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>
                        <a:gamma/>
                        <a:tint val="44314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  <a:effectLst/>
                <a:scene3d>
                  <a:camera prst="orthographicFront">
                    <a:rot lat="0" lon="0" rev="0"/>
                  </a:camera>
                  <a:lightRig rig="glow" dir="t">
                    <a:rot lat="0" lon="0" rev="14100000"/>
                  </a:lightRig>
                </a:scene3d>
                <a:sp3d prstMaterial="softEdge">
                  <a:bevelT w="127000" prst="artDeco"/>
                </a:sp3d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14" name="Oval 15"/>
              <p:cNvSpPr>
                <a:spLocks noChangeArrowheads="1"/>
              </p:cNvSpPr>
              <p:nvPr/>
            </p:nvSpPr>
            <p:spPr bwMode="gray">
              <a:xfrm>
                <a:off x="2086" y="1314"/>
                <a:ext cx="1691" cy="845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" name="Oval 16"/>
              <p:cNvSpPr>
                <a:spLocks noChangeArrowheads="1"/>
              </p:cNvSpPr>
              <p:nvPr/>
            </p:nvSpPr>
            <p:spPr bwMode="gray">
              <a:xfrm>
                <a:off x="2108" y="1319"/>
                <a:ext cx="1650" cy="8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34902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" name="Oval 17"/>
              <p:cNvSpPr>
                <a:spLocks noChangeArrowheads="1"/>
              </p:cNvSpPr>
              <p:nvPr/>
            </p:nvSpPr>
            <p:spPr bwMode="gray">
              <a:xfrm>
                <a:off x="2125" y="1327"/>
                <a:ext cx="1570" cy="770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79216"/>
                      <a:invGamma/>
                    </a:schemeClr>
                  </a:gs>
                  <a:gs pos="100000">
                    <a:schemeClr val="accent1">
                      <a:alpha val="4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7" name="Oval 18"/>
              <p:cNvSpPr>
                <a:spLocks noChangeArrowheads="1"/>
              </p:cNvSpPr>
              <p:nvPr/>
            </p:nvSpPr>
            <p:spPr bwMode="gray">
              <a:xfrm>
                <a:off x="2208" y="1344"/>
                <a:ext cx="1382" cy="624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38000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6154" name="Text Box 19"/>
            <p:cNvSpPr txBox="1">
              <a:spLocks noChangeArrowheads="1"/>
            </p:cNvSpPr>
            <p:nvPr/>
          </p:nvSpPr>
          <p:spPr bwMode="auto">
            <a:xfrm>
              <a:off x="3455389" y="1475245"/>
              <a:ext cx="2016280" cy="5848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xtLst>
              <a:ext uri="{909E8E84-426E-40DD-AFC4-6F175D3DCCD1}"/>
            </a:extLst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r>
                <a:rPr lang="zh-CN" altLang="zh-CN" sz="3200" b="1" dirty="0" smtClean="0">
                  <a:latin typeface="黑体" pitchFamily="2" charset="-122"/>
                  <a:ea typeface="黑体" pitchFamily="2" charset="-122"/>
                </a:rPr>
                <a:t>展开联想</a:t>
              </a:r>
              <a:endParaRPr lang="zh-CN" altLang="zh-CN" sz="3200" dirty="0"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20" name="AutoShape 5"/>
          <p:cNvSpPr>
            <a:spLocks noChangeArrowheads="1"/>
          </p:cNvSpPr>
          <p:nvPr/>
        </p:nvSpPr>
        <p:spPr bwMode="auto">
          <a:xfrm flipH="1">
            <a:off x="2339752" y="2708920"/>
            <a:ext cx="5184576" cy="1296144"/>
          </a:xfrm>
          <a:prstGeom prst="roundRect">
            <a:avLst>
              <a:gd name="adj" fmla="val 10121"/>
            </a:avLst>
          </a:prstGeom>
          <a:gradFill>
            <a:gsLst>
              <a:gs pos="0">
                <a:srgbClr val="85CA3A"/>
              </a:gs>
              <a:gs pos="35000">
                <a:srgbClr val="92D050"/>
              </a:gs>
              <a:gs pos="100000">
                <a:srgbClr val="99FF99"/>
              </a:gs>
            </a:gsLst>
          </a:gradFill>
          <a:ln>
            <a:noFill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>
              <a:defRPr/>
            </a:pPr>
            <a:endParaRPr lang="zh-CN" altLang="en-US">
              <a:latin typeface="Verdana" pitchFamily="34" charset="0"/>
            </a:endParaRPr>
          </a:p>
        </p:txBody>
      </p:sp>
      <p:sp>
        <p:nvSpPr>
          <p:cNvPr id="6155" name="Text Box 20"/>
          <p:cNvSpPr txBox="1">
            <a:spLocks noChangeArrowheads="1"/>
          </p:cNvSpPr>
          <p:nvPr/>
        </p:nvSpPr>
        <p:spPr bwMode="auto">
          <a:xfrm>
            <a:off x="2411760" y="2780928"/>
            <a:ext cx="504056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zh-CN" sz="3200" b="1" dirty="0" smtClean="0"/>
              <a:t>清晨醒来，发现世上的手机都消失了，</a:t>
            </a:r>
            <a:r>
              <a:rPr lang="zh-CN" altLang="zh-CN" sz="3200" b="1" dirty="0" smtClean="0"/>
              <a:t>我们</a:t>
            </a:r>
            <a:r>
              <a:rPr lang="zh-CN" altLang="en-US" sz="3200" b="1" dirty="0" smtClean="0"/>
              <a:t>会</a:t>
            </a:r>
            <a:r>
              <a:rPr lang="en-US" altLang="zh-CN" sz="3200" b="1" dirty="0" smtClean="0"/>
              <a:t>……</a:t>
            </a:r>
            <a:endParaRPr lang="zh-CN" altLang="zh-CN" sz="32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701" y="260648"/>
            <a:ext cx="3324299" cy="648072"/>
          </a:xfrm>
          <a:prstGeom prst="homePlate">
            <a:avLst/>
          </a:prstGeom>
          <a:solidFill>
            <a:srgbClr val="FF0000"/>
          </a:solidFill>
          <a:ln>
            <a:miter lim="800000"/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zh-CN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一、课程标准</a:t>
            </a:r>
            <a:endParaRPr lang="zh-CN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AutoShape 34"/>
          <p:cNvSpPr>
            <a:spLocks noChangeArrowheads="1"/>
          </p:cNvSpPr>
          <p:nvPr/>
        </p:nvSpPr>
        <p:spPr bwMode="gray">
          <a:xfrm>
            <a:off x="646113" y="1530350"/>
            <a:ext cx="8015287" cy="1373188"/>
          </a:xfrm>
          <a:prstGeom prst="roundRect">
            <a:avLst>
              <a:gd name="adj" fmla="val 16667"/>
            </a:avLst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4" name="AutoShape 35" descr="5%"/>
          <p:cNvSpPr>
            <a:spLocks noChangeArrowheads="1"/>
          </p:cNvSpPr>
          <p:nvPr/>
        </p:nvSpPr>
        <p:spPr bwMode="gray">
          <a:xfrm>
            <a:off x="600075" y="1598613"/>
            <a:ext cx="4187825" cy="4783137"/>
          </a:xfrm>
          <a:prstGeom prst="roundRect">
            <a:avLst>
              <a:gd name="adj" fmla="val 9965"/>
            </a:avLst>
          </a:prstGeom>
          <a:noFill/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457200" y="1295400"/>
            <a:ext cx="2386013" cy="541338"/>
            <a:chOff x="720" y="1392"/>
            <a:chExt cx="4058" cy="480"/>
          </a:xfrm>
        </p:grpSpPr>
        <p:sp>
          <p:nvSpPr>
            <p:cNvPr id="26" name="AutoShape 3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FF9900"/>
                </a:gs>
                <a:gs pos="50000">
                  <a:srgbClr val="FF9900">
                    <a:gamma/>
                    <a:shade val="92157"/>
                    <a:invGamma/>
                  </a:srgbClr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grpSp>
          <p:nvGrpSpPr>
            <p:cNvPr id="21518" name="Group 3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" name="AutoShape 39"/>
              <p:cNvSpPr>
                <a:spLocks noChangeArrowheads="1"/>
              </p:cNvSpPr>
              <p:nvPr/>
            </p:nvSpPr>
            <p:spPr bwMode="gray">
              <a:xfrm>
                <a:off x="745" y="1735"/>
                <a:ext cx="3987" cy="11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9900"/>
                  </a:gs>
                  <a:gs pos="100000">
                    <a:srgbClr val="FF9900">
                      <a:gamma/>
                      <a:tint val="2000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29" name="AutoShape 40"/>
              <p:cNvSpPr>
                <a:spLocks noChangeArrowheads="1"/>
              </p:cNvSpPr>
              <p:nvPr/>
            </p:nvSpPr>
            <p:spPr bwMode="gray">
              <a:xfrm>
                <a:off x="745" y="1407"/>
                <a:ext cx="3987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9900">
                      <a:gamma/>
                      <a:tint val="22353"/>
                      <a:invGamma/>
                    </a:srgbClr>
                  </a:gs>
                  <a:gs pos="100000">
                    <a:srgbClr val="FF990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</p:grpSp>
      <p:sp>
        <p:nvSpPr>
          <p:cNvPr id="30" name="Rectangle 41"/>
          <p:cNvSpPr>
            <a:spLocks noChangeArrowheads="1"/>
          </p:cNvSpPr>
          <p:nvPr/>
        </p:nvSpPr>
        <p:spPr bwMode="gray">
          <a:xfrm>
            <a:off x="620820" y="1304925"/>
            <a:ext cx="222004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  <a:defRPr/>
            </a:pP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宋体" charset="-122"/>
                <a:ea typeface="黑体" pitchFamily="49" charset="-122"/>
              </a:rPr>
              <a:t>课标原文：</a:t>
            </a:r>
            <a:endParaRPr lang="en-US" altLang="zh-CN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黑体" pitchFamily="49" charset="-122"/>
            </a:endParaRPr>
          </a:p>
        </p:txBody>
      </p:sp>
      <p:sp>
        <p:nvSpPr>
          <p:cNvPr id="31" name="Rectangle 42"/>
          <p:cNvSpPr>
            <a:spLocks noChangeArrowheads="1"/>
          </p:cNvSpPr>
          <p:nvPr/>
        </p:nvSpPr>
        <p:spPr bwMode="auto">
          <a:xfrm>
            <a:off x="825500" y="2143125"/>
            <a:ext cx="3827463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“能够根据任务需求，熟练使用文字处理、图表处理等工具软件加工信息，表达意图；”</a:t>
            </a:r>
          </a:p>
        </p:txBody>
      </p:sp>
      <p:sp>
        <p:nvSpPr>
          <p:cNvPr id="32" name="Rectangle 42"/>
          <p:cNvSpPr>
            <a:spLocks noChangeArrowheads="1"/>
          </p:cNvSpPr>
          <p:nvPr/>
        </p:nvSpPr>
        <p:spPr bwMode="auto">
          <a:xfrm>
            <a:off x="825500" y="4159250"/>
            <a:ext cx="3827463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“初步掌握用计算机进行信息处理的几种基本方法，认识其工作过程与基本特征”。</a:t>
            </a: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803900" y="1957164"/>
            <a:ext cx="2857500" cy="3924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左箭头 6"/>
          <p:cNvSpPr/>
          <p:nvPr/>
        </p:nvSpPr>
        <p:spPr bwMode="auto">
          <a:xfrm>
            <a:off x="4767312" y="3499231"/>
            <a:ext cx="871860" cy="576064"/>
          </a:xfrm>
          <a:prstGeom prst="leftArrow">
            <a:avLst>
              <a:gd name="adj1" fmla="val 50000"/>
              <a:gd name="adj2" fmla="val 60078"/>
            </a:avLst>
          </a:prstGeom>
          <a:ln>
            <a:headEnd type="none" w="med" len="med"/>
            <a:tailEnd type="non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26" name="图片 1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组合 26"/>
          <p:cNvGrpSpPr/>
          <p:nvPr/>
        </p:nvGrpSpPr>
        <p:grpSpPr>
          <a:xfrm>
            <a:off x="5940152" y="1556792"/>
            <a:ext cx="864096" cy="598150"/>
            <a:chOff x="6948264" y="3074973"/>
            <a:chExt cx="1635125" cy="778023"/>
          </a:xfrm>
        </p:grpSpPr>
        <p:grpSp>
          <p:nvGrpSpPr>
            <p:cNvPr id="17" name="Group 10"/>
            <p:cNvGrpSpPr>
              <a:grpSpLocks/>
            </p:cNvGrpSpPr>
            <p:nvPr/>
          </p:nvGrpSpPr>
          <p:grpSpPr bwMode="auto">
            <a:xfrm>
              <a:off x="6948264" y="3074973"/>
              <a:ext cx="1635125" cy="778023"/>
              <a:chOff x="1289" y="587"/>
              <a:chExt cx="668" cy="647"/>
            </a:xfrm>
          </p:grpSpPr>
          <p:sp>
            <p:nvSpPr>
              <p:cNvPr id="19" name="Oval 11"/>
              <p:cNvSpPr>
                <a:spLocks noChangeArrowheads="1"/>
              </p:cNvSpPr>
              <p:nvPr/>
            </p:nvSpPr>
            <p:spPr bwMode="gray">
              <a:xfrm>
                <a:off x="1289" y="659"/>
                <a:ext cx="668" cy="515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20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21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22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25" name="Oval 15">
                <a:hlinkClick r:id="rId4" action="ppaction://hlinkpres?slideindex=1&amp;slidetitle="/>
              </p:cNvPr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</p:grpSp>
        <p:sp>
          <p:nvSpPr>
            <p:cNvPr id="18" name="Text Box 16">
              <a:hlinkClick r:id="rId4" action="ppaction://hlinkpres?slideindex=1&amp;slidetitle="/>
            </p:cNvPr>
            <p:cNvSpPr txBox="1">
              <a:spLocks noChangeArrowheads="1"/>
            </p:cNvSpPr>
            <p:nvPr/>
          </p:nvSpPr>
          <p:spPr bwMode="gray">
            <a:xfrm>
              <a:off x="7092281" y="3183358"/>
              <a:ext cx="1343093" cy="44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spc="50" dirty="0" smtClean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ea"/>
                  <a:ea typeface="+mn-ea"/>
                </a:rPr>
                <a:t>反思</a:t>
              </a:r>
              <a:endParaRPr lang="en-US" altLang="zh-CN" sz="16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75656" y="1988840"/>
            <a:ext cx="864096" cy="598150"/>
            <a:chOff x="6948264" y="3074973"/>
            <a:chExt cx="1635125" cy="778023"/>
          </a:xfrm>
        </p:grpSpPr>
        <p:grpSp>
          <p:nvGrpSpPr>
            <p:cNvPr id="50" name="Group 10"/>
            <p:cNvGrpSpPr>
              <a:grpSpLocks/>
            </p:cNvGrpSpPr>
            <p:nvPr/>
          </p:nvGrpSpPr>
          <p:grpSpPr bwMode="auto">
            <a:xfrm>
              <a:off x="6948264" y="3074973"/>
              <a:ext cx="1635125" cy="778023"/>
              <a:chOff x="1289" y="587"/>
              <a:chExt cx="668" cy="647"/>
            </a:xfrm>
          </p:grpSpPr>
          <p:sp>
            <p:nvSpPr>
              <p:cNvPr id="52" name="Oval 11"/>
              <p:cNvSpPr>
                <a:spLocks noChangeArrowheads="1"/>
              </p:cNvSpPr>
              <p:nvPr/>
            </p:nvSpPr>
            <p:spPr bwMode="gray">
              <a:xfrm>
                <a:off x="1289" y="659"/>
                <a:ext cx="668" cy="515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53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54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55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56" name="Oval 15">
                <a:hlinkClick r:id="rId5" action="ppaction://hlinkpres?slideindex=1&amp;slidetitle="/>
              </p:cNvPr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</p:grpSp>
        <p:sp>
          <p:nvSpPr>
            <p:cNvPr id="51" name="Text Box 16">
              <a:hlinkClick r:id="rId5" action="ppaction://hlinkpres?slideindex=1&amp;slidetitle="/>
            </p:cNvPr>
            <p:cNvSpPr txBox="1">
              <a:spLocks noChangeArrowheads="1"/>
            </p:cNvSpPr>
            <p:nvPr/>
          </p:nvSpPr>
          <p:spPr bwMode="gray">
            <a:xfrm>
              <a:off x="7092281" y="3183358"/>
              <a:ext cx="1343093" cy="44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spc="50" dirty="0" smtClean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ea"/>
                  <a:ea typeface="+mn-ea"/>
                </a:rPr>
                <a:t>人文</a:t>
              </a:r>
              <a:endParaRPr lang="en-US" altLang="zh-CN" sz="16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932040" y="3284984"/>
            <a:ext cx="864096" cy="598150"/>
            <a:chOff x="6948264" y="3074973"/>
            <a:chExt cx="1635125" cy="778023"/>
          </a:xfrm>
        </p:grpSpPr>
        <p:grpSp>
          <p:nvGrpSpPr>
            <p:cNvPr id="58" name="Group 10"/>
            <p:cNvGrpSpPr>
              <a:grpSpLocks/>
            </p:cNvGrpSpPr>
            <p:nvPr/>
          </p:nvGrpSpPr>
          <p:grpSpPr bwMode="auto">
            <a:xfrm>
              <a:off x="6948264" y="3074973"/>
              <a:ext cx="1635125" cy="778023"/>
              <a:chOff x="1289" y="587"/>
              <a:chExt cx="668" cy="647"/>
            </a:xfrm>
          </p:grpSpPr>
          <p:sp>
            <p:nvSpPr>
              <p:cNvPr id="60" name="Oval 11"/>
              <p:cNvSpPr>
                <a:spLocks noChangeArrowheads="1"/>
              </p:cNvSpPr>
              <p:nvPr/>
            </p:nvSpPr>
            <p:spPr bwMode="gray">
              <a:xfrm>
                <a:off x="1289" y="659"/>
                <a:ext cx="668" cy="515"/>
              </a:xfrm>
              <a:prstGeom prst="ellipse">
                <a:avLst/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61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62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63" name="Oval 14">
                <a:hlinkClick r:id="rId6" action="ppaction://hlinkpres?slideindex=1&amp;slidetitle="/>
              </p:cNvPr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  <p:sp>
            <p:nvSpPr>
              <p:cNvPr id="64" name="Oval 15">
                <a:hlinkClick r:id="rId6" action="ppaction://hlinkpres?slideindex=1&amp;slidetitle="/>
              </p:cNvPr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en-US" sz="1600">
                  <a:latin typeface="+mn-ea"/>
                  <a:ea typeface="+mn-ea"/>
                </a:endParaRPr>
              </a:p>
            </p:txBody>
          </p:sp>
        </p:grpSp>
        <p:sp>
          <p:nvSpPr>
            <p:cNvPr id="59" name="Text Box 16">
              <a:hlinkClick r:id="rId6" action="ppaction://hlinkpres?slideindex=1&amp;slidetitle="/>
            </p:cNvPr>
            <p:cNvSpPr txBox="1">
              <a:spLocks noChangeArrowheads="1"/>
            </p:cNvSpPr>
            <p:nvPr/>
          </p:nvSpPr>
          <p:spPr bwMode="gray">
            <a:xfrm>
              <a:off x="7092281" y="3183358"/>
              <a:ext cx="1343093" cy="440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spc="50" dirty="0" smtClean="0">
                  <a:ln w="11430"/>
                  <a:solidFill>
                    <a:schemeClr val="accent1">
                      <a:lumMod val="50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ea"/>
                  <a:ea typeface="+mn-ea"/>
                </a:rPr>
                <a:t>交流 </a:t>
              </a:r>
              <a:endParaRPr lang="en-US" altLang="zh-CN" sz="16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b="4353"/>
          <a:stretch>
            <a:fillRect/>
          </a:stretch>
        </p:blipFill>
        <p:spPr bwMode="auto">
          <a:xfrm>
            <a:off x="7631113" y="4941888"/>
            <a:ext cx="15271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701" y="260648"/>
            <a:ext cx="3324299" cy="648072"/>
          </a:xfrm>
          <a:prstGeom prst="homePlate">
            <a:avLst/>
          </a:prstGeom>
          <a:solidFill>
            <a:srgbClr val="E2A700"/>
          </a:solidFill>
          <a:ln>
            <a:miter lim="800000"/>
            <a:headEnd/>
            <a:tailEnd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zh-CN" altLang="zh-CN" sz="3600" dirty="0" smtClean="0"/>
              <a:t>参考作文题</a:t>
            </a:r>
            <a:endParaRPr lang="zh-CN" altLang="zh-CN" sz="3600" dirty="0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4932040" y="2420888"/>
            <a:ext cx="3600400" cy="396044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539552" y="2492896"/>
            <a:ext cx="3744416" cy="3888432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幼圆" pitchFamily="49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gray">
          <a:xfrm rot="3419336">
            <a:off x="2043967" y="1259844"/>
            <a:ext cx="874712" cy="97155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</a:sp3d>
          <a:extLst>
            <a:ext uri="{AF507438-7753-43E0-B8FC-AC1667EBCBE1}"/>
          </a:extLst>
        </p:spPr>
        <p:txBody>
          <a:bodyPr wrap="none" anchor="ctr">
            <a:flatTx/>
          </a:bodyPr>
          <a:lstStyle/>
          <a:p>
            <a:pPr algn="ctr">
              <a:defRPr/>
            </a:pPr>
            <a:endParaRPr lang="zh-CN" altLang="en-US">
              <a:ea typeface="+mn-ea"/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2982973" y="1433675"/>
            <a:ext cx="3190875" cy="249238"/>
            <a:chOff x="2003" y="3439"/>
            <a:chExt cx="468" cy="244"/>
          </a:xfrm>
        </p:grpSpPr>
        <p:sp>
          <p:nvSpPr>
            <p:cNvPr id="28687" name="Oval 9"/>
            <p:cNvSpPr>
              <a:spLocks noChangeArrowheads="1"/>
            </p:cNvSpPr>
            <p:nvPr/>
          </p:nvSpPr>
          <p:spPr bwMode="gray">
            <a:xfrm>
              <a:off x="2003" y="3439"/>
              <a:ext cx="79" cy="242"/>
            </a:xfrm>
            <a:prstGeom prst="ellipse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ea typeface="幼圆" pitchFamily="49" charset="-122"/>
              </a:endParaRPr>
            </a:p>
          </p:txBody>
        </p:sp>
        <p:sp>
          <p:nvSpPr>
            <p:cNvPr id="28688" name="Rectangle 10"/>
            <p:cNvSpPr>
              <a:spLocks noChangeArrowheads="1"/>
            </p:cNvSpPr>
            <p:nvPr/>
          </p:nvSpPr>
          <p:spPr bwMode="gray">
            <a:xfrm>
              <a:off x="2048" y="3441"/>
              <a:ext cx="388" cy="242"/>
            </a:xfrm>
            <a:prstGeom prst="rect">
              <a:avLst/>
            </a:pr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>
                <a:ea typeface="幼圆" pitchFamily="49" charset="-122"/>
              </a:endParaRPr>
            </a:p>
          </p:txBody>
        </p:sp>
        <p:sp>
          <p:nvSpPr>
            <p:cNvPr id="17" name="Oval 11"/>
            <p:cNvSpPr>
              <a:spLocks noChangeArrowheads="1"/>
            </p:cNvSpPr>
            <p:nvPr/>
          </p:nvSpPr>
          <p:spPr bwMode="gray">
            <a:xfrm>
              <a:off x="2400" y="3444"/>
              <a:ext cx="71" cy="233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8" name="Oval 12"/>
            <p:cNvSpPr>
              <a:spLocks noChangeArrowheads="1"/>
            </p:cNvSpPr>
            <p:nvPr/>
          </p:nvSpPr>
          <p:spPr bwMode="gray">
            <a:xfrm>
              <a:off x="2438" y="3518"/>
              <a:ext cx="20" cy="70"/>
            </a:xfrm>
            <a:prstGeom prst="ellipse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>
                <a:ea typeface="+mn-ea"/>
              </a:endParaRPr>
            </a:p>
          </p:txBody>
        </p:sp>
      </p:grpSp>
      <p:sp>
        <p:nvSpPr>
          <p:cNvPr id="19" name="Rectangle 13"/>
          <p:cNvSpPr>
            <a:spLocks noChangeArrowheads="1"/>
          </p:cNvSpPr>
          <p:nvPr/>
        </p:nvSpPr>
        <p:spPr bwMode="gray">
          <a:xfrm rot="3419336">
            <a:off x="5619810" y="1198726"/>
            <a:ext cx="874713" cy="969962"/>
          </a:xfrm>
          <a:prstGeom prst="rect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Front">
              <a:rot lat="0" lon="1500000" rev="0"/>
            </a:camera>
            <a:lightRig rig="legacyFlat4" dir="b"/>
          </a:scene3d>
          <a:sp3d extrusionH="8874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algn="ctr"/>
            <a:endParaRPr lang="zh-CN" altLang="en-US">
              <a:ea typeface="幼圆" pitchFamily="49" charset="-122"/>
            </a:endParaRPr>
          </a:p>
        </p:txBody>
      </p:sp>
      <p:sp>
        <p:nvSpPr>
          <p:cNvPr id="20" name="Rectangle 26"/>
          <p:cNvSpPr>
            <a:spLocks noChangeArrowheads="1"/>
          </p:cNvSpPr>
          <p:nvPr/>
        </p:nvSpPr>
        <p:spPr bwMode="gray">
          <a:xfrm>
            <a:off x="2079853" y="1398790"/>
            <a:ext cx="9028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ea"/>
                <a:ea typeface="+mn-ea"/>
                <a:cs typeface="宋体" pitchFamily="2" charset="-122"/>
              </a:rPr>
              <a:t>命题</a:t>
            </a:r>
            <a:endParaRPr lang="zh-CN" altLang="zh-CN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ea"/>
              <a:ea typeface="+mn-ea"/>
              <a:cs typeface="宋体" pitchFamily="2" charset="-122"/>
            </a:endParaRPr>
          </a:p>
        </p:txBody>
      </p:sp>
      <p:sp>
        <p:nvSpPr>
          <p:cNvPr id="21" name="Rectangle 27"/>
          <p:cNvSpPr>
            <a:spLocks noChangeArrowheads="1"/>
          </p:cNvSpPr>
          <p:nvPr/>
        </p:nvSpPr>
        <p:spPr bwMode="gray">
          <a:xfrm>
            <a:off x="5667511" y="1398790"/>
            <a:ext cx="9028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幼圆"/>
                <a:ea typeface="+mn-ea"/>
                <a:cs typeface="宋体" pitchFamily="2" charset="-122"/>
              </a:rPr>
              <a:t>材料</a:t>
            </a:r>
            <a:endParaRPr lang="zh-CN" altLang="zh-CN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幼圆"/>
              <a:ea typeface="+mn-ea"/>
              <a:cs typeface="宋体" pitchFamily="2" charset="-122"/>
            </a:endParaRPr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755576" y="2852936"/>
            <a:ext cx="3312368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0000FF"/>
                </a:solidFill>
                <a:latin typeface="+mn-ea"/>
                <a:ea typeface="+mn-ea"/>
              </a:rPr>
              <a:t>1</a:t>
            </a:r>
            <a:r>
              <a:rPr lang="zh-CN" altLang="zh-CN" sz="4400" b="1" dirty="0" smtClean="0">
                <a:solidFill>
                  <a:srgbClr val="0000FF"/>
                </a:solidFill>
                <a:latin typeface="+mn-ea"/>
                <a:ea typeface="+mn-ea"/>
              </a:rPr>
              <a:t>、与你为邻</a:t>
            </a:r>
          </a:p>
          <a:p>
            <a:endParaRPr lang="en-US" altLang="zh-CN" sz="4400" b="1" dirty="0" smtClean="0">
              <a:solidFill>
                <a:srgbClr val="0000FF"/>
              </a:solidFill>
              <a:latin typeface="+mn-ea"/>
              <a:ea typeface="+mn-ea"/>
            </a:endParaRPr>
          </a:p>
          <a:p>
            <a:r>
              <a:rPr lang="en-US" altLang="zh-CN" sz="4400" b="1" dirty="0" smtClean="0">
                <a:solidFill>
                  <a:srgbClr val="0000FF"/>
                </a:solidFill>
                <a:latin typeface="+mn-ea"/>
                <a:ea typeface="+mn-ea"/>
              </a:rPr>
              <a:t>2</a:t>
            </a:r>
            <a:r>
              <a:rPr lang="zh-CN" altLang="zh-CN" sz="4400" b="1" dirty="0" smtClean="0">
                <a:solidFill>
                  <a:srgbClr val="0000FF"/>
                </a:solidFill>
                <a:latin typeface="+mn-ea"/>
                <a:ea typeface="+mn-ea"/>
              </a:rPr>
              <a:t>、过一种平衡的生活</a:t>
            </a:r>
            <a:endParaRPr lang="zh-CN" altLang="zh-CN" sz="4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5148064" y="2636913"/>
            <a:ext cx="3168352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 smtClean="0">
                <a:solidFill>
                  <a:srgbClr val="0000FF"/>
                </a:solidFill>
                <a:latin typeface="+mn-ea"/>
                <a:ea typeface="+mn-ea"/>
              </a:rPr>
              <a:t>3</a:t>
            </a:r>
            <a:r>
              <a:rPr lang="zh-CN" altLang="zh-CN" sz="3200" b="1" dirty="0" smtClean="0">
                <a:solidFill>
                  <a:srgbClr val="0000FF"/>
                </a:solidFill>
                <a:latin typeface="+mn-ea"/>
                <a:ea typeface="+mn-ea"/>
              </a:rPr>
              <a:t>、</a:t>
            </a:r>
            <a:r>
              <a:rPr lang="en-US" altLang="zh-CN" sz="3200" b="1" dirty="0" smtClean="0">
                <a:solidFill>
                  <a:srgbClr val="0000FF"/>
                </a:solidFill>
                <a:latin typeface="+mn-ea"/>
                <a:ea typeface="+mn-ea"/>
              </a:rPr>
              <a:t> </a:t>
            </a:r>
            <a:r>
              <a:rPr lang="zh-CN" altLang="zh-CN" sz="3200" b="1" dirty="0" smtClean="0">
                <a:solidFill>
                  <a:srgbClr val="0000FF"/>
                </a:solidFill>
                <a:latin typeface="+mn-ea"/>
                <a:ea typeface="+mn-ea"/>
              </a:rPr>
              <a:t>世界</a:t>
            </a:r>
            <a:r>
              <a:rPr lang="zh-CN" altLang="zh-CN" sz="3200" b="1" dirty="0" smtClean="0">
                <a:solidFill>
                  <a:srgbClr val="0000FF"/>
                </a:solidFill>
                <a:latin typeface="+mn-ea"/>
                <a:ea typeface="+mn-ea"/>
              </a:rPr>
              <a:t>可以存在于神奇虚拟的网络，世界更演绎着平凡真实的人生；世界说起来很大，世界其实又很</a:t>
            </a:r>
            <a:r>
              <a:rPr lang="zh-CN" altLang="zh-CN" sz="3200" b="1" dirty="0" smtClean="0">
                <a:solidFill>
                  <a:srgbClr val="0000FF"/>
                </a:solidFill>
                <a:latin typeface="+mn-ea"/>
                <a:ea typeface="+mn-ea"/>
              </a:rPr>
              <a:t>小</a:t>
            </a:r>
            <a:r>
              <a:rPr lang="en-US" altLang="zh-CN" sz="3200" b="1" dirty="0" smtClean="0">
                <a:solidFill>
                  <a:srgbClr val="0000FF"/>
                </a:solidFill>
                <a:latin typeface="+mn-ea"/>
                <a:ea typeface="+mn-ea"/>
              </a:rPr>
              <a:t>……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  <a:cs typeface="宋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9" grpId="0" animBg="1"/>
      <p:bldP spid="22" grpId="0"/>
      <p:bldP spid="23" grpId="0"/>
    </p:bldLst>
  </p:timing>
</p:sld>
</file>

<file path=ppt/theme/theme1.xml><?xml version="1.0" encoding="utf-8"?>
<a:theme xmlns:a="http://schemas.openxmlformats.org/drawingml/2006/main" name="主题1">
  <a:themeElements>
    <a:clrScheme name="580TGp_general_light_ani 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580TGp_general_light_ani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80TGp_general_light_ani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80TGp_general_light_ani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2962</TotalTime>
  <Words>135</Words>
  <Application>Microsoft Office PowerPoint</Application>
  <PresentationFormat>全屏显示(4:3)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主题1</vt:lpstr>
      <vt:lpstr>引生活之水 作    之章   ——以“手机”为话题的作文内容指导</vt:lpstr>
      <vt:lpstr>幻灯片 2</vt:lpstr>
      <vt:lpstr>幻灯片 3</vt:lpstr>
      <vt:lpstr>一、课程标准</vt:lpstr>
      <vt:lpstr>参考作文题</vt:lpstr>
    </vt:vector>
  </TitlesOfParts>
  <Company>微软用户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马南南</dc:creator>
  <cp:lastModifiedBy>wu</cp:lastModifiedBy>
  <cp:revision>180</cp:revision>
  <dcterms:created xsi:type="dcterms:W3CDTF">2012-02-04T07:16:10Z</dcterms:created>
  <dcterms:modified xsi:type="dcterms:W3CDTF">2014-11-18T10:30:09Z</dcterms:modified>
</cp:coreProperties>
</file>