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47"/>
  </p:notesMasterIdLst>
  <p:sldIdLst>
    <p:sldId id="256" r:id="rId2"/>
    <p:sldId id="305" r:id="rId3"/>
    <p:sldId id="306" r:id="rId4"/>
    <p:sldId id="257" r:id="rId5"/>
    <p:sldId id="258" r:id="rId6"/>
    <p:sldId id="261" r:id="rId7"/>
    <p:sldId id="260" r:id="rId8"/>
    <p:sldId id="259" r:id="rId9"/>
    <p:sldId id="262" r:id="rId10"/>
    <p:sldId id="274" r:id="rId11"/>
    <p:sldId id="263" r:id="rId12"/>
    <p:sldId id="273" r:id="rId13"/>
    <p:sldId id="272" r:id="rId14"/>
    <p:sldId id="271" r:id="rId15"/>
    <p:sldId id="270" r:id="rId16"/>
    <p:sldId id="269" r:id="rId17"/>
    <p:sldId id="268" r:id="rId18"/>
    <p:sldId id="267" r:id="rId19"/>
    <p:sldId id="266" r:id="rId20"/>
    <p:sldId id="265" r:id="rId21"/>
    <p:sldId id="264" r:id="rId22"/>
    <p:sldId id="283" r:id="rId23"/>
    <p:sldId id="282" r:id="rId24"/>
    <p:sldId id="281" r:id="rId25"/>
    <p:sldId id="280" r:id="rId26"/>
    <p:sldId id="279" r:id="rId27"/>
    <p:sldId id="278" r:id="rId28"/>
    <p:sldId id="277" r:id="rId29"/>
    <p:sldId id="276" r:id="rId30"/>
    <p:sldId id="275" r:id="rId31"/>
    <p:sldId id="284" r:id="rId32"/>
    <p:sldId id="285" r:id="rId33"/>
    <p:sldId id="286" r:id="rId34"/>
    <p:sldId id="295" r:id="rId35"/>
    <p:sldId id="294" r:id="rId36"/>
    <p:sldId id="293" r:id="rId37"/>
    <p:sldId id="292" r:id="rId38"/>
    <p:sldId id="291" r:id="rId39"/>
    <p:sldId id="290" r:id="rId40"/>
    <p:sldId id="289" r:id="rId41"/>
    <p:sldId id="288" r:id="rId42"/>
    <p:sldId id="287" r:id="rId43"/>
    <p:sldId id="296" r:id="rId44"/>
    <p:sldId id="303" r:id="rId45"/>
    <p:sldId id="304"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00099"/>
    <a:srgbClr val="0D0DE3"/>
    <a:srgbClr val="FF6600"/>
    <a:srgbClr val="006600"/>
    <a:srgbClr val="0033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516"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88FA8D6-58EE-484B-BE89-C68B4C3F18AE}" type="datetimeFigureOut">
              <a:rPr lang="zh-CN" altLang="en-US" smtClean="0"/>
              <a:t>2012/12/28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2F237F-ECF7-45CE-B98E-DFA7E6829005}" type="slidenum">
              <a:rPr lang="zh-CN" altLang="en-US" smtClean="0"/>
              <a:t>‹#›</a:t>
            </a:fld>
            <a:endParaRPr lang="zh-CN" altLang="en-US"/>
          </a:p>
        </p:txBody>
      </p:sp>
    </p:spTree>
    <p:extLst>
      <p:ext uri="{BB962C8B-B14F-4D97-AF65-F5344CB8AC3E}">
        <p14:creationId xmlns:p14="http://schemas.microsoft.com/office/powerpoint/2010/main" val="3333180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B2F237F-ECF7-45CE-B98E-DFA7E6829005}" type="slidenum">
              <a:rPr lang="zh-CN" altLang="en-US" smtClean="0"/>
              <a:t>40</a:t>
            </a:fld>
            <a:endParaRPr lang="zh-CN" altLang="en-US"/>
          </a:p>
        </p:txBody>
      </p:sp>
    </p:spTree>
    <p:extLst>
      <p:ext uri="{BB962C8B-B14F-4D97-AF65-F5344CB8AC3E}">
        <p14:creationId xmlns:p14="http://schemas.microsoft.com/office/powerpoint/2010/main" val="1879945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4034605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126139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2712233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75519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3323235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2361808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585618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2553185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1535945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1699806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5002055-E0A2-48E5-B605-37C731E4F028}" type="datetimeFigureOut">
              <a:rPr lang="zh-CN" altLang="en-US" smtClean="0"/>
              <a:t>2012/12/28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3478493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002055-E0A2-48E5-B605-37C731E4F028}" type="datetimeFigureOut">
              <a:rPr lang="zh-CN" altLang="en-US" smtClean="0"/>
              <a:t>2012/12/28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9E78A8-8BF4-4075-B050-72BF83A73495}" type="slidenum">
              <a:rPr lang="zh-CN" altLang="en-US" smtClean="0"/>
              <a:t>‹#›</a:t>
            </a:fld>
            <a:endParaRPr lang="zh-CN" altLang="en-US"/>
          </a:p>
        </p:txBody>
      </p:sp>
    </p:spTree>
    <p:extLst>
      <p:ext uri="{BB962C8B-B14F-4D97-AF65-F5344CB8AC3E}">
        <p14:creationId xmlns:p14="http://schemas.microsoft.com/office/powerpoint/2010/main" val="131526994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03649" y="332656"/>
            <a:ext cx="5688632" cy="1107996"/>
          </a:xfrm>
          <a:prstGeom prst="rect">
            <a:avLst/>
          </a:prstGeom>
        </p:spPr>
        <p:txBody>
          <a:bodyPr wrap="square">
            <a:spAutoFit/>
          </a:bodyPr>
          <a:lstStyle/>
          <a:p>
            <a:pPr algn="ctr"/>
            <a:r>
              <a:rPr lang="zh-CN" altLang="zh-CN" sz="6600" b="1" kern="100" dirty="0" smtClean="0">
                <a:solidFill>
                  <a:srgbClr val="7030A0"/>
                </a:solidFill>
                <a:effectLst/>
                <a:latin typeface="华文琥珀" pitchFamily="2" charset="-122"/>
                <a:ea typeface="华文琥珀" pitchFamily="2" charset="-122"/>
                <a:cs typeface="Times New Roman"/>
              </a:rPr>
              <a:t>抓标志辨语病</a:t>
            </a:r>
            <a:endParaRPr lang="zh-CN" altLang="en-US" sz="6600" dirty="0">
              <a:solidFill>
                <a:srgbClr val="7030A0"/>
              </a:solidFill>
              <a:latin typeface="华文琥珀" pitchFamily="2" charset="-122"/>
              <a:ea typeface="华文琥珀" pitchFamily="2" charset="-122"/>
            </a:endParaRPr>
          </a:p>
        </p:txBody>
      </p:sp>
      <p:sp>
        <p:nvSpPr>
          <p:cNvPr id="6" name="矩形 5"/>
          <p:cNvSpPr/>
          <p:nvPr/>
        </p:nvSpPr>
        <p:spPr>
          <a:xfrm>
            <a:off x="2218894" y="1700808"/>
            <a:ext cx="5017402" cy="707886"/>
          </a:xfrm>
          <a:prstGeom prst="rect">
            <a:avLst/>
          </a:prstGeom>
        </p:spPr>
        <p:txBody>
          <a:bodyPr wrap="square">
            <a:spAutoFit/>
          </a:bodyPr>
          <a:lstStyle/>
          <a:p>
            <a:pPr indent="400050" algn="just">
              <a:spcAft>
                <a:spcPts val="0"/>
              </a:spcAft>
            </a:pPr>
            <a:r>
              <a:rPr lang="zh-CN" altLang="zh-CN" sz="4000" b="1" kern="100" dirty="0" smtClean="0">
                <a:solidFill>
                  <a:srgbClr val="003300"/>
                </a:solidFill>
                <a:effectLst/>
                <a:latin typeface="隶书" pitchFamily="49" charset="-122"/>
                <a:ea typeface="隶书" pitchFamily="49" charset="-122"/>
                <a:cs typeface="汉仪方隶简"/>
              </a:rPr>
              <a:t>一、常见语病类型</a:t>
            </a:r>
            <a:endParaRPr lang="zh-CN" altLang="zh-CN" sz="4000" kern="100" dirty="0">
              <a:solidFill>
                <a:srgbClr val="003300"/>
              </a:solidFill>
              <a:effectLst/>
              <a:latin typeface="隶书" pitchFamily="49" charset="-122"/>
              <a:ea typeface="隶书" pitchFamily="49" charset="-122"/>
            </a:endParaRPr>
          </a:p>
        </p:txBody>
      </p:sp>
      <p:sp>
        <p:nvSpPr>
          <p:cNvPr id="7" name="矩形 6"/>
          <p:cNvSpPr/>
          <p:nvPr/>
        </p:nvSpPr>
        <p:spPr>
          <a:xfrm>
            <a:off x="737155" y="2564904"/>
            <a:ext cx="7777178" cy="3416320"/>
          </a:xfrm>
          <a:prstGeom prst="rect">
            <a:avLst/>
          </a:prstGeom>
        </p:spPr>
        <p:txBody>
          <a:bodyPr wrap="square">
            <a:spAutoFit/>
          </a:bodyPr>
          <a:lstStyle/>
          <a:p>
            <a:pPr marR="266700" indent="261620">
              <a:spcAft>
                <a:spcPts val="0"/>
              </a:spcAft>
            </a:pPr>
            <a:r>
              <a:rPr lang="zh-CN" altLang="zh-CN" sz="3600" kern="0" dirty="0" smtClean="0">
                <a:solidFill>
                  <a:srgbClr val="000099"/>
                </a:solidFill>
                <a:effectLst/>
                <a:latin typeface="楷体_GB2312" pitchFamily="49" charset="-122"/>
                <a:ea typeface="楷体_GB2312" pitchFamily="49" charset="-122"/>
                <a:cs typeface="宋体"/>
              </a:rPr>
              <a:t>①指代不明</a:t>
            </a:r>
            <a:r>
              <a:rPr lang="en-US" altLang="zh-CN" sz="3600" kern="0" dirty="0" smtClean="0">
                <a:solidFill>
                  <a:srgbClr val="000099"/>
                </a:solidFill>
                <a:effectLst/>
                <a:latin typeface="楷体_GB2312" pitchFamily="49" charset="-122"/>
                <a:ea typeface="楷体_GB2312" pitchFamily="49" charset="-122"/>
                <a:cs typeface="宋体"/>
              </a:rPr>
              <a:t>          </a:t>
            </a:r>
            <a:r>
              <a:rPr lang="zh-CN" altLang="zh-CN" sz="3600" kern="0" dirty="0" smtClean="0">
                <a:solidFill>
                  <a:srgbClr val="000099"/>
                </a:solidFill>
                <a:effectLst/>
                <a:latin typeface="楷体_GB2312" pitchFamily="49" charset="-122"/>
                <a:ea typeface="楷体_GB2312" pitchFamily="49" charset="-122"/>
                <a:cs typeface="宋体"/>
              </a:rPr>
              <a:t>②语序不当 </a:t>
            </a:r>
            <a:endParaRPr lang="en-US" altLang="zh-CN" sz="3600" kern="0" dirty="0" smtClean="0">
              <a:solidFill>
                <a:srgbClr val="000099"/>
              </a:solidFill>
              <a:effectLst/>
              <a:latin typeface="楷体_GB2312" pitchFamily="49" charset="-122"/>
              <a:ea typeface="楷体_GB2312" pitchFamily="49" charset="-122"/>
              <a:cs typeface="宋体"/>
            </a:endParaRPr>
          </a:p>
          <a:p>
            <a:pPr marR="266700" indent="261620">
              <a:spcAft>
                <a:spcPts val="0"/>
              </a:spcAft>
            </a:pPr>
            <a:r>
              <a:rPr lang="zh-CN" altLang="zh-CN" sz="3600" kern="0" dirty="0" smtClean="0">
                <a:solidFill>
                  <a:srgbClr val="000099"/>
                </a:solidFill>
                <a:effectLst/>
                <a:latin typeface="楷体_GB2312" pitchFamily="49" charset="-122"/>
                <a:ea typeface="楷体_GB2312" pitchFamily="49" charset="-122"/>
                <a:cs typeface="宋体"/>
              </a:rPr>
              <a:t>③不合事理</a:t>
            </a:r>
            <a:r>
              <a:rPr lang="en-US" altLang="zh-CN" sz="3600" kern="0" dirty="0" smtClean="0">
                <a:solidFill>
                  <a:srgbClr val="000099"/>
                </a:solidFill>
                <a:effectLst/>
                <a:latin typeface="楷体_GB2312" pitchFamily="49" charset="-122"/>
                <a:ea typeface="楷体_GB2312" pitchFamily="49" charset="-122"/>
                <a:cs typeface="宋体"/>
              </a:rPr>
              <a:t>        </a:t>
            </a:r>
            <a:r>
              <a:rPr lang="zh-CN" altLang="en-US" sz="3600" kern="0" dirty="0" smtClean="0">
                <a:solidFill>
                  <a:srgbClr val="000099"/>
                </a:solidFill>
                <a:effectLst/>
                <a:latin typeface="楷体_GB2312" pitchFamily="49" charset="-122"/>
                <a:ea typeface="楷体_GB2312" pitchFamily="49" charset="-122"/>
                <a:cs typeface="宋体"/>
              </a:rPr>
              <a:t>　</a:t>
            </a:r>
            <a:r>
              <a:rPr lang="zh-CN" altLang="zh-CN" sz="3600" kern="0" dirty="0" smtClean="0">
                <a:solidFill>
                  <a:srgbClr val="000099"/>
                </a:solidFill>
                <a:effectLst/>
                <a:latin typeface="楷体_GB2312" pitchFamily="49" charset="-122"/>
                <a:ea typeface="楷体_GB2312" pitchFamily="49" charset="-122"/>
                <a:cs typeface="宋体"/>
              </a:rPr>
              <a:t>④成分残缺</a:t>
            </a:r>
            <a:endParaRPr lang="en-US" altLang="zh-CN" sz="3600" kern="0" dirty="0" smtClean="0">
              <a:solidFill>
                <a:srgbClr val="000099"/>
              </a:solidFill>
              <a:effectLst/>
              <a:latin typeface="楷体_GB2312" pitchFamily="49" charset="-122"/>
              <a:ea typeface="楷体_GB2312" pitchFamily="49" charset="-122"/>
              <a:cs typeface="宋体"/>
            </a:endParaRPr>
          </a:p>
          <a:p>
            <a:pPr marR="266700" indent="261620">
              <a:spcAft>
                <a:spcPts val="0"/>
              </a:spcAft>
            </a:pPr>
            <a:r>
              <a:rPr lang="zh-CN" altLang="zh-CN" sz="3600" kern="0" dirty="0" smtClean="0">
                <a:solidFill>
                  <a:srgbClr val="000099"/>
                </a:solidFill>
                <a:effectLst/>
                <a:latin typeface="楷体_GB2312" pitchFamily="49" charset="-122"/>
                <a:ea typeface="楷体_GB2312" pitchFamily="49" charset="-122"/>
                <a:cs typeface="宋体"/>
              </a:rPr>
              <a:t>⑤句意杂糅</a:t>
            </a:r>
            <a:r>
              <a:rPr lang="en-US" altLang="zh-CN" sz="3600" kern="0" dirty="0" smtClean="0">
                <a:solidFill>
                  <a:srgbClr val="000099"/>
                </a:solidFill>
                <a:effectLst/>
                <a:latin typeface="楷体_GB2312" pitchFamily="49" charset="-122"/>
                <a:ea typeface="楷体_GB2312" pitchFamily="49" charset="-122"/>
                <a:cs typeface="宋体"/>
              </a:rPr>
              <a:t>          </a:t>
            </a:r>
            <a:r>
              <a:rPr lang="zh-CN" altLang="zh-CN" sz="3600" kern="0" dirty="0" smtClean="0">
                <a:solidFill>
                  <a:srgbClr val="000099"/>
                </a:solidFill>
                <a:effectLst/>
                <a:latin typeface="楷体_GB2312" pitchFamily="49" charset="-122"/>
                <a:ea typeface="楷体_GB2312" pitchFamily="49" charset="-122"/>
                <a:cs typeface="宋体"/>
              </a:rPr>
              <a:t>⑥搭配不当</a:t>
            </a:r>
            <a:endParaRPr lang="en-US" altLang="zh-CN" sz="3600" kern="0" dirty="0" smtClean="0">
              <a:solidFill>
                <a:srgbClr val="000099"/>
              </a:solidFill>
              <a:effectLst/>
              <a:latin typeface="楷体_GB2312" pitchFamily="49" charset="-122"/>
              <a:ea typeface="楷体_GB2312" pitchFamily="49" charset="-122"/>
              <a:cs typeface="宋体"/>
            </a:endParaRPr>
          </a:p>
          <a:p>
            <a:pPr marR="266700" indent="261620">
              <a:spcAft>
                <a:spcPts val="0"/>
              </a:spcAft>
            </a:pPr>
            <a:r>
              <a:rPr lang="zh-CN" altLang="zh-CN" sz="3600" kern="0" dirty="0" smtClean="0">
                <a:solidFill>
                  <a:srgbClr val="000099"/>
                </a:solidFill>
                <a:effectLst/>
                <a:latin typeface="楷体_GB2312" pitchFamily="49" charset="-122"/>
                <a:ea typeface="楷体_GB2312" pitchFamily="49" charset="-122"/>
                <a:cs typeface="宋体"/>
              </a:rPr>
              <a:t>⑦语意重复 </a:t>
            </a:r>
            <a:r>
              <a:rPr lang="en-US" altLang="zh-CN" sz="3600" kern="0" dirty="0" smtClean="0">
                <a:solidFill>
                  <a:srgbClr val="000099"/>
                </a:solidFill>
                <a:effectLst/>
                <a:latin typeface="楷体_GB2312" pitchFamily="49" charset="-122"/>
                <a:ea typeface="楷体_GB2312" pitchFamily="49" charset="-122"/>
                <a:cs typeface="宋体"/>
              </a:rPr>
              <a:t>         </a:t>
            </a:r>
            <a:r>
              <a:rPr lang="zh-CN" altLang="zh-CN" sz="3600" kern="0" dirty="0" smtClean="0">
                <a:solidFill>
                  <a:srgbClr val="000099"/>
                </a:solidFill>
                <a:effectLst/>
                <a:latin typeface="楷体_GB2312" pitchFamily="49" charset="-122"/>
                <a:ea typeface="楷体_GB2312" pitchFamily="49" charset="-122"/>
                <a:cs typeface="宋体"/>
              </a:rPr>
              <a:t>⑧误用词语</a:t>
            </a:r>
            <a:endParaRPr lang="en-US" altLang="zh-CN" sz="3600" kern="0" dirty="0" smtClean="0">
              <a:solidFill>
                <a:srgbClr val="000099"/>
              </a:solidFill>
              <a:effectLst/>
              <a:latin typeface="楷体_GB2312" pitchFamily="49" charset="-122"/>
              <a:ea typeface="楷体_GB2312" pitchFamily="49" charset="-122"/>
              <a:cs typeface="宋体"/>
            </a:endParaRPr>
          </a:p>
          <a:p>
            <a:pPr marR="266700" indent="261620">
              <a:spcAft>
                <a:spcPts val="0"/>
              </a:spcAft>
            </a:pPr>
            <a:r>
              <a:rPr lang="zh-CN" altLang="zh-CN" sz="3600" kern="0" dirty="0" smtClean="0">
                <a:solidFill>
                  <a:srgbClr val="000099"/>
                </a:solidFill>
                <a:effectLst/>
                <a:latin typeface="楷体_GB2312" pitchFamily="49" charset="-122"/>
                <a:ea typeface="楷体_GB2312" pitchFamily="49" charset="-122"/>
                <a:cs typeface="宋体"/>
              </a:rPr>
              <a:t>⑨自相矛盾</a:t>
            </a:r>
            <a:r>
              <a:rPr lang="en-US" altLang="zh-CN" sz="3600" kern="0" dirty="0" smtClean="0">
                <a:solidFill>
                  <a:srgbClr val="000099"/>
                </a:solidFill>
                <a:effectLst/>
                <a:latin typeface="楷体_GB2312" pitchFamily="49" charset="-122"/>
                <a:ea typeface="楷体_GB2312" pitchFamily="49" charset="-122"/>
                <a:cs typeface="宋体"/>
              </a:rPr>
              <a:t>          </a:t>
            </a:r>
            <a:r>
              <a:rPr lang="zh-CN" altLang="zh-CN" sz="3600" kern="0" dirty="0" smtClean="0">
                <a:solidFill>
                  <a:srgbClr val="000099"/>
                </a:solidFill>
                <a:effectLst/>
                <a:latin typeface="楷体_GB2312" pitchFamily="49" charset="-122"/>
                <a:ea typeface="楷体_GB2312" pitchFamily="49" charset="-122"/>
                <a:cs typeface="宋体"/>
              </a:rPr>
              <a:t>⑩分类不当</a:t>
            </a:r>
            <a:endParaRPr lang="en-US" altLang="zh-CN" sz="3600" kern="0" dirty="0" smtClean="0">
              <a:solidFill>
                <a:srgbClr val="000099"/>
              </a:solidFill>
              <a:effectLst/>
              <a:latin typeface="楷体_GB2312" pitchFamily="49" charset="-122"/>
              <a:ea typeface="楷体_GB2312" pitchFamily="49" charset="-122"/>
              <a:cs typeface="宋体"/>
            </a:endParaRPr>
          </a:p>
          <a:p>
            <a:pPr marR="266700" indent="261620" algn="ctr">
              <a:spcAft>
                <a:spcPts val="0"/>
              </a:spcAft>
            </a:pPr>
            <a:r>
              <a:rPr lang="zh-CN" altLang="zh-CN" sz="3600" kern="0" dirty="0" smtClean="0">
                <a:solidFill>
                  <a:srgbClr val="000099"/>
                </a:solidFill>
                <a:effectLst/>
                <a:latin typeface="楷体_GB2312" pitchFamily="49" charset="-122"/>
                <a:ea typeface="楷体_GB2312" pitchFamily="49" charset="-122"/>
                <a:cs typeface="宋体"/>
              </a:rPr>
              <a:t>（指语不成句，搭语误自分）</a:t>
            </a:r>
            <a:endParaRPr lang="zh-CN" altLang="zh-CN" sz="3600" kern="100" dirty="0">
              <a:solidFill>
                <a:srgbClr val="000099"/>
              </a:solidFill>
              <a:effectLst/>
              <a:latin typeface="楷体_GB2312" pitchFamily="49" charset="-122"/>
              <a:ea typeface="楷体_GB2312" pitchFamily="49" charset="-122"/>
            </a:endParaRPr>
          </a:p>
        </p:txBody>
      </p:sp>
    </p:spTree>
    <p:extLst>
      <p:ext uri="{BB962C8B-B14F-4D97-AF65-F5344CB8AC3E}">
        <p14:creationId xmlns:p14="http://schemas.microsoft.com/office/powerpoint/2010/main" val="12902670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80">
                                          <p:stCondLst>
                                            <p:cond delay="0"/>
                                          </p:stCondLst>
                                        </p:cTn>
                                        <p:tgtEl>
                                          <p:spTgt spid="6"/>
                                        </p:tgtEl>
                                      </p:cBhvr>
                                    </p:animEffect>
                                    <p:anim calcmode="lin" valueType="num">
                                      <p:cBhvr>
                                        <p:cTn id="1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0" dur="26">
                                          <p:stCondLst>
                                            <p:cond delay="650"/>
                                          </p:stCondLst>
                                        </p:cTn>
                                        <p:tgtEl>
                                          <p:spTgt spid="6"/>
                                        </p:tgtEl>
                                      </p:cBhvr>
                                      <p:to x="100000" y="60000"/>
                                    </p:animScale>
                                    <p:animScale>
                                      <p:cBhvr>
                                        <p:cTn id="21" dur="166" decel="50000">
                                          <p:stCondLst>
                                            <p:cond delay="676"/>
                                          </p:stCondLst>
                                        </p:cTn>
                                        <p:tgtEl>
                                          <p:spTgt spid="6"/>
                                        </p:tgtEl>
                                      </p:cBhvr>
                                      <p:to x="100000" y="100000"/>
                                    </p:animScale>
                                    <p:animScale>
                                      <p:cBhvr>
                                        <p:cTn id="22" dur="26">
                                          <p:stCondLst>
                                            <p:cond delay="1312"/>
                                          </p:stCondLst>
                                        </p:cTn>
                                        <p:tgtEl>
                                          <p:spTgt spid="6"/>
                                        </p:tgtEl>
                                      </p:cBhvr>
                                      <p:to x="100000" y="80000"/>
                                    </p:animScale>
                                    <p:animScale>
                                      <p:cBhvr>
                                        <p:cTn id="23" dur="166" decel="50000">
                                          <p:stCondLst>
                                            <p:cond delay="1338"/>
                                          </p:stCondLst>
                                        </p:cTn>
                                        <p:tgtEl>
                                          <p:spTgt spid="6"/>
                                        </p:tgtEl>
                                      </p:cBhvr>
                                      <p:to x="100000" y="100000"/>
                                    </p:animScale>
                                    <p:animScale>
                                      <p:cBhvr>
                                        <p:cTn id="24" dur="26">
                                          <p:stCondLst>
                                            <p:cond delay="1642"/>
                                          </p:stCondLst>
                                        </p:cTn>
                                        <p:tgtEl>
                                          <p:spTgt spid="6"/>
                                        </p:tgtEl>
                                      </p:cBhvr>
                                      <p:to x="100000" y="90000"/>
                                    </p:animScale>
                                    <p:animScale>
                                      <p:cBhvr>
                                        <p:cTn id="25" dur="166" decel="50000">
                                          <p:stCondLst>
                                            <p:cond delay="1668"/>
                                          </p:stCondLst>
                                        </p:cTn>
                                        <p:tgtEl>
                                          <p:spTgt spid="6"/>
                                        </p:tgtEl>
                                      </p:cBhvr>
                                      <p:to x="100000" y="100000"/>
                                    </p:animScale>
                                    <p:animScale>
                                      <p:cBhvr>
                                        <p:cTn id="26" dur="26">
                                          <p:stCondLst>
                                            <p:cond delay="1808"/>
                                          </p:stCondLst>
                                        </p:cTn>
                                        <p:tgtEl>
                                          <p:spTgt spid="6"/>
                                        </p:tgtEl>
                                      </p:cBhvr>
                                      <p:to x="100000" y="95000"/>
                                    </p:animScale>
                                    <p:animScale>
                                      <p:cBhvr>
                                        <p:cTn id="27" dur="166" decel="50000">
                                          <p:stCondLst>
                                            <p:cond delay="1834"/>
                                          </p:stCondLst>
                                        </p:cTn>
                                        <p:tgtEl>
                                          <p:spTgt spid="6"/>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76672"/>
            <a:ext cx="8424936" cy="1754326"/>
          </a:xfrm>
          <a:prstGeom prst="rect">
            <a:avLst/>
          </a:prstGeom>
        </p:spPr>
        <p:txBody>
          <a:bodyPr wrap="square">
            <a:spAutoFit/>
          </a:bodyPr>
          <a:lstStyle/>
          <a:p>
            <a:pPr marR="266700" indent="266700" algn="just"/>
            <a:r>
              <a:rPr lang="zh-CN" altLang="zh-CN" sz="3600" b="1" kern="0" dirty="0" smtClean="0">
                <a:solidFill>
                  <a:srgbClr val="FF0000"/>
                </a:solidFill>
                <a:effectLst/>
                <a:latin typeface="Times New Roman"/>
                <a:ea typeface="汉仪方隶简"/>
                <a:cs typeface="宋体"/>
              </a:rPr>
              <a:t>（三）注意句中的判断词，看其主宾搭配是否搭配，宾语是否残缺。（判词看主宾）</a:t>
            </a:r>
            <a:endParaRPr lang="zh-CN" altLang="zh-CN" sz="3600" kern="100" dirty="0">
              <a:solidFill>
                <a:srgbClr val="FF0000"/>
              </a:solidFill>
              <a:effectLst/>
              <a:latin typeface="Times New Roman"/>
              <a:ea typeface="宋体"/>
            </a:endParaRPr>
          </a:p>
        </p:txBody>
      </p:sp>
      <p:sp>
        <p:nvSpPr>
          <p:cNvPr id="3" name="矩形 2"/>
          <p:cNvSpPr/>
          <p:nvPr/>
        </p:nvSpPr>
        <p:spPr>
          <a:xfrm>
            <a:off x="539552" y="2230998"/>
            <a:ext cx="8280920" cy="2062103"/>
          </a:xfrm>
          <a:prstGeom prst="rect">
            <a:avLst/>
          </a:prstGeom>
        </p:spPr>
        <p:txBody>
          <a:bodyPr wrap="square">
            <a:spAutoFit/>
          </a:bodyPr>
          <a:lstStyle/>
          <a:p>
            <a:pPr marR="266700" indent="267970" algn="just"/>
            <a:r>
              <a:rPr lang="en-US" altLang="zh-CN" sz="3200" b="1" kern="0" dirty="0" smtClean="0">
                <a:solidFill>
                  <a:srgbClr val="0D0DE3"/>
                </a:solidFill>
                <a:effectLst/>
                <a:latin typeface="宋体"/>
                <a:ea typeface="宋体"/>
                <a:cs typeface="宋体"/>
              </a:rPr>
              <a:t>“</a:t>
            </a:r>
            <a:r>
              <a:rPr lang="zh-CN" altLang="zh-CN" sz="3200" b="1" kern="0" dirty="0" smtClean="0">
                <a:solidFill>
                  <a:srgbClr val="0D0DE3"/>
                </a:solidFill>
                <a:effectLst/>
                <a:latin typeface="Times New Roman"/>
                <a:ea typeface="宋体"/>
                <a:cs typeface="宋体"/>
              </a:rPr>
              <a:t>是</a:t>
            </a:r>
            <a:r>
              <a:rPr lang="en-US" altLang="zh-CN" sz="3200" b="1" kern="0" dirty="0" smtClean="0">
                <a:solidFill>
                  <a:srgbClr val="0D0DE3"/>
                </a:solidFill>
                <a:effectLst/>
                <a:latin typeface="Times New Roman"/>
                <a:ea typeface="宋体"/>
                <a:cs typeface="宋体"/>
              </a:rPr>
              <a:t>”</a:t>
            </a:r>
            <a:r>
              <a:rPr lang="zh-CN" altLang="zh-CN" sz="3200" b="1" kern="0" dirty="0" smtClean="0">
                <a:solidFill>
                  <a:srgbClr val="0D0DE3"/>
                </a:solidFill>
                <a:effectLst/>
                <a:latin typeface="Times New Roman"/>
                <a:ea typeface="宋体"/>
                <a:cs typeface="宋体"/>
              </a:rPr>
              <a:t>在句中表示判断。命题时，往往在较长或结构复杂的句子中偷换主语（造成主宾不搭配）或缺失宾语。所以遇到判断词</a:t>
            </a:r>
            <a:r>
              <a:rPr lang="en-US" altLang="zh-CN" sz="3200" b="1" kern="0" dirty="0" smtClean="0">
                <a:solidFill>
                  <a:srgbClr val="0D0DE3"/>
                </a:solidFill>
                <a:effectLst/>
                <a:latin typeface="Times New Roman"/>
                <a:ea typeface="宋体"/>
                <a:cs typeface="宋体"/>
              </a:rPr>
              <a:t>“</a:t>
            </a:r>
            <a:r>
              <a:rPr lang="zh-CN" altLang="zh-CN" sz="3200" b="1" kern="0" dirty="0" smtClean="0">
                <a:solidFill>
                  <a:srgbClr val="0D0DE3"/>
                </a:solidFill>
                <a:effectLst/>
                <a:latin typeface="Times New Roman"/>
                <a:ea typeface="宋体"/>
                <a:cs typeface="宋体"/>
              </a:rPr>
              <a:t>是</a:t>
            </a:r>
            <a:r>
              <a:rPr lang="en-US" altLang="zh-CN" sz="3200" b="1" kern="0" dirty="0" smtClean="0">
                <a:solidFill>
                  <a:srgbClr val="0D0DE3"/>
                </a:solidFill>
                <a:effectLst/>
                <a:latin typeface="Times New Roman"/>
                <a:ea typeface="宋体"/>
                <a:cs typeface="宋体"/>
              </a:rPr>
              <a:t>”</a:t>
            </a:r>
            <a:r>
              <a:rPr lang="zh-CN" altLang="zh-CN" sz="3200" b="1" kern="0" dirty="0" smtClean="0">
                <a:solidFill>
                  <a:srgbClr val="0D0DE3"/>
                </a:solidFill>
                <a:effectLst/>
                <a:latin typeface="Times New Roman"/>
                <a:ea typeface="宋体"/>
                <a:cs typeface="宋体"/>
              </a:rPr>
              <a:t>也要适当留心。</a:t>
            </a:r>
            <a:endParaRPr lang="zh-CN" altLang="zh-CN" sz="3200" kern="100" dirty="0">
              <a:solidFill>
                <a:srgbClr val="0D0DE3"/>
              </a:solidFill>
              <a:effectLst/>
              <a:latin typeface="Times New Roman"/>
              <a:ea typeface="宋体"/>
            </a:endParaRPr>
          </a:p>
        </p:txBody>
      </p:sp>
      <p:sp>
        <p:nvSpPr>
          <p:cNvPr id="4" name="矩形 3"/>
          <p:cNvSpPr/>
          <p:nvPr/>
        </p:nvSpPr>
        <p:spPr>
          <a:xfrm>
            <a:off x="683567" y="4302229"/>
            <a:ext cx="6058069" cy="584775"/>
          </a:xfrm>
          <a:prstGeom prst="rect">
            <a:avLst/>
          </a:prstGeom>
        </p:spPr>
        <p:txBody>
          <a:bodyPr wrap="none">
            <a:spAutoFit/>
          </a:bodyPr>
          <a:lstStyle/>
          <a:p>
            <a:pPr marR="266700" indent="266700" algn="just"/>
            <a:r>
              <a:rPr lang="zh-CN" altLang="zh-CN" sz="3200" kern="0" dirty="0" smtClean="0">
                <a:solidFill>
                  <a:srgbClr val="6600CC"/>
                </a:solidFill>
                <a:effectLst/>
                <a:latin typeface="Times New Roman"/>
                <a:ea typeface="宋体"/>
                <a:cs typeface="宋体"/>
              </a:rPr>
              <a:t>例：他的籍贯是江苏海安人。</a:t>
            </a:r>
            <a:endParaRPr lang="zh-CN" altLang="zh-CN" sz="3200" kern="100" dirty="0">
              <a:solidFill>
                <a:srgbClr val="6600CC"/>
              </a:solidFill>
              <a:effectLst/>
              <a:latin typeface="Times New Roman"/>
              <a:ea typeface="宋体"/>
            </a:endParaRPr>
          </a:p>
        </p:txBody>
      </p:sp>
      <p:sp>
        <p:nvSpPr>
          <p:cNvPr id="5" name="矩形 4"/>
          <p:cNvSpPr/>
          <p:nvPr/>
        </p:nvSpPr>
        <p:spPr>
          <a:xfrm>
            <a:off x="539552" y="4900336"/>
            <a:ext cx="8280920" cy="1569660"/>
          </a:xfrm>
          <a:prstGeom prst="rect">
            <a:avLst/>
          </a:prstGeom>
        </p:spPr>
        <p:txBody>
          <a:bodyPr wrap="square">
            <a:spAutoFit/>
          </a:bodyPr>
          <a:lstStyle/>
          <a:p>
            <a:pPr marR="266700" indent="266700" algn="just"/>
            <a:r>
              <a:rPr lang="zh-CN" altLang="zh-CN" sz="3200" kern="0" dirty="0" smtClean="0">
                <a:solidFill>
                  <a:srgbClr val="0D0DE3"/>
                </a:solidFill>
                <a:effectLst/>
                <a:latin typeface="Times New Roman"/>
                <a:ea typeface="宋体"/>
                <a:cs typeface="宋体"/>
              </a:rPr>
              <a:t>分析：该句是判断句，主语是“籍贯”，宾语是“人”，搭配不当。可以改为“他的籍贯是江苏海安”或“他是江苏海安人”</a:t>
            </a:r>
            <a:endParaRPr lang="zh-CN" altLang="zh-CN" sz="3200" kern="100" dirty="0">
              <a:solidFill>
                <a:srgbClr val="0D0DE3"/>
              </a:solidFill>
              <a:effectLst/>
              <a:latin typeface="Times New Roman"/>
              <a:ea typeface="宋体"/>
            </a:endParaRPr>
          </a:p>
        </p:txBody>
      </p:sp>
    </p:spTree>
    <p:extLst>
      <p:ext uri="{BB962C8B-B14F-4D97-AF65-F5344CB8AC3E}">
        <p14:creationId xmlns:p14="http://schemas.microsoft.com/office/powerpoint/2010/main" val="32457005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5800" y="1022668"/>
            <a:ext cx="8496944" cy="6001643"/>
          </a:xfrm>
          <a:prstGeom prst="rect">
            <a:avLst/>
          </a:prstGeom>
        </p:spPr>
        <p:txBody>
          <a:bodyPr wrap="square">
            <a:spAutoFit/>
          </a:bodyPr>
          <a:lstStyle/>
          <a:p>
            <a:pPr marR="266700" lvl="0" indent="266700" algn="just"/>
            <a:r>
              <a:rPr lang="en-US" altLang="zh-CN" sz="3200" kern="0" dirty="0" smtClean="0">
                <a:solidFill>
                  <a:srgbClr val="1E1E1E"/>
                </a:solidFill>
                <a:effectLst/>
                <a:latin typeface="宋体"/>
                <a:ea typeface="宋体"/>
                <a:cs typeface="宋体"/>
              </a:rPr>
              <a:t>1.</a:t>
            </a:r>
            <a:r>
              <a:rPr lang="zh-CN" altLang="zh-CN" sz="3200" kern="0" dirty="0" smtClean="0">
                <a:solidFill>
                  <a:srgbClr val="1E1E1E"/>
                </a:solidFill>
                <a:effectLst/>
                <a:latin typeface="Times New Roman"/>
                <a:ea typeface="宋体"/>
                <a:cs typeface="宋体"/>
              </a:rPr>
              <a:t>五一路乒乓球馆是经体育局和民政局批准的专门推广乒乓球运动的团体。</a:t>
            </a:r>
            <a:endParaRPr lang="en-US" altLang="zh-CN" sz="3200" kern="0" dirty="0" smtClean="0">
              <a:solidFill>
                <a:srgbClr val="1E1E1E"/>
              </a:solidFill>
              <a:effectLst/>
              <a:latin typeface="Times New Roman"/>
              <a:ea typeface="宋体"/>
              <a:cs typeface="宋体"/>
            </a:endParaRPr>
          </a:p>
          <a:p>
            <a:pPr marR="266700" lvl="0" indent="266700" algn="just"/>
            <a:endParaRPr lang="en-US" altLang="zh-CN" sz="3200" kern="0" dirty="0">
              <a:solidFill>
                <a:srgbClr val="1E1E1E"/>
              </a:solidFill>
              <a:latin typeface="Times New Roman"/>
              <a:ea typeface="宋体"/>
              <a:cs typeface="宋体"/>
            </a:endParaRPr>
          </a:p>
          <a:p>
            <a:pPr marR="266700" lvl="0" indent="266700" algn="just"/>
            <a:r>
              <a:rPr lang="en-US" altLang="zh-CN" sz="3200" kern="0" dirty="0" smtClean="0">
                <a:solidFill>
                  <a:srgbClr val="1E1E1E"/>
                </a:solidFill>
                <a:latin typeface="宋体"/>
                <a:cs typeface="宋体"/>
              </a:rPr>
              <a:t>2</a:t>
            </a:r>
            <a:r>
              <a:rPr lang="en-US" altLang="zh-CN" sz="3200" kern="0" dirty="0">
                <a:solidFill>
                  <a:srgbClr val="1E1E1E"/>
                </a:solidFill>
                <a:latin typeface="宋体"/>
                <a:cs typeface="宋体"/>
              </a:rPr>
              <a:t>.</a:t>
            </a:r>
            <a:r>
              <a:rPr lang="zh-CN" altLang="zh-CN" sz="3200" kern="0" dirty="0">
                <a:solidFill>
                  <a:srgbClr val="1E1E1E"/>
                </a:solidFill>
                <a:latin typeface="Times New Roman"/>
                <a:cs typeface="宋体"/>
              </a:rPr>
              <a:t>夏天的香山，真是我们纳凉避暑、休闲娱乐的好</a:t>
            </a:r>
            <a:r>
              <a:rPr lang="zh-CN" altLang="zh-CN" sz="3200" kern="0" dirty="0" smtClean="0">
                <a:solidFill>
                  <a:srgbClr val="1E1E1E"/>
                </a:solidFill>
                <a:latin typeface="Times New Roman"/>
                <a:cs typeface="宋体"/>
              </a:rPr>
              <a:t>季节</a:t>
            </a:r>
            <a:r>
              <a:rPr lang="zh-CN" altLang="en-US" sz="3200" kern="0" dirty="0" smtClean="0">
                <a:solidFill>
                  <a:srgbClr val="1E1E1E"/>
                </a:solidFill>
                <a:latin typeface="Times New Roman"/>
                <a:cs typeface="宋体"/>
              </a:rPr>
              <a:t>。</a:t>
            </a:r>
            <a:endParaRPr lang="en-US" altLang="zh-CN" sz="3200" kern="0" dirty="0" smtClean="0">
              <a:solidFill>
                <a:srgbClr val="1E1E1E"/>
              </a:solidFill>
              <a:latin typeface="Times New Roman"/>
              <a:cs typeface="宋体"/>
            </a:endParaRPr>
          </a:p>
          <a:p>
            <a:pPr marR="266700" lvl="0" indent="266700" algn="just"/>
            <a:endParaRPr lang="en-US" altLang="zh-CN" sz="3200" kern="0" dirty="0">
              <a:solidFill>
                <a:srgbClr val="1E1E1E"/>
              </a:solidFill>
              <a:latin typeface="Times New Roman"/>
              <a:cs typeface="宋体"/>
            </a:endParaRPr>
          </a:p>
          <a:p>
            <a:pPr marR="266700" lvl="0" indent="266700" algn="just"/>
            <a:r>
              <a:rPr lang="en-US" altLang="zh-CN" sz="3200" dirty="0" smtClean="0">
                <a:solidFill>
                  <a:srgbClr val="1E1E1E"/>
                </a:solidFill>
                <a:latin typeface="宋体"/>
                <a:cs typeface="宋体"/>
              </a:rPr>
              <a:t>3</a:t>
            </a:r>
            <a:r>
              <a:rPr lang="en-US" altLang="zh-CN" sz="3200" dirty="0">
                <a:solidFill>
                  <a:srgbClr val="1E1E1E"/>
                </a:solidFill>
                <a:latin typeface="宋体"/>
                <a:cs typeface="宋体"/>
              </a:rPr>
              <a:t>.</a:t>
            </a:r>
            <a:r>
              <a:rPr lang="zh-CN" altLang="zh-CN" sz="3200" kern="100" dirty="0">
                <a:solidFill>
                  <a:prstClr val="black"/>
                </a:solidFill>
                <a:latin typeface="Times New Roman"/>
                <a:cs typeface="Times New Roman"/>
              </a:rPr>
              <a:t>中国的人口是世界上最多的国家</a:t>
            </a:r>
            <a:r>
              <a:rPr lang="zh-CN" altLang="zh-CN" sz="3200" kern="100" dirty="0" smtClean="0">
                <a:solidFill>
                  <a:prstClr val="black"/>
                </a:solidFill>
                <a:latin typeface="Times New Roman"/>
                <a:cs typeface="Times New Roman"/>
              </a:rPr>
              <a:t>。</a:t>
            </a:r>
            <a:endParaRPr lang="en-US" altLang="zh-CN" sz="3200" kern="100" dirty="0" smtClean="0">
              <a:solidFill>
                <a:prstClr val="black"/>
              </a:solidFill>
              <a:latin typeface="Times New Roman"/>
              <a:cs typeface="Times New Roman"/>
            </a:endParaRPr>
          </a:p>
          <a:p>
            <a:pPr marR="266700" lvl="0" indent="266700" algn="just"/>
            <a:endParaRPr lang="en-US" altLang="zh-CN" sz="3200" kern="100" dirty="0">
              <a:solidFill>
                <a:prstClr val="black"/>
              </a:solidFill>
              <a:latin typeface="Times New Roman"/>
              <a:cs typeface="Times New Roman"/>
            </a:endParaRPr>
          </a:p>
          <a:p>
            <a:pPr marR="266700" lvl="0" indent="266700" algn="just"/>
            <a:r>
              <a:rPr lang="en-US" altLang="zh-CN" sz="3200" kern="100" dirty="0" smtClean="0">
                <a:solidFill>
                  <a:prstClr val="black"/>
                </a:solidFill>
                <a:latin typeface="Times New Roman"/>
              </a:rPr>
              <a:t>4.</a:t>
            </a:r>
            <a:r>
              <a:rPr lang="zh-CN" altLang="zh-CN" sz="3200" kern="100" dirty="0">
                <a:solidFill>
                  <a:prstClr val="black"/>
                </a:solidFill>
                <a:latin typeface="Times New Roman"/>
              </a:rPr>
              <a:t>九寨沟的夏天，是个令人神往的地方。</a:t>
            </a:r>
          </a:p>
          <a:p>
            <a:pPr lvl="0" algn="just"/>
            <a:endParaRPr lang="zh-CN" altLang="en-US" sz="3200" dirty="0">
              <a:solidFill>
                <a:prstClr val="black"/>
              </a:solidFill>
            </a:endParaRPr>
          </a:p>
          <a:p>
            <a:pPr marR="266700" lvl="0" indent="266700" algn="just"/>
            <a:endParaRPr lang="zh-CN" altLang="zh-CN" sz="3200" kern="100" dirty="0">
              <a:solidFill>
                <a:prstClr val="black"/>
              </a:solidFill>
              <a:latin typeface="Times New Roman"/>
            </a:endParaRPr>
          </a:p>
          <a:p>
            <a:pPr marR="266700" indent="266700" algn="just"/>
            <a:endParaRPr lang="zh-CN" altLang="zh-CN" sz="3200" kern="100" dirty="0">
              <a:effectLst/>
              <a:latin typeface="Times New Roman"/>
              <a:ea typeface="宋体"/>
            </a:endParaRPr>
          </a:p>
        </p:txBody>
      </p:sp>
      <p:sp>
        <p:nvSpPr>
          <p:cNvPr id="3" name="TextBox 2"/>
          <p:cNvSpPr txBox="1"/>
          <p:nvPr/>
        </p:nvSpPr>
        <p:spPr>
          <a:xfrm>
            <a:off x="2771800" y="260648"/>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9" name="椭圆形标注 8"/>
          <p:cNvSpPr/>
          <p:nvPr/>
        </p:nvSpPr>
        <p:spPr>
          <a:xfrm>
            <a:off x="477350" y="2012402"/>
            <a:ext cx="5406805" cy="552502"/>
          </a:xfrm>
          <a:prstGeom prst="wedgeEllipseCallout">
            <a:avLst>
              <a:gd name="adj1" fmla="val 38618"/>
              <a:gd name="adj2" fmla="val -6596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把“团体”改为“场馆”</a:t>
            </a:r>
            <a:endParaRPr lang="zh-CN" altLang="en-US" sz="2800" dirty="0">
              <a:solidFill>
                <a:srgbClr val="000099"/>
              </a:solidFill>
            </a:endParaRPr>
          </a:p>
        </p:txBody>
      </p:sp>
      <p:sp>
        <p:nvSpPr>
          <p:cNvPr id="10" name="椭圆形标注 9"/>
          <p:cNvSpPr/>
          <p:nvPr/>
        </p:nvSpPr>
        <p:spPr>
          <a:xfrm>
            <a:off x="1619672" y="3376874"/>
            <a:ext cx="5544616" cy="552502"/>
          </a:xfrm>
          <a:prstGeom prst="wedgeEllipseCallout">
            <a:avLst>
              <a:gd name="adj1" fmla="val -42408"/>
              <a:gd name="adj2" fmla="val -5608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把“季节”改为“地方”</a:t>
            </a:r>
            <a:endParaRPr lang="zh-CN" altLang="en-US" sz="2800" dirty="0">
              <a:solidFill>
                <a:srgbClr val="000099"/>
              </a:solidFill>
            </a:endParaRPr>
          </a:p>
        </p:txBody>
      </p:sp>
      <p:sp>
        <p:nvSpPr>
          <p:cNvPr id="11" name="椭圆形标注 10"/>
          <p:cNvSpPr/>
          <p:nvPr/>
        </p:nvSpPr>
        <p:spPr>
          <a:xfrm>
            <a:off x="2771800" y="4509120"/>
            <a:ext cx="3456384" cy="432048"/>
          </a:xfrm>
          <a:prstGeom prst="wedgeEllipseCallout">
            <a:avLst>
              <a:gd name="adj1" fmla="val -49244"/>
              <a:gd name="adj2" fmla="val -7090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去掉“国家”</a:t>
            </a:r>
            <a:endParaRPr lang="zh-CN" altLang="en-US" sz="2800" dirty="0">
              <a:solidFill>
                <a:srgbClr val="000099"/>
              </a:solidFill>
            </a:endParaRPr>
          </a:p>
        </p:txBody>
      </p:sp>
      <p:sp>
        <p:nvSpPr>
          <p:cNvPr id="12" name="椭圆形标注 11"/>
          <p:cNvSpPr/>
          <p:nvPr/>
        </p:nvSpPr>
        <p:spPr>
          <a:xfrm>
            <a:off x="2195990" y="5561712"/>
            <a:ext cx="5256330" cy="576064"/>
          </a:xfrm>
          <a:prstGeom prst="wedgeEllipseCallout">
            <a:avLst>
              <a:gd name="adj1" fmla="val -49244"/>
              <a:gd name="adj2" fmla="val -7090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改为“夏天的九寨沟”</a:t>
            </a:r>
            <a:endParaRPr lang="zh-CN" altLang="en-US" sz="2800" dirty="0">
              <a:solidFill>
                <a:srgbClr val="000099"/>
              </a:solidFill>
            </a:endParaRPr>
          </a:p>
        </p:txBody>
      </p:sp>
    </p:spTree>
    <p:extLst>
      <p:ext uri="{BB962C8B-B14F-4D97-AF65-F5344CB8AC3E}">
        <p14:creationId xmlns:p14="http://schemas.microsoft.com/office/powerpoint/2010/main" val="192753194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animBg="1"/>
      <p:bldP spid="10" grpId="0" animBg="1"/>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8573" y="548680"/>
            <a:ext cx="8352928" cy="6001643"/>
          </a:xfrm>
          <a:prstGeom prst="rect">
            <a:avLst/>
          </a:prstGeom>
        </p:spPr>
        <p:txBody>
          <a:bodyPr wrap="square">
            <a:spAutoFit/>
          </a:bodyPr>
          <a:lstStyle/>
          <a:p>
            <a:pPr marR="266700" lvl="0" indent="266700"/>
            <a:r>
              <a:rPr lang="en-US" altLang="zh-CN" sz="3200" kern="100" dirty="0" smtClean="0">
                <a:effectLst/>
                <a:latin typeface="新宋体"/>
                <a:ea typeface="宋体"/>
                <a:cs typeface="宋体"/>
              </a:rPr>
              <a:t>5.</a:t>
            </a:r>
            <a:r>
              <a:rPr lang="zh-CN" altLang="zh-CN" sz="3200" kern="100" dirty="0" smtClean="0">
                <a:effectLst/>
                <a:latin typeface="Times New Roman"/>
                <a:ea typeface="新宋体"/>
                <a:cs typeface="宋体"/>
              </a:rPr>
              <a:t>近年来日本的金融风波一定程度上是以桥本为首的政府管理不力的结果，也是市场经济优胜劣汰的原因。</a:t>
            </a:r>
            <a:endParaRPr lang="en-US" altLang="zh-CN" sz="3200" kern="100" dirty="0" smtClean="0">
              <a:effectLst/>
              <a:latin typeface="Times New Roman"/>
              <a:ea typeface="新宋体"/>
              <a:cs typeface="宋体"/>
            </a:endParaRPr>
          </a:p>
          <a:p>
            <a:pPr marR="266700" lvl="0" indent="266700"/>
            <a:endParaRPr lang="en-US" altLang="zh-CN" sz="3200" kern="100" dirty="0" smtClean="0">
              <a:effectLst/>
              <a:latin typeface="Times New Roman"/>
              <a:ea typeface="新宋体"/>
              <a:cs typeface="宋体"/>
            </a:endParaRPr>
          </a:p>
          <a:p>
            <a:pPr marR="266700" lvl="0" indent="266700"/>
            <a:r>
              <a:rPr lang="en-US" altLang="zh-CN" sz="3200" kern="100" dirty="0" smtClean="0">
                <a:solidFill>
                  <a:prstClr val="black"/>
                </a:solidFill>
                <a:latin typeface="新宋体"/>
                <a:cs typeface="新宋体"/>
              </a:rPr>
              <a:t>6</a:t>
            </a:r>
            <a:r>
              <a:rPr lang="en-US" altLang="zh-CN" sz="3200" kern="100" dirty="0">
                <a:solidFill>
                  <a:prstClr val="black"/>
                </a:solidFill>
                <a:latin typeface="新宋体"/>
                <a:cs typeface="新宋体"/>
              </a:rPr>
              <a:t>.</a:t>
            </a:r>
            <a:r>
              <a:rPr lang="zh-CN" altLang="zh-CN" sz="3200" kern="100" dirty="0">
                <a:solidFill>
                  <a:prstClr val="black"/>
                </a:solidFill>
                <a:latin typeface="Times New Roman"/>
                <a:ea typeface="新宋体"/>
              </a:rPr>
              <a:t>人发生心力衰竭的主要原因是由劳累、用脑过度、精神紧张、食盐过多、感冒等诱发的</a:t>
            </a:r>
            <a:r>
              <a:rPr lang="zh-CN" altLang="zh-CN" sz="3200" kern="100" dirty="0" smtClean="0">
                <a:solidFill>
                  <a:prstClr val="black"/>
                </a:solidFill>
                <a:latin typeface="Times New Roman"/>
                <a:ea typeface="新宋体"/>
              </a:rPr>
              <a:t>。</a:t>
            </a:r>
            <a:endParaRPr lang="en-US" altLang="zh-CN" sz="3200" kern="100" dirty="0" smtClean="0">
              <a:solidFill>
                <a:prstClr val="black"/>
              </a:solidFill>
              <a:latin typeface="Times New Roman"/>
              <a:ea typeface="新宋体"/>
            </a:endParaRPr>
          </a:p>
          <a:p>
            <a:pPr marR="266700" lvl="0" indent="266700"/>
            <a:endParaRPr lang="en-US" altLang="zh-CN" sz="3200" kern="100" dirty="0">
              <a:solidFill>
                <a:prstClr val="black"/>
              </a:solidFill>
              <a:latin typeface="Times New Roman"/>
              <a:ea typeface="新宋体"/>
            </a:endParaRPr>
          </a:p>
          <a:p>
            <a:pPr marR="266700" lvl="0" indent="266700"/>
            <a:r>
              <a:rPr lang="en-US" altLang="zh-CN" sz="3200" kern="100" dirty="0" smtClean="0">
                <a:solidFill>
                  <a:prstClr val="black"/>
                </a:solidFill>
                <a:latin typeface="新宋体"/>
              </a:rPr>
              <a:t>7</a:t>
            </a:r>
            <a:r>
              <a:rPr lang="en-US" altLang="zh-CN" sz="3200" kern="100" dirty="0">
                <a:solidFill>
                  <a:prstClr val="black"/>
                </a:solidFill>
                <a:latin typeface="新宋体"/>
              </a:rPr>
              <a:t>.</a:t>
            </a:r>
            <a:r>
              <a:rPr lang="zh-CN" altLang="zh-CN" sz="3200" kern="100" dirty="0">
                <a:solidFill>
                  <a:prstClr val="black"/>
                </a:solidFill>
                <a:latin typeface="Times New Roman"/>
                <a:ea typeface="新宋体"/>
              </a:rPr>
              <a:t>在世界教育史上，中国的文字和学校是最早出现的一个国家。</a:t>
            </a:r>
            <a:endParaRPr lang="zh-CN" altLang="zh-CN" sz="3200" kern="100" dirty="0">
              <a:solidFill>
                <a:prstClr val="black"/>
              </a:solidFill>
              <a:latin typeface="Times New Roman"/>
            </a:endParaRPr>
          </a:p>
          <a:p>
            <a:pPr marR="266700" lvl="0" indent="266700" algn="just"/>
            <a:endParaRPr lang="zh-CN" altLang="zh-CN" sz="3200" kern="100" dirty="0">
              <a:solidFill>
                <a:prstClr val="black"/>
              </a:solidFill>
              <a:latin typeface="Times New Roman"/>
            </a:endParaRPr>
          </a:p>
          <a:p>
            <a:pPr marR="266700" indent="266700" algn="just"/>
            <a:endParaRPr lang="zh-CN" altLang="zh-CN" sz="3200" kern="100" dirty="0">
              <a:effectLst/>
              <a:latin typeface="Times New Roman"/>
              <a:ea typeface="宋体"/>
            </a:endParaRPr>
          </a:p>
        </p:txBody>
      </p:sp>
      <p:sp>
        <p:nvSpPr>
          <p:cNvPr id="5" name="椭圆形标注 4"/>
          <p:cNvSpPr/>
          <p:nvPr/>
        </p:nvSpPr>
        <p:spPr>
          <a:xfrm>
            <a:off x="3400901" y="2056276"/>
            <a:ext cx="5400600" cy="506360"/>
          </a:xfrm>
          <a:prstGeom prst="wedgeEllipseCallout">
            <a:avLst>
              <a:gd name="adj1" fmla="val -42841"/>
              <a:gd name="adj2" fmla="val -6670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把“原因”改为“结果”</a:t>
            </a:r>
            <a:endParaRPr lang="zh-CN" altLang="en-US" sz="2800" dirty="0">
              <a:solidFill>
                <a:srgbClr val="000099"/>
              </a:solidFill>
            </a:endParaRPr>
          </a:p>
        </p:txBody>
      </p:sp>
      <p:sp>
        <p:nvSpPr>
          <p:cNvPr id="6" name="椭圆形标注 5"/>
          <p:cNvSpPr/>
          <p:nvPr/>
        </p:nvSpPr>
        <p:spPr>
          <a:xfrm>
            <a:off x="575556" y="3861048"/>
            <a:ext cx="7668852" cy="504056"/>
          </a:xfrm>
          <a:prstGeom prst="wedgeEllipseCallout">
            <a:avLst>
              <a:gd name="adj1" fmla="val 41816"/>
              <a:gd name="adj2" fmla="val -18528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去掉“的主要原因”或“诱发的”</a:t>
            </a:r>
            <a:endParaRPr lang="zh-CN" altLang="en-US" sz="2800" dirty="0">
              <a:solidFill>
                <a:srgbClr val="000099"/>
              </a:solidFill>
            </a:endParaRPr>
          </a:p>
        </p:txBody>
      </p:sp>
      <p:sp>
        <p:nvSpPr>
          <p:cNvPr id="7" name="椭圆形标注 6"/>
          <p:cNvSpPr/>
          <p:nvPr/>
        </p:nvSpPr>
        <p:spPr>
          <a:xfrm>
            <a:off x="3271693" y="5590571"/>
            <a:ext cx="4699491" cy="520691"/>
          </a:xfrm>
          <a:prstGeom prst="wedgeEllipseCallout">
            <a:avLst>
              <a:gd name="adj1" fmla="val -45009"/>
              <a:gd name="adj2" fmla="val -9258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去掉“一个国家”</a:t>
            </a:r>
            <a:endParaRPr lang="zh-CN" altLang="en-US" sz="2800" dirty="0">
              <a:solidFill>
                <a:srgbClr val="000099"/>
              </a:solidFill>
            </a:endParaRPr>
          </a:p>
        </p:txBody>
      </p:sp>
    </p:spTree>
    <p:extLst>
      <p:ext uri="{BB962C8B-B14F-4D97-AF65-F5344CB8AC3E}">
        <p14:creationId xmlns:p14="http://schemas.microsoft.com/office/powerpoint/2010/main" val="339553228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48680"/>
            <a:ext cx="8136904" cy="4524315"/>
          </a:xfrm>
          <a:prstGeom prst="rect">
            <a:avLst/>
          </a:prstGeom>
        </p:spPr>
        <p:txBody>
          <a:bodyPr wrap="square">
            <a:spAutoFit/>
          </a:bodyPr>
          <a:lstStyle/>
          <a:p>
            <a:pPr marR="266700" lvl="0" indent="266700"/>
            <a:r>
              <a:rPr lang="en-US" altLang="zh-CN" sz="3200" kern="100" dirty="0" smtClean="0">
                <a:effectLst/>
                <a:latin typeface="新宋体"/>
                <a:ea typeface="宋体"/>
              </a:rPr>
              <a:t>8.</a:t>
            </a:r>
            <a:r>
              <a:rPr lang="zh-CN" altLang="zh-CN" sz="3200" kern="100" dirty="0" smtClean="0">
                <a:effectLst/>
                <a:latin typeface="Times New Roman"/>
                <a:ea typeface="新宋体"/>
              </a:rPr>
              <a:t>修建青藏铁路是加快西部大开发的重要举措，是民族团结的重要纽带。</a:t>
            </a:r>
            <a:endParaRPr lang="en-US" altLang="zh-CN" sz="3200" kern="100" dirty="0" smtClean="0">
              <a:effectLst/>
              <a:latin typeface="Times New Roman"/>
              <a:ea typeface="新宋体"/>
            </a:endParaRPr>
          </a:p>
          <a:p>
            <a:pPr marR="266700" lvl="0" indent="266700"/>
            <a:endParaRPr lang="en-US" altLang="zh-CN" sz="3200" kern="100" dirty="0">
              <a:solidFill>
                <a:prstClr val="black"/>
              </a:solidFill>
              <a:latin typeface="Times New Roman"/>
              <a:ea typeface="新宋体"/>
            </a:endParaRPr>
          </a:p>
          <a:p>
            <a:pPr marR="266700" lvl="0" indent="266700"/>
            <a:endParaRPr lang="en-US" altLang="zh-CN" sz="3200" kern="100" dirty="0" smtClean="0">
              <a:solidFill>
                <a:prstClr val="black"/>
              </a:solidFill>
              <a:latin typeface="Times New Roman"/>
              <a:ea typeface="新宋体"/>
            </a:endParaRPr>
          </a:p>
          <a:p>
            <a:pPr marR="266700" lvl="0" indent="266700"/>
            <a:r>
              <a:rPr lang="en-US" altLang="zh-CN" sz="3200" kern="100" dirty="0" smtClean="0">
                <a:solidFill>
                  <a:prstClr val="black"/>
                </a:solidFill>
                <a:latin typeface="新宋体"/>
              </a:rPr>
              <a:t>9</a:t>
            </a:r>
            <a:r>
              <a:rPr lang="en-US" altLang="zh-CN" sz="3200" kern="100" dirty="0">
                <a:solidFill>
                  <a:prstClr val="black"/>
                </a:solidFill>
                <a:latin typeface="新宋体"/>
              </a:rPr>
              <a:t>.</a:t>
            </a:r>
            <a:r>
              <a:rPr lang="zh-CN" altLang="zh-CN" sz="3200" kern="100" dirty="0">
                <a:solidFill>
                  <a:prstClr val="black"/>
                </a:solidFill>
                <a:latin typeface="Times New Roman"/>
                <a:ea typeface="新宋体"/>
              </a:rPr>
              <a:t>纵观</a:t>
            </a:r>
            <a:r>
              <a:rPr lang="en-US" altLang="zh-CN" sz="3200" kern="100" dirty="0">
                <a:solidFill>
                  <a:prstClr val="black"/>
                </a:solidFill>
                <a:latin typeface="Times New Roman"/>
                <a:ea typeface="新宋体"/>
              </a:rPr>
              <a:t>20</a:t>
            </a:r>
            <a:r>
              <a:rPr lang="zh-CN" altLang="zh-CN" sz="3200" kern="100" dirty="0">
                <a:solidFill>
                  <a:prstClr val="black"/>
                </a:solidFill>
                <a:latin typeface="Times New Roman"/>
                <a:ea typeface="新宋体"/>
              </a:rPr>
              <a:t>世纪世界各国的发展，可以清楚地看到，国家的强大，民族的振兴，取决于多方面因素，良好的国民素质，无疑是最重要和最具潜力的。</a:t>
            </a:r>
            <a:endParaRPr lang="zh-CN" altLang="zh-CN" sz="3200" kern="100" dirty="0">
              <a:solidFill>
                <a:prstClr val="black"/>
              </a:solidFill>
              <a:latin typeface="Times New Roman"/>
            </a:endParaRPr>
          </a:p>
          <a:p>
            <a:pPr marL="267970" marR="266700"/>
            <a:endParaRPr lang="zh-CN" altLang="zh-CN" sz="3200" kern="100" dirty="0">
              <a:effectLst/>
              <a:latin typeface="Times New Roman"/>
              <a:ea typeface="宋体"/>
            </a:endParaRPr>
          </a:p>
        </p:txBody>
      </p:sp>
      <p:sp>
        <p:nvSpPr>
          <p:cNvPr id="4" name="椭圆形标注 3"/>
          <p:cNvSpPr/>
          <p:nvPr/>
        </p:nvSpPr>
        <p:spPr>
          <a:xfrm>
            <a:off x="1907704" y="1844824"/>
            <a:ext cx="6336704" cy="648072"/>
          </a:xfrm>
          <a:prstGeom prst="wedgeEllipseCallout">
            <a:avLst>
              <a:gd name="adj1" fmla="val -49798"/>
              <a:gd name="adj2" fmla="val -10315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在“是”前加上“青藏铁路”</a:t>
            </a:r>
            <a:endParaRPr lang="zh-CN" altLang="en-US" sz="2800" dirty="0">
              <a:solidFill>
                <a:srgbClr val="000099"/>
              </a:solidFill>
            </a:endParaRPr>
          </a:p>
        </p:txBody>
      </p:sp>
      <p:sp>
        <p:nvSpPr>
          <p:cNvPr id="5" name="椭圆形标注 4"/>
          <p:cNvSpPr/>
          <p:nvPr/>
        </p:nvSpPr>
        <p:spPr>
          <a:xfrm>
            <a:off x="426870" y="4748959"/>
            <a:ext cx="5400600" cy="648072"/>
          </a:xfrm>
          <a:prstGeom prst="wedgeEllipseCallout">
            <a:avLst>
              <a:gd name="adj1" fmla="val 23369"/>
              <a:gd name="adj2" fmla="val -12000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在“的”后加上“因素”</a:t>
            </a:r>
            <a:endParaRPr lang="zh-CN" altLang="en-US" sz="2800" dirty="0">
              <a:solidFill>
                <a:srgbClr val="000099"/>
              </a:solidFill>
            </a:endParaRPr>
          </a:p>
        </p:txBody>
      </p:sp>
    </p:spTree>
    <p:extLst>
      <p:ext uri="{BB962C8B-B14F-4D97-AF65-F5344CB8AC3E}">
        <p14:creationId xmlns:p14="http://schemas.microsoft.com/office/powerpoint/2010/main" val="13205211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1319" y="476672"/>
            <a:ext cx="8208912" cy="1200329"/>
          </a:xfrm>
          <a:prstGeom prst="rect">
            <a:avLst/>
          </a:prstGeom>
        </p:spPr>
        <p:txBody>
          <a:bodyPr wrap="square">
            <a:spAutoFit/>
          </a:bodyPr>
          <a:lstStyle/>
          <a:p>
            <a:pPr marR="266700" indent="266700"/>
            <a:r>
              <a:rPr lang="zh-CN" altLang="zh-CN" sz="3600" b="1" kern="0" dirty="0" smtClean="0">
                <a:solidFill>
                  <a:srgbClr val="FF0000"/>
                </a:solidFill>
                <a:effectLst/>
                <a:latin typeface="Times New Roman"/>
                <a:ea typeface="汉仪方隶简"/>
                <a:cs typeface="宋体"/>
              </a:rPr>
              <a:t>（四）注意句中的关联词，看其是否搭配、是否错位。（关联看搭错）</a:t>
            </a:r>
            <a:endParaRPr lang="zh-CN" altLang="zh-CN" sz="3600" kern="100" dirty="0">
              <a:solidFill>
                <a:srgbClr val="FF0000"/>
              </a:solidFill>
              <a:effectLst/>
              <a:latin typeface="Times New Roman"/>
              <a:ea typeface="宋体"/>
            </a:endParaRPr>
          </a:p>
        </p:txBody>
      </p:sp>
      <p:sp>
        <p:nvSpPr>
          <p:cNvPr id="3" name="矩形 2"/>
          <p:cNvSpPr/>
          <p:nvPr/>
        </p:nvSpPr>
        <p:spPr>
          <a:xfrm>
            <a:off x="421319" y="1916832"/>
            <a:ext cx="8183127" cy="3108543"/>
          </a:xfrm>
          <a:prstGeom prst="rect">
            <a:avLst/>
          </a:prstGeom>
        </p:spPr>
        <p:txBody>
          <a:bodyPr wrap="square">
            <a:spAutoFit/>
          </a:bodyPr>
          <a:lstStyle/>
          <a:p>
            <a:r>
              <a:rPr lang="zh-CN" altLang="zh-CN" sz="2800" b="1" dirty="0" smtClean="0">
                <a:solidFill>
                  <a:srgbClr val="0D0DE3"/>
                </a:solidFill>
                <a:effectLst/>
                <a:ea typeface="宋体"/>
                <a:cs typeface="宋体"/>
              </a:rPr>
              <a:t>解析：首先要检查关联词之间是否搭配得当，其次就要注意他们的位置，如果搭配和位置都没有问题，那么就要检测逻辑关系是否合理。如“不管”后面的因素是不确定的，或选择性的，常带有“怎样”“多么”“或者”“还是”等词语</a:t>
            </a:r>
            <a:r>
              <a:rPr lang="en-US" altLang="zh-CN" sz="2800" b="1" dirty="0" smtClean="0">
                <a:solidFill>
                  <a:srgbClr val="0D0DE3"/>
                </a:solidFill>
                <a:effectLst/>
                <a:ea typeface="宋体"/>
                <a:cs typeface="宋体"/>
              </a:rPr>
              <a:t>;</a:t>
            </a:r>
            <a:r>
              <a:rPr lang="zh-CN" altLang="zh-CN" sz="2800" b="1" dirty="0" smtClean="0">
                <a:solidFill>
                  <a:srgbClr val="0D0DE3"/>
                </a:solidFill>
                <a:effectLst/>
                <a:ea typeface="宋体"/>
                <a:cs typeface="宋体"/>
              </a:rPr>
              <a:t>“尽管”后面的词语是确定的，不能有选择性，只能是唯一的情况。</a:t>
            </a:r>
            <a:endParaRPr lang="zh-CN" altLang="en-US" sz="2800" dirty="0">
              <a:solidFill>
                <a:srgbClr val="0D0DE3"/>
              </a:solidFill>
            </a:endParaRPr>
          </a:p>
        </p:txBody>
      </p:sp>
      <p:sp>
        <p:nvSpPr>
          <p:cNvPr id="4" name="矩形 3"/>
          <p:cNvSpPr/>
          <p:nvPr/>
        </p:nvSpPr>
        <p:spPr>
          <a:xfrm>
            <a:off x="385315" y="5048461"/>
            <a:ext cx="8280919" cy="1384995"/>
          </a:xfrm>
          <a:prstGeom prst="rect">
            <a:avLst/>
          </a:prstGeom>
        </p:spPr>
        <p:txBody>
          <a:bodyPr wrap="square">
            <a:spAutoFit/>
          </a:bodyPr>
          <a:lstStyle/>
          <a:p>
            <a:pPr marR="266700" indent="267970"/>
            <a:r>
              <a:rPr lang="zh-CN" altLang="zh-CN" sz="2800" b="1" kern="0" dirty="0" smtClean="0">
                <a:solidFill>
                  <a:srgbClr val="0D0DE3"/>
                </a:solidFill>
                <a:effectLst/>
                <a:latin typeface="Times New Roman"/>
                <a:ea typeface="宋体"/>
                <a:cs typeface="宋体"/>
              </a:rPr>
              <a:t>在复句中，如果两个分句共用一个主语，关联词语应放在主语的后面；如果两个分句主语不同，关联词语应放在各个主语的前面。</a:t>
            </a:r>
            <a:endParaRPr lang="zh-CN" altLang="zh-CN" sz="2800" kern="100" dirty="0">
              <a:solidFill>
                <a:srgbClr val="0D0DE3"/>
              </a:solidFill>
              <a:effectLst/>
              <a:latin typeface="Times New Roman"/>
              <a:ea typeface="宋体"/>
            </a:endParaRPr>
          </a:p>
        </p:txBody>
      </p:sp>
    </p:spTree>
    <p:extLst>
      <p:ext uri="{BB962C8B-B14F-4D97-AF65-F5344CB8AC3E}">
        <p14:creationId xmlns:p14="http://schemas.microsoft.com/office/powerpoint/2010/main" val="22122431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568952" cy="1815882"/>
          </a:xfrm>
          <a:prstGeom prst="rect">
            <a:avLst/>
          </a:prstGeom>
        </p:spPr>
        <p:txBody>
          <a:bodyPr wrap="square">
            <a:spAutoFit/>
          </a:bodyPr>
          <a:lstStyle/>
          <a:p>
            <a:pPr marR="266700" indent="711200" algn="just"/>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宋体"/>
                <a:ea typeface="宋体"/>
                <a:cs typeface="宋体"/>
              </a:rPr>
              <a:t>1</a:t>
            </a:r>
            <a:r>
              <a:rPr lang="zh-CN" altLang="zh-CN" sz="2800" kern="0" dirty="0">
                <a:solidFill>
                  <a:srgbClr val="6600CC"/>
                </a:solidFill>
                <a:latin typeface="Times New Roman"/>
                <a:ea typeface="宋体"/>
                <a:cs typeface="宋体"/>
              </a:rPr>
              <a:t>：想象</a:t>
            </a:r>
            <a:r>
              <a:rPr lang="zh-CN" altLang="zh-CN" sz="2800" kern="0" dirty="0" smtClean="0">
                <a:solidFill>
                  <a:srgbClr val="6600CC"/>
                </a:solidFill>
                <a:latin typeface="Times New Roman"/>
                <a:ea typeface="宋体"/>
                <a:cs typeface="宋体"/>
              </a:rPr>
              <a:t>不</a:t>
            </a:r>
            <a:r>
              <a:rPr lang="zh-CN" altLang="en-US" sz="2800" kern="0" dirty="0" smtClean="0">
                <a:solidFill>
                  <a:srgbClr val="6600CC"/>
                </a:solidFill>
                <a:latin typeface="Times New Roman"/>
                <a:ea typeface="宋体"/>
                <a:cs typeface="宋体"/>
              </a:rPr>
              <a:t>是</a:t>
            </a:r>
            <a:r>
              <a:rPr lang="zh-CN" altLang="zh-CN" sz="2800" kern="0" dirty="0" smtClean="0">
                <a:solidFill>
                  <a:srgbClr val="6600CC"/>
                </a:solidFill>
                <a:latin typeface="Times New Roman"/>
                <a:ea typeface="宋体"/>
                <a:cs typeface="宋体"/>
              </a:rPr>
              <a:t>对</a:t>
            </a:r>
            <a:r>
              <a:rPr lang="zh-CN" altLang="zh-CN" sz="2800" kern="0" dirty="0">
                <a:solidFill>
                  <a:srgbClr val="6600CC"/>
                </a:solidFill>
                <a:latin typeface="Times New Roman"/>
                <a:ea typeface="宋体"/>
                <a:cs typeface="宋体"/>
              </a:rPr>
              <a:t>诗人的创作是一种必要，而且对于读者的欣赏也是一种必要。</a:t>
            </a:r>
            <a:endParaRPr lang="zh-CN" altLang="zh-CN" sz="2800" kern="100" dirty="0">
              <a:solidFill>
                <a:srgbClr val="6600CC"/>
              </a:solidFill>
              <a:latin typeface="Times New Roman"/>
              <a:ea typeface="宋体"/>
            </a:endParaRPr>
          </a:p>
          <a:p>
            <a:pPr marR="266700" indent="711200"/>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宋体"/>
                <a:ea typeface="宋体"/>
                <a:cs typeface="宋体"/>
              </a:rPr>
              <a:t>2</a:t>
            </a:r>
            <a:r>
              <a:rPr lang="zh-CN" altLang="zh-CN" sz="2800" kern="0" dirty="0">
                <a:solidFill>
                  <a:srgbClr val="6600CC"/>
                </a:solidFill>
                <a:latin typeface="Times New Roman"/>
                <a:ea typeface="宋体"/>
                <a:cs typeface="宋体"/>
              </a:rPr>
              <a:t>：无论干部和群众，毫无例外，都必须遵守社会主义法制。</a:t>
            </a:r>
            <a:endParaRPr lang="zh-CN" altLang="zh-CN" sz="2800" kern="100" dirty="0">
              <a:solidFill>
                <a:srgbClr val="6600CC"/>
              </a:solidFill>
              <a:effectLst/>
              <a:latin typeface="Times New Roman"/>
              <a:ea typeface="宋体"/>
            </a:endParaRPr>
          </a:p>
        </p:txBody>
      </p:sp>
      <p:sp>
        <p:nvSpPr>
          <p:cNvPr id="4" name="矩形 3"/>
          <p:cNvSpPr/>
          <p:nvPr/>
        </p:nvSpPr>
        <p:spPr>
          <a:xfrm>
            <a:off x="480318" y="2348880"/>
            <a:ext cx="8399387" cy="1384995"/>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分析：例</a:t>
            </a:r>
            <a:r>
              <a:rPr lang="en-US" altLang="zh-CN" sz="2800" kern="0" dirty="0">
                <a:solidFill>
                  <a:srgbClr val="0D0DE3"/>
                </a:solidFill>
                <a:latin typeface="Times New Roman"/>
                <a:ea typeface="宋体"/>
                <a:cs typeface="宋体"/>
              </a:rPr>
              <a:t>1</a:t>
            </a:r>
            <a:r>
              <a:rPr lang="zh-CN" altLang="zh-CN" sz="2800" kern="0" dirty="0">
                <a:solidFill>
                  <a:srgbClr val="0D0DE3"/>
                </a:solidFill>
                <a:latin typeface="Times New Roman"/>
                <a:ea typeface="宋体"/>
                <a:cs typeface="宋体"/>
              </a:rPr>
              <a:t>是一个递进关系的复句，应用“不但……而且……”，而“不是”应与“而是”搭配，例句就犯了张冠李戴的毛病了。</a:t>
            </a:r>
            <a:endParaRPr lang="zh-CN" altLang="zh-CN" sz="2000" kern="100" dirty="0">
              <a:solidFill>
                <a:srgbClr val="0D0DE3"/>
              </a:solidFill>
              <a:effectLst/>
              <a:latin typeface="Times New Roman"/>
              <a:ea typeface="宋体"/>
            </a:endParaRPr>
          </a:p>
        </p:txBody>
      </p:sp>
      <p:sp>
        <p:nvSpPr>
          <p:cNvPr id="5" name="矩形 4"/>
          <p:cNvSpPr/>
          <p:nvPr/>
        </p:nvSpPr>
        <p:spPr>
          <a:xfrm>
            <a:off x="425672" y="4149080"/>
            <a:ext cx="8322791" cy="1384995"/>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例</a:t>
            </a:r>
            <a:r>
              <a:rPr lang="en-US" altLang="zh-CN" sz="2800" kern="0" dirty="0">
                <a:solidFill>
                  <a:srgbClr val="0D0DE3"/>
                </a:solidFill>
                <a:latin typeface="Times New Roman"/>
                <a:ea typeface="宋体"/>
                <a:cs typeface="宋体"/>
              </a:rPr>
              <a:t>2</a:t>
            </a:r>
            <a:r>
              <a:rPr lang="zh-CN" altLang="zh-CN" sz="2800" kern="0" dirty="0">
                <a:solidFill>
                  <a:srgbClr val="0D0DE3"/>
                </a:solidFill>
                <a:latin typeface="Times New Roman"/>
                <a:ea typeface="宋体"/>
                <a:cs typeface="宋体"/>
              </a:rPr>
              <a:t>“无论”是表示无条件的关联词，后面不能带并列性的词组，只能带选择性的词组，例句中“和”应为“还是”。</a:t>
            </a:r>
            <a:endParaRPr lang="zh-CN" altLang="zh-CN" sz="2000" kern="100" dirty="0">
              <a:solidFill>
                <a:srgbClr val="0D0DE3"/>
              </a:solidFill>
              <a:effectLst/>
              <a:latin typeface="Times New Roman"/>
              <a:ea typeface="宋体"/>
            </a:endParaRPr>
          </a:p>
        </p:txBody>
      </p:sp>
    </p:spTree>
    <p:extLst>
      <p:ext uri="{BB962C8B-B14F-4D97-AF65-F5344CB8AC3E}">
        <p14:creationId xmlns:p14="http://schemas.microsoft.com/office/powerpoint/2010/main" val="48644807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776" y="908720"/>
            <a:ext cx="8568952" cy="5570756"/>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a:t>
            </a:r>
            <a:r>
              <a:rPr lang="zh-CN" altLang="zh-CN" sz="2800" kern="0" dirty="0">
                <a:solidFill>
                  <a:srgbClr val="1E1E1E"/>
                </a:solidFill>
                <a:latin typeface="Times New Roman"/>
                <a:ea typeface="宋体"/>
                <a:cs typeface="宋体"/>
              </a:rPr>
              <a:t>只有好好听课，好好完成作业，学习成绩就能大幅提高</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smtClean="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既然你来了，我也该走了</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smtClean="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3</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尽管他学习怎样用功，成绩还是没上去</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r>
              <a:rPr lang="en-US" altLang="zh-CN" sz="2800" dirty="0" smtClean="0">
                <a:solidFill>
                  <a:srgbClr val="1E1E1E"/>
                </a:solidFill>
                <a:latin typeface="宋体"/>
                <a:cs typeface="宋体"/>
              </a:rPr>
              <a:t>4</a:t>
            </a:r>
            <a:r>
              <a:rPr lang="en-US" altLang="zh-CN" sz="2800" dirty="0">
                <a:solidFill>
                  <a:srgbClr val="1E1E1E"/>
                </a:solidFill>
                <a:latin typeface="宋体"/>
                <a:cs typeface="宋体"/>
              </a:rPr>
              <a:t>.</a:t>
            </a:r>
            <a:r>
              <a:rPr lang="zh-CN" altLang="zh-CN" sz="2800" dirty="0">
                <a:solidFill>
                  <a:srgbClr val="1E1E1E"/>
                </a:solidFill>
                <a:cs typeface="宋体"/>
              </a:rPr>
              <a:t>不管气候条件和地理条件都极端不利，登山队员仍然克服了困难，胜利攀上了</a:t>
            </a:r>
            <a:r>
              <a:rPr lang="zh-CN" altLang="zh-CN" sz="2800" dirty="0" smtClean="0">
                <a:solidFill>
                  <a:srgbClr val="1E1E1E"/>
                </a:solidFill>
                <a:cs typeface="宋体"/>
              </a:rPr>
              <a:t>顶峰</a:t>
            </a:r>
            <a:r>
              <a:rPr lang="zh-CN" altLang="en-US" sz="2800" dirty="0" smtClean="0">
                <a:solidFill>
                  <a:srgbClr val="1E1E1E"/>
                </a:solidFill>
                <a:cs typeface="宋体"/>
              </a:rPr>
              <a:t>。</a:t>
            </a:r>
            <a:endParaRPr lang="en-US" altLang="zh-CN" sz="2800" dirty="0" smtClean="0">
              <a:solidFill>
                <a:srgbClr val="1E1E1E"/>
              </a:solidFill>
              <a:cs typeface="宋体"/>
            </a:endParaRPr>
          </a:p>
          <a:p>
            <a:pPr marR="266700" lvl="0" indent="304800" algn="just"/>
            <a:endParaRPr lang="en-US" altLang="zh-CN" sz="2800" kern="0" dirty="0">
              <a:solidFill>
                <a:srgbClr val="1E1E1E"/>
              </a:solidFill>
              <a:latin typeface="宋体"/>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在建设三峡大坝的过程中，无论工人们遇到什么样的困难，他们却能披荆斩棘，一往无前</a:t>
            </a:r>
            <a:r>
              <a:rPr lang="zh-CN" altLang="zh-CN" sz="2800" kern="0" dirty="0" smtClean="0">
                <a:solidFill>
                  <a:srgbClr val="1E1E1E"/>
                </a:solidFill>
                <a:latin typeface="Times New Roman"/>
                <a:cs typeface="宋体"/>
              </a:rPr>
              <a:t>。</a:t>
            </a:r>
            <a:endParaRPr lang="zh-CN" altLang="zh-CN" sz="2000" kern="100" dirty="0">
              <a:solidFill>
                <a:prstClr val="black"/>
              </a:solidFill>
              <a:latin typeface="Times New Roman"/>
            </a:endParaRPr>
          </a:p>
          <a:p>
            <a:pPr marR="266700" indent="304800" algn="just"/>
            <a:endParaRPr lang="zh-CN" altLang="zh-CN" sz="2000" kern="100" dirty="0">
              <a:effectLst/>
              <a:latin typeface="Times New Roman"/>
              <a:ea typeface="宋体"/>
            </a:endParaRPr>
          </a:p>
        </p:txBody>
      </p:sp>
      <p:sp>
        <p:nvSpPr>
          <p:cNvPr id="7" name="TextBox 6"/>
          <p:cNvSpPr txBox="1"/>
          <p:nvPr/>
        </p:nvSpPr>
        <p:spPr>
          <a:xfrm>
            <a:off x="2483768" y="200834"/>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9" name="椭圆形标注 8"/>
          <p:cNvSpPr/>
          <p:nvPr/>
        </p:nvSpPr>
        <p:spPr>
          <a:xfrm>
            <a:off x="3275856" y="1475147"/>
            <a:ext cx="5406805" cy="552502"/>
          </a:xfrm>
          <a:prstGeom prst="wedgeEllipseCallout">
            <a:avLst>
              <a:gd name="adj1" fmla="val 38618"/>
              <a:gd name="adj2" fmla="val -6596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把“就”改为“才”</a:t>
            </a:r>
            <a:endParaRPr lang="zh-CN" altLang="en-US" sz="2800" dirty="0">
              <a:solidFill>
                <a:srgbClr val="000099"/>
              </a:solidFill>
            </a:endParaRPr>
          </a:p>
        </p:txBody>
      </p:sp>
      <p:sp>
        <p:nvSpPr>
          <p:cNvPr id="10" name="椭圆形标注 9"/>
          <p:cNvSpPr/>
          <p:nvPr/>
        </p:nvSpPr>
        <p:spPr>
          <a:xfrm>
            <a:off x="3496148" y="2708920"/>
            <a:ext cx="5406805" cy="408486"/>
          </a:xfrm>
          <a:prstGeom prst="wedgeEllipseCallout">
            <a:avLst>
              <a:gd name="adj1" fmla="val -46447"/>
              <a:gd name="adj2" fmla="val -7874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把“也”</a:t>
            </a:r>
            <a:r>
              <a:rPr lang="zh-CN" altLang="en-US" sz="2800" smtClean="0">
                <a:solidFill>
                  <a:srgbClr val="000099"/>
                </a:solidFill>
              </a:rPr>
              <a:t>改为“就”</a:t>
            </a:r>
            <a:endParaRPr lang="zh-CN" altLang="en-US" sz="2800" dirty="0">
              <a:solidFill>
                <a:srgbClr val="000099"/>
              </a:solidFill>
            </a:endParaRPr>
          </a:p>
        </p:txBody>
      </p:sp>
      <p:sp>
        <p:nvSpPr>
          <p:cNvPr id="11" name="椭圆形标注 10"/>
          <p:cNvSpPr/>
          <p:nvPr/>
        </p:nvSpPr>
        <p:spPr>
          <a:xfrm>
            <a:off x="1509751" y="3495431"/>
            <a:ext cx="5406805" cy="509633"/>
          </a:xfrm>
          <a:prstGeom prst="wedgeEllipseCallout">
            <a:avLst>
              <a:gd name="adj1" fmla="val -51495"/>
              <a:gd name="adj2" fmla="val -7421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把“尽管”</a:t>
            </a:r>
            <a:r>
              <a:rPr lang="zh-CN" altLang="en-US" sz="2800" smtClean="0">
                <a:solidFill>
                  <a:srgbClr val="000099"/>
                </a:solidFill>
              </a:rPr>
              <a:t>改为“不管”</a:t>
            </a:r>
            <a:endParaRPr lang="zh-CN" altLang="en-US" sz="2800" dirty="0">
              <a:solidFill>
                <a:srgbClr val="000099"/>
              </a:solidFill>
            </a:endParaRPr>
          </a:p>
        </p:txBody>
      </p:sp>
      <p:sp>
        <p:nvSpPr>
          <p:cNvPr id="12" name="椭圆形标注 11"/>
          <p:cNvSpPr/>
          <p:nvPr/>
        </p:nvSpPr>
        <p:spPr>
          <a:xfrm>
            <a:off x="333123" y="4816641"/>
            <a:ext cx="5406805" cy="408486"/>
          </a:xfrm>
          <a:prstGeom prst="wedgeEllipseCallout">
            <a:avLst>
              <a:gd name="adj1" fmla="val -23981"/>
              <a:gd name="adj2" fmla="val -18959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把“不管”改为“尽管”</a:t>
            </a:r>
            <a:endParaRPr lang="zh-CN" altLang="en-US" sz="2800" dirty="0">
              <a:solidFill>
                <a:srgbClr val="000099"/>
              </a:solidFill>
            </a:endParaRPr>
          </a:p>
        </p:txBody>
      </p:sp>
      <p:sp>
        <p:nvSpPr>
          <p:cNvPr id="13" name="椭圆形标注 12"/>
          <p:cNvSpPr/>
          <p:nvPr/>
        </p:nvSpPr>
        <p:spPr>
          <a:xfrm>
            <a:off x="1931849" y="6045035"/>
            <a:ext cx="5592479" cy="434442"/>
          </a:xfrm>
          <a:prstGeom prst="wedgeEllipseCallout">
            <a:avLst>
              <a:gd name="adj1" fmla="val -23207"/>
              <a:gd name="adj2" fmla="val -938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把“却”改为“都”</a:t>
            </a:r>
            <a:endParaRPr lang="zh-CN" altLang="en-US" sz="2800" dirty="0">
              <a:solidFill>
                <a:srgbClr val="000099"/>
              </a:solidFill>
            </a:endParaRPr>
          </a:p>
        </p:txBody>
      </p:sp>
    </p:spTree>
    <p:extLst>
      <p:ext uri="{BB962C8B-B14F-4D97-AF65-F5344CB8AC3E}">
        <p14:creationId xmlns:p14="http://schemas.microsoft.com/office/powerpoint/2010/main" val="325469571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arn(inVertic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23527" y="116632"/>
            <a:ext cx="8503443" cy="5693866"/>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txBody>
          <a:bodyPr wrap="square">
            <a:spAutoFit/>
          </a:bodyPr>
          <a:lstStyle/>
          <a:p>
            <a:pPr marR="266700" lvl="0" indent="304800" algn="just"/>
            <a:r>
              <a:rPr lang="en-US" altLang="zh-CN" sz="2800" kern="0" dirty="0">
                <a:solidFill>
                  <a:srgbClr val="1E1E1E"/>
                </a:solidFill>
                <a:latin typeface="宋体"/>
                <a:ea typeface="宋体"/>
                <a:cs typeface="宋体"/>
              </a:rPr>
              <a:t>6.</a:t>
            </a:r>
            <a:r>
              <a:rPr lang="zh-CN" altLang="zh-CN" sz="2800" kern="100" dirty="0">
                <a:solidFill>
                  <a:prstClr val="black"/>
                </a:solidFill>
                <a:latin typeface="Times New Roman"/>
                <a:ea typeface="新宋体"/>
              </a:rPr>
              <a:t>因为我们没有解决好班委会成员之间的关系，因而我们的工作才无法真正开展起来</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7</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即使你讲得再好，我们不听</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8</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他不但能够用马克思主义的有关理论来指导自己的工作，而且能够领会马克思主义理论的精神实质</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smtClean="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9</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一些重点中学不但开设了多媒体教学实验课，而且有的普通中学也开始了这方面实验</a:t>
            </a:r>
            <a:r>
              <a:rPr lang="zh-CN" altLang="zh-CN" sz="2800" kern="100" dirty="0" smtClean="0">
                <a:solidFill>
                  <a:prstClr val="black"/>
                </a:solidFill>
                <a:latin typeface="Times New Roman"/>
                <a:ea typeface="新宋体"/>
              </a:rPr>
              <a:t>。</a:t>
            </a:r>
            <a:endParaRPr lang="zh-CN" altLang="zh-CN" sz="2000" kern="100" dirty="0">
              <a:solidFill>
                <a:prstClr val="black"/>
              </a:solidFill>
              <a:latin typeface="Times New Roman"/>
              <a:ea typeface="宋体"/>
            </a:endParaRPr>
          </a:p>
        </p:txBody>
      </p:sp>
      <p:sp>
        <p:nvSpPr>
          <p:cNvPr id="6" name="椭圆形标注 5"/>
          <p:cNvSpPr/>
          <p:nvPr/>
        </p:nvSpPr>
        <p:spPr>
          <a:xfrm>
            <a:off x="467544" y="1280497"/>
            <a:ext cx="6480720" cy="408486"/>
          </a:xfrm>
          <a:prstGeom prst="wedgeEllipseCallout">
            <a:avLst>
              <a:gd name="adj1" fmla="val -46116"/>
              <a:gd name="adj2" fmla="val -13948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把“因而”改为“所以”</a:t>
            </a:r>
            <a:endParaRPr lang="zh-CN" altLang="en-US" sz="2800" dirty="0">
              <a:solidFill>
                <a:srgbClr val="000099"/>
              </a:solidFill>
            </a:endParaRPr>
          </a:p>
        </p:txBody>
      </p:sp>
      <p:sp>
        <p:nvSpPr>
          <p:cNvPr id="7" name="椭圆形标注 6"/>
          <p:cNvSpPr/>
          <p:nvPr/>
        </p:nvSpPr>
        <p:spPr>
          <a:xfrm>
            <a:off x="179512" y="2634891"/>
            <a:ext cx="6480720" cy="544118"/>
          </a:xfrm>
          <a:prstGeom prst="wedgeEllipseCallout">
            <a:avLst>
              <a:gd name="adj1" fmla="val 23800"/>
              <a:gd name="adj2" fmla="val -12410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在“不听”前加上“也”</a:t>
            </a:r>
            <a:endParaRPr lang="zh-CN" altLang="en-US" sz="2800" dirty="0">
              <a:solidFill>
                <a:srgbClr val="000099"/>
              </a:solidFill>
            </a:endParaRPr>
          </a:p>
        </p:txBody>
      </p:sp>
      <p:sp>
        <p:nvSpPr>
          <p:cNvPr id="9" name="椭圆形标注 8"/>
          <p:cNvSpPr/>
          <p:nvPr/>
        </p:nvSpPr>
        <p:spPr>
          <a:xfrm>
            <a:off x="827584" y="4365104"/>
            <a:ext cx="6480720" cy="408486"/>
          </a:xfrm>
          <a:prstGeom prst="wedgeEllipseCallout">
            <a:avLst>
              <a:gd name="adj1" fmla="val -26109"/>
              <a:gd name="adj2" fmla="val -16620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把递进前后的内容调换</a:t>
            </a:r>
            <a:endParaRPr lang="zh-CN" altLang="en-US" sz="2800" dirty="0">
              <a:solidFill>
                <a:srgbClr val="000099"/>
              </a:solidFill>
            </a:endParaRPr>
          </a:p>
        </p:txBody>
      </p:sp>
      <p:sp>
        <p:nvSpPr>
          <p:cNvPr id="10" name="椭圆形标注 9"/>
          <p:cNvSpPr/>
          <p:nvPr/>
        </p:nvSpPr>
        <p:spPr>
          <a:xfrm>
            <a:off x="1547664" y="6014741"/>
            <a:ext cx="6984776" cy="408486"/>
          </a:xfrm>
          <a:prstGeom prst="wedgeEllipseCallout">
            <a:avLst>
              <a:gd name="adj1" fmla="val -20638"/>
              <a:gd name="adj2" fmla="val -25307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把“不但”放到“一些”之前</a:t>
            </a:r>
            <a:endParaRPr lang="zh-CN" altLang="en-US" sz="2800" dirty="0">
              <a:solidFill>
                <a:srgbClr val="000099"/>
              </a:solidFill>
            </a:endParaRPr>
          </a:p>
        </p:txBody>
      </p:sp>
    </p:spTree>
    <p:extLst>
      <p:ext uri="{BB962C8B-B14F-4D97-AF65-F5344CB8AC3E}">
        <p14:creationId xmlns:p14="http://schemas.microsoft.com/office/powerpoint/2010/main" val="365912544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P spid="7"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3118" y="70679"/>
            <a:ext cx="8627962" cy="5693866"/>
          </a:xfrm>
          <a:prstGeom prst="rect">
            <a:avLst/>
          </a:prstGeom>
        </p:spPr>
        <p:txBody>
          <a:bodyPr wrap="square">
            <a:spAutoFit/>
          </a:bodyPr>
          <a:lstStyle/>
          <a:p>
            <a:pPr marR="266700" lvl="0" indent="304800" algn="just"/>
            <a:r>
              <a:rPr lang="en-US" altLang="zh-CN" sz="2800" kern="100" dirty="0">
                <a:latin typeface="新宋体"/>
                <a:ea typeface="宋体"/>
              </a:rPr>
              <a:t>10.</a:t>
            </a:r>
            <a:r>
              <a:rPr lang="zh-CN" altLang="zh-CN" sz="2800" kern="100" dirty="0">
                <a:latin typeface="Times New Roman"/>
                <a:ea typeface="新宋体"/>
              </a:rPr>
              <a:t>王老师以赞许的口吻说：“不仅王林同学学习好，而且乐于帮助其他同学，我们应该向他学习呀！</a:t>
            </a:r>
            <a:r>
              <a:rPr lang="zh-CN" altLang="zh-CN" sz="2800" kern="100" dirty="0" smtClean="0">
                <a:latin typeface="Times New Roman"/>
                <a:ea typeface="新宋体"/>
              </a:rPr>
              <a:t>”</a:t>
            </a:r>
            <a:r>
              <a:rPr lang="en-US" altLang="zh-CN" sz="2800" kern="0" dirty="0">
                <a:solidFill>
                  <a:srgbClr val="1E1E1E"/>
                </a:solidFill>
                <a:latin typeface="宋体"/>
                <a:cs typeface="宋体"/>
              </a:rPr>
              <a:t> </a:t>
            </a:r>
            <a:endParaRPr lang="en-US" altLang="zh-CN" sz="2800" kern="0" dirty="0" smtClean="0">
              <a:solidFill>
                <a:srgbClr val="1E1E1E"/>
              </a:solidFill>
              <a:latin typeface="宋体"/>
              <a:cs typeface="宋体"/>
            </a:endParaRPr>
          </a:p>
          <a:p>
            <a:pPr marR="266700" lvl="0" indent="304800" algn="just"/>
            <a:endParaRPr lang="en-US" altLang="zh-CN" sz="2800" kern="0" dirty="0" smtClean="0">
              <a:solidFill>
                <a:srgbClr val="1E1E1E"/>
              </a:solidFill>
              <a:latin typeface="宋体"/>
              <a:cs typeface="宋体"/>
            </a:endParaRPr>
          </a:p>
          <a:p>
            <a:pPr marR="266700" lvl="0" indent="304800" algn="just"/>
            <a:r>
              <a:rPr lang="en-US" altLang="zh-CN" sz="2800" kern="0" dirty="0" smtClean="0">
                <a:solidFill>
                  <a:srgbClr val="1E1E1E"/>
                </a:solidFill>
                <a:latin typeface="宋体"/>
                <a:cs typeface="宋体"/>
              </a:rPr>
              <a:t>11</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许多传世杰作不仅是人类艺术宝库的珍品，而且是中华民族的艺术瑰宝</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12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如果某些大国不改变其在处理国际问题时的狂妄自大的态度，但是很难预料这世界是否还会有和平的一天</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13</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我们只有保持良好的心态，认真复习，就能在考场上正常发挥，取得好成绩</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6" name="椭圆形标注 5"/>
          <p:cNvSpPr/>
          <p:nvPr/>
        </p:nvSpPr>
        <p:spPr>
          <a:xfrm>
            <a:off x="323528" y="1340768"/>
            <a:ext cx="7992888" cy="408486"/>
          </a:xfrm>
          <a:prstGeom prst="wedgeEllipseCallout">
            <a:avLst>
              <a:gd name="adj1" fmla="val 22299"/>
              <a:gd name="adj2" fmla="val -24973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把“不仅”放到“王林同学”之后</a:t>
            </a:r>
            <a:endParaRPr lang="zh-CN" altLang="en-US" sz="2800" dirty="0">
              <a:solidFill>
                <a:srgbClr val="000099"/>
              </a:solidFill>
            </a:endParaRPr>
          </a:p>
        </p:txBody>
      </p:sp>
      <p:sp>
        <p:nvSpPr>
          <p:cNvPr id="7" name="椭圆形标注 6"/>
          <p:cNvSpPr/>
          <p:nvPr/>
        </p:nvSpPr>
        <p:spPr>
          <a:xfrm>
            <a:off x="2123728" y="2713369"/>
            <a:ext cx="6480720" cy="408486"/>
          </a:xfrm>
          <a:prstGeom prst="wedgeEllipseCallout">
            <a:avLst>
              <a:gd name="adj1" fmla="val 44649"/>
              <a:gd name="adj2" fmla="val -16954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把递进前后的内容调换</a:t>
            </a:r>
            <a:endParaRPr lang="zh-CN" altLang="en-US" sz="2800" dirty="0">
              <a:solidFill>
                <a:srgbClr val="000099"/>
              </a:solidFill>
            </a:endParaRPr>
          </a:p>
        </p:txBody>
      </p:sp>
      <p:sp>
        <p:nvSpPr>
          <p:cNvPr id="8" name="椭圆形标注 7"/>
          <p:cNvSpPr/>
          <p:nvPr/>
        </p:nvSpPr>
        <p:spPr>
          <a:xfrm>
            <a:off x="475928" y="4365104"/>
            <a:ext cx="7992888" cy="408486"/>
          </a:xfrm>
          <a:prstGeom prst="wedgeEllipseCallout">
            <a:avLst>
              <a:gd name="adj1" fmla="val -18339"/>
              <a:gd name="adj2" fmla="val -16955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把“但是”改为“就”</a:t>
            </a:r>
            <a:endParaRPr lang="zh-CN" altLang="en-US" sz="2800" dirty="0">
              <a:solidFill>
                <a:srgbClr val="000099"/>
              </a:solidFill>
            </a:endParaRPr>
          </a:p>
        </p:txBody>
      </p:sp>
      <p:sp>
        <p:nvSpPr>
          <p:cNvPr id="9" name="椭圆形标注 8"/>
          <p:cNvSpPr/>
          <p:nvPr/>
        </p:nvSpPr>
        <p:spPr>
          <a:xfrm>
            <a:off x="628328" y="5661248"/>
            <a:ext cx="7992888" cy="408486"/>
          </a:xfrm>
          <a:prstGeom prst="wedgeEllipseCallout">
            <a:avLst>
              <a:gd name="adj1" fmla="val 37325"/>
              <a:gd name="adj2" fmla="val -16955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把“就”改为“才”</a:t>
            </a:r>
            <a:endParaRPr lang="zh-CN" altLang="en-US" sz="2800" dirty="0">
              <a:solidFill>
                <a:srgbClr val="000099"/>
              </a:solidFill>
            </a:endParaRPr>
          </a:p>
        </p:txBody>
      </p:sp>
    </p:spTree>
    <p:extLst>
      <p:ext uri="{BB962C8B-B14F-4D97-AF65-F5344CB8AC3E}">
        <p14:creationId xmlns:p14="http://schemas.microsoft.com/office/powerpoint/2010/main" val="248424319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7524" y="836712"/>
            <a:ext cx="8568952" cy="1200329"/>
          </a:xfrm>
          <a:prstGeom prst="rect">
            <a:avLst/>
          </a:prstGeom>
        </p:spPr>
        <p:txBody>
          <a:bodyPr wrap="square">
            <a:spAutoFit/>
          </a:bodyPr>
          <a:lstStyle/>
          <a:p>
            <a:pPr marR="266700" indent="304800" algn="just"/>
            <a:r>
              <a:rPr lang="zh-CN" altLang="zh-CN" sz="3600" b="1" kern="0" dirty="0">
                <a:solidFill>
                  <a:srgbClr val="FF0000"/>
                </a:solidFill>
                <a:latin typeface="Times New Roman"/>
                <a:ea typeface="汉仪方隶简"/>
                <a:cs typeface="宋体"/>
              </a:rPr>
              <a:t>（五）注意句中并列结构，看其是否搭配，能否并列。（并词看搭并）</a:t>
            </a:r>
            <a:endParaRPr lang="zh-CN" altLang="zh-CN" sz="2800" kern="100" dirty="0">
              <a:solidFill>
                <a:srgbClr val="FF0000"/>
              </a:solidFill>
              <a:effectLst/>
              <a:latin typeface="Times New Roman"/>
              <a:ea typeface="宋体"/>
            </a:endParaRPr>
          </a:p>
        </p:txBody>
      </p:sp>
      <p:sp>
        <p:nvSpPr>
          <p:cNvPr id="3" name="矩形 2"/>
          <p:cNvSpPr/>
          <p:nvPr/>
        </p:nvSpPr>
        <p:spPr>
          <a:xfrm>
            <a:off x="287524" y="2420888"/>
            <a:ext cx="8352928" cy="4031873"/>
          </a:xfrm>
          <a:prstGeom prst="rect">
            <a:avLst/>
          </a:prstGeom>
        </p:spPr>
        <p:txBody>
          <a:bodyPr wrap="square">
            <a:spAutoFit/>
          </a:bodyPr>
          <a:lstStyle/>
          <a:p>
            <a:pPr marR="266700" indent="306070" algn="just"/>
            <a:r>
              <a:rPr lang="zh-CN" altLang="zh-CN" sz="3600" b="1" kern="0" dirty="0">
                <a:solidFill>
                  <a:srgbClr val="0D0DE3"/>
                </a:solidFill>
                <a:latin typeface="Times New Roman"/>
                <a:ea typeface="宋体"/>
                <a:cs typeface="宋体"/>
              </a:rPr>
              <a:t>解析：</a:t>
            </a:r>
            <a:r>
              <a:rPr lang="zh-CN" altLang="zh-CN" sz="3600" b="1" kern="100" dirty="0">
                <a:solidFill>
                  <a:srgbClr val="0D0DE3"/>
                </a:solidFill>
                <a:latin typeface="Times New Roman"/>
                <a:ea typeface="宋体"/>
              </a:rPr>
              <a:t>句子中一旦出现表并列的词或标点符号，如“和”“与”“及”“同”“跟”等词或顿号时，我们就要注意判断其前后词语是否搭配，词语之间是否能构成并列关系（常为包含关系），排列的顺序是否符合逻辑（前后颠倒）等</a:t>
            </a:r>
            <a:r>
              <a:rPr lang="zh-CN" altLang="zh-CN" sz="3600" kern="0" dirty="0">
                <a:solidFill>
                  <a:srgbClr val="0D0DE3"/>
                </a:solidFill>
                <a:latin typeface="Times New Roman"/>
                <a:ea typeface="宋体"/>
                <a:cs typeface="宋体"/>
              </a:rPr>
              <a:t>。</a:t>
            </a:r>
            <a:endParaRPr lang="zh-CN" altLang="zh-CN" sz="3600" kern="100" dirty="0">
              <a:solidFill>
                <a:srgbClr val="0D0DE3"/>
              </a:solidFill>
              <a:effectLst/>
              <a:latin typeface="Times New Roman"/>
              <a:ea typeface="宋体"/>
            </a:endParaRPr>
          </a:p>
        </p:txBody>
      </p:sp>
    </p:spTree>
    <p:extLst>
      <p:ext uri="{BB962C8B-B14F-4D97-AF65-F5344CB8AC3E}">
        <p14:creationId xmlns:p14="http://schemas.microsoft.com/office/powerpoint/2010/main" val="3965077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547664" y="404664"/>
            <a:ext cx="5400600" cy="707886"/>
          </a:xfrm>
          <a:prstGeom prst="rect">
            <a:avLst/>
          </a:prstGeom>
        </p:spPr>
        <p:txBody>
          <a:bodyPr wrap="square">
            <a:spAutoFit/>
          </a:bodyPr>
          <a:lstStyle/>
          <a:p>
            <a:pPr indent="400050" algn="just"/>
            <a:r>
              <a:rPr lang="zh-CN" altLang="en-US" sz="4000" b="1" kern="100" dirty="0" smtClean="0">
                <a:solidFill>
                  <a:srgbClr val="003300"/>
                </a:solidFill>
                <a:latin typeface="隶书" pitchFamily="49" charset="-122"/>
                <a:ea typeface="隶书" pitchFamily="49" charset="-122"/>
                <a:cs typeface="汉仪方隶简"/>
              </a:rPr>
              <a:t>二</a:t>
            </a:r>
            <a:r>
              <a:rPr lang="zh-CN" altLang="zh-CN" sz="4000" b="1" kern="100" dirty="0" smtClean="0">
                <a:solidFill>
                  <a:srgbClr val="003300"/>
                </a:solidFill>
                <a:latin typeface="隶书" pitchFamily="49" charset="-122"/>
                <a:ea typeface="隶书" pitchFamily="49" charset="-122"/>
                <a:cs typeface="汉仪方隶简"/>
              </a:rPr>
              <a:t>、</a:t>
            </a:r>
            <a:r>
              <a:rPr lang="zh-CN" altLang="en-US" sz="4000" b="1" kern="100" dirty="0" smtClean="0">
                <a:solidFill>
                  <a:srgbClr val="003300"/>
                </a:solidFill>
                <a:latin typeface="隶书" pitchFamily="49" charset="-122"/>
                <a:ea typeface="隶书" pitchFamily="49" charset="-122"/>
                <a:cs typeface="汉仪方隶简"/>
              </a:rPr>
              <a:t>常用的修改符号</a:t>
            </a:r>
            <a:endParaRPr lang="zh-CN" altLang="zh-CN" sz="4000" kern="100" dirty="0">
              <a:solidFill>
                <a:srgbClr val="003300"/>
              </a:solidFill>
              <a:latin typeface="隶书" pitchFamily="49" charset="-122"/>
              <a:ea typeface="隶书" pitchFamily="49" charset="-122"/>
            </a:endParaRPr>
          </a:p>
        </p:txBody>
      </p:sp>
      <p:grpSp>
        <p:nvGrpSpPr>
          <p:cNvPr id="14" name="Group 11"/>
          <p:cNvGrpSpPr>
            <a:grpSpLocks/>
          </p:cNvGrpSpPr>
          <p:nvPr/>
        </p:nvGrpSpPr>
        <p:grpSpPr bwMode="auto">
          <a:xfrm>
            <a:off x="755576" y="4293096"/>
            <a:ext cx="3024336" cy="1383369"/>
            <a:chOff x="0" y="0"/>
            <a:chExt cx="899" cy="496"/>
          </a:xfrm>
        </p:grpSpPr>
        <p:sp>
          <p:nvSpPr>
            <p:cNvPr id="15" name="AutoShape 12"/>
            <p:cNvSpPr>
              <a:spLocks noChangeArrowheads="1"/>
            </p:cNvSpPr>
            <p:nvPr/>
          </p:nvSpPr>
          <p:spPr bwMode="auto">
            <a:xfrm>
              <a:off x="0" y="267"/>
              <a:ext cx="397" cy="22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未知"/>
            <p:cNvSpPr>
              <a:spLocks/>
            </p:cNvSpPr>
            <p:nvPr/>
          </p:nvSpPr>
          <p:spPr bwMode="auto">
            <a:xfrm>
              <a:off x="389" y="0"/>
              <a:ext cx="510" cy="270"/>
            </a:xfrm>
            <a:custGeom>
              <a:avLst/>
              <a:gdLst>
                <a:gd name="T0" fmla="*/ 0 w 510"/>
                <a:gd name="T1" fmla="*/ 270 h 270"/>
                <a:gd name="T2" fmla="*/ 75 w 510"/>
                <a:gd name="T3" fmla="*/ 150 h 270"/>
                <a:gd name="T4" fmla="*/ 165 w 510"/>
                <a:gd name="T5" fmla="*/ 45 h 270"/>
                <a:gd name="T6" fmla="*/ 255 w 510"/>
                <a:gd name="T7" fmla="*/ 195 h 270"/>
                <a:gd name="T8" fmla="*/ 150 w 510"/>
                <a:gd name="T9" fmla="*/ 165 h 270"/>
                <a:gd name="T10" fmla="*/ 225 w 510"/>
                <a:gd name="T11" fmla="*/ 90 h 270"/>
                <a:gd name="T12" fmla="*/ 315 w 510"/>
                <a:gd name="T13" fmla="*/ 60 h 270"/>
                <a:gd name="T14" fmla="*/ 435 w 510"/>
                <a:gd name="T15" fmla="*/ 150 h 270"/>
                <a:gd name="T16" fmla="*/ 390 w 510"/>
                <a:gd name="T17" fmla="*/ 165 h 270"/>
                <a:gd name="T18" fmla="*/ 375 w 510"/>
                <a:gd name="T19" fmla="*/ 60 h 270"/>
                <a:gd name="T20" fmla="*/ 465 w 510"/>
                <a:gd name="T21" fmla="*/ 30 h 270"/>
                <a:gd name="T22" fmla="*/ 510 w 510"/>
                <a:gd name="T2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0" h="270">
                  <a:moveTo>
                    <a:pt x="0" y="270"/>
                  </a:moveTo>
                  <a:cubicBezTo>
                    <a:pt x="36" y="163"/>
                    <a:pt x="4" y="198"/>
                    <a:pt x="75" y="150"/>
                  </a:cubicBezTo>
                  <a:cubicBezTo>
                    <a:pt x="97" y="85"/>
                    <a:pt x="98" y="67"/>
                    <a:pt x="165" y="45"/>
                  </a:cubicBezTo>
                  <a:cubicBezTo>
                    <a:pt x="203" y="96"/>
                    <a:pt x="235" y="135"/>
                    <a:pt x="255" y="195"/>
                  </a:cubicBezTo>
                  <a:cubicBezTo>
                    <a:pt x="191" y="238"/>
                    <a:pt x="176" y="243"/>
                    <a:pt x="150" y="165"/>
                  </a:cubicBezTo>
                  <a:cubicBezTo>
                    <a:pt x="177" y="124"/>
                    <a:pt x="178" y="111"/>
                    <a:pt x="225" y="90"/>
                  </a:cubicBezTo>
                  <a:cubicBezTo>
                    <a:pt x="254" y="77"/>
                    <a:pt x="315" y="60"/>
                    <a:pt x="315" y="60"/>
                  </a:cubicBezTo>
                  <a:cubicBezTo>
                    <a:pt x="374" y="80"/>
                    <a:pt x="400" y="98"/>
                    <a:pt x="435" y="150"/>
                  </a:cubicBezTo>
                  <a:cubicBezTo>
                    <a:pt x="420" y="155"/>
                    <a:pt x="405" y="171"/>
                    <a:pt x="390" y="165"/>
                  </a:cubicBezTo>
                  <a:cubicBezTo>
                    <a:pt x="355" y="151"/>
                    <a:pt x="349" y="83"/>
                    <a:pt x="375" y="60"/>
                  </a:cubicBezTo>
                  <a:cubicBezTo>
                    <a:pt x="399" y="39"/>
                    <a:pt x="439" y="48"/>
                    <a:pt x="465" y="30"/>
                  </a:cubicBezTo>
                  <a:cubicBezTo>
                    <a:pt x="480" y="20"/>
                    <a:pt x="510" y="0"/>
                    <a:pt x="510" y="0"/>
                  </a:cubicBezTo>
                </a:path>
              </a:pathLst>
            </a:custGeom>
            <a:noFill/>
            <a:ln w="952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矩形 16"/>
          <p:cNvSpPr/>
          <p:nvPr/>
        </p:nvSpPr>
        <p:spPr>
          <a:xfrm>
            <a:off x="1325330" y="3145029"/>
            <a:ext cx="1531769" cy="584775"/>
          </a:xfrm>
          <a:prstGeom prst="rect">
            <a:avLst/>
          </a:prstGeom>
        </p:spPr>
        <p:txBody>
          <a:bodyPr wrap="square">
            <a:spAutoFit/>
          </a:bodyPr>
          <a:lstStyle/>
          <a:p>
            <a:r>
              <a:rPr lang="zh-CN" altLang="zh-CN" sz="3200" kern="100" dirty="0">
                <a:latin typeface="Times New Roman"/>
                <a:cs typeface="Times New Roman"/>
              </a:rPr>
              <a:t>换用号</a:t>
            </a:r>
            <a:endParaRPr lang="zh-CN" altLang="en-US" sz="3200" dirty="0"/>
          </a:p>
        </p:txBody>
      </p:sp>
      <p:sp>
        <p:nvSpPr>
          <p:cNvPr id="18" name="矩形 17"/>
          <p:cNvSpPr/>
          <p:nvPr/>
        </p:nvSpPr>
        <p:spPr>
          <a:xfrm>
            <a:off x="6080502" y="3153954"/>
            <a:ext cx="1474158" cy="584775"/>
          </a:xfrm>
          <a:prstGeom prst="rect">
            <a:avLst/>
          </a:prstGeom>
        </p:spPr>
        <p:txBody>
          <a:bodyPr wrap="square">
            <a:spAutoFit/>
          </a:bodyPr>
          <a:lstStyle/>
          <a:p>
            <a:r>
              <a:rPr lang="zh-CN" altLang="zh-CN" sz="3200" kern="100" dirty="0">
                <a:latin typeface="Times New Roman"/>
                <a:cs typeface="Times New Roman"/>
              </a:rPr>
              <a:t>增补号</a:t>
            </a:r>
            <a:endParaRPr lang="zh-CN" altLang="en-US" sz="3200" dirty="0"/>
          </a:p>
        </p:txBody>
      </p:sp>
      <p:grpSp>
        <p:nvGrpSpPr>
          <p:cNvPr id="19" name="Group 14"/>
          <p:cNvGrpSpPr>
            <a:grpSpLocks/>
          </p:cNvGrpSpPr>
          <p:nvPr/>
        </p:nvGrpSpPr>
        <p:grpSpPr bwMode="auto">
          <a:xfrm>
            <a:off x="755576" y="1556792"/>
            <a:ext cx="3024336" cy="1300671"/>
            <a:chOff x="0" y="0"/>
            <a:chExt cx="997" cy="547"/>
          </a:xfrm>
        </p:grpSpPr>
        <p:sp>
          <p:nvSpPr>
            <p:cNvPr id="20" name="AutoShape 15"/>
            <p:cNvSpPr>
              <a:spLocks noChangeArrowheads="1"/>
            </p:cNvSpPr>
            <p:nvPr/>
          </p:nvSpPr>
          <p:spPr bwMode="auto">
            <a:xfrm>
              <a:off x="0" y="318"/>
              <a:ext cx="457" cy="22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AutoShape 16"/>
            <p:cNvSpPr>
              <a:spLocks noChangeArrowheads="1"/>
            </p:cNvSpPr>
            <p:nvPr/>
          </p:nvSpPr>
          <p:spPr bwMode="auto">
            <a:xfrm>
              <a:off x="540" y="0"/>
              <a:ext cx="457" cy="22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Line 17"/>
            <p:cNvSpPr>
              <a:spLocks noChangeShapeType="1"/>
            </p:cNvSpPr>
            <p:nvPr/>
          </p:nvSpPr>
          <p:spPr bwMode="auto">
            <a:xfrm flipV="1">
              <a:off x="360" y="247"/>
              <a:ext cx="217" cy="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Group 18"/>
          <p:cNvGrpSpPr>
            <a:grpSpLocks/>
          </p:cNvGrpSpPr>
          <p:nvPr/>
        </p:nvGrpSpPr>
        <p:grpSpPr bwMode="auto">
          <a:xfrm>
            <a:off x="5364088" y="1556792"/>
            <a:ext cx="2808312" cy="1440159"/>
            <a:chOff x="0" y="0"/>
            <a:chExt cx="900" cy="417"/>
          </a:xfrm>
        </p:grpSpPr>
        <p:sp>
          <p:nvSpPr>
            <p:cNvPr id="24" name="AutoShape 19"/>
            <p:cNvSpPr>
              <a:spLocks noChangeArrowheads="1"/>
            </p:cNvSpPr>
            <p:nvPr/>
          </p:nvSpPr>
          <p:spPr bwMode="auto">
            <a:xfrm>
              <a:off x="443" y="0"/>
              <a:ext cx="457" cy="229"/>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Line 20"/>
            <p:cNvSpPr>
              <a:spLocks noChangeShapeType="1"/>
            </p:cNvSpPr>
            <p:nvPr/>
          </p:nvSpPr>
          <p:spPr bwMode="auto">
            <a:xfrm flipH="1">
              <a:off x="195" y="105"/>
              <a:ext cx="24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21"/>
            <p:cNvSpPr>
              <a:spLocks noChangeShapeType="1"/>
            </p:cNvSpPr>
            <p:nvPr/>
          </p:nvSpPr>
          <p:spPr bwMode="auto">
            <a:xfrm>
              <a:off x="195" y="261"/>
              <a:ext cx="180" cy="1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22"/>
            <p:cNvSpPr>
              <a:spLocks noChangeShapeType="1"/>
            </p:cNvSpPr>
            <p:nvPr/>
          </p:nvSpPr>
          <p:spPr bwMode="auto">
            <a:xfrm flipH="1">
              <a:off x="0" y="261"/>
              <a:ext cx="188" cy="1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未知"/>
          <p:cNvSpPr>
            <a:spLocks/>
          </p:cNvSpPr>
          <p:nvPr/>
        </p:nvSpPr>
        <p:spPr bwMode="auto">
          <a:xfrm>
            <a:off x="5462763" y="4636991"/>
            <a:ext cx="2709637" cy="1039474"/>
          </a:xfrm>
          <a:custGeom>
            <a:avLst/>
            <a:gdLst>
              <a:gd name="T0" fmla="*/ 2 w 653"/>
              <a:gd name="T1" fmla="*/ 3 h 326"/>
              <a:gd name="T2" fmla="*/ 2 w 653"/>
              <a:gd name="T3" fmla="*/ 97 h 326"/>
              <a:gd name="T4" fmla="*/ 2 w 653"/>
              <a:gd name="T5" fmla="*/ 251 h 326"/>
              <a:gd name="T6" fmla="*/ 14 w 653"/>
              <a:gd name="T7" fmla="*/ 285 h 326"/>
              <a:gd name="T8" fmla="*/ 119 w 653"/>
              <a:gd name="T9" fmla="*/ 322 h 326"/>
              <a:gd name="T10" fmla="*/ 146 w 653"/>
              <a:gd name="T11" fmla="*/ 325 h 326"/>
              <a:gd name="T12" fmla="*/ 218 w 653"/>
              <a:gd name="T13" fmla="*/ 316 h 326"/>
              <a:gd name="T14" fmla="*/ 293 w 653"/>
              <a:gd name="T15" fmla="*/ 289 h 326"/>
              <a:gd name="T16" fmla="*/ 313 w 653"/>
              <a:gd name="T17" fmla="*/ 263 h 326"/>
              <a:gd name="T18" fmla="*/ 314 w 653"/>
              <a:gd name="T19" fmla="*/ 208 h 326"/>
              <a:gd name="T20" fmla="*/ 326 w 653"/>
              <a:gd name="T21" fmla="*/ 43 h 326"/>
              <a:gd name="T22" fmla="*/ 392 w 653"/>
              <a:gd name="T23" fmla="*/ 13 h 326"/>
              <a:gd name="T24" fmla="*/ 509 w 653"/>
              <a:gd name="T25" fmla="*/ 4 h 326"/>
              <a:gd name="T26" fmla="*/ 577 w 653"/>
              <a:gd name="T27" fmla="*/ 14 h 326"/>
              <a:gd name="T28" fmla="*/ 635 w 653"/>
              <a:gd name="T29" fmla="*/ 58 h 326"/>
              <a:gd name="T30" fmla="*/ 647 w 653"/>
              <a:gd name="T31" fmla="*/ 121 h 326"/>
              <a:gd name="T32" fmla="*/ 653 w 653"/>
              <a:gd name="T33" fmla="*/ 262 h 326"/>
              <a:gd name="T34" fmla="*/ 653 w 653"/>
              <a:gd name="T35" fmla="*/ 32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53" h="326">
                <a:moveTo>
                  <a:pt x="2" y="3"/>
                </a:moveTo>
                <a:cubicBezTo>
                  <a:pt x="0" y="18"/>
                  <a:pt x="2" y="56"/>
                  <a:pt x="2" y="97"/>
                </a:cubicBezTo>
                <a:cubicBezTo>
                  <a:pt x="2" y="138"/>
                  <a:pt x="0" y="220"/>
                  <a:pt x="2" y="251"/>
                </a:cubicBezTo>
                <a:cubicBezTo>
                  <a:pt x="4" y="263"/>
                  <a:pt x="5" y="277"/>
                  <a:pt x="14" y="285"/>
                </a:cubicBezTo>
                <a:cubicBezTo>
                  <a:pt x="34" y="305"/>
                  <a:pt x="93" y="316"/>
                  <a:pt x="119" y="322"/>
                </a:cubicBezTo>
                <a:cubicBezTo>
                  <a:pt x="130" y="318"/>
                  <a:pt x="134" y="326"/>
                  <a:pt x="146" y="325"/>
                </a:cubicBezTo>
                <a:cubicBezTo>
                  <a:pt x="164" y="323"/>
                  <a:pt x="194" y="322"/>
                  <a:pt x="218" y="316"/>
                </a:cubicBezTo>
                <a:cubicBezTo>
                  <a:pt x="242" y="310"/>
                  <a:pt x="277" y="298"/>
                  <a:pt x="293" y="289"/>
                </a:cubicBezTo>
                <a:cubicBezTo>
                  <a:pt x="305" y="286"/>
                  <a:pt x="310" y="274"/>
                  <a:pt x="313" y="263"/>
                </a:cubicBezTo>
                <a:cubicBezTo>
                  <a:pt x="317" y="248"/>
                  <a:pt x="317" y="220"/>
                  <a:pt x="314" y="208"/>
                </a:cubicBezTo>
                <a:cubicBezTo>
                  <a:pt x="317" y="194"/>
                  <a:pt x="314" y="60"/>
                  <a:pt x="326" y="43"/>
                </a:cubicBezTo>
                <a:cubicBezTo>
                  <a:pt x="333" y="33"/>
                  <a:pt x="380" y="14"/>
                  <a:pt x="392" y="13"/>
                </a:cubicBezTo>
                <a:cubicBezTo>
                  <a:pt x="435" y="7"/>
                  <a:pt x="470" y="4"/>
                  <a:pt x="509" y="4"/>
                </a:cubicBezTo>
                <a:cubicBezTo>
                  <a:pt x="528" y="0"/>
                  <a:pt x="558" y="9"/>
                  <a:pt x="577" y="14"/>
                </a:cubicBezTo>
                <a:cubicBezTo>
                  <a:pt x="604" y="21"/>
                  <a:pt x="635" y="58"/>
                  <a:pt x="635" y="58"/>
                </a:cubicBezTo>
                <a:cubicBezTo>
                  <a:pt x="646" y="76"/>
                  <a:pt x="644" y="87"/>
                  <a:pt x="647" y="121"/>
                </a:cubicBezTo>
                <a:cubicBezTo>
                  <a:pt x="650" y="155"/>
                  <a:pt x="652" y="229"/>
                  <a:pt x="653" y="262"/>
                </a:cubicBezTo>
                <a:cubicBezTo>
                  <a:pt x="653" y="278"/>
                  <a:pt x="653" y="322"/>
                  <a:pt x="653" y="322"/>
                </a:cubicBezTo>
              </a:path>
            </a:pathLst>
          </a:custGeom>
          <a:noFill/>
          <a:ln w="952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矩形 28"/>
          <p:cNvSpPr/>
          <p:nvPr/>
        </p:nvSpPr>
        <p:spPr>
          <a:xfrm>
            <a:off x="6254941" y="5851463"/>
            <a:ext cx="1415772" cy="584775"/>
          </a:xfrm>
          <a:prstGeom prst="rect">
            <a:avLst/>
          </a:prstGeom>
        </p:spPr>
        <p:txBody>
          <a:bodyPr wrap="none">
            <a:spAutoFit/>
          </a:bodyPr>
          <a:lstStyle/>
          <a:p>
            <a:r>
              <a:rPr lang="zh-CN" altLang="zh-CN" sz="3200" kern="100" dirty="0">
                <a:latin typeface="Times New Roman"/>
                <a:cs typeface="Times New Roman"/>
              </a:rPr>
              <a:t>调位号</a:t>
            </a:r>
            <a:endParaRPr lang="zh-CN" altLang="en-US" sz="3200" dirty="0"/>
          </a:p>
        </p:txBody>
      </p:sp>
      <p:sp>
        <p:nvSpPr>
          <p:cNvPr id="30" name="矩形 29"/>
          <p:cNvSpPr/>
          <p:nvPr/>
        </p:nvSpPr>
        <p:spPr>
          <a:xfrm>
            <a:off x="1324487" y="5851463"/>
            <a:ext cx="1415772" cy="584775"/>
          </a:xfrm>
          <a:prstGeom prst="rect">
            <a:avLst/>
          </a:prstGeom>
        </p:spPr>
        <p:txBody>
          <a:bodyPr wrap="none">
            <a:spAutoFit/>
          </a:bodyPr>
          <a:lstStyle/>
          <a:p>
            <a:r>
              <a:rPr lang="zh-CN" altLang="zh-CN" sz="3200" kern="100" dirty="0">
                <a:latin typeface="Times New Roman"/>
                <a:cs typeface="Times New Roman"/>
              </a:rPr>
              <a:t>删除号</a:t>
            </a:r>
            <a:endParaRPr lang="zh-CN" altLang="en-US" sz="3200" dirty="0"/>
          </a:p>
        </p:txBody>
      </p:sp>
    </p:spTree>
    <p:extLst>
      <p:ext uri="{BB962C8B-B14F-4D97-AF65-F5344CB8AC3E}">
        <p14:creationId xmlns:p14="http://schemas.microsoft.com/office/powerpoint/2010/main" val="297481770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2000"/>
                                        <p:tgtEl>
                                          <p:spTgt spid="19"/>
                                        </p:tgtEl>
                                      </p:cBhvr>
                                    </p:animEffect>
                                    <p:anim calcmode="lin" valueType="num">
                                      <p:cBhvr>
                                        <p:cTn id="26" dur="2000" fill="hold"/>
                                        <p:tgtEl>
                                          <p:spTgt spid="19"/>
                                        </p:tgtEl>
                                        <p:attrNameLst>
                                          <p:attrName>ppt_w</p:attrName>
                                        </p:attrNameLst>
                                      </p:cBhvr>
                                      <p:tavLst>
                                        <p:tav tm="0" fmla="#ppt_w*sin(2.5*pi*$)">
                                          <p:val>
                                            <p:fltVal val="0"/>
                                          </p:val>
                                        </p:tav>
                                        <p:tav tm="100000">
                                          <p:val>
                                            <p:fltVal val="1"/>
                                          </p:val>
                                        </p:tav>
                                      </p:tavLst>
                                    </p:anim>
                                    <p:anim calcmode="lin" valueType="num">
                                      <p:cBhvr>
                                        <p:cTn id="27"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5"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2000"/>
                                        <p:tgtEl>
                                          <p:spTgt spid="23"/>
                                        </p:tgtEl>
                                      </p:cBhvr>
                                    </p:animEffect>
                                    <p:anim calcmode="lin" valueType="num">
                                      <p:cBhvr>
                                        <p:cTn id="39" dur="2000" fill="hold"/>
                                        <p:tgtEl>
                                          <p:spTgt spid="23"/>
                                        </p:tgtEl>
                                        <p:attrNameLst>
                                          <p:attrName>ppt_w</p:attrName>
                                        </p:attrNameLst>
                                      </p:cBhvr>
                                      <p:tavLst>
                                        <p:tav tm="0" fmla="#ppt_w*sin(2.5*pi*$)">
                                          <p:val>
                                            <p:fltVal val="0"/>
                                          </p:val>
                                        </p:tav>
                                        <p:tav tm="100000">
                                          <p:val>
                                            <p:fltVal val="1"/>
                                          </p:val>
                                        </p:tav>
                                      </p:tavLst>
                                    </p:anim>
                                    <p:anim calcmode="lin" valueType="num">
                                      <p:cBhvr>
                                        <p:cTn id="40"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5" presetClass="entr" presetSubtype="0"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2000"/>
                                        <p:tgtEl>
                                          <p:spTgt spid="14"/>
                                        </p:tgtEl>
                                      </p:cBhvr>
                                    </p:animEffect>
                                    <p:anim calcmode="lin" valueType="num">
                                      <p:cBhvr>
                                        <p:cTn id="52" dur="2000" fill="hold"/>
                                        <p:tgtEl>
                                          <p:spTgt spid="14"/>
                                        </p:tgtEl>
                                        <p:attrNameLst>
                                          <p:attrName>ppt_w</p:attrName>
                                        </p:attrNameLst>
                                      </p:cBhvr>
                                      <p:tavLst>
                                        <p:tav tm="0" fmla="#ppt_w*sin(2.5*pi*$)">
                                          <p:val>
                                            <p:fltVal val="0"/>
                                          </p:val>
                                        </p:tav>
                                        <p:tav tm="100000">
                                          <p:val>
                                            <p:fltVal val="1"/>
                                          </p:val>
                                        </p:tav>
                                      </p:tavLst>
                                    </p:anim>
                                    <p:anim calcmode="lin" valueType="num">
                                      <p:cBhvr>
                                        <p:cTn id="53" dur="20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500" fill="hold"/>
                                        <p:tgtEl>
                                          <p:spTgt spid="30"/>
                                        </p:tgtEl>
                                        <p:attrNameLst>
                                          <p:attrName>ppt_x</p:attrName>
                                        </p:attrNameLst>
                                      </p:cBhvr>
                                      <p:tavLst>
                                        <p:tav tm="0">
                                          <p:val>
                                            <p:strVal val="#ppt_x"/>
                                          </p:val>
                                        </p:tav>
                                        <p:tav tm="100000">
                                          <p:val>
                                            <p:strVal val="#ppt_x"/>
                                          </p:val>
                                        </p:tav>
                                      </p:tavLst>
                                    </p:anim>
                                    <p:anim calcmode="lin" valueType="num">
                                      <p:cBhvr additive="base">
                                        <p:cTn id="5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5" presetClass="entr" presetSubtype="0"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2000"/>
                                        <p:tgtEl>
                                          <p:spTgt spid="28"/>
                                        </p:tgtEl>
                                      </p:cBhvr>
                                    </p:animEffect>
                                    <p:anim calcmode="lin" valueType="num">
                                      <p:cBhvr>
                                        <p:cTn id="65" dur="2000" fill="hold"/>
                                        <p:tgtEl>
                                          <p:spTgt spid="28"/>
                                        </p:tgtEl>
                                        <p:attrNameLst>
                                          <p:attrName>ppt_w</p:attrName>
                                        </p:attrNameLst>
                                      </p:cBhvr>
                                      <p:tavLst>
                                        <p:tav tm="0" fmla="#ppt_w*sin(2.5*pi*$)">
                                          <p:val>
                                            <p:fltVal val="0"/>
                                          </p:val>
                                        </p:tav>
                                        <p:tav tm="100000">
                                          <p:val>
                                            <p:fltVal val="1"/>
                                          </p:val>
                                        </p:tav>
                                      </p:tavLst>
                                    </p:anim>
                                    <p:anim calcmode="lin" valueType="num">
                                      <p:cBhvr>
                                        <p:cTn id="66" dur="2000" fill="hold"/>
                                        <p:tgtEl>
                                          <p:spTgt spid="28"/>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 calcmode="lin" valueType="num">
                                      <p:cBhvr additive="base">
                                        <p:cTn id="71" dur="500" fill="hold"/>
                                        <p:tgtEl>
                                          <p:spTgt spid="29"/>
                                        </p:tgtEl>
                                        <p:attrNameLst>
                                          <p:attrName>ppt_x</p:attrName>
                                        </p:attrNameLst>
                                      </p:cBhvr>
                                      <p:tavLst>
                                        <p:tav tm="0">
                                          <p:val>
                                            <p:strVal val="#ppt_x"/>
                                          </p:val>
                                        </p:tav>
                                        <p:tav tm="100000">
                                          <p:val>
                                            <p:strVal val="#ppt_x"/>
                                          </p:val>
                                        </p:tav>
                                      </p:tavLst>
                                    </p:anim>
                                    <p:anim calcmode="lin" valueType="num">
                                      <p:cBhvr additive="base">
                                        <p:cTn id="7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28" grpId="0" animBg="1"/>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1424" y="3284984"/>
            <a:ext cx="8481056" cy="954107"/>
          </a:xfrm>
          <a:prstGeom prst="rect">
            <a:avLst/>
          </a:prstGeom>
        </p:spPr>
        <p:txBody>
          <a:bodyPr wrap="square">
            <a:spAutoFit/>
          </a:bodyPr>
          <a:lstStyle/>
          <a:p>
            <a:pPr algn="just"/>
            <a:r>
              <a:rPr lang="zh-CN" altLang="zh-CN" sz="2800" dirty="0">
                <a:solidFill>
                  <a:srgbClr val="0D0DE3"/>
                </a:solidFill>
                <a:ea typeface="宋体"/>
                <a:cs typeface="宋体"/>
              </a:rPr>
              <a:t>分析：例</a:t>
            </a:r>
            <a:r>
              <a:rPr lang="en-US" altLang="zh-CN" sz="2800" dirty="0">
                <a:solidFill>
                  <a:srgbClr val="0D0DE3"/>
                </a:solidFill>
                <a:ea typeface="宋体"/>
                <a:cs typeface="宋体"/>
              </a:rPr>
              <a:t>1</a:t>
            </a:r>
            <a:r>
              <a:rPr lang="zh-CN" altLang="zh-CN" sz="2800" dirty="0">
                <a:solidFill>
                  <a:srgbClr val="0D0DE3"/>
                </a:solidFill>
                <a:ea typeface="宋体"/>
                <a:cs typeface="宋体"/>
              </a:rPr>
              <a:t>句中先“讨论”再“听取”不合逻辑，属于语序不当的语病。应改为“听取并讨论”。</a:t>
            </a:r>
            <a:endParaRPr lang="zh-CN" altLang="en-US" sz="2800" dirty="0">
              <a:solidFill>
                <a:srgbClr val="0D0DE3"/>
              </a:solidFill>
            </a:endParaRPr>
          </a:p>
        </p:txBody>
      </p:sp>
      <p:sp>
        <p:nvSpPr>
          <p:cNvPr id="3" name="矩形 2"/>
          <p:cNvSpPr/>
          <p:nvPr/>
        </p:nvSpPr>
        <p:spPr>
          <a:xfrm>
            <a:off x="251520" y="4695756"/>
            <a:ext cx="8640960" cy="1384995"/>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例</a:t>
            </a:r>
            <a:r>
              <a:rPr lang="en-US" altLang="zh-CN" sz="2800" kern="0" dirty="0">
                <a:solidFill>
                  <a:srgbClr val="0D0DE3"/>
                </a:solidFill>
                <a:latin typeface="Times New Roman"/>
                <a:ea typeface="宋体"/>
                <a:cs typeface="宋体"/>
              </a:rPr>
              <a:t>2 </a:t>
            </a:r>
            <a:r>
              <a:rPr lang="zh-CN" altLang="zh-CN" sz="2800" kern="0" dirty="0">
                <a:solidFill>
                  <a:srgbClr val="0D0DE3"/>
                </a:solidFill>
                <a:latin typeface="Times New Roman"/>
                <a:ea typeface="宋体"/>
                <a:cs typeface="宋体"/>
              </a:rPr>
              <a:t>“注视和倾听着”这一并列短语中“倾听”可以与“报告”搭配，可“注视”与“倾听”就不能搭配了，句子犯了搭配不当的语病。删去“注视和”。</a:t>
            </a:r>
            <a:endParaRPr lang="zh-CN" altLang="zh-CN" sz="2000" kern="100" dirty="0">
              <a:solidFill>
                <a:srgbClr val="0D0DE3"/>
              </a:solidFill>
              <a:effectLst/>
              <a:latin typeface="Times New Roman"/>
              <a:ea typeface="宋体"/>
            </a:endParaRPr>
          </a:p>
        </p:txBody>
      </p:sp>
      <p:sp>
        <p:nvSpPr>
          <p:cNvPr id="5" name="矩形 4"/>
          <p:cNvSpPr/>
          <p:nvPr/>
        </p:nvSpPr>
        <p:spPr>
          <a:xfrm>
            <a:off x="411424" y="692696"/>
            <a:ext cx="8481056" cy="2246769"/>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Times New Roman"/>
                <a:ea typeface="宋体"/>
                <a:cs typeface="宋体"/>
              </a:rPr>
              <a:t>1</a:t>
            </a:r>
            <a:r>
              <a:rPr lang="zh-CN" altLang="zh-CN" sz="2800" kern="0" dirty="0">
                <a:solidFill>
                  <a:srgbClr val="6600CC"/>
                </a:solidFill>
                <a:latin typeface="Times New Roman"/>
                <a:ea typeface="宋体"/>
                <a:cs typeface="宋体"/>
              </a:rPr>
              <a:t>全校同学讨论并听取了王校长关于教育改革的报告</a:t>
            </a:r>
            <a:r>
              <a:rPr lang="zh-CN" altLang="zh-CN" sz="2800" kern="0" dirty="0" smtClean="0">
                <a:solidFill>
                  <a:srgbClr val="6600CC"/>
                </a:solidFill>
                <a:latin typeface="Times New Roman"/>
                <a:ea typeface="宋体"/>
                <a:cs typeface="宋体"/>
              </a:rPr>
              <a:t>。</a:t>
            </a:r>
            <a:endParaRPr lang="en-US" altLang="zh-CN" sz="2800" kern="0" dirty="0" smtClean="0">
              <a:solidFill>
                <a:srgbClr val="6600CC"/>
              </a:solidFill>
              <a:latin typeface="Times New Roman"/>
              <a:ea typeface="宋体"/>
              <a:cs typeface="宋体"/>
            </a:endParaRPr>
          </a:p>
          <a:p>
            <a:pPr marR="266700" indent="304800" algn="just"/>
            <a:endParaRPr lang="zh-CN" altLang="zh-CN" sz="2800" kern="100" dirty="0">
              <a:solidFill>
                <a:srgbClr val="6600CC"/>
              </a:solidFill>
              <a:latin typeface="Times New Roman"/>
              <a:ea typeface="宋体"/>
            </a:endParaRPr>
          </a:p>
          <a:p>
            <a:pPr marR="266700" indent="304800" algn="just"/>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Times New Roman"/>
                <a:ea typeface="宋体"/>
                <a:cs typeface="宋体"/>
              </a:rPr>
              <a:t>2</a:t>
            </a:r>
            <a:r>
              <a:rPr lang="zh-CN" altLang="zh-CN" sz="2800" kern="0" dirty="0">
                <a:solidFill>
                  <a:srgbClr val="6600CC"/>
                </a:solidFill>
                <a:latin typeface="Times New Roman"/>
                <a:ea typeface="宋体"/>
                <a:cs typeface="宋体"/>
              </a:rPr>
              <a:t>：同学们怀着崇敬的心情注视和倾听着这位见义勇为的英雄的报告。</a:t>
            </a:r>
            <a:endParaRPr lang="zh-CN" altLang="zh-CN" sz="2800" kern="100" dirty="0">
              <a:solidFill>
                <a:srgbClr val="6600CC"/>
              </a:solidFill>
              <a:effectLst/>
              <a:latin typeface="Times New Roman"/>
              <a:ea typeface="宋体"/>
            </a:endParaRPr>
          </a:p>
        </p:txBody>
      </p:sp>
    </p:spTree>
    <p:extLst>
      <p:ext uri="{BB962C8B-B14F-4D97-AF65-F5344CB8AC3E}">
        <p14:creationId xmlns:p14="http://schemas.microsoft.com/office/powerpoint/2010/main" val="241421155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0514" y="0"/>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3" name="矩形 2"/>
          <p:cNvSpPr/>
          <p:nvPr/>
        </p:nvSpPr>
        <p:spPr>
          <a:xfrm>
            <a:off x="218653" y="548680"/>
            <a:ext cx="8856984" cy="5693866"/>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a:t>
            </a:r>
            <a:r>
              <a:rPr lang="zh-CN" altLang="zh-CN" sz="2800" kern="0" dirty="0">
                <a:solidFill>
                  <a:srgbClr val="1E1E1E"/>
                </a:solidFill>
                <a:latin typeface="Times New Roman"/>
                <a:ea typeface="宋体"/>
                <a:cs typeface="宋体"/>
              </a:rPr>
              <a:t>各种新发现的流行病，使我们改正并认识了自己的不良卫生习惯</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只有坚持经久不息的冶炼和艰苦卓绝的开采，才有可能获得一颗光彩夺目的金珠</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3</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同学们明确了学习态度和目的</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4</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晚会以后，她那优美的舞姿和动听的歌声还回响在我耳边</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由于加强了管理，我市的社会安全和隐患都有了保障</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8" name="椭圆形标注 7"/>
          <p:cNvSpPr/>
          <p:nvPr/>
        </p:nvSpPr>
        <p:spPr>
          <a:xfrm>
            <a:off x="3995936" y="1196752"/>
            <a:ext cx="3600400" cy="720080"/>
          </a:xfrm>
          <a:prstGeom prst="wedgeEllipseCallout">
            <a:avLst>
              <a:gd name="adj1" fmla="val 25206"/>
              <a:gd name="adj2" fmla="val -82172"/>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把“认识”和“改正”对换</a:t>
            </a:r>
            <a:endParaRPr lang="zh-CN" altLang="en-US" sz="2400" dirty="0">
              <a:solidFill>
                <a:srgbClr val="000099"/>
              </a:solidFill>
            </a:endParaRPr>
          </a:p>
        </p:txBody>
      </p:sp>
      <p:sp>
        <p:nvSpPr>
          <p:cNvPr id="9" name="椭圆形标注 8"/>
          <p:cNvSpPr/>
          <p:nvPr/>
        </p:nvSpPr>
        <p:spPr>
          <a:xfrm>
            <a:off x="4680022" y="2492896"/>
            <a:ext cx="3921299" cy="678226"/>
          </a:xfrm>
          <a:prstGeom prst="wedgeEllipseCallout">
            <a:avLst>
              <a:gd name="adj1" fmla="val -36036"/>
              <a:gd name="adj2" fmla="val -94374"/>
            </a:avLst>
          </a:prstGeom>
          <a:solidFill>
            <a:srgbClr val="FF99FF">
              <a:alpha val="4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把“冶炼”和“开采”对换</a:t>
            </a:r>
            <a:endParaRPr lang="zh-CN" altLang="en-US" sz="2400" dirty="0">
              <a:solidFill>
                <a:srgbClr val="000099"/>
              </a:solidFill>
            </a:endParaRPr>
          </a:p>
        </p:txBody>
      </p:sp>
      <p:sp>
        <p:nvSpPr>
          <p:cNvPr id="10" name="椭圆形标注 9"/>
          <p:cNvSpPr/>
          <p:nvPr/>
        </p:nvSpPr>
        <p:spPr>
          <a:xfrm>
            <a:off x="3614920" y="3645024"/>
            <a:ext cx="4833621" cy="408486"/>
          </a:xfrm>
          <a:prstGeom prst="wedgeEllipseCallout">
            <a:avLst>
              <a:gd name="adj1" fmla="val -36312"/>
              <a:gd name="adj2" fmla="val -8936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去掉“态度和”</a:t>
            </a:r>
            <a:endParaRPr lang="zh-CN" altLang="en-US" sz="2800" dirty="0">
              <a:solidFill>
                <a:srgbClr val="000099"/>
              </a:solidFill>
            </a:endParaRPr>
          </a:p>
        </p:txBody>
      </p:sp>
      <p:sp>
        <p:nvSpPr>
          <p:cNvPr id="11" name="椭圆形标注 10"/>
          <p:cNvSpPr/>
          <p:nvPr/>
        </p:nvSpPr>
        <p:spPr>
          <a:xfrm>
            <a:off x="971600" y="4827028"/>
            <a:ext cx="4833621" cy="408486"/>
          </a:xfrm>
          <a:prstGeom prst="wedgeEllipseCallout">
            <a:avLst>
              <a:gd name="adj1" fmla="val 24958"/>
              <a:gd name="adj2" fmla="val -15952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去掉“优美的舞姿”</a:t>
            </a:r>
            <a:endParaRPr lang="zh-CN" altLang="en-US" sz="2800" dirty="0">
              <a:solidFill>
                <a:srgbClr val="000099"/>
              </a:solidFill>
            </a:endParaRPr>
          </a:p>
        </p:txBody>
      </p:sp>
      <p:sp>
        <p:nvSpPr>
          <p:cNvPr id="12" name="椭圆形标注 11"/>
          <p:cNvSpPr/>
          <p:nvPr/>
        </p:nvSpPr>
        <p:spPr>
          <a:xfrm>
            <a:off x="1835696" y="6038303"/>
            <a:ext cx="6768752" cy="408486"/>
          </a:xfrm>
          <a:prstGeom prst="wedgeEllipseCallout">
            <a:avLst>
              <a:gd name="adj1" fmla="val 29595"/>
              <a:gd name="adj2" fmla="val -13948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去掉“和隐患都”</a:t>
            </a:r>
            <a:endParaRPr lang="zh-CN" altLang="en-US" sz="2800" dirty="0">
              <a:solidFill>
                <a:srgbClr val="000099"/>
              </a:solidFill>
            </a:endParaRPr>
          </a:p>
        </p:txBody>
      </p:sp>
    </p:spTree>
    <p:extLst>
      <p:ext uri="{BB962C8B-B14F-4D97-AF65-F5344CB8AC3E}">
        <p14:creationId xmlns:p14="http://schemas.microsoft.com/office/powerpoint/2010/main" val="38770253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9" grpId="0" animBg="1"/>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5522" y="404664"/>
            <a:ext cx="8761593" cy="5693866"/>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6.</a:t>
            </a:r>
            <a:r>
              <a:rPr lang="zh-CN" altLang="zh-CN" sz="2800" kern="0" dirty="0">
                <a:solidFill>
                  <a:srgbClr val="1E1E1E"/>
                </a:solidFill>
                <a:latin typeface="Times New Roman"/>
                <a:ea typeface="宋体"/>
                <a:cs typeface="宋体"/>
              </a:rPr>
              <a:t>我们的报刊、杂志和一切出版物，更有责任作出表率，杜绝用字不规范的现象，增强使用语言文字的规范意识</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smtClean="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7</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这次到革命圣地延安参观的有老红军、老八路和老干部</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8</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今年春节期间，这个市的</a:t>
            </a:r>
            <a:r>
              <a:rPr lang="en-US" altLang="zh-CN" sz="2800" kern="100" dirty="0">
                <a:solidFill>
                  <a:prstClr val="black"/>
                </a:solidFill>
                <a:latin typeface="Times New Roman"/>
                <a:ea typeface="新宋体"/>
              </a:rPr>
              <a:t>210</a:t>
            </a:r>
            <a:r>
              <a:rPr lang="zh-CN" altLang="zh-CN" sz="2800" kern="100" dirty="0">
                <a:solidFill>
                  <a:prstClr val="black"/>
                </a:solidFill>
                <a:latin typeface="Times New Roman"/>
                <a:ea typeface="新宋体"/>
              </a:rPr>
              <a:t>辆消防车和</a:t>
            </a:r>
            <a:r>
              <a:rPr lang="en-US" altLang="zh-CN" sz="2800" kern="100" dirty="0">
                <a:solidFill>
                  <a:prstClr val="black"/>
                </a:solidFill>
                <a:latin typeface="Times New Roman"/>
                <a:ea typeface="新宋体"/>
              </a:rPr>
              <a:t>300</a:t>
            </a:r>
            <a:r>
              <a:rPr lang="zh-CN" altLang="zh-CN" sz="2800" kern="100" dirty="0">
                <a:solidFill>
                  <a:prstClr val="black"/>
                </a:solidFill>
                <a:latin typeface="Times New Roman"/>
                <a:ea typeface="新宋体"/>
              </a:rPr>
              <a:t>多名消防官兵，放弃休假，始终坚持在各自值勤的岗位上</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9</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人生价值和意义，其实并不在于别人对自己如何膜拜、崇敬、羡慕，而在于自己对社会，对历史的进步和发展作出何种贡献</a:t>
            </a:r>
            <a:r>
              <a:rPr lang="zh-CN" altLang="zh-CN" sz="2800" kern="100" dirty="0" smtClean="0">
                <a:solidFill>
                  <a:prstClr val="black"/>
                </a:solidFill>
                <a:latin typeface="Times New Roman"/>
                <a:ea typeface="新宋体"/>
              </a:rPr>
              <a:t>。</a:t>
            </a:r>
            <a:endParaRPr lang="zh-CN" altLang="zh-CN" sz="2000" kern="100" dirty="0">
              <a:effectLst/>
              <a:latin typeface="Times New Roman"/>
              <a:ea typeface="宋体"/>
            </a:endParaRPr>
          </a:p>
        </p:txBody>
      </p:sp>
      <p:sp>
        <p:nvSpPr>
          <p:cNvPr id="7" name="椭圆形标注 6"/>
          <p:cNvSpPr/>
          <p:nvPr/>
        </p:nvSpPr>
        <p:spPr>
          <a:xfrm>
            <a:off x="3820476" y="1556792"/>
            <a:ext cx="4927988" cy="432048"/>
          </a:xfrm>
          <a:prstGeom prst="wedgeEllipseCallout">
            <a:avLst>
              <a:gd name="adj1" fmla="val -44535"/>
              <a:gd name="adj2" fmla="val -188462"/>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把“和”改为“等”</a:t>
            </a:r>
            <a:endParaRPr lang="zh-CN" altLang="en-US" sz="2800" dirty="0">
              <a:solidFill>
                <a:srgbClr val="000099"/>
              </a:solidFill>
            </a:endParaRPr>
          </a:p>
        </p:txBody>
      </p:sp>
      <p:sp>
        <p:nvSpPr>
          <p:cNvPr id="8" name="椭圆形标注 7"/>
          <p:cNvSpPr/>
          <p:nvPr/>
        </p:nvSpPr>
        <p:spPr>
          <a:xfrm>
            <a:off x="2488332" y="2852936"/>
            <a:ext cx="5400600" cy="542677"/>
          </a:xfrm>
          <a:prstGeom prst="wedgeEllipseCallout">
            <a:avLst>
              <a:gd name="adj1" fmla="val 58841"/>
              <a:gd name="adj2" fmla="val -10980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去掉“和老干部”</a:t>
            </a:r>
            <a:endParaRPr lang="zh-CN" altLang="en-US" sz="2800" dirty="0">
              <a:solidFill>
                <a:srgbClr val="000099"/>
              </a:solidFill>
            </a:endParaRPr>
          </a:p>
        </p:txBody>
      </p:sp>
      <p:sp>
        <p:nvSpPr>
          <p:cNvPr id="9" name="椭圆形标注 8"/>
          <p:cNvSpPr/>
          <p:nvPr/>
        </p:nvSpPr>
        <p:spPr>
          <a:xfrm>
            <a:off x="611560" y="4365104"/>
            <a:ext cx="6552728" cy="417650"/>
          </a:xfrm>
          <a:prstGeom prst="wedgeEllipseCallout">
            <a:avLst>
              <a:gd name="adj1" fmla="val 25870"/>
              <a:gd name="adj2" fmla="val -19768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000099"/>
                </a:solidFill>
              </a:rPr>
              <a:t>去掉</a:t>
            </a:r>
            <a:r>
              <a:rPr lang="zh-CN" altLang="en-US" sz="2800" dirty="0" smtClean="0">
                <a:solidFill>
                  <a:srgbClr val="000099"/>
                </a:solidFill>
              </a:rPr>
              <a:t>“</a:t>
            </a:r>
            <a:r>
              <a:rPr lang="en-US" altLang="zh-CN" sz="2800" dirty="0" smtClean="0">
                <a:solidFill>
                  <a:srgbClr val="000099"/>
                </a:solidFill>
              </a:rPr>
              <a:t>210</a:t>
            </a:r>
            <a:r>
              <a:rPr lang="zh-CN" altLang="en-US" sz="2800" dirty="0" smtClean="0">
                <a:solidFill>
                  <a:srgbClr val="000099"/>
                </a:solidFill>
              </a:rPr>
              <a:t>辆消防车”</a:t>
            </a:r>
            <a:endParaRPr lang="zh-CN" altLang="en-US" sz="2800" dirty="0">
              <a:solidFill>
                <a:srgbClr val="000099"/>
              </a:solidFill>
            </a:endParaRPr>
          </a:p>
        </p:txBody>
      </p:sp>
      <p:sp>
        <p:nvSpPr>
          <p:cNvPr id="10" name="椭圆形标注 9"/>
          <p:cNvSpPr/>
          <p:nvPr/>
        </p:nvSpPr>
        <p:spPr>
          <a:xfrm>
            <a:off x="3887924" y="5680880"/>
            <a:ext cx="5049680" cy="417650"/>
          </a:xfrm>
          <a:prstGeom prst="wedgeEllipseCallout">
            <a:avLst>
              <a:gd name="adj1" fmla="val -72563"/>
              <a:gd name="adj2" fmla="val -99652"/>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“膜拜”</a:t>
            </a:r>
            <a:r>
              <a:rPr lang="zh-CN" altLang="en-US" sz="2400" dirty="0">
                <a:solidFill>
                  <a:srgbClr val="000099"/>
                </a:solidFill>
              </a:rPr>
              <a:t>和</a:t>
            </a:r>
            <a:r>
              <a:rPr lang="zh-CN" altLang="en-US" sz="2400" dirty="0" smtClean="0">
                <a:solidFill>
                  <a:srgbClr val="000099"/>
                </a:solidFill>
              </a:rPr>
              <a:t>“羡慕”对调</a:t>
            </a:r>
            <a:endParaRPr lang="zh-CN" altLang="en-US" sz="2400" dirty="0">
              <a:solidFill>
                <a:srgbClr val="000099"/>
              </a:solidFill>
            </a:endParaRPr>
          </a:p>
        </p:txBody>
      </p:sp>
      <p:sp>
        <p:nvSpPr>
          <p:cNvPr id="11" name="椭圆形标注 10"/>
          <p:cNvSpPr/>
          <p:nvPr/>
        </p:nvSpPr>
        <p:spPr>
          <a:xfrm>
            <a:off x="1429" y="6235263"/>
            <a:ext cx="5187203" cy="417650"/>
          </a:xfrm>
          <a:prstGeom prst="wedgeEllipseCallout">
            <a:avLst>
              <a:gd name="adj1" fmla="val -32601"/>
              <a:gd name="adj2" fmla="val -129063"/>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“进步”</a:t>
            </a:r>
            <a:r>
              <a:rPr lang="zh-CN" altLang="en-US" sz="2400" dirty="0">
                <a:solidFill>
                  <a:srgbClr val="000099"/>
                </a:solidFill>
              </a:rPr>
              <a:t>和</a:t>
            </a:r>
            <a:r>
              <a:rPr lang="zh-CN" altLang="en-US" sz="2400" dirty="0" smtClean="0">
                <a:solidFill>
                  <a:srgbClr val="000099"/>
                </a:solidFill>
              </a:rPr>
              <a:t>“发展”对调</a:t>
            </a:r>
            <a:endParaRPr lang="zh-CN" altLang="en-US" sz="2400" dirty="0">
              <a:solidFill>
                <a:srgbClr val="000099"/>
              </a:solidFill>
            </a:endParaRPr>
          </a:p>
        </p:txBody>
      </p:sp>
    </p:spTree>
    <p:extLst>
      <p:ext uri="{BB962C8B-B14F-4D97-AF65-F5344CB8AC3E}">
        <p14:creationId xmlns:p14="http://schemas.microsoft.com/office/powerpoint/2010/main" val="238715506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8749" y="476672"/>
            <a:ext cx="8662022" cy="5262979"/>
          </a:xfrm>
          <a:prstGeom prst="rect">
            <a:avLst/>
          </a:prstGeom>
        </p:spPr>
        <p:txBody>
          <a:bodyPr wrap="square">
            <a:spAutoFit/>
          </a:bodyPr>
          <a:lstStyle/>
          <a:p>
            <a:pPr marR="266700" lvl="0" indent="304800" algn="just"/>
            <a:r>
              <a:rPr lang="en-US" altLang="zh-CN" sz="2800" kern="100" dirty="0">
                <a:latin typeface="新宋体"/>
                <a:ea typeface="宋体"/>
              </a:rPr>
              <a:t>10.</a:t>
            </a:r>
            <a:r>
              <a:rPr lang="zh-CN" altLang="zh-CN" sz="2800" kern="100" dirty="0">
                <a:latin typeface="Times New Roman"/>
                <a:ea typeface="新宋体"/>
              </a:rPr>
              <a:t>通过检查，大家讨论、发现、解决了课外活动中的一些问题</a:t>
            </a:r>
            <a:r>
              <a:rPr lang="zh-CN" altLang="zh-CN" sz="2800" kern="100" dirty="0" smtClean="0">
                <a:latin typeface="Times New Roman"/>
                <a:ea typeface="新宋体"/>
              </a:rPr>
              <a:t>。</a:t>
            </a:r>
            <a:endParaRPr lang="en-US" altLang="zh-CN" sz="2800" kern="100" dirty="0" smtClean="0">
              <a:latin typeface="Times New Roman"/>
              <a:ea typeface="新宋体"/>
            </a:endParaRPr>
          </a:p>
          <a:p>
            <a:pPr marR="266700" lvl="0" indent="304800" algn="just"/>
            <a:endParaRPr lang="en-US" altLang="zh-CN" sz="2800" kern="100" dirty="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11</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济南市公交系统广泛开展向李素丽学习的活动，大力推行文明服务用语和服务忌语，使服务质量又上了一个新的台阶</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12</a:t>
            </a:r>
            <a:r>
              <a:rPr lang="en-US" altLang="zh-CN" sz="2800" kern="0" dirty="0">
                <a:solidFill>
                  <a:srgbClr val="1E1E1E"/>
                </a:solidFill>
                <a:latin typeface="宋体"/>
                <a:cs typeface="宋体"/>
              </a:rPr>
              <a:t>.</a:t>
            </a:r>
            <a:r>
              <a:rPr lang="en-US" altLang="zh-CN" sz="2800" kern="100" dirty="0">
                <a:solidFill>
                  <a:prstClr val="black"/>
                </a:solidFill>
                <a:latin typeface="新宋体"/>
              </a:rPr>
              <a:t> </a:t>
            </a:r>
            <a:r>
              <a:rPr lang="zh-CN" altLang="zh-CN" sz="2800" kern="100" dirty="0">
                <a:solidFill>
                  <a:prstClr val="black"/>
                </a:solidFill>
                <a:latin typeface="Times New Roman"/>
                <a:ea typeface="新宋体"/>
              </a:rPr>
              <a:t>在今年全区语文教学研讨会上，各级领导要求我们，一定要改进和提高复习质量，确保学科成绩稳步上升</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13</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我们认真讨论并听取了王校长的发言</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4" name="矩形 3"/>
          <p:cNvSpPr/>
          <p:nvPr/>
        </p:nvSpPr>
        <p:spPr>
          <a:xfrm>
            <a:off x="338749" y="1772816"/>
            <a:ext cx="8662022" cy="523220"/>
          </a:xfrm>
          <a:prstGeom prst="rect">
            <a:avLst/>
          </a:prstGeom>
        </p:spPr>
        <p:txBody>
          <a:bodyPr wrap="square">
            <a:spAutoFit/>
          </a:bodyPr>
          <a:lstStyle/>
          <a:p>
            <a:r>
              <a:rPr lang="en-US" altLang="zh-CN" sz="2800" u="sng" dirty="0" smtClean="0">
                <a:solidFill>
                  <a:srgbClr val="1E1E1E"/>
                </a:solidFill>
                <a:latin typeface="宋体"/>
                <a:cs typeface="宋体"/>
              </a:rPr>
              <a:t> </a:t>
            </a:r>
            <a:endParaRPr lang="zh-CN" altLang="en-US" sz="2800" dirty="0"/>
          </a:p>
        </p:txBody>
      </p:sp>
      <p:sp>
        <p:nvSpPr>
          <p:cNvPr id="7" name="椭圆形标注 6"/>
          <p:cNvSpPr/>
          <p:nvPr/>
        </p:nvSpPr>
        <p:spPr>
          <a:xfrm>
            <a:off x="3347864" y="1355166"/>
            <a:ext cx="5187203" cy="417650"/>
          </a:xfrm>
          <a:prstGeom prst="wedgeEllipseCallout">
            <a:avLst>
              <a:gd name="adj1" fmla="val -35496"/>
              <a:gd name="adj2" fmla="val -16827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“发现”</a:t>
            </a:r>
            <a:r>
              <a:rPr lang="zh-CN" altLang="en-US" sz="2400" dirty="0">
                <a:solidFill>
                  <a:srgbClr val="000099"/>
                </a:solidFill>
              </a:rPr>
              <a:t>和</a:t>
            </a:r>
            <a:r>
              <a:rPr lang="zh-CN" altLang="en-US" sz="2400" dirty="0" smtClean="0">
                <a:solidFill>
                  <a:srgbClr val="000099"/>
                </a:solidFill>
              </a:rPr>
              <a:t>“讨论”对调</a:t>
            </a:r>
            <a:endParaRPr lang="zh-CN" altLang="en-US" sz="2400" dirty="0">
              <a:solidFill>
                <a:srgbClr val="000099"/>
              </a:solidFill>
            </a:endParaRPr>
          </a:p>
        </p:txBody>
      </p:sp>
      <p:sp>
        <p:nvSpPr>
          <p:cNvPr id="8" name="椭圆形标注 7"/>
          <p:cNvSpPr/>
          <p:nvPr/>
        </p:nvSpPr>
        <p:spPr>
          <a:xfrm>
            <a:off x="3347863" y="2899336"/>
            <a:ext cx="4752529" cy="417650"/>
          </a:xfrm>
          <a:prstGeom prst="wedgeEllipseCallout">
            <a:avLst>
              <a:gd name="adj1" fmla="val -14447"/>
              <a:gd name="adj2" fmla="val -11925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去掉“和服务忌语”</a:t>
            </a:r>
            <a:endParaRPr lang="zh-CN" altLang="en-US" sz="2400" dirty="0">
              <a:solidFill>
                <a:srgbClr val="000099"/>
              </a:solidFill>
            </a:endParaRPr>
          </a:p>
        </p:txBody>
      </p:sp>
      <p:sp>
        <p:nvSpPr>
          <p:cNvPr id="9" name="椭圆形标注 8"/>
          <p:cNvSpPr/>
          <p:nvPr/>
        </p:nvSpPr>
        <p:spPr>
          <a:xfrm>
            <a:off x="1331640" y="4581128"/>
            <a:ext cx="4752529" cy="417650"/>
          </a:xfrm>
          <a:prstGeom prst="wedgeEllipseCallout">
            <a:avLst>
              <a:gd name="adj1" fmla="val -14447"/>
              <a:gd name="adj2" fmla="val -119259"/>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去掉“改进”</a:t>
            </a:r>
            <a:endParaRPr lang="zh-CN" altLang="en-US" sz="2400" dirty="0">
              <a:solidFill>
                <a:srgbClr val="000099"/>
              </a:solidFill>
            </a:endParaRPr>
          </a:p>
        </p:txBody>
      </p:sp>
      <p:sp>
        <p:nvSpPr>
          <p:cNvPr id="10" name="椭圆形标注 9"/>
          <p:cNvSpPr/>
          <p:nvPr/>
        </p:nvSpPr>
        <p:spPr>
          <a:xfrm>
            <a:off x="2900059" y="5904513"/>
            <a:ext cx="5187203" cy="417650"/>
          </a:xfrm>
          <a:prstGeom prst="wedgeEllipseCallout">
            <a:avLst>
              <a:gd name="adj1" fmla="val -35496"/>
              <a:gd name="adj2" fmla="val -16827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“听取”</a:t>
            </a:r>
            <a:r>
              <a:rPr lang="zh-CN" altLang="en-US" sz="2400" dirty="0">
                <a:solidFill>
                  <a:srgbClr val="000099"/>
                </a:solidFill>
              </a:rPr>
              <a:t>和</a:t>
            </a:r>
            <a:r>
              <a:rPr lang="zh-CN" altLang="en-US" sz="2400" dirty="0" smtClean="0">
                <a:solidFill>
                  <a:srgbClr val="000099"/>
                </a:solidFill>
              </a:rPr>
              <a:t>“讨论”对调</a:t>
            </a:r>
            <a:endParaRPr lang="zh-CN" altLang="en-US" sz="2400" dirty="0">
              <a:solidFill>
                <a:srgbClr val="000099"/>
              </a:solidFill>
            </a:endParaRPr>
          </a:p>
        </p:txBody>
      </p:sp>
    </p:spTree>
    <p:extLst>
      <p:ext uri="{BB962C8B-B14F-4D97-AF65-F5344CB8AC3E}">
        <p14:creationId xmlns:p14="http://schemas.microsoft.com/office/powerpoint/2010/main" val="19442892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260648"/>
            <a:ext cx="8784976" cy="1754326"/>
          </a:xfrm>
          <a:prstGeom prst="rect">
            <a:avLst/>
          </a:prstGeom>
        </p:spPr>
        <p:txBody>
          <a:bodyPr wrap="square">
            <a:spAutoFit/>
          </a:bodyPr>
          <a:lstStyle/>
          <a:p>
            <a:pPr marR="266700" indent="304800" algn="just"/>
            <a:r>
              <a:rPr lang="zh-CN" altLang="zh-CN" sz="3600" b="1" kern="0" dirty="0">
                <a:solidFill>
                  <a:srgbClr val="FF0000"/>
                </a:solidFill>
                <a:latin typeface="Times New Roman"/>
                <a:ea typeface="汉仪方隶简"/>
                <a:cs typeface="宋体"/>
              </a:rPr>
              <a:t>（六）注意句中出现的多个否定词或禁止类词语，看其是否表意相反。（否词看说反）</a:t>
            </a:r>
            <a:endParaRPr lang="zh-CN" altLang="zh-CN" sz="2800" kern="100" dirty="0">
              <a:solidFill>
                <a:srgbClr val="FF0000"/>
              </a:solidFill>
              <a:effectLst/>
              <a:latin typeface="Times New Roman"/>
              <a:ea typeface="宋体"/>
            </a:endParaRPr>
          </a:p>
        </p:txBody>
      </p:sp>
      <p:sp>
        <p:nvSpPr>
          <p:cNvPr id="3" name="矩形 2"/>
          <p:cNvSpPr/>
          <p:nvPr/>
        </p:nvSpPr>
        <p:spPr>
          <a:xfrm>
            <a:off x="197768" y="2132856"/>
            <a:ext cx="8838728" cy="2308324"/>
          </a:xfrm>
          <a:prstGeom prst="rect">
            <a:avLst/>
          </a:prstGeom>
        </p:spPr>
        <p:txBody>
          <a:bodyPr wrap="square">
            <a:spAutoFit/>
          </a:bodyPr>
          <a:lstStyle/>
          <a:p>
            <a:pPr marR="266700" indent="306070" algn="just"/>
            <a:r>
              <a:rPr lang="zh-CN" altLang="zh-CN" sz="2400" b="1" kern="0" dirty="0">
                <a:solidFill>
                  <a:srgbClr val="0D0DE3"/>
                </a:solidFill>
                <a:latin typeface="Times New Roman"/>
                <a:ea typeface="宋体"/>
                <a:cs typeface="宋体"/>
              </a:rPr>
              <a:t>解析：发现句中有否定词，看它们是否因多次否定或与禁止类词连用而将意思说反了。有些词语，如“禁止”“防止”“忌”“避免”</a:t>
            </a:r>
            <a:r>
              <a:rPr lang="zh-CN" altLang="zh-CN" sz="2400" b="1" kern="100" dirty="0">
                <a:solidFill>
                  <a:srgbClr val="0D0DE3"/>
                </a:solidFill>
                <a:latin typeface="Times New Roman"/>
                <a:ea typeface="新宋体"/>
              </a:rPr>
              <a:t>“以防”“防止”“劝阻”“阻止”“避免”</a:t>
            </a:r>
            <a:r>
              <a:rPr lang="zh-CN" altLang="zh-CN" sz="2400" b="1" kern="0" dirty="0">
                <a:solidFill>
                  <a:srgbClr val="0D0DE3"/>
                </a:solidFill>
                <a:latin typeface="Times New Roman"/>
                <a:ea typeface="宋体"/>
                <a:cs typeface="宋体"/>
              </a:rPr>
              <a:t>等词语，本身就有“设法阻止”的意思，命题者常增设否定词，造成句意相反，形成语病。在做题时一定要先审清题意，弄清本意是推行什么，还是阻止什么，再确定否定词的去留</a:t>
            </a:r>
            <a:r>
              <a:rPr lang="zh-CN" altLang="zh-CN" sz="2400" b="1" kern="0" dirty="0" smtClean="0">
                <a:solidFill>
                  <a:srgbClr val="0D0DE3"/>
                </a:solidFill>
                <a:latin typeface="Times New Roman"/>
                <a:ea typeface="宋体"/>
                <a:cs typeface="宋体"/>
              </a:rPr>
              <a:t>。</a:t>
            </a:r>
            <a:endParaRPr lang="zh-CN" altLang="zh-CN" sz="2400" kern="100" dirty="0">
              <a:solidFill>
                <a:srgbClr val="0D0DE3"/>
              </a:solidFill>
              <a:latin typeface="Times New Roman"/>
              <a:ea typeface="宋体"/>
            </a:endParaRPr>
          </a:p>
        </p:txBody>
      </p:sp>
      <p:sp>
        <p:nvSpPr>
          <p:cNvPr id="4" name="矩形 3"/>
          <p:cNvSpPr/>
          <p:nvPr/>
        </p:nvSpPr>
        <p:spPr>
          <a:xfrm>
            <a:off x="261666" y="4415107"/>
            <a:ext cx="8774829" cy="1569660"/>
          </a:xfrm>
          <a:prstGeom prst="rect">
            <a:avLst/>
          </a:prstGeom>
        </p:spPr>
        <p:txBody>
          <a:bodyPr wrap="square">
            <a:spAutoFit/>
          </a:bodyPr>
          <a:lstStyle/>
          <a:p>
            <a:pPr marR="266700" lvl="0" indent="306070" algn="just"/>
            <a:r>
              <a:rPr lang="zh-CN" altLang="zh-CN" sz="2400" b="1" kern="0" dirty="0">
                <a:solidFill>
                  <a:srgbClr val="0D0DE3"/>
                </a:solidFill>
                <a:latin typeface="Times New Roman"/>
                <a:cs typeface="宋体"/>
              </a:rPr>
              <a:t>注意：四字固定短语</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无</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无</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不属于双重否定。它们都用在意思相同或相近的词前边，表示稍有强调的否定，如</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不明不白</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不疼不痒</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无穷无尽</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无时无刻</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是</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不明白</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不觉得痛痒</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没有穷尽</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没有时刻</a:t>
            </a:r>
            <a:r>
              <a:rPr lang="en-US" altLang="zh-CN" sz="2400" b="1" kern="0" dirty="0">
                <a:solidFill>
                  <a:srgbClr val="0D0DE3"/>
                </a:solidFill>
                <a:latin typeface="Times New Roman"/>
                <a:cs typeface="宋体"/>
              </a:rPr>
              <a:t>”</a:t>
            </a:r>
            <a:r>
              <a:rPr lang="zh-CN" altLang="zh-CN" sz="2400" b="1" kern="0" dirty="0">
                <a:solidFill>
                  <a:srgbClr val="0D0DE3"/>
                </a:solidFill>
                <a:latin typeface="Times New Roman"/>
                <a:cs typeface="宋体"/>
              </a:rPr>
              <a:t>的意思。</a:t>
            </a:r>
            <a:endParaRPr lang="zh-CN" altLang="zh-CN" sz="2400" kern="100" dirty="0">
              <a:solidFill>
                <a:srgbClr val="0D0DE3"/>
              </a:solidFill>
              <a:latin typeface="Times New Roman"/>
            </a:endParaRPr>
          </a:p>
        </p:txBody>
      </p:sp>
    </p:spTree>
    <p:extLst>
      <p:ext uri="{BB962C8B-B14F-4D97-AF65-F5344CB8AC3E}">
        <p14:creationId xmlns:p14="http://schemas.microsoft.com/office/powerpoint/2010/main" val="36884030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946" y="332656"/>
            <a:ext cx="8920542" cy="954107"/>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例：科学发展到今天，谁也不会否认地球不是绕着太阳运行的。</a:t>
            </a:r>
            <a:endParaRPr lang="zh-CN" altLang="zh-CN" sz="2000" kern="100" dirty="0">
              <a:solidFill>
                <a:srgbClr val="6600CC"/>
              </a:solidFill>
              <a:effectLst/>
              <a:latin typeface="Times New Roman"/>
              <a:ea typeface="宋体"/>
            </a:endParaRPr>
          </a:p>
        </p:txBody>
      </p:sp>
      <p:sp>
        <p:nvSpPr>
          <p:cNvPr id="3" name="矩形 2"/>
          <p:cNvSpPr/>
          <p:nvPr/>
        </p:nvSpPr>
        <p:spPr>
          <a:xfrm>
            <a:off x="179512" y="1412776"/>
            <a:ext cx="8784976" cy="1815882"/>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分析：“谁也不会否认……” 这一双重否定句已表示肯定意思，后面再套进“不是……”这一否定词，最终表示否定的意思。（三重否定表示否定。）应去掉“不”。</a:t>
            </a:r>
            <a:endParaRPr lang="zh-CN" altLang="zh-CN" sz="2000" kern="100" dirty="0">
              <a:solidFill>
                <a:srgbClr val="0D0DE3"/>
              </a:solidFill>
              <a:effectLst/>
              <a:latin typeface="Times New Roman"/>
              <a:ea typeface="宋体"/>
            </a:endParaRPr>
          </a:p>
        </p:txBody>
      </p:sp>
      <p:sp>
        <p:nvSpPr>
          <p:cNvPr id="4" name="TextBox 3"/>
          <p:cNvSpPr txBox="1"/>
          <p:nvPr/>
        </p:nvSpPr>
        <p:spPr>
          <a:xfrm>
            <a:off x="2339752" y="3199565"/>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5" name="矩形 4"/>
          <p:cNvSpPr/>
          <p:nvPr/>
        </p:nvSpPr>
        <p:spPr>
          <a:xfrm>
            <a:off x="214614" y="4077072"/>
            <a:ext cx="8605857" cy="1815882"/>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a:t>
            </a:r>
            <a:r>
              <a:rPr lang="zh-CN" altLang="zh-CN" sz="2800" kern="100" dirty="0">
                <a:latin typeface="Times New Roman"/>
                <a:ea typeface="新宋体"/>
              </a:rPr>
              <a:t>我们所缺乏的，一是勇气不足，二是谋略不当</a:t>
            </a:r>
            <a:r>
              <a:rPr lang="zh-CN" altLang="zh-CN" sz="2800" kern="100" dirty="0" smtClean="0">
                <a:latin typeface="Times New Roman"/>
                <a:ea typeface="新宋体"/>
              </a:rPr>
              <a:t>。</a:t>
            </a:r>
            <a:endParaRPr lang="en-US" altLang="zh-CN" sz="2800" kern="100" dirty="0" smtClean="0">
              <a:latin typeface="Times New Roman"/>
              <a:ea typeface="新宋体"/>
            </a:endParaRPr>
          </a:p>
          <a:p>
            <a:pPr marR="266700" lvl="0" indent="304800" algn="just"/>
            <a:endParaRPr lang="en-US" altLang="zh-CN" sz="2800" kern="100" dirty="0">
              <a:solidFill>
                <a:srgbClr val="1E1E1E"/>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在科学技术是第一生产力的观念深入人心的今天，谁能不相信高科技不会给人类带来福音</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7" name="椭圆形标注 6"/>
          <p:cNvSpPr/>
          <p:nvPr/>
        </p:nvSpPr>
        <p:spPr>
          <a:xfrm>
            <a:off x="323528" y="4567363"/>
            <a:ext cx="5187203" cy="417650"/>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去掉“不足”</a:t>
            </a:r>
            <a:r>
              <a:rPr lang="zh-CN" altLang="en-US" sz="2400" dirty="0">
                <a:solidFill>
                  <a:srgbClr val="000099"/>
                </a:solidFill>
              </a:rPr>
              <a:t>和</a:t>
            </a:r>
            <a:r>
              <a:rPr lang="zh-CN" altLang="en-US" sz="2400" dirty="0" smtClean="0">
                <a:solidFill>
                  <a:srgbClr val="000099"/>
                </a:solidFill>
              </a:rPr>
              <a:t>“不当”</a:t>
            </a:r>
            <a:endParaRPr lang="zh-CN" altLang="en-US" sz="2400" dirty="0">
              <a:solidFill>
                <a:srgbClr val="000099"/>
              </a:solidFill>
            </a:endParaRPr>
          </a:p>
        </p:txBody>
      </p:sp>
      <p:sp>
        <p:nvSpPr>
          <p:cNvPr id="8" name="椭圆形标注 7"/>
          <p:cNvSpPr/>
          <p:nvPr/>
        </p:nvSpPr>
        <p:spPr>
          <a:xfrm>
            <a:off x="323528" y="5899349"/>
            <a:ext cx="4032448" cy="417650"/>
          </a:xfrm>
          <a:prstGeom prst="wedgeEllipseCallout">
            <a:avLst>
              <a:gd name="adj1" fmla="val 26494"/>
              <a:gd name="adj2" fmla="val -10618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去掉“不会”</a:t>
            </a:r>
            <a:endParaRPr lang="zh-CN" altLang="en-US" sz="2400" dirty="0">
              <a:solidFill>
                <a:srgbClr val="000099"/>
              </a:solidFill>
            </a:endParaRPr>
          </a:p>
        </p:txBody>
      </p:sp>
    </p:spTree>
    <p:extLst>
      <p:ext uri="{BB962C8B-B14F-4D97-AF65-F5344CB8AC3E}">
        <p14:creationId xmlns:p14="http://schemas.microsoft.com/office/powerpoint/2010/main" val="418540169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inVertical)">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76672"/>
            <a:ext cx="8712968" cy="5139869"/>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3.</a:t>
            </a:r>
            <a:r>
              <a:rPr lang="zh-CN" altLang="zh-CN" sz="2800" kern="0" dirty="0">
                <a:solidFill>
                  <a:srgbClr val="1E1E1E"/>
                </a:solidFill>
                <a:latin typeface="Times New Roman"/>
                <a:ea typeface="宋体"/>
                <a:cs typeface="宋体"/>
              </a:rPr>
              <a:t>对于那些无视交通规则的人，难道不应该不受到责备吗</a:t>
            </a:r>
            <a:r>
              <a:rPr lang="en-US" altLang="zh-CN" sz="2800" kern="0" dirty="0">
                <a:solidFill>
                  <a:srgbClr val="1E1E1E"/>
                </a:solidFill>
                <a:latin typeface="Times New Roman"/>
                <a:ea typeface="宋体"/>
                <a:cs typeface="宋体"/>
              </a:rPr>
              <a:t>? </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4</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我们无论如何不能不承认，太阳不是从东方升起西方落下的</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近年来经济的发展，谁也不能否认这不是改革开放取得的成果</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6</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谁也不能否认家长的这种做法不是对孩子的关爱，但结果也许适得其反</a:t>
            </a:r>
            <a:r>
              <a:rPr lang="zh-CN" altLang="zh-CN" sz="2800" kern="0" dirty="0" smtClean="0">
                <a:solidFill>
                  <a:srgbClr val="1E1E1E"/>
                </a:solidFill>
                <a:latin typeface="Times New Roman"/>
                <a:cs typeface="宋体"/>
              </a:rPr>
              <a:t>。</a:t>
            </a:r>
            <a:endParaRPr lang="zh-CN" altLang="zh-CN" sz="2000" kern="100" dirty="0">
              <a:solidFill>
                <a:prstClr val="black"/>
              </a:solidFill>
              <a:latin typeface="Times New Roman"/>
            </a:endParaRPr>
          </a:p>
          <a:p>
            <a:pPr marR="266700" indent="304800" algn="just"/>
            <a:endParaRPr lang="zh-CN" altLang="zh-CN" sz="2000" kern="100" dirty="0">
              <a:effectLst/>
              <a:latin typeface="Times New Roman"/>
              <a:ea typeface="宋体"/>
            </a:endParaRPr>
          </a:p>
        </p:txBody>
      </p:sp>
      <p:sp>
        <p:nvSpPr>
          <p:cNvPr id="6" name="椭圆形标注 5"/>
          <p:cNvSpPr/>
          <p:nvPr/>
        </p:nvSpPr>
        <p:spPr>
          <a:xfrm>
            <a:off x="4572000" y="1178853"/>
            <a:ext cx="3456384" cy="417650"/>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
        <p:nvSpPr>
          <p:cNvPr id="7" name="椭圆形标注 6"/>
          <p:cNvSpPr/>
          <p:nvPr/>
        </p:nvSpPr>
        <p:spPr>
          <a:xfrm>
            <a:off x="3275856" y="2401846"/>
            <a:ext cx="3240360" cy="417650"/>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
        <p:nvSpPr>
          <p:cNvPr id="8" name="椭圆形标注 7"/>
          <p:cNvSpPr/>
          <p:nvPr/>
        </p:nvSpPr>
        <p:spPr>
          <a:xfrm>
            <a:off x="4139952" y="3645024"/>
            <a:ext cx="3240360" cy="417650"/>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
        <p:nvSpPr>
          <p:cNvPr id="9" name="椭圆形标注 8"/>
          <p:cNvSpPr/>
          <p:nvPr/>
        </p:nvSpPr>
        <p:spPr>
          <a:xfrm>
            <a:off x="5436096" y="5077985"/>
            <a:ext cx="3240360" cy="417650"/>
          </a:xfrm>
          <a:prstGeom prst="wedgeEllipseCallout">
            <a:avLst>
              <a:gd name="adj1" fmla="val -36746"/>
              <a:gd name="adj2" fmla="val -14213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Tree>
    <p:extLst>
      <p:ext uri="{BB962C8B-B14F-4D97-AF65-F5344CB8AC3E}">
        <p14:creationId xmlns:p14="http://schemas.microsoft.com/office/powerpoint/2010/main" val="45683475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620688"/>
            <a:ext cx="8712968" cy="4832092"/>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7.</a:t>
            </a:r>
            <a:r>
              <a:rPr lang="zh-CN" altLang="zh-CN" sz="2800" kern="0" dirty="0">
                <a:solidFill>
                  <a:srgbClr val="1E1E1E"/>
                </a:solidFill>
                <a:latin typeface="Times New Roman"/>
                <a:ea typeface="宋体"/>
                <a:cs typeface="宋体"/>
              </a:rPr>
              <a:t>今年 “五一</a:t>
            </a:r>
            <a:r>
              <a:rPr lang="en-US" altLang="zh-CN" sz="2800" kern="0" dirty="0">
                <a:solidFill>
                  <a:srgbClr val="1E1E1E"/>
                </a:solidFill>
                <a:latin typeface="Times New Roman"/>
                <a:ea typeface="宋体"/>
                <a:cs typeface="宋体"/>
              </a:rPr>
              <a:t>”</a:t>
            </a:r>
            <a:r>
              <a:rPr lang="zh-CN" altLang="zh-CN" sz="2800" kern="0" dirty="0">
                <a:solidFill>
                  <a:srgbClr val="1E1E1E"/>
                </a:solidFill>
                <a:latin typeface="Times New Roman"/>
                <a:ea typeface="宋体"/>
                <a:cs typeface="宋体"/>
              </a:rPr>
              <a:t>期间，我市个别景点由于垃圾箱设置过少，导致游客垃圾乱丢。对此，我们认为景点管理部门并非不无责任</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endParaRPr>
          </a:p>
          <a:p>
            <a:pPr marR="266700" lvl="0" indent="304800" algn="just"/>
            <a:r>
              <a:rPr lang="en-US" altLang="zh-CN" sz="2800" kern="100" dirty="0" smtClean="0">
                <a:solidFill>
                  <a:prstClr val="black"/>
                </a:solidFill>
                <a:latin typeface="新宋体"/>
              </a:rPr>
              <a:t>8</a:t>
            </a:r>
            <a:r>
              <a:rPr lang="en-US" altLang="zh-CN" sz="2800" kern="100" dirty="0">
                <a:solidFill>
                  <a:prstClr val="black"/>
                </a:solidFill>
                <a:latin typeface="新宋体"/>
              </a:rPr>
              <a:t>.</a:t>
            </a:r>
            <a:r>
              <a:rPr lang="zh-CN" altLang="zh-CN" sz="2800" kern="0" dirty="0">
                <a:solidFill>
                  <a:srgbClr val="1E1E1E"/>
                </a:solidFill>
                <a:latin typeface="Times New Roman"/>
                <a:cs typeface="宋体"/>
              </a:rPr>
              <a:t>学生写作文切忌不要胡编乱造</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endParaRPr>
          </a:p>
          <a:p>
            <a:pPr marR="266700" lvl="0" indent="304800" algn="just"/>
            <a:r>
              <a:rPr lang="en-US" altLang="zh-CN" sz="2800" kern="100" dirty="0" smtClean="0">
                <a:solidFill>
                  <a:prstClr val="black"/>
                </a:solidFill>
                <a:latin typeface="新宋体"/>
              </a:rPr>
              <a:t>9</a:t>
            </a:r>
            <a:r>
              <a:rPr lang="en-US" altLang="zh-CN" sz="2800" kern="100" dirty="0">
                <a:solidFill>
                  <a:prstClr val="black"/>
                </a:solidFill>
                <a:latin typeface="新宋体"/>
              </a:rPr>
              <a:t>.</a:t>
            </a:r>
            <a:r>
              <a:rPr lang="zh-CN" altLang="zh-CN" sz="2800" kern="0" dirty="0">
                <a:solidFill>
                  <a:srgbClr val="1E1E1E"/>
                </a:solidFill>
                <a:latin typeface="Times New Roman"/>
                <a:cs typeface="宋体"/>
              </a:rPr>
              <a:t>睡眠三忌：一忌睡前不可恼怒，二忌睡前不可饱食，三忌卧处不可当风</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endParaRPr>
          </a:p>
          <a:p>
            <a:pPr marR="266700" lvl="0" indent="304800" algn="just"/>
            <a:r>
              <a:rPr lang="en-US" altLang="zh-CN" sz="2800" kern="100" dirty="0" smtClean="0">
                <a:solidFill>
                  <a:prstClr val="black"/>
                </a:solidFill>
                <a:latin typeface="新宋体"/>
              </a:rPr>
              <a:t>10</a:t>
            </a:r>
            <a:r>
              <a:rPr lang="en-US" altLang="zh-CN" sz="2800" kern="100" dirty="0">
                <a:solidFill>
                  <a:prstClr val="black"/>
                </a:solidFill>
                <a:latin typeface="新宋体"/>
              </a:rPr>
              <a:t>.</a:t>
            </a:r>
            <a:r>
              <a:rPr lang="zh-CN" altLang="zh-CN" sz="2800" kern="0" dirty="0">
                <a:solidFill>
                  <a:srgbClr val="1E1E1E"/>
                </a:solidFill>
                <a:latin typeface="Times New Roman"/>
                <a:cs typeface="宋体"/>
              </a:rPr>
              <a:t>为了防止类似的恶性事故不再发生，我们一定要加强管理，采取严密的防范措施</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6" name="椭圆形标注 5"/>
          <p:cNvSpPr/>
          <p:nvPr/>
        </p:nvSpPr>
        <p:spPr>
          <a:xfrm>
            <a:off x="2195736" y="1997684"/>
            <a:ext cx="3240360" cy="417650"/>
          </a:xfrm>
          <a:prstGeom prst="wedgeEllipseCallout">
            <a:avLst>
              <a:gd name="adj1" fmla="val -45169"/>
              <a:gd name="adj2" fmla="val -9638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
        <p:nvSpPr>
          <p:cNvPr id="7" name="椭圆形标注 6"/>
          <p:cNvSpPr/>
          <p:nvPr/>
        </p:nvSpPr>
        <p:spPr>
          <a:xfrm>
            <a:off x="827584" y="2808671"/>
            <a:ext cx="3240360" cy="417650"/>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去掉“不要”</a:t>
            </a:r>
            <a:endParaRPr lang="zh-CN" altLang="en-US" sz="2400" dirty="0">
              <a:solidFill>
                <a:srgbClr val="000099"/>
              </a:solidFill>
            </a:endParaRPr>
          </a:p>
        </p:txBody>
      </p:sp>
      <p:sp>
        <p:nvSpPr>
          <p:cNvPr id="8" name="椭圆形标注 7"/>
          <p:cNvSpPr/>
          <p:nvPr/>
        </p:nvSpPr>
        <p:spPr>
          <a:xfrm>
            <a:off x="3275856" y="4005064"/>
            <a:ext cx="3600400" cy="417650"/>
          </a:xfrm>
          <a:prstGeom prst="wedgeEllipseCallout">
            <a:avLst>
              <a:gd name="adj1" fmla="val -13749"/>
              <a:gd name="adj2" fmla="val -142133"/>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rgbClr val="000099"/>
                </a:solidFill>
              </a:rPr>
              <a:t>去掉三个“不可”</a:t>
            </a:r>
            <a:endParaRPr lang="zh-CN" altLang="en-US" sz="2400" dirty="0">
              <a:solidFill>
                <a:srgbClr val="000099"/>
              </a:solidFill>
            </a:endParaRPr>
          </a:p>
        </p:txBody>
      </p:sp>
      <p:sp>
        <p:nvSpPr>
          <p:cNvPr id="9" name="椭圆形标注 8"/>
          <p:cNvSpPr/>
          <p:nvPr/>
        </p:nvSpPr>
        <p:spPr>
          <a:xfrm>
            <a:off x="5580112" y="5243955"/>
            <a:ext cx="3240360" cy="417650"/>
          </a:xfrm>
          <a:prstGeom prst="wedgeEllipseCallout">
            <a:avLst>
              <a:gd name="adj1" fmla="val -53171"/>
              <a:gd name="adj2" fmla="val -14213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Tree>
    <p:extLst>
      <p:ext uri="{BB962C8B-B14F-4D97-AF65-F5344CB8AC3E}">
        <p14:creationId xmlns:p14="http://schemas.microsoft.com/office/powerpoint/2010/main" val="226472812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04663"/>
            <a:ext cx="8784976" cy="5016758"/>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11.</a:t>
            </a:r>
            <a:r>
              <a:rPr lang="zh-CN" altLang="zh-CN" sz="2800" kern="0" dirty="0">
                <a:solidFill>
                  <a:srgbClr val="1E1E1E"/>
                </a:solidFill>
                <a:latin typeface="Times New Roman"/>
                <a:ea typeface="宋体"/>
                <a:cs typeface="宋体"/>
              </a:rPr>
              <a:t>如何防止驻伊美军免遭汽车炸弹的袭击，这是美国政府头痛的问题。</a:t>
            </a:r>
            <a:r>
              <a:rPr lang="en-US" altLang="zh-CN" sz="2800" kern="0" dirty="0">
                <a:solidFill>
                  <a:srgbClr val="1E1E1E"/>
                </a:solidFill>
                <a:latin typeface="Times New Roman"/>
                <a:ea typeface="宋体"/>
                <a:cs typeface="宋体"/>
              </a:rPr>
              <a:t> </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12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一些家长没有意识到这是一种病，而采用简单粗暴的方式阻止孩子不上网</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endParaRPr lang="en-US" altLang="zh-CN" sz="2800" kern="0" dirty="0" smtClean="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13</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专家认为，减少烟害，特别是劝阻青少年戒烟，对预防肺癌有重要意义。</a:t>
            </a:r>
            <a:endParaRPr lang="zh-CN" altLang="zh-CN" sz="2000" kern="100" dirty="0">
              <a:solidFill>
                <a:prstClr val="black"/>
              </a:solidFill>
              <a:latin typeface="Times New Roman"/>
            </a:endParaRPr>
          </a:p>
          <a:p>
            <a:pPr marR="266700" lvl="0" indent="304800" algn="just"/>
            <a:endParaRPr lang="zh-CN" altLang="zh-CN" sz="2000" kern="100" dirty="0">
              <a:solidFill>
                <a:prstClr val="black"/>
              </a:solidFill>
              <a:latin typeface="Times New Roman"/>
            </a:endParaRPr>
          </a:p>
          <a:p>
            <a:pPr marR="266700" indent="304800" algn="just"/>
            <a:endParaRPr lang="zh-CN" altLang="zh-CN" sz="2000" kern="100" dirty="0">
              <a:effectLst/>
              <a:latin typeface="Times New Roman"/>
              <a:ea typeface="宋体"/>
            </a:endParaRPr>
          </a:p>
        </p:txBody>
      </p:sp>
      <p:sp>
        <p:nvSpPr>
          <p:cNvPr id="5" name="椭圆形标注 4"/>
          <p:cNvSpPr/>
          <p:nvPr/>
        </p:nvSpPr>
        <p:spPr>
          <a:xfrm>
            <a:off x="4283968" y="1340768"/>
            <a:ext cx="3240360" cy="542624"/>
          </a:xfrm>
          <a:prstGeom prst="wedgeEllipseCallout">
            <a:avLst>
              <a:gd name="adj1" fmla="val -52750"/>
              <a:gd name="adj2" fmla="val -141162"/>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去掉“免”</a:t>
            </a:r>
            <a:endParaRPr lang="zh-CN" altLang="en-US" sz="2400" dirty="0">
              <a:solidFill>
                <a:srgbClr val="000099"/>
              </a:solidFill>
            </a:endParaRPr>
          </a:p>
        </p:txBody>
      </p:sp>
      <p:sp>
        <p:nvSpPr>
          <p:cNvPr id="6" name="椭圆形标注 5"/>
          <p:cNvSpPr/>
          <p:nvPr/>
        </p:nvSpPr>
        <p:spPr>
          <a:xfrm>
            <a:off x="395536" y="3175104"/>
            <a:ext cx="3240360" cy="541927"/>
          </a:xfrm>
          <a:prstGeom prst="wedgeEllipseCallout">
            <a:avLst>
              <a:gd name="adj1" fmla="val 41594"/>
              <a:gd name="adj2" fmla="val -8331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去掉“不”</a:t>
            </a:r>
            <a:endParaRPr lang="zh-CN" altLang="en-US" sz="2400" dirty="0">
              <a:solidFill>
                <a:srgbClr val="000099"/>
              </a:solidFill>
            </a:endParaRPr>
          </a:p>
        </p:txBody>
      </p:sp>
      <p:sp>
        <p:nvSpPr>
          <p:cNvPr id="7" name="椭圆形标注 6"/>
          <p:cNvSpPr/>
          <p:nvPr/>
        </p:nvSpPr>
        <p:spPr>
          <a:xfrm>
            <a:off x="3635896" y="4794946"/>
            <a:ext cx="3240360" cy="417650"/>
          </a:xfrm>
          <a:prstGeom prst="wedgeEllipseCallout">
            <a:avLst>
              <a:gd name="adj1" fmla="val 27274"/>
              <a:gd name="adj2" fmla="val -17481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去掉“劝阻”</a:t>
            </a:r>
            <a:endParaRPr lang="zh-CN" altLang="en-US" sz="2400" dirty="0">
              <a:solidFill>
                <a:srgbClr val="000099"/>
              </a:solidFill>
            </a:endParaRPr>
          </a:p>
        </p:txBody>
      </p:sp>
    </p:spTree>
    <p:extLst>
      <p:ext uri="{BB962C8B-B14F-4D97-AF65-F5344CB8AC3E}">
        <p14:creationId xmlns:p14="http://schemas.microsoft.com/office/powerpoint/2010/main" val="225353611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8640960" cy="954107"/>
          </a:xfrm>
          <a:prstGeom prst="rect">
            <a:avLst/>
          </a:prstGeom>
        </p:spPr>
        <p:txBody>
          <a:bodyPr wrap="square">
            <a:spAutoFit/>
          </a:bodyPr>
          <a:lstStyle/>
          <a:p>
            <a:pPr marR="266700" indent="304800" algn="just"/>
            <a:r>
              <a:rPr lang="zh-CN" altLang="zh-CN" sz="2800" b="1" kern="0" dirty="0">
                <a:solidFill>
                  <a:srgbClr val="FF0000"/>
                </a:solidFill>
                <a:latin typeface="Times New Roman"/>
                <a:ea typeface="汉仪方隶简"/>
                <a:cs typeface="宋体"/>
              </a:rPr>
              <a:t>（七）注意句子中词语的褒贬词，看其是否合乎语境。</a:t>
            </a:r>
            <a:r>
              <a:rPr lang="zh-CN" altLang="zh-CN" sz="2800" b="1" kern="0" dirty="0" smtClean="0">
                <a:solidFill>
                  <a:srgbClr val="FF0000"/>
                </a:solidFill>
                <a:latin typeface="Times New Roman"/>
                <a:ea typeface="汉仪方隶简"/>
                <a:cs typeface="宋体"/>
              </a:rPr>
              <a:t>（</a:t>
            </a:r>
            <a:r>
              <a:rPr lang="zh-CN" altLang="en-US" sz="2800" b="1" kern="0" dirty="0" smtClean="0">
                <a:solidFill>
                  <a:srgbClr val="FF0000"/>
                </a:solidFill>
                <a:latin typeface="Times New Roman"/>
                <a:ea typeface="汉仪方隶简"/>
                <a:cs typeface="宋体"/>
              </a:rPr>
              <a:t>褒贬</a:t>
            </a:r>
            <a:r>
              <a:rPr lang="zh-CN" altLang="zh-CN" sz="2800" b="1" kern="0" dirty="0" smtClean="0">
                <a:solidFill>
                  <a:srgbClr val="FF0000"/>
                </a:solidFill>
                <a:latin typeface="Times New Roman"/>
                <a:ea typeface="汉仪方隶简"/>
                <a:cs typeface="宋体"/>
              </a:rPr>
              <a:t>看</a:t>
            </a:r>
            <a:r>
              <a:rPr lang="zh-CN" altLang="zh-CN" sz="2800" b="1" kern="0" dirty="0">
                <a:solidFill>
                  <a:srgbClr val="FF0000"/>
                </a:solidFill>
                <a:latin typeface="Times New Roman"/>
                <a:ea typeface="汉仪方隶简"/>
                <a:cs typeface="宋体"/>
              </a:rPr>
              <a:t>语境）</a:t>
            </a:r>
            <a:endParaRPr lang="zh-CN" altLang="zh-CN" sz="2000" kern="100" dirty="0">
              <a:solidFill>
                <a:srgbClr val="FF0000"/>
              </a:solidFill>
              <a:effectLst/>
              <a:latin typeface="Times New Roman"/>
              <a:ea typeface="宋体"/>
            </a:endParaRPr>
          </a:p>
        </p:txBody>
      </p:sp>
      <p:sp>
        <p:nvSpPr>
          <p:cNvPr id="3" name="矩形 2"/>
          <p:cNvSpPr/>
          <p:nvPr/>
        </p:nvSpPr>
        <p:spPr>
          <a:xfrm>
            <a:off x="337568" y="1556792"/>
            <a:ext cx="8626920" cy="2246769"/>
          </a:xfrm>
          <a:prstGeom prst="rect">
            <a:avLst/>
          </a:prstGeom>
        </p:spPr>
        <p:txBody>
          <a:bodyPr wrap="square">
            <a:spAutoFit/>
          </a:bodyPr>
          <a:lstStyle/>
          <a:p>
            <a:pPr marR="266700" indent="306070" algn="just"/>
            <a:r>
              <a:rPr lang="zh-CN" altLang="zh-CN" sz="2800" b="1" kern="0" dirty="0">
                <a:solidFill>
                  <a:srgbClr val="0D0DE3"/>
                </a:solidFill>
                <a:latin typeface="Times New Roman"/>
                <a:ea typeface="宋体"/>
                <a:cs typeface="宋体"/>
              </a:rPr>
              <a:t>解析：有些句子没有明显病态特征，从语法上看也没有语病，这时就要注意句子中的成语或词语的感情色彩，读题时要注意这个句子的褒贬义与使用的词感情色彩是否搭配。除此以外还要看句中的敬辞谦辞，是否用了错对象。</a:t>
            </a:r>
            <a:endParaRPr lang="zh-CN" altLang="zh-CN" sz="2000" kern="100" dirty="0">
              <a:solidFill>
                <a:srgbClr val="0D0DE3"/>
              </a:solidFill>
              <a:effectLst/>
              <a:latin typeface="Times New Roman"/>
              <a:ea typeface="宋体"/>
            </a:endParaRPr>
          </a:p>
        </p:txBody>
      </p:sp>
      <p:sp>
        <p:nvSpPr>
          <p:cNvPr id="4" name="矩形 3"/>
          <p:cNvSpPr/>
          <p:nvPr/>
        </p:nvSpPr>
        <p:spPr>
          <a:xfrm>
            <a:off x="354860" y="4005064"/>
            <a:ext cx="8609628" cy="954107"/>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例：他那认真刻苦的学习精神，值得我们每个同学效尤。</a:t>
            </a:r>
            <a:endParaRPr lang="zh-CN" altLang="zh-CN" sz="2000" kern="100" dirty="0">
              <a:solidFill>
                <a:srgbClr val="6600CC"/>
              </a:solidFill>
              <a:effectLst/>
              <a:latin typeface="Times New Roman"/>
              <a:ea typeface="宋体"/>
            </a:endParaRPr>
          </a:p>
        </p:txBody>
      </p:sp>
      <p:sp>
        <p:nvSpPr>
          <p:cNvPr id="5" name="矩形 4"/>
          <p:cNvSpPr/>
          <p:nvPr/>
        </p:nvSpPr>
        <p:spPr>
          <a:xfrm>
            <a:off x="323528" y="5019639"/>
            <a:ext cx="8640960" cy="954107"/>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分析：“效尤”的意思是“学坏的样子”，是贬义，用在这里不合适，应改为“学习”。</a:t>
            </a:r>
            <a:endParaRPr lang="zh-CN" altLang="zh-CN" sz="2000" kern="100" dirty="0">
              <a:solidFill>
                <a:srgbClr val="0D0DE3"/>
              </a:solidFill>
              <a:effectLst/>
              <a:latin typeface="Times New Roman"/>
              <a:ea typeface="宋体"/>
            </a:endParaRPr>
          </a:p>
        </p:txBody>
      </p:sp>
    </p:spTree>
    <p:extLst>
      <p:ext uri="{BB962C8B-B14F-4D97-AF65-F5344CB8AC3E}">
        <p14:creationId xmlns:p14="http://schemas.microsoft.com/office/powerpoint/2010/main" val="402977968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00" y="3278514"/>
            <a:ext cx="1680572" cy="646331"/>
          </a:xfrm>
          <a:prstGeom prst="rect">
            <a:avLst/>
          </a:prstGeom>
          <a:noFill/>
        </p:spPr>
        <p:txBody>
          <a:bodyPr wrap="square" rtlCol="0">
            <a:spAutoFit/>
          </a:bodyPr>
          <a:lstStyle/>
          <a:p>
            <a:pPr algn="ctr"/>
            <a:r>
              <a:rPr lang="zh-CN" altLang="en-US" sz="3600" b="1" dirty="0" smtClean="0"/>
              <a:t>可爱的</a:t>
            </a:r>
            <a:endParaRPr lang="zh-CN" altLang="en-US" sz="3600" b="1" dirty="0"/>
          </a:p>
        </p:txBody>
      </p:sp>
      <p:sp>
        <p:nvSpPr>
          <p:cNvPr id="3" name="TextBox 2"/>
          <p:cNvSpPr txBox="1"/>
          <p:nvPr/>
        </p:nvSpPr>
        <p:spPr>
          <a:xfrm>
            <a:off x="1457204" y="3278515"/>
            <a:ext cx="1036824" cy="646331"/>
          </a:xfrm>
          <a:prstGeom prst="rect">
            <a:avLst/>
          </a:prstGeom>
          <a:noFill/>
        </p:spPr>
        <p:txBody>
          <a:bodyPr wrap="square" rtlCol="0">
            <a:spAutoFit/>
          </a:bodyPr>
          <a:lstStyle/>
          <a:p>
            <a:pPr algn="ctr"/>
            <a:r>
              <a:rPr lang="zh-CN" altLang="en-US" sz="3600" b="1" dirty="0" smtClean="0">
                <a:solidFill>
                  <a:srgbClr val="FF0000"/>
                </a:solidFill>
              </a:rPr>
              <a:t>小</a:t>
            </a:r>
            <a:r>
              <a:rPr lang="en-US" altLang="zh-CN" sz="3600" b="1" dirty="0" smtClean="0">
                <a:solidFill>
                  <a:srgbClr val="FF0000"/>
                </a:solidFill>
              </a:rPr>
              <a:t>A</a:t>
            </a:r>
            <a:endParaRPr lang="zh-CN" altLang="en-US" sz="3600" b="1" dirty="0">
              <a:solidFill>
                <a:srgbClr val="FF0000"/>
              </a:solidFill>
            </a:endParaRPr>
          </a:p>
        </p:txBody>
      </p:sp>
      <p:sp>
        <p:nvSpPr>
          <p:cNvPr id="4" name="TextBox 3"/>
          <p:cNvSpPr txBox="1"/>
          <p:nvPr/>
        </p:nvSpPr>
        <p:spPr>
          <a:xfrm>
            <a:off x="2356270" y="3287623"/>
            <a:ext cx="1800200" cy="646331"/>
          </a:xfrm>
          <a:prstGeom prst="rect">
            <a:avLst/>
          </a:prstGeom>
          <a:noFill/>
        </p:spPr>
        <p:txBody>
          <a:bodyPr wrap="square" rtlCol="0">
            <a:spAutoFit/>
          </a:bodyPr>
          <a:lstStyle/>
          <a:p>
            <a:pPr algn="ctr"/>
            <a:r>
              <a:rPr lang="zh-CN" altLang="en-US" sz="3600" b="1" dirty="0" smtClean="0">
                <a:solidFill>
                  <a:schemeClr val="bg1"/>
                </a:solidFill>
              </a:rPr>
              <a:t>轻轻地</a:t>
            </a:r>
            <a:endParaRPr lang="zh-CN" altLang="en-US" sz="3600" b="1" dirty="0">
              <a:solidFill>
                <a:schemeClr val="bg1"/>
              </a:solidFill>
            </a:endParaRPr>
          </a:p>
        </p:txBody>
      </p:sp>
      <p:sp>
        <p:nvSpPr>
          <p:cNvPr id="5" name="TextBox 4"/>
          <p:cNvSpPr txBox="1"/>
          <p:nvPr/>
        </p:nvSpPr>
        <p:spPr>
          <a:xfrm>
            <a:off x="4156470" y="3278918"/>
            <a:ext cx="745416" cy="646331"/>
          </a:xfrm>
          <a:prstGeom prst="rect">
            <a:avLst/>
          </a:prstGeom>
          <a:noFill/>
        </p:spPr>
        <p:txBody>
          <a:bodyPr wrap="square" rtlCol="0">
            <a:spAutoFit/>
          </a:bodyPr>
          <a:lstStyle/>
          <a:p>
            <a:pPr algn="ctr"/>
            <a:r>
              <a:rPr lang="zh-CN" altLang="en-US" sz="3600" b="1" dirty="0" smtClean="0">
                <a:solidFill>
                  <a:srgbClr val="FFFF00"/>
                </a:solidFill>
              </a:rPr>
              <a:t>打</a:t>
            </a:r>
            <a:endParaRPr lang="zh-CN" altLang="en-US" sz="3600" b="1" dirty="0">
              <a:solidFill>
                <a:srgbClr val="FFFF00"/>
              </a:solidFill>
            </a:endParaRPr>
          </a:p>
        </p:txBody>
      </p:sp>
      <p:sp>
        <p:nvSpPr>
          <p:cNvPr id="6" name="TextBox 5"/>
          <p:cNvSpPr txBox="1"/>
          <p:nvPr/>
        </p:nvSpPr>
        <p:spPr>
          <a:xfrm>
            <a:off x="4901886" y="3287623"/>
            <a:ext cx="1719374" cy="646331"/>
          </a:xfrm>
          <a:prstGeom prst="rect">
            <a:avLst/>
          </a:prstGeom>
          <a:noFill/>
        </p:spPr>
        <p:txBody>
          <a:bodyPr wrap="square" rtlCol="0">
            <a:spAutoFit/>
          </a:bodyPr>
          <a:lstStyle/>
          <a:p>
            <a:pPr algn="ctr"/>
            <a:r>
              <a:rPr lang="zh-CN" altLang="en-US" sz="3600" b="1" dirty="0" smtClean="0"/>
              <a:t>娇气的</a:t>
            </a:r>
            <a:endParaRPr lang="zh-CN" altLang="en-US" sz="3600" b="1" dirty="0"/>
          </a:p>
        </p:txBody>
      </p:sp>
      <p:sp>
        <p:nvSpPr>
          <p:cNvPr id="7" name="TextBox 6"/>
          <p:cNvSpPr txBox="1"/>
          <p:nvPr/>
        </p:nvSpPr>
        <p:spPr>
          <a:xfrm>
            <a:off x="7635308" y="3295617"/>
            <a:ext cx="1195870" cy="646331"/>
          </a:xfrm>
          <a:prstGeom prst="rect">
            <a:avLst/>
          </a:prstGeom>
          <a:noFill/>
        </p:spPr>
        <p:txBody>
          <a:bodyPr wrap="square" rtlCol="0">
            <a:spAutoFit/>
          </a:bodyPr>
          <a:lstStyle/>
          <a:p>
            <a:pPr algn="ctr"/>
            <a:r>
              <a:rPr lang="zh-CN" altLang="en-US" sz="3600" b="1" dirty="0" smtClean="0">
                <a:solidFill>
                  <a:srgbClr val="FF99FF"/>
                </a:solidFill>
              </a:rPr>
              <a:t>哭了。</a:t>
            </a:r>
            <a:endParaRPr lang="zh-CN" altLang="en-US" sz="3600" b="1" dirty="0">
              <a:solidFill>
                <a:srgbClr val="FF99FF"/>
              </a:solidFill>
            </a:endParaRPr>
          </a:p>
        </p:txBody>
      </p:sp>
      <p:sp>
        <p:nvSpPr>
          <p:cNvPr id="8" name="TextBox 7"/>
          <p:cNvSpPr txBox="1"/>
          <p:nvPr/>
        </p:nvSpPr>
        <p:spPr>
          <a:xfrm>
            <a:off x="6479166" y="3234062"/>
            <a:ext cx="1047625" cy="707886"/>
          </a:xfrm>
          <a:prstGeom prst="rect">
            <a:avLst/>
          </a:prstGeom>
          <a:noFill/>
        </p:spPr>
        <p:txBody>
          <a:bodyPr wrap="square" rtlCol="0">
            <a:spAutoFit/>
          </a:bodyPr>
          <a:lstStyle/>
          <a:p>
            <a:pPr algn="ctr"/>
            <a:r>
              <a:rPr lang="zh-CN" altLang="en-US" sz="4000" b="1" dirty="0" smtClean="0">
                <a:solidFill>
                  <a:srgbClr val="00B050"/>
                </a:solidFill>
              </a:rPr>
              <a:t>小</a:t>
            </a:r>
            <a:r>
              <a:rPr lang="en-US" altLang="zh-CN" sz="4000" b="1" dirty="0" smtClean="0">
                <a:solidFill>
                  <a:srgbClr val="00B050"/>
                </a:solidFill>
              </a:rPr>
              <a:t>C</a:t>
            </a:r>
            <a:endParaRPr lang="zh-CN" altLang="en-US" sz="4000" b="1" dirty="0">
              <a:solidFill>
                <a:srgbClr val="00B050"/>
              </a:solidFill>
            </a:endParaRPr>
          </a:p>
        </p:txBody>
      </p:sp>
      <p:sp>
        <p:nvSpPr>
          <p:cNvPr id="23" name="圆角矩形标注 22"/>
          <p:cNvSpPr/>
          <p:nvPr/>
        </p:nvSpPr>
        <p:spPr>
          <a:xfrm>
            <a:off x="0" y="2174761"/>
            <a:ext cx="1191100" cy="418576"/>
          </a:xfrm>
          <a:prstGeom prst="wedgeRoundRectCallout">
            <a:avLst>
              <a:gd name="adj1" fmla="val -4278"/>
              <a:gd name="adj2" fmla="val 205963"/>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形容词</a:t>
            </a:r>
            <a:endParaRPr lang="zh-CN" altLang="en-US" sz="2400" dirty="0" smtClean="0">
              <a:solidFill>
                <a:srgbClr val="000099"/>
              </a:solidFill>
            </a:endParaRPr>
          </a:p>
        </p:txBody>
      </p:sp>
      <p:sp>
        <p:nvSpPr>
          <p:cNvPr id="24" name="圆角矩形标注 23"/>
          <p:cNvSpPr/>
          <p:nvPr/>
        </p:nvSpPr>
        <p:spPr>
          <a:xfrm>
            <a:off x="2536290" y="2184077"/>
            <a:ext cx="1191100" cy="418576"/>
          </a:xfrm>
          <a:prstGeom prst="wedgeRoundRectCallout">
            <a:avLst>
              <a:gd name="adj1" fmla="val -10008"/>
              <a:gd name="adj2" fmla="val 176618"/>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形容词</a:t>
            </a:r>
            <a:endParaRPr lang="zh-CN" altLang="en-US" sz="2400" dirty="0" smtClean="0">
              <a:solidFill>
                <a:srgbClr val="000099"/>
              </a:solidFill>
            </a:endParaRPr>
          </a:p>
        </p:txBody>
      </p:sp>
      <p:sp>
        <p:nvSpPr>
          <p:cNvPr id="25" name="圆角矩形标注 24"/>
          <p:cNvSpPr/>
          <p:nvPr/>
        </p:nvSpPr>
        <p:spPr>
          <a:xfrm>
            <a:off x="7668344" y="2174761"/>
            <a:ext cx="1191100" cy="418576"/>
          </a:xfrm>
          <a:prstGeom prst="wedgeRoundRectCallout">
            <a:avLst>
              <a:gd name="adj1" fmla="val -22612"/>
              <a:gd name="adj2" fmla="val 196182"/>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动词</a:t>
            </a:r>
            <a:endParaRPr lang="zh-CN" altLang="en-US" sz="2400" dirty="0" smtClean="0">
              <a:solidFill>
                <a:srgbClr val="000099"/>
              </a:solidFill>
            </a:endParaRPr>
          </a:p>
        </p:txBody>
      </p:sp>
      <p:sp>
        <p:nvSpPr>
          <p:cNvPr id="26" name="圆角矩形标注 25"/>
          <p:cNvSpPr/>
          <p:nvPr/>
        </p:nvSpPr>
        <p:spPr>
          <a:xfrm>
            <a:off x="-17666" y="4826307"/>
            <a:ext cx="1191100" cy="418576"/>
          </a:xfrm>
          <a:prstGeom prst="wedgeRoundRectCallout">
            <a:avLst>
              <a:gd name="adj1" fmla="val -4279"/>
              <a:gd name="adj2" fmla="val -260291"/>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定语</a:t>
            </a:r>
            <a:endParaRPr lang="zh-CN" altLang="en-US" sz="2400" dirty="0" smtClean="0">
              <a:solidFill>
                <a:srgbClr val="000099"/>
              </a:solidFill>
            </a:endParaRPr>
          </a:p>
        </p:txBody>
      </p:sp>
      <p:sp>
        <p:nvSpPr>
          <p:cNvPr id="27" name="圆角矩形标注 26"/>
          <p:cNvSpPr/>
          <p:nvPr/>
        </p:nvSpPr>
        <p:spPr>
          <a:xfrm>
            <a:off x="1345190" y="4863879"/>
            <a:ext cx="1191100" cy="418576"/>
          </a:xfrm>
          <a:prstGeom prst="wedgeRoundRectCallout">
            <a:avLst>
              <a:gd name="adj1" fmla="val -10008"/>
              <a:gd name="adj2" fmla="val -273333"/>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主语</a:t>
            </a:r>
            <a:endParaRPr lang="zh-CN" altLang="en-US" sz="2400" dirty="0" smtClean="0">
              <a:solidFill>
                <a:srgbClr val="000099"/>
              </a:solidFill>
            </a:endParaRPr>
          </a:p>
        </p:txBody>
      </p:sp>
      <p:sp>
        <p:nvSpPr>
          <p:cNvPr id="28" name="圆角矩形标注 27"/>
          <p:cNvSpPr/>
          <p:nvPr/>
        </p:nvSpPr>
        <p:spPr>
          <a:xfrm>
            <a:off x="2660820" y="4867956"/>
            <a:ext cx="1191100" cy="418576"/>
          </a:xfrm>
          <a:prstGeom prst="wedgeRoundRectCallout">
            <a:avLst>
              <a:gd name="adj1" fmla="val -13446"/>
              <a:gd name="adj2" fmla="val -270073"/>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状语</a:t>
            </a:r>
            <a:endParaRPr lang="zh-CN" altLang="en-US" sz="2400" dirty="0" smtClean="0">
              <a:solidFill>
                <a:srgbClr val="000099"/>
              </a:solidFill>
            </a:endParaRPr>
          </a:p>
        </p:txBody>
      </p:sp>
      <p:sp>
        <p:nvSpPr>
          <p:cNvPr id="29" name="圆角矩形标注 28"/>
          <p:cNvSpPr/>
          <p:nvPr/>
        </p:nvSpPr>
        <p:spPr>
          <a:xfrm>
            <a:off x="3955264" y="4840705"/>
            <a:ext cx="1191100" cy="418576"/>
          </a:xfrm>
          <a:prstGeom prst="wedgeRoundRectCallout">
            <a:avLst>
              <a:gd name="adj1" fmla="val -8862"/>
              <a:gd name="adj2" fmla="val -266812"/>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谓语</a:t>
            </a:r>
            <a:endParaRPr lang="zh-CN" altLang="en-US" sz="2400" dirty="0" smtClean="0">
              <a:solidFill>
                <a:srgbClr val="000099"/>
              </a:solidFill>
            </a:endParaRPr>
          </a:p>
        </p:txBody>
      </p:sp>
      <p:sp>
        <p:nvSpPr>
          <p:cNvPr id="30" name="圆角矩形标注 29"/>
          <p:cNvSpPr/>
          <p:nvPr/>
        </p:nvSpPr>
        <p:spPr>
          <a:xfrm>
            <a:off x="5288066" y="4826307"/>
            <a:ext cx="1191100" cy="418576"/>
          </a:xfrm>
          <a:prstGeom prst="wedgeRoundRectCallout">
            <a:avLst>
              <a:gd name="adj1" fmla="val -18453"/>
              <a:gd name="adj2" fmla="val -254397"/>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定语</a:t>
            </a:r>
            <a:endParaRPr lang="zh-CN" altLang="en-US" sz="2400" dirty="0" smtClean="0">
              <a:solidFill>
                <a:srgbClr val="000099"/>
              </a:solidFill>
            </a:endParaRPr>
          </a:p>
        </p:txBody>
      </p:sp>
      <p:sp>
        <p:nvSpPr>
          <p:cNvPr id="31" name="圆角矩形标注 30"/>
          <p:cNvSpPr/>
          <p:nvPr/>
        </p:nvSpPr>
        <p:spPr>
          <a:xfrm>
            <a:off x="6621260" y="4803888"/>
            <a:ext cx="1191100" cy="418576"/>
          </a:xfrm>
          <a:prstGeom prst="wedgeRoundRectCallout">
            <a:avLst>
              <a:gd name="adj1" fmla="val -22611"/>
              <a:gd name="adj2" fmla="val -237467"/>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宾语</a:t>
            </a:r>
            <a:endParaRPr lang="zh-CN" altLang="en-US" sz="2400" dirty="0" smtClean="0">
              <a:solidFill>
                <a:srgbClr val="000099"/>
              </a:solidFill>
            </a:endParaRPr>
          </a:p>
        </p:txBody>
      </p:sp>
      <p:sp>
        <p:nvSpPr>
          <p:cNvPr id="32" name="圆角矩形标注 31"/>
          <p:cNvSpPr/>
          <p:nvPr/>
        </p:nvSpPr>
        <p:spPr>
          <a:xfrm>
            <a:off x="7856577" y="4808336"/>
            <a:ext cx="1191100" cy="418576"/>
          </a:xfrm>
          <a:prstGeom prst="wedgeRoundRectCallout">
            <a:avLst>
              <a:gd name="adj1" fmla="val -32924"/>
              <a:gd name="adj2" fmla="val -230947"/>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补语</a:t>
            </a:r>
            <a:endParaRPr lang="zh-CN" altLang="en-US" sz="2400" dirty="0" smtClean="0">
              <a:solidFill>
                <a:srgbClr val="000099"/>
              </a:solidFill>
            </a:endParaRPr>
          </a:p>
        </p:txBody>
      </p:sp>
      <p:sp>
        <p:nvSpPr>
          <p:cNvPr id="33" name="圆角矩形标注 32"/>
          <p:cNvSpPr/>
          <p:nvPr/>
        </p:nvSpPr>
        <p:spPr>
          <a:xfrm>
            <a:off x="5216448" y="2184077"/>
            <a:ext cx="1191100" cy="418576"/>
          </a:xfrm>
          <a:prstGeom prst="wedgeRoundRectCallout">
            <a:avLst>
              <a:gd name="adj1" fmla="val -12300"/>
              <a:gd name="adj2" fmla="val 166837"/>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形容词</a:t>
            </a:r>
            <a:endParaRPr lang="zh-CN" altLang="en-US" sz="2400" dirty="0" smtClean="0">
              <a:solidFill>
                <a:srgbClr val="000099"/>
              </a:solidFill>
            </a:endParaRPr>
          </a:p>
        </p:txBody>
      </p:sp>
      <p:sp>
        <p:nvSpPr>
          <p:cNvPr id="34" name="圆角矩形标注 33"/>
          <p:cNvSpPr/>
          <p:nvPr/>
        </p:nvSpPr>
        <p:spPr>
          <a:xfrm>
            <a:off x="3876910" y="2207063"/>
            <a:ext cx="1191100" cy="418576"/>
          </a:xfrm>
          <a:prstGeom prst="wedgeRoundRectCallout">
            <a:avLst>
              <a:gd name="adj1" fmla="val -10008"/>
              <a:gd name="adj2" fmla="val 166837"/>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动词</a:t>
            </a:r>
            <a:endParaRPr lang="zh-CN" altLang="en-US" sz="2400" dirty="0" smtClean="0">
              <a:solidFill>
                <a:srgbClr val="000099"/>
              </a:solidFill>
            </a:endParaRPr>
          </a:p>
        </p:txBody>
      </p:sp>
      <p:sp>
        <p:nvSpPr>
          <p:cNvPr id="35" name="圆角矩形标注 34"/>
          <p:cNvSpPr/>
          <p:nvPr/>
        </p:nvSpPr>
        <p:spPr>
          <a:xfrm>
            <a:off x="6444208" y="2177471"/>
            <a:ext cx="1191100" cy="418576"/>
          </a:xfrm>
          <a:prstGeom prst="wedgeRoundRectCallout">
            <a:avLst>
              <a:gd name="adj1" fmla="val -14590"/>
              <a:gd name="adj2" fmla="val 192921"/>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0099"/>
                </a:solidFill>
              </a:rPr>
              <a:t>名、代词</a:t>
            </a:r>
            <a:endParaRPr lang="zh-CN" altLang="en-US" dirty="0" smtClean="0">
              <a:solidFill>
                <a:srgbClr val="000099"/>
              </a:solidFill>
            </a:endParaRPr>
          </a:p>
        </p:txBody>
      </p:sp>
      <p:sp>
        <p:nvSpPr>
          <p:cNvPr id="36" name="圆角矩形标注 35"/>
          <p:cNvSpPr/>
          <p:nvPr/>
        </p:nvSpPr>
        <p:spPr>
          <a:xfrm>
            <a:off x="1302928" y="2174761"/>
            <a:ext cx="1191100" cy="418576"/>
          </a:xfrm>
          <a:prstGeom prst="wedgeRoundRectCallout">
            <a:avLst>
              <a:gd name="adj1" fmla="val -10008"/>
              <a:gd name="adj2" fmla="val 199442"/>
              <a:gd name="adj3" fmla="val 16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000099"/>
                </a:solidFill>
              </a:rPr>
              <a:t>名、代词</a:t>
            </a:r>
            <a:endParaRPr lang="zh-CN" altLang="en-US" dirty="0" smtClean="0">
              <a:solidFill>
                <a:srgbClr val="000099"/>
              </a:solidFill>
            </a:endParaRPr>
          </a:p>
        </p:txBody>
      </p:sp>
      <p:sp>
        <p:nvSpPr>
          <p:cNvPr id="37" name="TextBox 36"/>
          <p:cNvSpPr txBox="1"/>
          <p:nvPr/>
        </p:nvSpPr>
        <p:spPr>
          <a:xfrm>
            <a:off x="2123728" y="260648"/>
            <a:ext cx="5256584" cy="769441"/>
          </a:xfrm>
          <a:prstGeom prst="rect">
            <a:avLst/>
          </a:prstGeom>
          <a:noFill/>
        </p:spPr>
        <p:txBody>
          <a:bodyPr wrap="square" rtlCol="0">
            <a:spAutoFit/>
          </a:bodyPr>
          <a:lstStyle/>
          <a:p>
            <a:r>
              <a:rPr lang="zh-CN" altLang="en-US" sz="4400" dirty="0" smtClean="0">
                <a:latin typeface="隶书" pitchFamily="49" charset="-122"/>
                <a:ea typeface="隶书" pitchFamily="49" charset="-122"/>
              </a:rPr>
              <a:t>三、句子成分</a:t>
            </a:r>
            <a:endParaRPr lang="zh-CN" altLang="en-US" sz="4400" dirty="0">
              <a:latin typeface="隶书" pitchFamily="49" charset="-122"/>
              <a:ea typeface="隶书" pitchFamily="49" charset="-122"/>
            </a:endParaRPr>
          </a:p>
        </p:txBody>
      </p:sp>
      <p:sp>
        <p:nvSpPr>
          <p:cNvPr id="38" name="TextBox 37"/>
          <p:cNvSpPr txBox="1"/>
          <p:nvPr/>
        </p:nvSpPr>
        <p:spPr>
          <a:xfrm>
            <a:off x="792760" y="5651673"/>
            <a:ext cx="7248998" cy="830997"/>
          </a:xfrm>
          <a:prstGeom prst="rect">
            <a:avLst/>
          </a:prstGeom>
          <a:noFill/>
        </p:spPr>
        <p:txBody>
          <a:bodyPr wrap="square" rtlCol="0">
            <a:spAutoFit/>
          </a:bodyPr>
          <a:lstStyle/>
          <a:p>
            <a:pPr algn="ctr"/>
            <a:r>
              <a:rPr lang="zh-CN" altLang="en-US" sz="4800" b="1" dirty="0" smtClean="0">
                <a:latin typeface="华文琥珀" pitchFamily="2" charset="-122"/>
                <a:ea typeface="华文琥珀" pitchFamily="2" charset="-122"/>
              </a:rPr>
              <a:t>句子主干：小</a:t>
            </a:r>
            <a:r>
              <a:rPr lang="en-US" altLang="zh-CN" sz="4800" b="1" dirty="0" smtClean="0">
                <a:latin typeface="华文琥珀" pitchFamily="2" charset="-122"/>
                <a:ea typeface="华文琥珀" pitchFamily="2" charset="-122"/>
              </a:rPr>
              <a:t>A</a:t>
            </a:r>
            <a:r>
              <a:rPr lang="zh-CN" altLang="en-US" sz="4800" b="1" dirty="0" smtClean="0">
                <a:latin typeface="华文琥珀" pitchFamily="2" charset="-122"/>
                <a:ea typeface="华文琥珀" pitchFamily="2" charset="-122"/>
              </a:rPr>
              <a:t>打小</a:t>
            </a:r>
            <a:r>
              <a:rPr lang="en-US" altLang="zh-CN" sz="4800" b="1" dirty="0" smtClean="0">
                <a:latin typeface="华文琥珀" pitchFamily="2" charset="-122"/>
                <a:ea typeface="华文琥珀" pitchFamily="2" charset="-122"/>
              </a:rPr>
              <a:t>C</a:t>
            </a:r>
            <a:r>
              <a:rPr lang="zh-CN" altLang="en-US" sz="4800" b="1" dirty="0" smtClean="0">
                <a:latin typeface="华文琥珀" pitchFamily="2" charset="-122"/>
                <a:ea typeface="华文琥珀" pitchFamily="2" charset="-122"/>
              </a:rPr>
              <a:t>。</a:t>
            </a:r>
            <a:endParaRPr lang="zh-CN" altLang="en-US" sz="4800" b="1" dirty="0">
              <a:latin typeface="华文琥珀" pitchFamily="2" charset="-122"/>
              <a:ea typeface="华文琥珀" pitchFamily="2" charset="-122"/>
            </a:endParaRPr>
          </a:p>
        </p:txBody>
      </p:sp>
    </p:spTree>
    <p:extLst>
      <p:ext uri="{BB962C8B-B14F-4D97-AF65-F5344CB8AC3E}">
        <p14:creationId xmlns:p14="http://schemas.microsoft.com/office/powerpoint/2010/main" val="3772762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1000"/>
                                        <p:tgtEl>
                                          <p:spTgt spid="29"/>
                                        </p:tgtEl>
                                      </p:cBhvr>
                                    </p:animEffect>
                                    <p:anim calcmode="lin" valueType="num">
                                      <p:cBhvr>
                                        <p:cTn id="33" dur="1000" fill="hold"/>
                                        <p:tgtEl>
                                          <p:spTgt spid="29"/>
                                        </p:tgtEl>
                                        <p:attrNameLst>
                                          <p:attrName>ppt_x</p:attrName>
                                        </p:attrNameLst>
                                      </p:cBhvr>
                                      <p:tavLst>
                                        <p:tav tm="0">
                                          <p:val>
                                            <p:strVal val="#ppt_x"/>
                                          </p:val>
                                        </p:tav>
                                        <p:tav tm="100000">
                                          <p:val>
                                            <p:strVal val="#ppt_x"/>
                                          </p:val>
                                        </p:tav>
                                      </p:tavLst>
                                    </p:anim>
                                    <p:anim calcmode="lin" valueType="num">
                                      <p:cBhvr>
                                        <p:cTn id="3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000"/>
                                        <p:tgtEl>
                                          <p:spTgt spid="31"/>
                                        </p:tgtEl>
                                      </p:cBhvr>
                                    </p:animEffect>
                                    <p:anim calcmode="lin" valueType="num">
                                      <p:cBhvr>
                                        <p:cTn id="40" dur="1000" fill="hold"/>
                                        <p:tgtEl>
                                          <p:spTgt spid="31"/>
                                        </p:tgtEl>
                                        <p:attrNameLst>
                                          <p:attrName>ppt_x</p:attrName>
                                        </p:attrNameLst>
                                      </p:cBhvr>
                                      <p:tavLst>
                                        <p:tav tm="0">
                                          <p:val>
                                            <p:strVal val="#ppt_x"/>
                                          </p:val>
                                        </p:tav>
                                        <p:tav tm="100000">
                                          <p:val>
                                            <p:strVal val="#ppt_x"/>
                                          </p:val>
                                        </p:tav>
                                      </p:tavLst>
                                    </p:anim>
                                    <p:anim calcmode="lin" valueType="num">
                                      <p:cBhvr>
                                        <p:cTn id="4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fade">
                                      <p:cBhvr>
                                        <p:cTn id="74" dur="1000"/>
                                        <p:tgtEl>
                                          <p:spTgt spid="2"/>
                                        </p:tgtEl>
                                      </p:cBhvr>
                                    </p:animEffect>
                                    <p:anim calcmode="lin" valueType="num">
                                      <p:cBhvr>
                                        <p:cTn id="75" dur="1000" fill="hold"/>
                                        <p:tgtEl>
                                          <p:spTgt spid="2"/>
                                        </p:tgtEl>
                                        <p:attrNameLst>
                                          <p:attrName>ppt_x</p:attrName>
                                        </p:attrNameLst>
                                      </p:cBhvr>
                                      <p:tavLst>
                                        <p:tav tm="0">
                                          <p:val>
                                            <p:strVal val="#ppt_x"/>
                                          </p:val>
                                        </p:tav>
                                        <p:tav tm="100000">
                                          <p:val>
                                            <p:strVal val="#ppt_x"/>
                                          </p:val>
                                        </p:tav>
                                      </p:tavLst>
                                    </p:anim>
                                    <p:anim calcmode="lin" valueType="num">
                                      <p:cBhvr>
                                        <p:cTn id="7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1000"/>
                                        <p:tgtEl>
                                          <p:spTgt spid="6"/>
                                        </p:tgtEl>
                                      </p:cBhvr>
                                    </p:animEffect>
                                    <p:anim calcmode="lin" valueType="num">
                                      <p:cBhvr>
                                        <p:cTn id="82" dur="1000" fill="hold"/>
                                        <p:tgtEl>
                                          <p:spTgt spid="6"/>
                                        </p:tgtEl>
                                        <p:attrNameLst>
                                          <p:attrName>ppt_x</p:attrName>
                                        </p:attrNameLst>
                                      </p:cBhvr>
                                      <p:tavLst>
                                        <p:tav tm="0">
                                          <p:val>
                                            <p:strVal val="#ppt_x"/>
                                          </p:val>
                                        </p:tav>
                                        <p:tav tm="100000">
                                          <p:val>
                                            <p:strVal val="#ppt_x"/>
                                          </p:val>
                                        </p:tav>
                                      </p:tavLst>
                                    </p:anim>
                                    <p:anim calcmode="lin" valueType="num">
                                      <p:cBhvr>
                                        <p:cTn id="8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33"/>
                                        </p:tgtEl>
                                        <p:attrNameLst>
                                          <p:attrName>style.visibility</p:attrName>
                                        </p:attrNameLst>
                                      </p:cBhvr>
                                      <p:to>
                                        <p:strVal val="visible"/>
                                      </p:to>
                                    </p:set>
                                    <p:anim calcmode="lin" valueType="num">
                                      <p:cBhvr additive="base">
                                        <p:cTn id="95" dur="500" fill="hold"/>
                                        <p:tgtEl>
                                          <p:spTgt spid="33"/>
                                        </p:tgtEl>
                                        <p:attrNameLst>
                                          <p:attrName>ppt_x</p:attrName>
                                        </p:attrNameLst>
                                      </p:cBhvr>
                                      <p:tavLst>
                                        <p:tav tm="0">
                                          <p:val>
                                            <p:strVal val="#ppt_x"/>
                                          </p:val>
                                        </p:tav>
                                        <p:tav tm="100000">
                                          <p:val>
                                            <p:strVal val="#ppt_x"/>
                                          </p:val>
                                        </p:tav>
                                      </p:tavLst>
                                    </p:anim>
                                    <p:anim calcmode="lin" valueType="num">
                                      <p:cBhvr additive="base">
                                        <p:cTn id="9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grpId="0" nodeType="click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1000"/>
                                        <p:tgtEl>
                                          <p:spTgt spid="26"/>
                                        </p:tgtEl>
                                      </p:cBhvr>
                                    </p:animEffect>
                                    <p:anim calcmode="lin" valueType="num">
                                      <p:cBhvr>
                                        <p:cTn id="102" dur="1000" fill="hold"/>
                                        <p:tgtEl>
                                          <p:spTgt spid="26"/>
                                        </p:tgtEl>
                                        <p:attrNameLst>
                                          <p:attrName>ppt_x</p:attrName>
                                        </p:attrNameLst>
                                      </p:cBhvr>
                                      <p:tavLst>
                                        <p:tav tm="0">
                                          <p:val>
                                            <p:strVal val="#ppt_x"/>
                                          </p:val>
                                        </p:tav>
                                        <p:tav tm="100000">
                                          <p:val>
                                            <p:strVal val="#ppt_x"/>
                                          </p:val>
                                        </p:tav>
                                      </p:tavLst>
                                    </p:anim>
                                    <p:anim calcmode="lin" valueType="num">
                                      <p:cBhvr>
                                        <p:cTn id="10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1000"/>
                                        <p:tgtEl>
                                          <p:spTgt spid="30"/>
                                        </p:tgtEl>
                                      </p:cBhvr>
                                    </p:animEffect>
                                    <p:anim calcmode="lin" valueType="num">
                                      <p:cBhvr>
                                        <p:cTn id="109" dur="1000" fill="hold"/>
                                        <p:tgtEl>
                                          <p:spTgt spid="30"/>
                                        </p:tgtEl>
                                        <p:attrNameLst>
                                          <p:attrName>ppt_x</p:attrName>
                                        </p:attrNameLst>
                                      </p:cBhvr>
                                      <p:tavLst>
                                        <p:tav tm="0">
                                          <p:val>
                                            <p:strVal val="#ppt_x"/>
                                          </p:val>
                                        </p:tav>
                                        <p:tav tm="100000">
                                          <p:val>
                                            <p:strVal val="#ppt_x"/>
                                          </p:val>
                                        </p:tav>
                                      </p:tavLst>
                                    </p:anim>
                                    <p:anim calcmode="lin" valueType="num">
                                      <p:cBhvr>
                                        <p:cTn id="11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grpId="0" nodeType="clickEffect">
                                  <p:stCondLst>
                                    <p:cond delay="0"/>
                                  </p:stCondLst>
                                  <p:childTnLst>
                                    <p:set>
                                      <p:cBhvr>
                                        <p:cTn id="114" dur="1" fill="hold">
                                          <p:stCondLst>
                                            <p:cond delay="0"/>
                                          </p:stCondLst>
                                        </p:cTn>
                                        <p:tgtEl>
                                          <p:spTgt spid="4"/>
                                        </p:tgtEl>
                                        <p:attrNameLst>
                                          <p:attrName>style.visibility</p:attrName>
                                        </p:attrNameLst>
                                      </p:cBhvr>
                                      <p:to>
                                        <p:strVal val="visible"/>
                                      </p:to>
                                    </p:set>
                                    <p:animEffect transition="in" filter="fade">
                                      <p:cBhvr>
                                        <p:cTn id="115" dur="1000"/>
                                        <p:tgtEl>
                                          <p:spTgt spid="4"/>
                                        </p:tgtEl>
                                      </p:cBhvr>
                                    </p:animEffect>
                                    <p:anim calcmode="lin" valueType="num">
                                      <p:cBhvr>
                                        <p:cTn id="116" dur="1000" fill="hold"/>
                                        <p:tgtEl>
                                          <p:spTgt spid="4"/>
                                        </p:tgtEl>
                                        <p:attrNameLst>
                                          <p:attrName>ppt_x</p:attrName>
                                        </p:attrNameLst>
                                      </p:cBhvr>
                                      <p:tavLst>
                                        <p:tav tm="0">
                                          <p:val>
                                            <p:strVal val="#ppt_x"/>
                                          </p:val>
                                        </p:tav>
                                        <p:tav tm="100000">
                                          <p:val>
                                            <p:strVal val="#ppt_x"/>
                                          </p:val>
                                        </p:tav>
                                      </p:tavLst>
                                    </p:anim>
                                    <p:anim calcmode="lin" valueType="num">
                                      <p:cBhvr>
                                        <p:cTn id="1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childTnLst>
                                    <p:set>
                                      <p:cBhvr>
                                        <p:cTn id="121" dur="1" fill="hold">
                                          <p:stCondLst>
                                            <p:cond delay="0"/>
                                          </p:stCondLst>
                                        </p:cTn>
                                        <p:tgtEl>
                                          <p:spTgt spid="24"/>
                                        </p:tgtEl>
                                        <p:attrNameLst>
                                          <p:attrName>style.visibility</p:attrName>
                                        </p:attrNameLst>
                                      </p:cBhvr>
                                      <p:to>
                                        <p:strVal val="visible"/>
                                      </p:to>
                                    </p:set>
                                    <p:animEffect transition="in" filter="fade">
                                      <p:cBhvr>
                                        <p:cTn id="122" dur="1000"/>
                                        <p:tgtEl>
                                          <p:spTgt spid="24"/>
                                        </p:tgtEl>
                                      </p:cBhvr>
                                    </p:animEffect>
                                    <p:anim calcmode="lin" valueType="num">
                                      <p:cBhvr>
                                        <p:cTn id="123" dur="1000" fill="hold"/>
                                        <p:tgtEl>
                                          <p:spTgt spid="24"/>
                                        </p:tgtEl>
                                        <p:attrNameLst>
                                          <p:attrName>ppt_x</p:attrName>
                                        </p:attrNameLst>
                                      </p:cBhvr>
                                      <p:tavLst>
                                        <p:tav tm="0">
                                          <p:val>
                                            <p:strVal val="#ppt_x"/>
                                          </p:val>
                                        </p:tav>
                                        <p:tav tm="100000">
                                          <p:val>
                                            <p:strVal val="#ppt_x"/>
                                          </p:val>
                                        </p:tav>
                                      </p:tavLst>
                                    </p:anim>
                                    <p:anim calcmode="lin" valueType="num">
                                      <p:cBhvr>
                                        <p:cTn id="12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grpId="0" nodeType="clickEffect">
                                  <p:stCondLst>
                                    <p:cond delay="0"/>
                                  </p:stCondLst>
                                  <p:childTnLst>
                                    <p:set>
                                      <p:cBhvr>
                                        <p:cTn id="128" dur="1" fill="hold">
                                          <p:stCondLst>
                                            <p:cond delay="0"/>
                                          </p:stCondLst>
                                        </p:cTn>
                                        <p:tgtEl>
                                          <p:spTgt spid="28"/>
                                        </p:tgtEl>
                                        <p:attrNameLst>
                                          <p:attrName>style.visibility</p:attrName>
                                        </p:attrNameLst>
                                      </p:cBhvr>
                                      <p:to>
                                        <p:strVal val="visible"/>
                                      </p:to>
                                    </p:set>
                                    <p:animEffect transition="in" filter="fade">
                                      <p:cBhvr>
                                        <p:cTn id="129" dur="1000"/>
                                        <p:tgtEl>
                                          <p:spTgt spid="28"/>
                                        </p:tgtEl>
                                      </p:cBhvr>
                                    </p:animEffect>
                                    <p:anim calcmode="lin" valueType="num">
                                      <p:cBhvr>
                                        <p:cTn id="130" dur="1000" fill="hold"/>
                                        <p:tgtEl>
                                          <p:spTgt spid="28"/>
                                        </p:tgtEl>
                                        <p:attrNameLst>
                                          <p:attrName>ppt_x</p:attrName>
                                        </p:attrNameLst>
                                      </p:cBhvr>
                                      <p:tavLst>
                                        <p:tav tm="0">
                                          <p:val>
                                            <p:strVal val="#ppt_x"/>
                                          </p:val>
                                        </p:tav>
                                        <p:tav tm="100000">
                                          <p:val>
                                            <p:strVal val="#ppt_x"/>
                                          </p:val>
                                        </p:tav>
                                      </p:tavLst>
                                    </p:anim>
                                    <p:anim calcmode="lin" valueType="num">
                                      <p:cBhvr>
                                        <p:cTn id="13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42" presetClass="entr" presetSubtype="0" fill="hold" grpId="0" nodeType="clickEffect">
                                  <p:stCondLst>
                                    <p:cond delay="0"/>
                                  </p:stCondLst>
                                  <p:childTnLst>
                                    <p:set>
                                      <p:cBhvr>
                                        <p:cTn id="135" dur="1" fill="hold">
                                          <p:stCondLst>
                                            <p:cond delay="0"/>
                                          </p:stCondLst>
                                        </p:cTn>
                                        <p:tgtEl>
                                          <p:spTgt spid="7"/>
                                        </p:tgtEl>
                                        <p:attrNameLst>
                                          <p:attrName>style.visibility</p:attrName>
                                        </p:attrNameLst>
                                      </p:cBhvr>
                                      <p:to>
                                        <p:strVal val="visible"/>
                                      </p:to>
                                    </p:set>
                                    <p:animEffect transition="in" filter="fade">
                                      <p:cBhvr>
                                        <p:cTn id="136" dur="1000"/>
                                        <p:tgtEl>
                                          <p:spTgt spid="7"/>
                                        </p:tgtEl>
                                      </p:cBhvr>
                                    </p:animEffect>
                                    <p:anim calcmode="lin" valueType="num">
                                      <p:cBhvr>
                                        <p:cTn id="137" dur="1000" fill="hold"/>
                                        <p:tgtEl>
                                          <p:spTgt spid="7"/>
                                        </p:tgtEl>
                                        <p:attrNameLst>
                                          <p:attrName>ppt_x</p:attrName>
                                        </p:attrNameLst>
                                      </p:cBhvr>
                                      <p:tavLst>
                                        <p:tav tm="0">
                                          <p:val>
                                            <p:strVal val="#ppt_x"/>
                                          </p:val>
                                        </p:tav>
                                        <p:tav tm="100000">
                                          <p:val>
                                            <p:strVal val="#ppt_x"/>
                                          </p:val>
                                        </p:tav>
                                      </p:tavLst>
                                    </p:anim>
                                    <p:anim calcmode="lin" valueType="num">
                                      <p:cBhvr>
                                        <p:cTn id="1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42" presetClass="entr" presetSubtype="0" fill="hold" grpId="0" nodeType="clickEffect">
                                  <p:stCondLst>
                                    <p:cond delay="0"/>
                                  </p:stCondLst>
                                  <p:childTnLst>
                                    <p:set>
                                      <p:cBhvr>
                                        <p:cTn id="142" dur="1" fill="hold">
                                          <p:stCondLst>
                                            <p:cond delay="0"/>
                                          </p:stCondLst>
                                        </p:cTn>
                                        <p:tgtEl>
                                          <p:spTgt spid="25"/>
                                        </p:tgtEl>
                                        <p:attrNameLst>
                                          <p:attrName>style.visibility</p:attrName>
                                        </p:attrNameLst>
                                      </p:cBhvr>
                                      <p:to>
                                        <p:strVal val="visible"/>
                                      </p:to>
                                    </p:set>
                                    <p:animEffect transition="in" filter="fade">
                                      <p:cBhvr>
                                        <p:cTn id="143" dur="1000"/>
                                        <p:tgtEl>
                                          <p:spTgt spid="25"/>
                                        </p:tgtEl>
                                      </p:cBhvr>
                                    </p:animEffect>
                                    <p:anim calcmode="lin" valueType="num">
                                      <p:cBhvr>
                                        <p:cTn id="144" dur="1000" fill="hold"/>
                                        <p:tgtEl>
                                          <p:spTgt spid="25"/>
                                        </p:tgtEl>
                                        <p:attrNameLst>
                                          <p:attrName>ppt_x</p:attrName>
                                        </p:attrNameLst>
                                      </p:cBhvr>
                                      <p:tavLst>
                                        <p:tav tm="0">
                                          <p:val>
                                            <p:strVal val="#ppt_x"/>
                                          </p:val>
                                        </p:tav>
                                        <p:tav tm="100000">
                                          <p:val>
                                            <p:strVal val="#ppt_x"/>
                                          </p:val>
                                        </p:tav>
                                      </p:tavLst>
                                    </p:anim>
                                    <p:anim calcmode="lin" valueType="num">
                                      <p:cBhvr>
                                        <p:cTn id="14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42" presetClass="entr" presetSubtype="0" fill="hold" grpId="0" nodeType="clickEffect">
                                  <p:stCondLst>
                                    <p:cond delay="0"/>
                                  </p:stCondLst>
                                  <p:childTnLst>
                                    <p:set>
                                      <p:cBhvr>
                                        <p:cTn id="149" dur="1" fill="hold">
                                          <p:stCondLst>
                                            <p:cond delay="0"/>
                                          </p:stCondLst>
                                        </p:cTn>
                                        <p:tgtEl>
                                          <p:spTgt spid="32"/>
                                        </p:tgtEl>
                                        <p:attrNameLst>
                                          <p:attrName>style.visibility</p:attrName>
                                        </p:attrNameLst>
                                      </p:cBhvr>
                                      <p:to>
                                        <p:strVal val="visible"/>
                                      </p:to>
                                    </p:set>
                                    <p:animEffect transition="in" filter="fade">
                                      <p:cBhvr>
                                        <p:cTn id="150" dur="1000"/>
                                        <p:tgtEl>
                                          <p:spTgt spid="32"/>
                                        </p:tgtEl>
                                      </p:cBhvr>
                                    </p:animEffect>
                                    <p:anim calcmode="lin" valueType="num">
                                      <p:cBhvr>
                                        <p:cTn id="151" dur="1000" fill="hold"/>
                                        <p:tgtEl>
                                          <p:spTgt spid="32"/>
                                        </p:tgtEl>
                                        <p:attrNameLst>
                                          <p:attrName>ppt_x</p:attrName>
                                        </p:attrNameLst>
                                      </p:cBhvr>
                                      <p:tavLst>
                                        <p:tav tm="0">
                                          <p:val>
                                            <p:strVal val="#ppt_x"/>
                                          </p:val>
                                        </p:tav>
                                        <p:tav tm="100000">
                                          <p:val>
                                            <p:strVal val="#ppt_x"/>
                                          </p:val>
                                        </p:tav>
                                      </p:tavLst>
                                    </p:anim>
                                    <p:anim calcmode="lin" valueType="num">
                                      <p:cBhvr>
                                        <p:cTn id="1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908720"/>
            <a:ext cx="8675668" cy="5262979"/>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a:t>
            </a:r>
            <a:r>
              <a:rPr lang="zh-CN" altLang="zh-CN" sz="2800" kern="0" dirty="0">
                <a:solidFill>
                  <a:srgbClr val="1E1E1E"/>
                </a:solidFill>
                <a:latin typeface="Times New Roman"/>
                <a:ea typeface="宋体"/>
                <a:cs typeface="宋体"/>
              </a:rPr>
              <a:t>学校热情表扬了刘明见义勇为的行径</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2</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这次演讲比赛暴露出了很多才思敏捷的学生</a:t>
            </a:r>
            <a:r>
              <a:rPr lang="zh-CN" altLang="zh-CN" sz="2800" kern="0" dirty="0" smtClean="0">
                <a:solidFill>
                  <a:srgbClr val="1E1E1E"/>
                </a:solidFill>
                <a:latin typeface="Times New Roman"/>
                <a:cs typeface="宋体"/>
              </a:rPr>
              <a:t>。</a:t>
            </a:r>
            <a:r>
              <a:rPr lang="en-US" altLang="zh-CN" sz="2800" kern="0" dirty="0">
                <a:solidFill>
                  <a:srgbClr val="1E1E1E"/>
                </a:solidFill>
                <a:latin typeface="宋体"/>
                <a:cs typeface="宋体"/>
              </a:rPr>
              <a:t> </a:t>
            </a:r>
            <a:endParaRPr lang="en-US" altLang="zh-CN" sz="2800" kern="0" dirty="0" smtClean="0">
              <a:solidFill>
                <a:srgbClr val="1E1E1E"/>
              </a:solidFill>
              <a:latin typeface="宋体"/>
              <a:cs typeface="宋体"/>
            </a:endParaRPr>
          </a:p>
          <a:p>
            <a:pPr marR="266700" lvl="0" indent="304800" algn="just"/>
            <a:endParaRPr lang="en-US" altLang="zh-CN" sz="2800" kern="0" dirty="0">
              <a:solidFill>
                <a:srgbClr val="1E1E1E"/>
              </a:solidFill>
              <a:latin typeface="宋体"/>
              <a:cs typeface="宋体"/>
            </a:endParaRPr>
          </a:p>
          <a:p>
            <a:pPr marR="266700" lvl="0" indent="304800" algn="just"/>
            <a:r>
              <a:rPr lang="en-US" altLang="zh-CN" sz="2800" kern="0" dirty="0" smtClean="0">
                <a:solidFill>
                  <a:srgbClr val="1E1E1E"/>
                </a:solidFill>
                <a:latin typeface="宋体"/>
                <a:cs typeface="宋体"/>
              </a:rPr>
              <a:t>3</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本刊将洗心革面，继续提高稿件的编辑质量，决心向文学刊物的高层次、高水平攀登</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4</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小明犯了错误总好狡辩，你说他一句，他就举一反三，还你好多句</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我军识破敌人的神机妙算，提前赶到了泸定桥，把他们消灭在河对岸</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7" name="TextBox 6"/>
          <p:cNvSpPr txBox="1"/>
          <p:nvPr/>
        </p:nvSpPr>
        <p:spPr>
          <a:xfrm>
            <a:off x="2311939" y="200834"/>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8" name="椭圆形标注 7"/>
          <p:cNvSpPr/>
          <p:nvPr/>
        </p:nvSpPr>
        <p:spPr>
          <a:xfrm>
            <a:off x="1259632" y="1414939"/>
            <a:ext cx="5112567" cy="417650"/>
          </a:xfrm>
          <a:prstGeom prst="wedgeEllipseCallout">
            <a:avLst>
              <a:gd name="adj1" fmla="val 45598"/>
              <a:gd name="adj2" fmla="val -7351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把“行径”改为“行为”</a:t>
            </a:r>
            <a:endParaRPr lang="zh-CN" altLang="en-US" sz="2400" dirty="0">
              <a:solidFill>
                <a:srgbClr val="000099"/>
              </a:solidFill>
            </a:endParaRPr>
          </a:p>
        </p:txBody>
      </p:sp>
      <p:sp>
        <p:nvSpPr>
          <p:cNvPr id="9" name="椭圆形标注 8"/>
          <p:cNvSpPr/>
          <p:nvPr/>
        </p:nvSpPr>
        <p:spPr>
          <a:xfrm>
            <a:off x="3356055" y="2204864"/>
            <a:ext cx="5112567" cy="561666"/>
          </a:xfrm>
          <a:prstGeom prst="wedgeEllipseCallout">
            <a:avLst>
              <a:gd name="adj1" fmla="val -43295"/>
              <a:gd name="adj2" fmla="val -6320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把“暴露”改为“涌现”</a:t>
            </a:r>
            <a:endParaRPr lang="zh-CN" altLang="en-US" sz="2400" dirty="0">
              <a:solidFill>
                <a:srgbClr val="000099"/>
              </a:solidFill>
            </a:endParaRPr>
          </a:p>
        </p:txBody>
      </p:sp>
      <p:sp>
        <p:nvSpPr>
          <p:cNvPr id="10" name="椭圆形标注 9"/>
          <p:cNvSpPr/>
          <p:nvPr/>
        </p:nvSpPr>
        <p:spPr>
          <a:xfrm>
            <a:off x="1907704" y="3540209"/>
            <a:ext cx="6560918" cy="417650"/>
          </a:xfrm>
          <a:prstGeom prst="wedgeEllipseCallout">
            <a:avLst>
              <a:gd name="adj1" fmla="val -35869"/>
              <a:gd name="adj2" fmla="val -16174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把“洗心革面”改为“改头换面”</a:t>
            </a:r>
            <a:endParaRPr lang="zh-CN" altLang="en-US" sz="2400" dirty="0">
              <a:solidFill>
                <a:srgbClr val="000099"/>
              </a:solidFill>
            </a:endParaRPr>
          </a:p>
        </p:txBody>
      </p:sp>
      <p:sp>
        <p:nvSpPr>
          <p:cNvPr id="11" name="椭圆形标注 10"/>
          <p:cNvSpPr/>
          <p:nvPr/>
        </p:nvSpPr>
        <p:spPr>
          <a:xfrm>
            <a:off x="1763688" y="4725145"/>
            <a:ext cx="6480719" cy="432048"/>
          </a:xfrm>
          <a:prstGeom prst="wedgeEllipseCallout">
            <a:avLst>
              <a:gd name="adj1" fmla="val 44729"/>
              <a:gd name="adj2" fmla="val -17154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把“举一反三”改为“强词夺理”</a:t>
            </a:r>
            <a:endParaRPr lang="zh-CN" altLang="en-US" sz="2400" dirty="0">
              <a:solidFill>
                <a:srgbClr val="000099"/>
              </a:solidFill>
            </a:endParaRPr>
          </a:p>
        </p:txBody>
      </p:sp>
      <p:sp>
        <p:nvSpPr>
          <p:cNvPr id="12" name="椭圆形标注 11"/>
          <p:cNvSpPr/>
          <p:nvPr/>
        </p:nvSpPr>
        <p:spPr>
          <a:xfrm>
            <a:off x="2051720" y="6021288"/>
            <a:ext cx="6343983" cy="533181"/>
          </a:xfrm>
          <a:prstGeom prst="wedgeEllipseCallout">
            <a:avLst>
              <a:gd name="adj1" fmla="val -17215"/>
              <a:gd name="adj2" fmla="val -12732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把“神机妙算”改为“阴谋诡计”</a:t>
            </a:r>
            <a:endParaRPr lang="zh-CN" altLang="en-US" sz="2400" dirty="0">
              <a:solidFill>
                <a:srgbClr val="000099"/>
              </a:solidFill>
            </a:endParaRPr>
          </a:p>
        </p:txBody>
      </p:sp>
    </p:spTree>
    <p:extLst>
      <p:ext uri="{BB962C8B-B14F-4D97-AF65-F5344CB8AC3E}">
        <p14:creationId xmlns:p14="http://schemas.microsoft.com/office/powerpoint/2010/main" val="267201243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animBg="1"/>
      <p:bldP spid="10" grpId="0" animBg="1"/>
      <p:bldP spid="11"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32656"/>
            <a:ext cx="8784976" cy="5693866"/>
          </a:xfrm>
          <a:prstGeom prst="rect">
            <a:avLst/>
          </a:prstGeom>
        </p:spPr>
        <p:txBody>
          <a:bodyPr wrap="square">
            <a:spAutoFit/>
          </a:bodyPr>
          <a:lstStyle/>
          <a:p>
            <a:pPr lvl="0" indent="288000" algn="just"/>
            <a:r>
              <a:rPr lang="en-US" altLang="zh-CN" sz="2800" kern="0" dirty="0" smtClean="0">
                <a:solidFill>
                  <a:srgbClr val="1E1E1E"/>
                </a:solidFill>
                <a:latin typeface="宋体"/>
                <a:ea typeface="宋体"/>
                <a:cs typeface="宋体"/>
              </a:rPr>
              <a:t>6</a:t>
            </a:r>
            <a:r>
              <a:rPr lang="en-US" altLang="zh-CN" sz="2800" kern="0" dirty="0">
                <a:solidFill>
                  <a:srgbClr val="1E1E1E"/>
                </a:solidFill>
                <a:latin typeface="宋体"/>
                <a:ea typeface="宋体"/>
                <a:cs typeface="宋体"/>
              </a:rPr>
              <a:t>.</a:t>
            </a:r>
            <a:r>
              <a:rPr lang="zh-CN" altLang="zh-CN" sz="2800" kern="0" dirty="0">
                <a:solidFill>
                  <a:srgbClr val="1E1E1E"/>
                </a:solidFill>
                <a:latin typeface="Times New Roman"/>
                <a:ea typeface="宋体"/>
                <a:cs typeface="宋体"/>
              </a:rPr>
              <a:t>让国旗、军旗和区旗邀游太空这一举措的始作俑者，是两位在五星红旗下成长起来的</a:t>
            </a:r>
            <a:r>
              <a:rPr lang="zh-CN" altLang="zh-CN" sz="2800" kern="0" dirty="0" smtClean="0">
                <a:solidFill>
                  <a:srgbClr val="1E1E1E"/>
                </a:solidFill>
                <a:latin typeface="Times New Roman"/>
                <a:ea typeface="宋体"/>
                <a:cs typeface="宋体"/>
              </a:rPr>
              <a:t>青年人</a:t>
            </a:r>
            <a:r>
              <a:rPr lang="en-US" altLang="zh-CN" sz="2800" kern="0" dirty="0" smtClean="0">
                <a:solidFill>
                  <a:srgbClr val="1E1E1E"/>
                </a:solidFill>
                <a:latin typeface="Times New Roman"/>
                <a:ea typeface="宋体"/>
                <a:cs typeface="宋体"/>
              </a:rPr>
              <a:t>……</a:t>
            </a:r>
          </a:p>
          <a:p>
            <a:pPr lvl="0" indent="288000" algn="just"/>
            <a:endParaRPr lang="en-US" altLang="zh-CN" sz="2800" kern="0" dirty="0" smtClean="0">
              <a:solidFill>
                <a:srgbClr val="1E1E1E"/>
              </a:solidFill>
              <a:latin typeface="宋体"/>
              <a:cs typeface="宋体"/>
            </a:endParaRPr>
          </a:p>
          <a:p>
            <a:pPr lvl="0" indent="288000" algn="just"/>
            <a:endParaRPr lang="en-US" altLang="zh-CN" sz="2800" kern="0" dirty="0">
              <a:solidFill>
                <a:srgbClr val="1E1E1E"/>
              </a:solidFill>
              <a:latin typeface="宋体"/>
              <a:cs typeface="宋体"/>
            </a:endParaRPr>
          </a:p>
          <a:p>
            <a:pPr lvl="0" indent="288000" algn="just"/>
            <a:r>
              <a:rPr lang="en-US" altLang="zh-CN" sz="2800" kern="0" dirty="0" smtClean="0">
                <a:solidFill>
                  <a:srgbClr val="1E1E1E"/>
                </a:solidFill>
                <a:latin typeface="宋体"/>
                <a:cs typeface="宋体"/>
              </a:rPr>
              <a:t>7</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由于厂家对产品的设计和生产吹毛求疵，因而产品销路越来越好</a:t>
            </a:r>
            <a:r>
              <a:rPr lang="zh-CN" altLang="zh-CN" sz="2800" kern="0" dirty="0" smtClean="0">
                <a:solidFill>
                  <a:srgbClr val="1E1E1E"/>
                </a:solidFill>
                <a:latin typeface="Times New Roman"/>
                <a:cs typeface="宋体"/>
              </a:rPr>
              <a:t>。</a:t>
            </a:r>
            <a:r>
              <a:rPr lang="en-US" altLang="zh-CN" sz="2800" dirty="0">
                <a:solidFill>
                  <a:srgbClr val="1E1E1E"/>
                </a:solidFill>
                <a:latin typeface="宋体"/>
                <a:cs typeface="宋体"/>
              </a:rPr>
              <a:t> </a:t>
            </a:r>
            <a:endParaRPr lang="en-US" altLang="zh-CN" sz="2800" dirty="0" smtClean="0">
              <a:solidFill>
                <a:srgbClr val="1E1E1E"/>
              </a:solidFill>
              <a:latin typeface="宋体"/>
              <a:cs typeface="宋体"/>
            </a:endParaRPr>
          </a:p>
          <a:p>
            <a:pPr lvl="0" indent="288000" algn="just"/>
            <a:endParaRPr lang="en-US" altLang="zh-CN" sz="2800" dirty="0" smtClean="0">
              <a:solidFill>
                <a:srgbClr val="1E1E1E"/>
              </a:solidFill>
              <a:latin typeface="宋体"/>
              <a:cs typeface="宋体"/>
            </a:endParaRPr>
          </a:p>
          <a:p>
            <a:pPr lvl="0" indent="288000" algn="just"/>
            <a:r>
              <a:rPr lang="en-US" altLang="zh-CN" sz="2800" dirty="0" smtClean="0">
                <a:solidFill>
                  <a:srgbClr val="1E1E1E"/>
                </a:solidFill>
                <a:latin typeface="宋体"/>
                <a:cs typeface="宋体"/>
              </a:rPr>
              <a:t>8</a:t>
            </a:r>
            <a:r>
              <a:rPr lang="en-US" altLang="zh-CN" sz="2800" dirty="0">
                <a:solidFill>
                  <a:srgbClr val="1E1E1E"/>
                </a:solidFill>
                <a:latin typeface="宋体"/>
                <a:cs typeface="宋体"/>
              </a:rPr>
              <a:t>.</a:t>
            </a:r>
            <a:r>
              <a:rPr lang="zh-CN" altLang="zh-CN" sz="2800" dirty="0">
                <a:solidFill>
                  <a:srgbClr val="1E1E1E"/>
                </a:solidFill>
                <a:cs typeface="宋体"/>
              </a:rPr>
              <a:t>贵校师生十分热情的请我作报告，校长亲自在校门口恭候光临，我很感动</a:t>
            </a:r>
            <a:r>
              <a:rPr lang="zh-CN" altLang="zh-CN" sz="2800" dirty="0" smtClean="0">
                <a:solidFill>
                  <a:srgbClr val="1E1E1E"/>
                </a:solidFill>
                <a:cs typeface="宋体"/>
              </a:rPr>
              <a:t>。</a:t>
            </a:r>
            <a:endParaRPr lang="en-US" altLang="zh-CN" sz="2800" dirty="0" smtClean="0">
              <a:solidFill>
                <a:srgbClr val="1E1E1E"/>
              </a:solidFill>
              <a:cs typeface="宋体"/>
            </a:endParaRPr>
          </a:p>
          <a:p>
            <a:pPr lvl="0" indent="288000" algn="just"/>
            <a:endParaRPr lang="en-US" altLang="zh-CN" sz="2800" dirty="0">
              <a:solidFill>
                <a:srgbClr val="1E1E1E"/>
              </a:solidFill>
              <a:latin typeface="宋体"/>
              <a:cs typeface="宋体"/>
            </a:endParaRPr>
          </a:p>
          <a:p>
            <a:pPr lvl="0" indent="288000" algn="just"/>
            <a:endParaRPr lang="en-US" altLang="zh-CN" sz="2800" dirty="0" smtClean="0">
              <a:solidFill>
                <a:srgbClr val="1E1E1E"/>
              </a:solidFill>
              <a:latin typeface="宋体"/>
              <a:cs typeface="宋体"/>
            </a:endParaRPr>
          </a:p>
          <a:p>
            <a:pPr lvl="0" indent="288000" algn="just"/>
            <a:r>
              <a:rPr lang="en-US" altLang="zh-CN" sz="2800" dirty="0" smtClean="0">
                <a:solidFill>
                  <a:srgbClr val="1E1E1E"/>
                </a:solidFill>
                <a:latin typeface="宋体"/>
                <a:cs typeface="宋体"/>
              </a:rPr>
              <a:t>9</a:t>
            </a:r>
            <a:r>
              <a:rPr lang="en-US" altLang="zh-CN" sz="2800" dirty="0">
                <a:solidFill>
                  <a:srgbClr val="1E1E1E"/>
                </a:solidFill>
                <a:latin typeface="宋体"/>
                <a:cs typeface="宋体"/>
              </a:rPr>
              <a:t>.</a:t>
            </a:r>
            <a:r>
              <a:rPr lang="zh-CN" altLang="zh-CN" sz="2800" dirty="0">
                <a:solidFill>
                  <a:srgbClr val="1E1E1E"/>
                </a:solidFill>
                <a:cs typeface="宋体"/>
              </a:rPr>
              <a:t>经过我多次垂询，终于弄清楚了，我惠存二十年的照片还可以翻拍</a:t>
            </a:r>
            <a:r>
              <a:rPr lang="zh-CN" altLang="zh-CN" sz="2800" dirty="0" smtClean="0">
                <a:solidFill>
                  <a:srgbClr val="1E1E1E"/>
                </a:solidFill>
                <a:cs typeface="宋体"/>
              </a:rPr>
              <a:t>。</a:t>
            </a:r>
            <a:endParaRPr lang="zh-CN" altLang="zh-CN" sz="2000" kern="100" dirty="0">
              <a:effectLst/>
              <a:latin typeface="Times New Roman"/>
              <a:ea typeface="宋体"/>
            </a:endParaRPr>
          </a:p>
        </p:txBody>
      </p:sp>
      <p:sp>
        <p:nvSpPr>
          <p:cNvPr id="4" name="矩形 3"/>
          <p:cNvSpPr/>
          <p:nvPr/>
        </p:nvSpPr>
        <p:spPr>
          <a:xfrm>
            <a:off x="251518" y="3140968"/>
            <a:ext cx="8640961" cy="523220"/>
          </a:xfrm>
          <a:prstGeom prst="rect">
            <a:avLst/>
          </a:prstGeom>
        </p:spPr>
        <p:txBody>
          <a:bodyPr wrap="square">
            <a:spAutoFit/>
          </a:bodyPr>
          <a:lstStyle/>
          <a:p>
            <a:pPr algn="just"/>
            <a:r>
              <a:rPr lang="en-US" altLang="zh-CN" sz="2800" dirty="0" smtClean="0">
                <a:solidFill>
                  <a:srgbClr val="1E1E1E"/>
                </a:solidFill>
                <a:latin typeface="宋体"/>
                <a:cs typeface="宋体"/>
              </a:rPr>
              <a:t>  </a:t>
            </a:r>
            <a:endParaRPr lang="zh-CN" altLang="en-US" sz="2800" dirty="0"/>
          </a:p>
        </p:txBody>
      </p:sp>
      <p:sp>
        <p:nvSpPr>
          <p:cNvPr id="6" name="椭圆形标注 5"/>
          <p:cNvSpPr/>
          <p:nvPr/>
        </p:nvSpPr>
        <p:spPr>
          <a:xfrm>
            <a:off x="2267744" y="1228980"/>
            <a:ext cx="6264695" cy="759859"/>
          </a:xfrm>
          <a:prstGeom prst="wedgeEllipseCallout">
            <a:avLst>
              <a:gd name="adj1" fmla="val 40526"/>
              <a:gd name="adj2" fmla="val -10800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把“始作俑者”改为“创意者”</a:t>
            </a:r>
            <a:endParaRPr lang="zh-CN" altLang="en-US" sz="2400" dirty="0">
              <a:solidFill>
                <a:srgbClr val="000099"/>
              </a:solidFill>
            </a:endParaRPr>
          </a:p>
        </p:txBody>
      </p:sp>
      <p:sp>
        <p:nvSpPr>
          <p:cNvPr id="7" name="椭圆形标注 6"/>
          <p:cNvSpPr/>
          <p:nvPr/>
        </p:nvSpPr>
        <p:spPr>
          <a:xfrm>
            <a:off x="899592" y="2852935"/>
            <a:ext cx="6408712" cy="549643"/>
          </a:xfrm>
          <a:prstGeom prst="wedgeEllipseCallout">
            <a:avLst>
              <a:gd name="adj1" fmla="val 39655"/>
              <a:gd name="adj2" fmla="val -11297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把“吹毛求疵”改为“精益求精”</a:t>
            </a:r>
            <a:endParaRPr lang="zh-CN" altLang="en-US" sz="2400" dirty="0">
              <a:solidFill>
                <a:srgbClr val="000099"/>
              </a:solidFill>
            </a:endParaRPr>
          </a:p>
        </p:txBody>
      </p:sp>
      <p:sp>
        <p:nvSpPr>
          <p:cNvPr id="8" name="椭圆形标注 7"/>
          <p:cNvSpPr/>
          <p:nvPr/>
        </p:nvSpPr>
        <p:spPr>
          <a:xfrm>
            <a:off x="1619672" y="4221089"/>
            <a:ext cx="6264695" cy="576064"/>
          </a:xfrm>
          <a:prstGeom prst="wedgeEllipseCallout">
            <a:avLst>
              <a:gd name="adj1" fmla="val -54458"/>
              <a:gd name="adj2" fmla="val -68494"/>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把“恭候光临”改为“等候”</a:t>
            </a:r>
            <a:endParaRPr lang="zh-CN" altLang="en-US" sz="2400" dirty="0">
              <a:solidFill>
                <a:srgbClr val="000099"/>
              </a:solidFill>
            </a:endParaRPr>
          </a:p>
        </p:txBody>
      </p:sp>
      <p:sp>
        <p:nvSpPr>
          <p:cNvPr id="9" name="椭圆形标注 8"/>
          <p:cNvSpPr/>
          <p:nvPr/>
        </p:nvSpPr>
        <p:spPr>
          <a:xfrm>
            <a:off x="4994946" y="5909896"/>
            <a:ext cx="2952329" cy="759859"/>
          </a:xfrm>
          <a:prstGeom prst="wedgeEllipseCallout">
            <a:avLst>
              <a:gd name="adj1" fmla="val -105620"/>
              <a:gd name="adj2" fmla="val -10800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000099"/>
                </a:solidFill>
              </a:rPr>
              <a:t>把“垂询”改为“查询”，</a:t>
            </a:r>
            <a:endParaRPr lang="zh-CN" altLang="en-US" sz="2400" dirty="0">
              <a:solidFill>
                <a:srgbClr val="000099"/>
              </a:solidFill>
            </a:endParaRPr>
          </a:p>
        </p:txBody>
      </p:sp>
      <p:sp>
        <p:nvSpPr>
          <p:cNvPr id="10" name="椭圆形标注 9"/>
          <p:cNvSpPr/>
          <p:nvPr/>
        </p:nvSpPr>
        <p:spPr>
          <a:xfrm>
            <a:off x="1809964" y="5909896"/>
            <a:ext cx="3096344" cy="759859"/>
          </a:xfrm>
          <a:prstGeom prst="wedgeEllipseCallout">
            <a:avLst>
              <a:gd name="adj1" fmla="val 108638"/>
              <a:gd name="adj2" fmla="val -103393"/>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a:t>
            </a:r>
            <a:r>
              <a:rPr lang="zh-CN" altLang="en-US" sz="2400" dirty="0">
                <a:solidFill>
                  <a:srgbClr val="000099"/>
                </a:solidFill>
              </a:rPr>
              <a:t>“惠存”改为</a:t>
            </a:r>
            <a:r>
              <a:rPr lang="zh-CN" altLang="en-US" sz="2400" dirty="0" smtClean="0">
                <a:solidFill>
                  <a:srgbClr val="000099"/>
                </a:solidFill>
              </a:rPr>
              <a:t>“保存”</a:t>
            </a:r>
            <a:endParaRPr lang="zh-CN" altLang="en-US" sz="2400" dirty="0">
              <a:solidFill>
                <a:srgbClr val="000099"/>
              </a:solidFill>
            </a:endParaRPr>
          </a:p>
        </p:txBody>
      </p:sp>
    </p:spTree>
    <p:extLst>
      <p:ext uri="{BB962C8B-B14F-4D97-AF65-F5344CB8AC3E}">
        <p14:creationId xmlns:p14="http://schemas.microsoft.com/office/powerpoint/2010/main" val="185146058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arn(inVertical)">
                                      <p:cBhvr>
                                        <p:cTn id="34" dur="5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inVertical)">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04664"/>
            <a:ext cx="8784976" cy="1200329"/>
          </a:xfrm>
          <a:prstGeom prst="rect">
            <a:avLst/>
          </a:prstGeom>
        </p:spPr>
        <p:txBody>
          <a:bodyPr wrap="square">
            <a:spAutoFit/>
          </a:bodyPr>
          <a:lstStyle/>
          <a:p>
            <a:pPr marR="266700" indent="304800" algn="just"/>
            <a:r>
              <a:rPr lang="zh-CN" altLang="zh-CN" sz="3600" b="1" kern="0" dirty="0">
                <a:solidFill>
                  <a:srgbClr val="FF0000"/>
                </a:solidFill>
                <a:latin typeface="Times New Roman"/>
                <a:ea typeface="汉仪方隶简"/>
                <a:cs typeface="宋体"/>
              </a:rPr>
              <a:t>（八）注意句首介宾短语，看其是否缺少主语，是否成分颠倒。（介词看残颠）</a:t>
            </a:r>
            <a:endParaRPr lang="zh-CN" altLang="zh-CN" sz="2800" kern="100" dirty="0">
              <a:solidFill>
                <a:srgbClr val="FF0000"/>
              </a:solidFill>
              <a:effectLst/>
              <a:latin typeface="Times New Roman"/>
              <a:ea typeface="宋体"/>
            </a:endParaRPr>
          </a:p>
        </p:txBody>
      </p:sp>
      <p:sp>
        <p:nvSpPr>
          <p:cNvPr id="3" name="矩形 2"/>
          <p:cNvSpPr/>
          <p:nvPr/>
        </p:nvSpPr>
        <p:spPr>
          <a:xfrm>
            <a:off x="255164" y="1821640"/>
            <a:ext cx="8781332" cy="4524315"/>
          </a:xfrm>
          <a:prstGeom prst="rect">
            <a:avLst/>
          </a:prstGeom>
        </p:spPr>
        <p:txBody>
          <a:bodyPr wrap="square">
            <a:spAutoFit/>
          </a:bodyPr>
          <a:lstStyle/>
          <a:p>
            <a:pPr marR="266700" indent="306070" algn="just"/>
            <a:r>
              <a:rPr lang="zh-CN" altLang="zh-CN" sz="3200" b="1" kern="0" dirty="0">
                <a:solidFill>
                  <a:srgbClr val="0D0DE3"/>
                </a:solidFill>
                <a:latin typeface="Times New Roman"/>
                <a:ea typeface="宋体"/>
                <a:cs typeface="宋体"/>
              </a:rPr>
              <a:t>解析：</a:t>
            </a:r>
            <a:r>
              <a:rPr lang="zh-CN" altLang="zh-CN" sz="3200" b="1" kern="100" dirty="0">
                <a:solidFill>
                  <a:srgbClr val="0D0DE3"/>
                </a:solidFill>
                <a:latin typeface="Times New Roman"/>
                <a:ea typeface="宋体"/>
              </a:rPr>
              <a:t>句首的介宾短语，如</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经过…</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在…中</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从…中</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由于</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关于</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对于</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等，一般充当状语，表明原因、理由、时间或处所等，它后面有可能缺主语。在一个句子中，当介词或介词结构位于句首时，我们就应该仔细去分析这个句子的主谓宾等成分，如果没有主语，那就属于介词结构在句首导致无主语的错误类型。发现句中有</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对</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对于</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关于</a:t>
            </a:r>
            <a:r>
              <a:rPr lang="en-US" altLang="zh-CN" sz="3200" b="1" kern="100" dirty="0">
                <a:solidFill>
                  <a:srgbClr val="0D0DE3"/>
                </a:solidFill>
                <a:latin typeface="Times New Roman"/>
                <a:ea typeface="宋体"/>
              </a:rPr>
              <a:t>”</a:t>
            </a:r>
            <a:r>
              <a:rPr lang="zh-CN" altLang="zh-CN" sz="3200" b="1" kern="100" dirty="0">
                <a:solidFill>
                  <a:srgbClr val="0D0DE3"/>
                </a:solidFill>
                <a:latin typeface="Times New Roman"/>
                <a:ea typeface="宋体"/>
              </a:rPr>
              <a:t>，看它们是否混用或主客是否颠倒。</a:t>
            </a:r>
            <a:endParaRPr lang="zh-CN" altLang="zh-CN" sz="2400" kern="100" dirty="0">
              <a:solidFill>
                <a:srgbClr val="0D0DE3"/>
              </a:solidFill>
              <a:effectLst/>
              <a:latin typeface="Times New Roman"/>
              <a:ea typeface="宋体"/>
            </a:endParaRPr>
          </a:p>
        </p:txBody>
      </p:sp>
    </p:spTree>
    <p:extLst>
      <p:ext uri="{BB962C8B-B14F-4D97-AF65-F5344CB8AC3E}">
        <p14:creationId xmlns:p14="http://schemas.microsoft.com/office/powerpoint/2010/main" val="133246765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568952" cy="523220"/>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例：通过这次旅游，使我获得了不少收获。</a:t>
            </a:r>
            <a:endParaRPr lang="zh-CN" altLang="zh-CN" sz="2000" kern="100" dirty="0">
              <a:solidFill>
                <a:srgbClr val="6600CC"/>
              </a:solidFill>
              <a:effectLst/>
              <a:latin typeface="Times New Roman"/>
              <a:ea typeface="宋体"/>
            </a:endParaRPr>
          </a:p>
        </p:txBody>
      </p:sp>
      <p:sp>
        <p:nvSpPr>
          <p:cNvPr id="3" name="矩形 2"/>
          <p:cNvSpPr/>
          <p:nvPr/>
        </p:nvSpPr>
        <p:spPr>
          <a:xfrm>
            <a:off x="395536" y="1196752"/>
            <a:ext cx="8496944" cy="2677656"/>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分析：介词“通过……”</a:t>
            </a:r>
            <a:r>
              <a:rPr lang="en-US" altLang="zh-CN" sz="2800" kern="0" dirty="0">
                <a:solidFill>
                  <a:srgbClr val="0D0DE3"/>
                </a:solidFill>
                <a:latin typeface="Times New Roman"/>
                <a:ea typeface="宋体"/>
                <a:cs typeface="宋体"/>
              </a:rPr>
              <a:t>,</a:t>
            </a:r>
            <a:r>
              <a:rPr lang="zh-CN" altLang="zh-CN" sz="2800" kern="0" dirty="0">
                <a:solidFill>
                  <a:srgbClr val="0D0DE3"/>
                </a:solidFill>
                <a:latin typeface="Times New Roman"/>
                <a:ea typeface="宋体"/>
                <a:cs typeface="宋体"/>
              </a:rPr>
              <a:t>“使……”与后面的短语组成介宾短语，使原来的主语变为状语，整个句子没有主语，应该去掉其中一个介词。类似的病句有很多如：通过这次才艺大赛，使我们增长了才能，陶冶了情操。经过全体市民的共同努力，使我们宁波市评为“全国文明城市”。</a:t>
            </a:r>
            <a:endParaRPr lang="zh-CN" altLang="zh-CN" sz="2000" kern="100" dirty="0">
              <a:solidFill>
                <a:srgbClr val="0D0DE3"/>
              </a:solidFill>
              <a:effectLst/>
              <a:latin typeface="Times New Roman"/>
              <a:ea typeface="宋体"/>
            </a:endParaRPr>
          </a:p>
        </p:txBody>
      </p:sp>
      <p:sp>
        <p:nvSpPr>
          <p:cNvPr id="4" name="TextBox 3"/>
          <p:cNvSpPr txBox="1"/>
          <p:nvPr/>
        </p:nvSpPr>
        <p:spPr>
          <a:xfrm>
            <a:off x="2318048" y="4005064"/>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5" name="矩形 4"/>
          <p:cNvSpPr/>
          <p:nvPr/>
        </p:nvSpPr>
        <p:spPr>
          <a:xfrm>
            <a:off x="405808" y="4869160"/>
            <a:ext cx="8558680" cy="523220"/>
          </a:xfrm>
          <a:prstGeom prst="rect">
            <a:avLst/>
          </a:prstGeom>
        </p:spPr>
        <p:txBody>
          <a:bodyPr wrap="square">
            <a:spAutoFit/>
          </a:bodyPr>
          <a:lstStyle/>
          <a:p>
            <a:pPr marR="266700" indent="304800" algn="just"/>
            <a:r>
              <a:rPr lang="en-US" altLang="zh-CN" sz="2800" kern="0" dirty="0">
                <a:solidFill>
                  <a:srgbClr val="1E1E1E"/>
                </a:solidFill>
                <a:latin typeface="宋体"/>
                <a:ea typeface="宋体"/>
                <a:cs typeface="宋体"/>
              </a:rPr>
              <a:t>1.</a:t>
            </a:r>
            <a:r>
              <a:rPr lang="zh-CN" altLang="zh-CN" sz="2800" kern="0" dirty="0">
                <a:solidFill>
                  <a:srgbClr val="1E1E1E"/>
                </a:solidFill>
                <a:latin typeface="Times New Roman"/>
                <a:ea typeface="宋体"/>
                <a:cs typeface="宋体"/>
              </a:rPr>
              <a:t>当听到这个故事的时候，使我想起许多往事。</a:t>
            </a:r>
            <a:endParaRPr lang="zh-CN" altLang="zh-CN" sz="2000" kern="100" dirty="0">
              <a:effectLst/>
              <a:latin typeface="Times New Roman"/>
              <a:ea typeface="宋体"/>
            </a:endParaRPr>
          </a:p>
        </p:txBody>
      </p:sp>
      <p:sp>
        <p:nvSpPr>
          <p:cNvPr id="7" name="椭圆形标注 6"/>
          <p:cNvSpPr/>
          <p:nvPr/>
        </p:nvSpPr>
        <p:spPr>
          <a:xfrm>
            <a:off x="1809964" y="5433739"/>
            <a:ext cx="3096344" cy="759859"/>
          </a:xfrm>
          <a:prstGeom prst="wedgeEllipseCallout">
            <a:avLst>
              <a:gd name="adj1" fmla="val 60153"/>
              <a:gd name="adj2" fmla="val -6567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去掉“使”</a:t>
            </a:r>
            <a:endParaRPr lang="zh-CN" altLang="en-US" sz="2400" dirty="0">
              <a:solidFill>
                <a:srgbClr val="000099"/>
              </a:solidFill>
            </a:endParaRPr>
          </a:p>
        </p:txBody>
      </p:sp>
    </p:spTree>
    <p:extLst>
      <p:ext uri="{BB962C8B-B14F-4D97-AF65-F5344CB8AC3E}">
        <p14:creationId xmlns:p14="http://schemas.microsoft.com/office/powerpoint/2010/main" val="38011887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arn(inVertical)">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32656"/>
            <a:ext cx="8892480" cy="5262979"/>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2.</a:t>
            </a:r>
            <a:r>
              <a:rPr lang="zh-CN" altLang="zh-CN" sz="2800" kern="100" dirty="0">
                <a:latin typeface="Times New Roman"/>
                <a:ea typeface="新宋体"/>
              </a:rPr>
              <a:t>去年以来，由于日方在对历史认识的问题和钓鱼岛问题上接连采取错误的举措，使中日关系正常发展受到严重干扰</a:t>
            </a:r>
            <a:r>
              <a:rPr lang="zh-CN" altLang="zh-CN" sz="2800" kern="100" dirty="0" smtClean="0">
                <a:latin typeface="Times New Roman"/>
                <a:ea typeface="新宋体"/>
              </a:rPr>
              <a:t>。</a:t>
            </a:r>
            <a:endParaRPr lang="en-US" altLang="zh-CN" sz="2800" kern="100" dirty="0" smtClean="0">
              <a:latin typeface="Times New Roman"/>
              <a:ea typeface="新宋体"/>
            </a:endParaRPr>
          </a:p>
          <a:p>
            <a:pPr marR="266700" lvl="0" indent="304800" algn="just"/>
            <a:endParaRPr lang="en-US" altLang="zh-CN" sz="2800" kern="100" dirty="0">
              <a:solidFill>
                <a:srgbClr val="1E1E1E"/>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3</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在列车长粗暴的干涉下，使爱迪生在火车上边卖报边做实验的愿望破灭了</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4</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这是一个偏远的小车站，对于他是很陌生的，没有一个熟人，没有任何落脚的地方</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从上述有目共睹的事实中，证明他们的所作所为是无可指责的</a:t>
            </a:r>
            <a:r>
              <a:rPr lang="zh-CN" altLang="zh-CN" sz="2800" kern="0" dirty="0" smtClean="0">
                <a:solidFill>
                  <a:srgbClr val="1E1E1E"/>
                </a:solidFill>
                <a:latin typeface="Times New Roman"/>
                <a:cs typeface="宋体"/>
              </a:rPr>
              <a:t>。</a:t>
            </a:r>
            <a:endParaRPr lang="zh-CN" altLang="zh-CN" sz="2000" kern="100" dirty="0">
              <a:effectLst/>
              <a:latin typeface="Times New Roman"/>
              <a:ea typeface="宋体"/>
            </a:endParaRPr>
          </a:p>
        </p:txBody>
      </p:sp>
      <p:sp>
        <p:nvSpPr>
          <p:cNvPr id="6" name="椭圆形标注 5"/>
          <p:cNvSpPr/>
          <p:nvPr/>
        </p:nvSpPr>
        <p:spPr>
          <a:xfrm>
            <a:off x="2627784" y="1378889"/>
            <a:ext cx="3096344" cy="609951"/>
          </a:xfrm>
          <a:prstGeom prst="wedgeEllipseCallout">
            <a:avLst>
              <a:gd name="adj1" fmla="val 52219"/>
              <a:gd name="adj2" fmla="val -72860"/>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去掉“使”</a:t>
            </a:r>
            <a:endParaRPr lang="zh-CN" altLang="en-US" sz="2400" dirty="0">
              <a:solidFill>
                <a:srgbClr val="000099"/>
              </a:solidFill>
            </a:endParaRPr>
          </a:p>
        </p:txBody>
      </p:sp>
      <p:sp>
        <p:nvSpPr>
          <p:cNvPr id="7" name="椭圆形标注 6"/>
          <p:cNvSpPr/>
          <p:nvPr/>
        </p:nvSpPr>
        <p:spPr>
          <a:xfrm>
            <a:off x="5076056" y="2659169"/>
            <a:ext cx="3096344" cy="609951"/>
          </a:xfrm>
          <a:prstGeom prst="wedgeEllipseCallout">
            <a:avLst>
              <a:gd name="adj1" fmla="val -43869"/>
              <a:gd name="adj2" fmla="val -79573"/>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去掉“使”</a:t>
            </a:r>
            <a:endParaRPr lang="zh-CN" altLang="en-US" sz="2400" dirty="0">
              <a:solidFill>
                <a:srgbClr val="000099"/>
              </a:solidFill>
            </a:endParaRPr>
          </a:p>
        </p:txBody>
      </p:sp>
      <p:sp>
        <p:nvSpPr>
          <p:cNvPr id="8" name="椭圆形标注 7"/>
          <p:cNvSpPr/>
          <p:nvPr/>
        </p:nvSpPr>
        <p:spPr>
          <a:xfrm>
            <a:off x="1907704" y="4149080"/>
            <a:ext cx="7056784" cy="609951"/>
          </a:xfrm>
          <a:prstGeom prst="wedgeEllipseCallout">
            <a:avLst>
              <a:gd name="adj1" fmla="val 821"/>
              <a:gd name="adj2" fmla="val -117610"/>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把“对于他”以为“他对于这里”</a:t>
            </a:r>
            <a:endParaRPr lang="zh-CN" altLang="en-US" sz="2400" dirty="0">
              <a:solidFill>
                <a:srgbClr val="000099"/>
              </a:solidFill>
            </a:endParaRPr>
          </a:p>
        </p:txBody>
      </p:sp>
      <p:sp>
        <p:nvSpPr>
          <p:cNvPr id="9" name="椭圆形标注 8"/>
          <p:cNvSpPr/>
          <p:nvPr/>
        </p:nvSpPr>
        <p:spPr>
          <a:xfrm>
            <a:off x="827584" y="5595634"/>
            <a:ext cx="4464496" cy="609951"/>
          </a:xfrm>
          <a:prstGeom prst="wedgeEllipseCallout">
            <a:avLst>
              <a:gd name="adj1" fmla="val 40275"/>
              <a:gd name="adj2" fmla="val -148935"/>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a:solidFill>
                  <a:srgbClr val="000099"/>
                </a:solidFill>
              </a:rPr>
              <a:t>去掉</a:t>
            </a:r>
            <a:r>
              <a:rPr lang="zh-CN" altLang="en-US" sz="2400" dirty="0" smtClean="0">
                <a:solidFill>
                  <a:srgbClr val="000099"/>
                </a:solidFill>
              </a:rPr>
              <a:t>“从</a:t>
            </a:r>
            <a:r>
              <a:rPr lang="en-US" altLang="zh-CN" sz="2400" dirty="0" smtClean="0">
                <a:solidFill>
                  <a:srgbClr val="000099"/>
                </a:solidFill>
              </a:rPr>
              <a:t>……</a:t>
            </a:r>
            <a:r>
              <a:rPr lang="zh-CN" altLang="en-US" sz="2400" dirty="0" smtClean="0">
                <a:solidFill>
                  <a:srgbClr val="000099"/>
                </a:solidFill>
              </a:rPr>
              <a:t>中”</a:t>
            </a:r>
            <a:endParaRPr lang="zh-CN" altLang="en-US" sz="2400" dirty="0">
              <a:solidFill>
                <a:srgbClr val="000099"/>
              </a:solidFill>
            </a:endParaRPr>
          </a:p>
        </p:txBody>
      </p:sp>
    </p:spTree>
    <p:extLst>
      <p:ext uri="{BB962C8B-B14F-4D97-AF65-F5344CB8AC3E}">
        <p14:creationId xmlns:p14="http://schemas.microsoft.com/office/powerpoint/2010/main" val="27837646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496944" cy="5693866"/>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6.</a:t>
            </a:r>
            <a:r>
              <a:rPr lang="zh-CN" altLang="zh-CN" sz="2800" kern="0" dirty="0">
                <a:solidFill>
                  <a:srgbClr val="1E1E1E"/>
                </a:solidFill>
                <a:latin typeface="Times New Roman"/>
                <a:ea typeface="宋体"/>
                <a:cs typeface="宋体"/>
              </a:rPr>
              <a:t>在海天一色的美景中，使我们陶醉了</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smtClean="0">
              <a:solidFill>
                <a:srgbClr val="1E1E1E"/>
              </a:solidFill>
              <a:latin typeface="宋体"/>
              <a:cs typeface="宋体"/>
            </a:endParaRPr>
          </a:p>
          <a:p>
            <a:pPr marR="266700" lvl="0" indent="304800" algn="just"/>
            <a:r>
              <a:rPr lang="en-US" altLang="zh-CN" sz="2800" kern="0" dirty="0" smtClean="0">
                <a:solidFill>
                  <a:srgbClr val="1E1E1E"/>
                </a:solidFill>
                <a:latin typeface="宋体"/>
                <a:cs typeface="宋体"/>
              </a:rPr>
              <a:t>7</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通过“学会感恩”主题班会，使我受到很大的触动</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100" dirty="0" smtClean="0">
              <a:solidFill>
                <a:prstClr val="black"/>
              </a:solidFill>
              <a:latin typeface="新宋体"/>
            </a:endParaRPr>
          </a:p>
          <a:p>
            <a:pPr marR="266700" lvl="0" indent="304800" algn="just"/>
            <a:r>
              <a:rPr lang="en-US" altLang="zh-CN" sz="2800" kern="100" dirty="0" smtClean="0">
                <a:solidFill>
                  <a:prstClr val="black"/>
                </a:solidFill>
                <a:latin typeface="新宋体"/>
              </a:rPr>
              <a:t>8</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经过大家几天来的教育，终于使他认识到了自己的缺点并决心加以改正</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0" dirty="0" smtClean="0">
              <a:solidFill>
                <a:srgbClr val="000000"/>
              </a:solidFill>
              <a:latin typeface="宋体"/>
              <a:cs typeface="宋体"/>
            </a:endParaRPr>
          </a:p>
          <a:p>
            <a:pPr marR="266700" lvl="0" indent="304800" algn="just"/>
            <a:r>
              <a:rPr lang="en-US" altLang="zh-CN" sz="2800" kern="0" dirty="0" smtClean="0">
                <a:solidFill>
                  <a:srgbClr val="000000"/>
                </a:solidFill>
                <a:latin typeface="宋体"/>
                <a:cs typeface="宋体"/>
              </a:rPr>
              <a:t>9</a:t>
            </a:r>
            <a:r>
              <a:rPr lang="en-US" altLang="zh-CN" sz="2800" kern="0" dirty="0">
                <a:solidFill>
                  <a:srgbClr val="000000"/>
                </a:solidFill>
                <a:latin typeface="宋体"/>
                <a:cs typeface="宋体"/>
              </a:rPr>
              <a:t>.</a:t>
            </a:r>
            <a:r>
              <a:rPr lang="zh-CN" altLang="zh-CN" sz="2800" kern="0" dirty="0">
                <a:solidFill>
                  <a:srgbClr val="000000"/>
                </a:solidFill>
                <a:latin typeface="Times New Roman"/>
                <a:cs typeface="宋体"/>
              </a:rPr>
              <a:t>克隆技术、非典和禽流感这类概念对于尚属幼稚的小朋友是陌生的</a:t>
            </a:r>
            <a:r>
              <a:rPr lang="zh-CN" altLang="zh-CN" sz="2800" kern="0" dirty="0" smtClean="0">
                <a:solidFill>
                  <a:srgbClr val="000000"/>
                </a:solidFill>
                <a:latin typeface="Times New Roman"/>
                <a:cs typeface="宋体"/>
              </a:rPr>
              <a:t>。</a:t>
            </a:r>
            <a:endParaRPr lang="en-US" altLang="zh-CN" sz="2800" kern="0" dirty="0" smtClean="0">
              <a:solidFill>
                <a:srgbClr val="000000"/>
              </a:solidFill>
              <a:latin typeface="Times New Roman"/>
              <a:cs typeface="宋体"/>
            </a:endParaRPr>
          </a:p>
          <a:p>
            <a:pPr marR="266700" lvl="0" indent="304800" algn="just"/>
            <a:endParaRPr lang="en-US" altLang="zh-CN" sz="2800" kern="0" dirty="0" smtClean="0">
              <a:solidFill>
                <a:srgbClr val="000000"/>
              </a:solidFill>
              <a:latin typeface="宋体"/>
              <a:cs typeface="宋体"/>
            </a:endParaRPr>
          </a:p>
          <a:p>
            <a:pPr marR="266700" lvl="0" indent="304800" algn="just"/>
            <a:r>
              <a:rPr lang="en-US" altLang="zh-CN" sz="2800" kern="0" dirty="0" smtClean="0">
                <a:solidFill>
                  <a:srgbClr val="000000"/>
                </a:solidFill>
                <a:latin typeface="宋体"/>
                <a:cs typeface="宋体"/>
              </a:rPr>
              <a:t>10</a:t>
            </a:r>
            <a:r>
              <a:rPr lang="en-US" altLang="zh-CN" sz="2800" kern="0" dirty="0">
                <a:solidFill>
                  <a:srgbClr val="000000"/>
                </a:solidFill>
                <a:latin typeface="宋体"/>
                <a:cs typeface="宋体"/>
              </a:rPr>
              <a:t>.</a:t>
            </a:r>
            <a:r>
              <a:rPr lang="zh-CN" altLang="zh-CN" sz="2800" kern="0" dirty="0">
                <a:solidFill>
                  <a:srgbClr val="000000"/>
                </a:solidFill>
                <a:latin typeface="Times New Roman"/>
                <a:cs typeface="宋体"/>
              </a:rPr>
              <a:t>关于这种侵害消费者权益的霸王条款，中消协将分别给予点评，及时曝光</a:t>
            </a:r>
            <a:r>
              <a:rPr lang="zh-CN" altLang="zh-CN" sz="2800" kern="0" dirty="0" smtClean="0">
                <a:solidFill>
                  <a:srgbClr val="000000"/>
                </a:solidFill>
                <a:latin typeface="Times New Roman"/>
                <a:cs typeface="宋体"/>
              </a:rPr>
              <a:t>。</a:t>
            </a:r>
            <a:endParaRPr lang="zh-CN" altLang="zh-CN" sz="2000" kern="100" dirty="0">
              <a:effectLst/>
              <a:latin typeface="Times New Roman"/>
              <a:ea typeface="宋体"/>
            </a:endParaRPr>
          </a:p>
        </p:txBody>
      </p:sp>
      <p:sp>
        <p:nvSpPr>
          <p:cNvPr id="7" name="椭圆形标注 6"/>
          <p:cNvSpPr/>
          <p:nvPr/>
        </p:nvSpPr>
        <p:spPr>
          <a:xfrm>
            <a:off x="2483768" y="903898"/>
            <a:ext cx="2592288" cy="445267"/>
          </a:xfrm>
          <a:prstGeom prst="wedgeEllipseCallout">
            <a:avLst>
              <a:gd name="adj1" fmla="val 38996"/>
              <a:gd name="adj2" fmla="val -77580"/>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去掉“使”</a:t>
            </a:r>
            <a:endParaRPr lang="zh-CN" altLang="en-US" sz="2400" dirty="0">
              <a:solidFill>
                <a:srgbClr val="000099"/>
              </a:solidFill>
            </a:endParaRPr>
          </a:p>
        </p:txBody>
      </p:sp>
      <p:sp>
        <p:nvSpPr>
          <p:cNvPr id="8" name="椭圆形标注 7"/>
          <p:cNvSpPr/>
          <p:nvPr/>
        </p:nvSpPr>
        <p:spPr>
          <a:xfrm>
            <a:off x="3707904" y="1916832"/>
            <a:ext cx="2592288" cy="445267"/>
          </a:xfrm>
          <a:prstGeom prst="wedgeEllipseCallout">
            <a:avLst>
              <a:gd name="adj1" fmla="val 38996"/>
              <a:gd name="adj2" fmla="val -77580"/>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去掉“使”</a:t>
            </a:r>
            <a:endParaRPr lang="zh-CN" altLang="en-US" sz="2400" dirty="0">
              <a:solidFill>
                <a:srgbClr val="000099"/>
              </a:solidFill>
            </a:endParaRPr>
          </a:p>
        </p:txBody>
      </p:sp>
      <p:sp>
        <p:nvSpPr>
          <p:cNvPr id="9" name="椭圆形标注 8"/>
          <p:cNvSpPr/>
          <p:nvPr/>
        </p:nvSpPr>
        <p:spPr>
          <a:xfrm>
            <a:off x="2564160" y="3429000"/>
            <a:ext cx="2592288" cy="445267"/>
          </a:xfrm>
          <a:prstGeom prst="wedgeEllipseCallout">
            <a:avLst>
              <a:gd name="adj1" fmla="val -101573"/>
              <a:gd name="adj2" fmla="val -16033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去掉“经过”</a:t>
            </a:r>
            <a:endParaRPr lang="zh-CN" altLang="en-US" sz="2400" dirty="0">
              <a:solidFill>
                <a:srgbClr val="000099"/>
              </a:solidFill>
            </a:endParaRPr>
          </a:p>
        </p:txBody>
      </p:sp>
      <p:sp>
        <p:nvSpPr>
          <p:cNvPr id="10" name="椭圆形标注 9"/>
          <p:cNvSpPr/>
          <p:nvPr/>
        </p:nvSpPr>
        <p:spPr>
          <a:xfrm>
            <a:off x="4010692" y="4653135"/>
            <a:ext cx="3945684" cy="445267"/>
          </a:xfrm>
          <a:prstGeom prst="wedgeEllipseCallout">
            <a:avLst>
              <a:gd name="adj1" fmla="val 24431"/>
              <a:gd name="adj2" fmla="val -14194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把主语和宾语对调</a:t>
            </a:r>
            <a:endParaRPr lang="zh-CN" altLang="en-US" sz="2400" dirty="0">
              <a:solidFill>
                <a:srgbClr val="000099"/>
              </a:solidFill>
            </a:endParaRPr>
          </a:p>
        </p:txBody>
      </p:sp>
      <p:sp>
        <p:nvSpPr>
          <p:cNvPr id="11" name="椭圆形标注 10"/>
          <p:cNvSpPr/>
          <p:nvPr/>
        </p:nvSpPr>
        <p:spPr>
          <a:xfrm>
            <a:off x="2735796" y="6104217"/>
            <a:ext cx="4680520" cy="445267"/>
          </a:xfrm>
          <a:prstGeom prst="wedgeEllipseCallout">
            <a:avLst>
              <a:gd name="adj1" fmla="val -70511"/>
              <a:gd name="adj2" fmla="val -187923"/>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smtClean="0">
                <a:solidFill>
                  <a:srgbClr val="000099"/>
                </a:solidFill>
              </a:rPr>
              <a:t>把“关于”改为“对于”</a:t>
            </a:r>
            <a:endParaRPr lang="zh-CN" altLang="en-US" sz="2400" dirty="0">
              <a:solidFill>
                <a:srgbClr val="000099"/>
              </a:solidFill>
            </a:endParaRPr>
          </a:p>
        </p:txBody>
      </p:sp>
    </p:spTree>
    <p:extLst>
      <p:ext uri="{BB962C8B-B14F-4D97-AF65-F5344CB8AC3E}">
        <p14:creationId xmlns:p14="http://schemas.microsoft.com/office/powerpoint/2010/main" val="113553536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260648"/>
            <a:ext cx="8784976" cy="1200329"/>
          </a:xfrm>
          <a:prstGeom prst="rect">
            <a:avLst/>
          </a:prstGeom>
        </p:spPr>
        <p:txBody>
          <a:bodyPr wrap="square">
            <a:spAutoFit/>
          </a:bodyPr>
          <a:lstStyle/>
          <a:p>
            <a:pPr marR="266700" indent="304800" algn="just"/>
            <a:r>
              <a:rPr lang="zh-CN" altLang="zh-CN" sz="3600" b="1" kern="0" dirty="0">
                <a:solidFill>
                  <a:srgbClr val="FF0000"/>
                </a:solidFill>
                <a:latin typeface="Times New Roman"/>
                <a:ea typeface="汉仪方隶简"/>
                <a:cs typeface="宋体"/>
              </a:rPr>
              <a:t>（九）注意句中的代词，看其是否指代不清。（代词看不明）</a:t>
            </a:r>
            <a:endParaRPr lang="zh-CN" altLang="zh-CN" sz="2800" kern="100" dirty="0">
              <a:solidFill>
                <a:srgbClr val="FF0000"/>
              </a:solidFill>
              <a:effectLst/>
              <a:latin typeface="Times New Roman"/>
              <a:ea typeface="宋体"/>
            </a:endParaRPr>
          </a:p>
        </p:txBody>
      </p:sp>
      <p:sp>
        <p:nvSpPr>
          <p:cNvPr id="3" name="矩形 2"/>
          <p:cNvSpPr/>
          <p:nvPr/>
        </p:nvSpPr>
        <p:spPr>
          <a:xfrm>
            <a:off x="202520" y="2060848"/>
            <a:ext cx="8761968" cy="3539430"/>
          </a:xfrm>
          <a:prstGeom prst="rect">
            <a:avLst/>
          </a:prstGeom>
        </p:spPr>
        <p:txBody>
          <a:bodyPr wrap="square">
            <a:spAutoFit/>
          </a:bodyPr>
          <a:lstStyle/>
          <a:p>
            <a:pPr marR="266700" indent="306070" algn="just"/>
            <a:r>
              <a:rPr lang="zh-CN" altLang="zh-CN" sz="3200" b="1" kern="0" dirty="0">
                <a:solidFill>
                  <a:srgbClr val="000099"/>
                </a:solidFill>
                <a:latin typeface="Times New Roman"/>
                <a:ea typeface="宋体"/>
                <a:cs typeface="宋体"/>
              </a:rPr>
              <a:t>解析：代词有两种情况：一是指示代词，如此</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这</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这方面</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等；二是人称代词，如</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自己</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他（她）</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等。指示代词指代不明指前面的句子叙述了两种以上的事实情况，后面的句子中用指示代词</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此</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或</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这</a:t>
            </a:r>
            <a:r>
              <a:rPr lang="en-US" altLang="zh-CN" sz="3200" b="1" kern="0" dirty="0">
                <a:solidFill>
                  <a:srgbClr val="000099"/>
                </a:solidFill>
                <a:latin typeface="Times New Roman"/>
                <a:ea typeface="宋体"/>
                <a:cs typeface="宋体"/>
              </a:rPr>
              <a:t>”</a:t>
            </a:r>
            <a:r>
              <a:rPr lang="zh-CN" altLang="zh-CN" sz="3200" b="1" kern="0" dirty="0">
                <a:solidFill>
                  <a:srgbClr val="000099"/>
                </a:solidFill>
                <a:latin typeface="Times New Roman"/>
                <a:ea typeface="宋体"/>
                <a:cs typeface="宋体"/>
              </a:rPr>
              <a:t>等来替代前面两种以上的事实情况，造成后面的句子有两种以上的理解。人称代词指代不明指对象不明确。</a:t>
            </a:r>
            <a:endParaRPr lang="zh-CN" altLang="zh-CN" sz="2400" kern="100" dirty="0">
              <a:solidFill>
                <a:srgbClr val="000099"/>
              </a:solidFill>
              <a:effectLst/>
              <a:latin typeface="Times New Roman"/>
              <a:ea typeface="宋体"/>
            </a:endParaRPr>
          </a:p>
        </p:txBody>
      </p:sp>
    </p:spTree>
    <p:extLst>
      <p:ext uri="{BB962C8B-B14F-4D97-AF65-F5344CB8AC3E}">
        <p14:creationId xmlns:p14="http://schemas.microsoft.com/office/powerpoint/2010/main" val="305102256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548680"/>
            <a:ext cx="8568952" cy="954107"/>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例：欧阳俊逸推开房门，看见哥哥和他的女朋友正在促膝谈心。</a:t>
            </a:r>
            <a:endParaRPr lang="zh-CN" altLang="zh-CN" sz="2000" kern="100" dirty="0">
              <a:solidFill>
                <a:srgbClr val="6600CC"/>
              </a:solidFill>
              <a:effectLst/>
              <a:latin typeface="Times New Roman"/>
              <a:ea typeface="宋体"/>
            </a:endParaRPr>
          </a:p>
        </p:txBody>
      </p:sp>
      <p:sp>
        <p:nvSpPr>
          <p:cNvPr id="3" name="矩形 2"/>
          <p:cNvSpPr/>
          <p:nvPr/>
        </p:nvSpPr>
        <p:spPr>
          <a:xfrm>
            <a:off x="251520" y="1772816"/>
            <a:ext cx="8568952" cy="954107"/>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分析：该句中，“他的女朋友”的指谁的女朋友，搞不清楚，犯了指代不明的错误。</a:t>
            </a:r>
            <a:endParaRPr lang="zh-CN" altLang="zh-CN" sz="2000" kern="100" dirty="0">
              <a:solidFill>
                <a:srgbClr val="0D0DE3"/>
              </a:solidFill>
              <a:effectLst/>
              <a:latin typeface="Times New Roman"/>
              <a:ea typeface="宋体"/>
            </a:endParaRPr>
          </a:p>
        </p:txBody>
      </p:sp>
      <p:sp>
        <p:nvSpPr>
          <p:cNvPr id="4" name="TextBox 3"/>
          <p:cNvSpPr txBox="1"/>
          <p:nvPr/>
        </p:nvSpPr>
        <p:spPr>
          <a:xfrm>
            <a:off x="2328838" y="3501008"/>
            <a:ext cx="3600400" cy="707886"/>
          </a:xfrm>
          <a:prstGeom prst="rect">
            <a:avLst/>
          </a:prstGeom>
          <a:noFill/>
        </p:spPr>
        <p:txBody>
          <a:bodyPr wrap="square" rtlCol="0">
            <a:spAutoFit/>
          </a:bodyPr>
          <a:lstStyle/>
          <a:p>
            <a:pPr algn="ctr"/>
            <a:r>
              <a:rPr lang="zh-CN" altLang="en-US" sz="4000" dirty="0" smtClean="0">
                <a:solidFill>
                  <a:srgbClr val="FF0000"/>
                </a:solidFill>
              </a:rPr>
              <a:t>实战演练</a:t>
            </a:r>
            <a:endParaRPr lang="zh-CN" altLang="en-US" sz="4000" dirty="0">
              <a:solidFill>
                <a:srgbClr val="FF0000"/>
              </a:solidFill>
            </a:endParaRPr>
          </a:p>
        </p:txBody>
      </p:sp>
      <p:sp>
        <p:nvSpPr>
          <p:cNvPr id="5" name="矩形 4"/>
          <p:cNvSpPr/>
          <p:nvPr/>
        </p:nvSpPr>
        <p:spPr>
          <a:xfrm>
            <a:off x="260363" y="4437112"/>
            <a:ext cx="8568952" cy="954107"/>
          </a:xfrm>
          <a:prstGeom prst="rect">
            <a:avLst/>
          </a:prstGeom>
        </p:spPr>
        <p:txBody>
          <a:bodyPr wrap="square">
            <a:spAutoFit/>
          </a:bodyPr>
          <a:lstStyle/>
          <a:p>
            <a:pPr marR="266700" indent="304800" algn="just"/>
            <a:r>
              <a:rPr lang="en-US" altLang="zh-CN" sz="2800" kern="100" dirty="0">
                <a:latin typeface="新宋体"/>
                <a:ea typeface="宋体"/>
              </a:rPr>
              <a:t>1.</a:t>
            </a:r>
            <a:r>
              <a:rPr lang="zh-CN" altLang="zh-CN" sz="2800" kern="100" dirty="0">
                <a:latin typeface="Times New Roman"/>
                <a:ea typeface="新宋体"/>
              </a:rPr>
              <a:t>忠王李秀成临刑前是不是很英勇呢？从一些记载上看，不是这样的。</a:t>
            </a:r>
            <a:endParaRPr lang="zh-CN" altLang="zh-CN" sz="2000" kern="100" dirty="0">
              <a:effectLst/>
              <a:latin typeface="Times New Roman"/>
              <a:ea typeface="宋体"/>
            </a:endParaRPr>
          </a:p>
        </p:txBody>
      </p:sp>
      <p:sp>
        <p:nvSpPr>
          <p:cNvPr id="6" name="椭圆形标注 5"/>
          <p:cNvSpPr/>
          <p:nvPr/>
        </p:nvSpPr>
        <p:spPr>
          <a:xfrm>
            <a:off x="2832894" y="5391220"/>
            <a:ext cx="2592288" cy="859312"/>
          </a:xfrm>
          <a:prstGeom prst="wedgeEllipseCallout">
            <a:avLst>
              <a:gd name="adj1" fmla="val -46293"/>
              <a:gd name="adj2" fmla="val -63456"/>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去掉“这样”</a:t>
            </a:r>
            <a:endParaRPr lang="zh-CN" altLang="en-US" sz="2400" dirty="0">
              <a:solidFill>
                <a:srgbClr val="000099"/>
              </a:solidFill>
            </a:endParaRPr>
          </a:p>
        </p:txBody>
      </p:sp>
    </p:spTree>
    <p:extLst>
      <p:ext uri="{BB962C8B-B14F-4D97-AF65-F5344CB8AC3E}">
        <p14:creationId xmlns:p14="http://schemas.microsoft.com/office/powerpoint/2010/main" val="17865334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332656"/>
            <a:ext cx="8568952" cy="5693866"/>
          </a:xfrm>
          <a:prstGeom prst="rect">
            <a:avLst/>
          </a:prstGeom>
        </p:spPr>
        <p:txBody>
          <a:bodyPr wrap="square">
            <a:spAutoFit/>
          </a:bodyPr>
          <a:lstStyle/>
          <a:p>
            <a:pPr marR="266700" lvl="0" indent="304800" algn="just"/>
            <a:r>
              <a:rPr lang="en-US" altLang="zh-CN" sz="2800" kern="100" dirty="0">
                <a:latin typeface="新宋体"/>
                <a:ea typeface="宋体"/>
              </a:rPr>
              <a:t>2.</a:t>
            </a:r>
            <a:r>
              <a:rPr lang="zh-CN" altLang="zh-CN" sz="2800" kern="100" dirty="0">
                <a:latin typeface="Times New Roman"/>
                <a:ea typeface="新宋体"/>
              </a:rPr>
              <a:t>张主任和技术员小李正在谈话，他告诉他说：“攻下这道关，就可以试制了。</a:t>
            </a:r>
            <a:r>
              <a:rPr lang="zh-CN" altLang="zh-CN" sz="2800" kern="100" dirty="0" smtClean="0">
                <a:latin typeface="Times New Roman"/>
                <a:ea typeface="新宋体"/>
              </a:rPr>
              <a:t>”</a:t>
            </a:r>
            <a:r>
              <a:rPr lang="en-US" altLang="zh-CN" sz="2800" kern="100" dirty="0">
                <a:solidFill>
                  <a:prstClr val="black"/>
                </a:solidFill>
                <a:latin typeface="新宋体"/>
              </a:rPr>
              <a:t> </a:t>
            </a:r>
            <a:endParaRPr lang="en-US" altLang="zh-CN" sz="2800" kern="100" dirty="0" smtClean="0">
              <a:solidFill>
                <a:prstClr val="black"/>
              </a:solidFill>
              <a:latin typeface="新宋体"/>
            </a:endParaRPr>
          </a:p>
          <a:p>
            <a:pPr marR="266700" lvl="0" indent="304800" algn="just"/>
            <a:endParaRPr lang="en-US" altLang="zh-CN" sz="2800" kern="100" dirty="0">
              <a:solidFill>
                <a:prstClr val="black"/>
              </a:solidFill>
              <a:latin typeface="新宋体"/>
            </a:endParaRPr>
          </a:p>
          <a:p>
            <a:pPr marR="266700" lvl="0" indent="304800" algn="just"/>
            <a:r>
              <a:rPr lang="en-US" altLang="zh-CN" sz="2800" kern="100" dirty="0" smtClean="0">
                <a:solidFill>
                  <a:prstClr val="black"/>
                </a:solidFill>
                <a:latin typeface="新宋体"/>
              </a:rPr>
              <a:t>3</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搜集史料不容易，鉴定、整理和运用史料更不容易。中国过去的大部分史学家，主要的功力用在这方面</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4</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今天下午，张董事长、王总经理和其他公司领导一起参加了市里举办的开发区招商引资项目洽谈会</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endParaRPr>
          </a:p>
          <a:p>
            <a:pPr marR="266700" lvl="0" indent="304800" algn="just"/>
            <a:r>
              <a:rPr lang="en-US" altLang="zh-CN" sz="2800" kern="100" dirty="0" smtClean="0">
                <a:solidFill>
                  <a:prstClr val="black"/>
                </a:solidFill>
                <a:latin typeface="新宋体"/>
              </a:rPr>
              <a:t>5</a:t>
            </a:r>
            <a:r>
              <a:rPr lang="en-US" altLang="zh-CN" sz="2800" kern="100" dirty="0">
                <a:solidFill>
                  <a:prstClr val="black"/>
                </a:solidFill>
                <a:latin typeface="新宋体"/>
              </a:rPr>
              <a:t>.</a:t>
            </a:r>
            <a:r>
              <a:rPr lang="zh-CN" altLang="zh-CN" sz="2800" kern="100" dirty="0">
                <a:solidFill>
                  <a:prstClr val="black"/>
                </a:solidFill>
                <a:latin typeface="Times New Roman"/>
                <a:ea typeface="新宋体"/>
              </a:rPr>
              <a:t>今天老师又在班会上表扬了自己，但是我觉得还需要继续努力</a:t>
            </a:r>
            <a:r>
              <a:rPr lang="zh-CN" altLang="zh-CN" sz="2800" kern="100" dirty="0" smtClean="0">
                <a:solidFill>
                  <a:prstClr val="black"/>
                </a:solidFill>
                <a:latin typeface="Times New Roman"/>
                <a:ea typeface="新宋体"/>
              </a:rPr>
              <a:t>。</a:t>
            </a:r>
            <a:endParaRPr lang="zh-CN" altLang="zh-CN" sz="2000" kern="100" dirty="0">
              <a:effectLst/>
              <a:latin typeface="Times New Roman"/>
              <a:ea typeface="宋体"/>
            </a:endParaRPr>
          </a:p>
        </p:txBody>
      </p:sp>
      <p:sp>
        <p:nvSpPr>
          <p:cNvPr id="6" name="椭圆形标注 5"/>
          <p:cNvSpPr/>
          <p:nvPr/>
        </p:nvSpPr>
        <p:spPr>
          <a:xfrm>
            <a:off x="3707904" y="1240982"/>
            <a:ext cx="4608512" cy="445267"/>
          </a:xfrm>
          <a:prstGeom prst="wedgeEllipseCallout">
            <a:avLst>
              <a:gd name="adj1" fmla="val 9611"/>
              <a:gd name="adj2" fmla="val -157272"/>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把“他”改为“小李”</a:t>
            </a:r>
            <a:endParaRPr lang="zh-CN" altLang="en-US" sz="2400" dirty="0">
              <a:solidFill>
                <a:srgbClr val="000099"/>
              </a:solidFill>
            </a:endParaRPr>
          </a:p>
        </p:txBody>
      </p:sp>
      <p:sp>
        <p:nvSpPr>
          <p:cNvPr id="7" name="椭圆形标注 6"/>
          <p:cNvSpPr/>
          <p:nvPr/>
        </p:nvSpPr>
        <p:spPr>
          <a:xfrm>
            <a:off x="1423922" y="2956955"/>
            <a:ext cx="6676470" cy="445267"/>
          </a:xfrm>
          <a:prstGeom prst="wedgeEllipseCallout">
            <a:avLst>
              <a:gd name="adj1" fmla="val -50506"/>
              <a:gd name="adj2" fmla="val -86775"/>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把“这方面”改为“这两方面”</a:t>
            </a:r>
            <a:endParaRPr lang="zh-CN" altLang="en-US" sz="2400" dirty="0">
              <a:solidFill>
                <a:srgbClr val="000099"/>
              </a:solidFill>
            </a:endParaRPr>
          </a:p>
        </p:txBody>
      </p:sp>
      <p:sp>
        <p:nvSpPr>
          <p:cNvPr id="8" name="椭圆形标注 7"/>
          <p:cNvSpPr/>
          <p:nvPr/>
        </p:nvSpPr>
        <p:spPr>
          <a:xfrm>
            <a:off x="1403647" y="4509120"/>
            <a:ext cx="6676470" cy="445267"/>
          </a:xfrm>
          <a:prstGeom prst="wedgeEllipseCallout">
            <a:avLst>
              <a:gd name="adj1" fmla="val 33100"/>
              <a:gd name="adj2" fmla="val -215508"/>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把“其他”和“公司”对调</a:t>
            </a:r>
            <a:endParaRPr lang="zh-CN" altLang="en-US" sz="2400" dirty="0">
              <a:solidFill>
                <a:srgbClr val="000099"/>
              </a:solidFill>
            </a:endParaRPr>
          </a:p>
        </p:txBody>
      </p:sp>
      <p:sp>
        <p:nvSpPr>
          <p:cNvPr id="9" name="椭圆形标注 8"/>
          <p:cNvSpPr/>
          <p:nvPr/>
        </p:nvSpPr>
        <p:spPr>
          <a:xfrm>
            <a:off x="2843808" y="5643705"/>
            <a:ext cx="5544616" cy="445267"/>
          </a:xfrm>
          <a:prstGeom prst="wedgeEllipseCallout">
            <a:avLst>
              <a:gd name="adj1" fmla="val 2566"/>
              <a:gd name="adj2" fmla="val -108230"/>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把“自己”改为“我”</a:t>
            </a:r>
            <a:endParaRPr lang="zh-CN" altLang="en-US" sz="2400" dirty="0">
              <a:solidFill>
                <a:srgbClr val="000099"/>
              </a:solidFill>
            </a:endParaRPr>
          </a:p>
        </p:txBody>
      </p:sp>
    </p:spTree>
    <p:extLst>
      <p:ext uri="{BB962C8B-B14F-4D97-AF65-F5344CB8AC3E}">
        <p14:creationId xmlns:p14="http://schemas.microsoft.com/office/powerpoint/2010/main" val="179556843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arn(inVertic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408" y="548680"/>
            <a:ext cx="8457700" cy="5693866"/>
          </a:xfrm>
          <a:prstGeom prst="rect">
            <a:avLst/>
          </a:prstGeom>
        </p:spPr>
        <p:txBody>
          <a:bodyPr wrap="square">
            <a:spAutoFit/>
          </a:bodyPr>
          <a:lstStyle/>
          <a:p>
            <a:pPr marR="266700" lvl="0" indent="304800"/>
            <a:r>
              <a:rPr lang="en-US" altLang="zh-CN" sz="2600" kern="100" dirty="0">
                <a:latin typeface="新宋体"/>
                <a:ea typeface="宋体"/>
              </a:rPr>
              <a:t>6.</a:t>
            </a:r>
            <a:r>
              <a:rPr lang="zh-CN" altLang="zh-CN" sz="2600" kern="100" dirty="0">
                <a:latin typeface="Times New Roman"/>
                <a:ea typeface="新宋体"/>
              </a:rPr>
              <a:t>每逢节假日，他时常丢下工作和妹妹到公园玩耍</a:t>
            </a:r>
            <a:r>
              <a:rPr lang="zh-CN" altLang="zh-CN" sz="2600" kern="100" dirty="0" smtClean="0">
                <a:latin typeface="Times New Roman"/>
                <a:ea typeface="新宋体"/>
              </a:rPr>
              <a:t>。</a:t>
            </a:r>
            <a:endParaRPr lang="en-US" altLang="zh-CN" sz="2600" kern="100" dirty="0" smtClean="0">
              <a:latin typeface="Times New Roman"/>
              <a:ea typeface="新宋体"/>
            </a:endParaRPr>
          </a:p>
          <a:p>
            <a:pPr marR="266700" lvl="0" indent="304800"/>
            <a:endParaRPr lang="en-US" altLang="zh-CN" sz="2600" kern="100" dirty="0" smtClean="0">
              <a:latin typeface="Times New Roman"/>
              <a:ea typeface="新宋体"/>
            </a:endParaRPr>
          </a:p>
          <a:p>
            <a:pPr marR="266700" lvl="0" indent="304800"/>
            <a:r>
              <a:rPr lang="en-US" altLang="zh-CN" sz="2600" kern="100" dirty="0" smtClean="0">
                <a:solidFill>
                  <a:prstClr val="black"/>
                </a:solidFill>
                <a:latin typeface="新宋体"/>
                <a:cs typeface="Times New Roman"/>
              </a:rPr>
              <a:t>7</a:t>
            </a:r>
            <a:r>
              <a:rPr lang="en-US" altLang="zh-CN" sz="2600" kern="100" dirty="0">
                <a:solidFill>
                  <a:prstClr val="black"/>
                </a:solidFill>
                <a:latin typeface="新宋体"/>
                <a:cs typeface="Times New Roman"/>
              </a:rPr>
              <a:t>.</a:t>
            </a:r>
            <a:r>
              <a:rPr lang="zh-CN" altLang="zh-CN" sz="2600" kern="100" dirty="0">
                <a:solidFill>
                  <a:prstClr val="black"/>
                </a:solidFill>
                <a:ea typeface="新宋体"/>
                <a:cs typeface="Times New Roman"/>
              </a:rPr>
              <a:t>记得我认识他的时候，还是个七八岁的小孩子，天真烂漫，无拘无束</a:t>
            </a:r>
            <a:r>
              <a:rPr lang="zh-CN" altLang="zh-CN" sz="2600" kern="100" dirty="0" smtClean="0">
                <a:solidFill>
                  <a:prstClr val="black"/>
                </a:solidFill>
                <a:ea typeface="新宋体"/>
                <a:cs typeface="Times New Roman"/>
              </a:rPr>
              <a:t>。</a:t>
            </a:r>
            <a:endParaRPr lang="en-US" altLang="zh-CN" sz="2600" kern="100" dirty="0" smtClean="0">
              <a:solidFill>
                <a:prstClr val="black"/>
              </a:solidFill>
              <a:ea typeface="新宋体"/>
              <a:cs typeface="Times New Roman"/>
            </a:endParaRPr>
          </a:p>
          <a:p>
            <a:pPr marR="266700" lvl="0" indent="304800"/>
            <a:endParaRPr lang="en-US" altLang="zh-CN" sz="2600" kern="100" dirty="0" smtClean="0">
              <a:solidFill>
                <a:prstClr val="black"/>
              </a:solidFill>
              <a:ea typeface="新宋体"/>
              <a:cs typeface="Times New Roman"/>
            </a:endParaRPr>
          </a:p>
          <a:p>
            <a:pPr marR="266700" lvl="0" indent="304800"/>
            <a:r>
              <a:rPr lang="en-US" altLang="zh-CN" sz="2600" kern="100" dirty="0" smtClean="0">
                <a:solidFill>
                  <a:prstClr val="black"/>
                </a:solidFill>
                <a:latin typeface="新宋体"/>
              </a:rPr>
              <a:t>8</a:t>
            </a:r>
            <a:r>
              <a:rPr lang="en-US" altLang="zh-CN" sz="2600" kern="100" dirty="0">
                <a:solidFill>
                  <a:prstClr val="black"/>
                </a:solidFill>
                <a:latin typeface="新宋体"/>
              </a:rPr>
              <a:t>.</a:t>
            </a:r>
            <a:r>
              <a:rPr lang="zh-CN" altLang="zh-CN" sz="2600" kern="100" dirty="0">
                <a:solidFill>
                  <a:prstClr val="black"/>
                </a:solidFill>
                <a:latin typeface="Times New Roman"/>
                <a:ea typeface="新宋体"/>
              </a:rPr>
              <a:t>我看见张原扶着一位老人走下车来，手里提着一个黑色皮包</a:t>
            </a:r>
            <a:r>
              <a:rPr lang="zh-CN" altLang="zh-CN" sz="2600" kern="100" dirty="0" smtClean="0">
                <a:solidFill>
                  <a:prstClr val="black"/>
                </a:solidFill>
                <a:latin typeface="Times New Roman"/>
                <a:ea typeface="新宋体"/>
              </a:rPr>
              <a:t>。</a:t>
            </a:r>
            <a:endParaRPr lang="en-US" altLang="zh-CN" sz="2600" kern="100" dirty="0" smtClean="0">
              <a:solidFill>
                <a:prstClr val="black"/>
              </a:solidFill>
              <a:latin typeface="Times New Roman"/>
              <a:ea typeface="新宋体"/>
            </a:endParaRPr>
          </a:p>
          <a:p>
            <a:pPr marR="266700" lvl="0" indent="304800"/>
            <a:endParaRPr lang="en-US" altLang="zh-CN" sz="2600" kern="100" dirty="0" smtClean="0">
              <a:solidFill>
                <a:prstClr val="black"/>
              </a:solidFill>
              <a:latin typeface="Times New Roman"/>
              <a:ea typeface="新宋体"/>
            </a:endParaRPr>
          </a:p>
          <a:p>
            <a:pPr marR="266700" lvl="0" indent="304800"/>
            <a:r>
              <a:rPr lang="en-US" altLang="zh-CN" sz="2600" kern="100" dirty="0" smtClean="0">
                <a:solidFill>
                  <a:prstClr val="black"/>
                </a:solidFill>
                <a:latin typeface="新宋体"/>
              </a:rPr>
              <a:t>9</a:t>
            </a:r>
            <a:r>
              <a:rPr lang="en-US" altLang="zh-CN" sz="2600" kern="100" dirty="0">
                <a:solidFill>
                  <a:prstClr val="black"/>
                </a:solidFill>
                <a:latin typeface="新宋体"/>
              </a:rPr>
              <a:t>.</a:t>
            </a:r>
            <a:r>
              <a:rPr lang="zh-CN" altLang="zh-CN" sz="2600" kern="100" dirty="0">
                <a:solidFill>
                  <a:prstClr val="black"/>
                </a:solidFill>
                <a:latin typeface="Times New Roman"/>
                <a:ea typeface="新宋体"/>
              </a:rPr>
              <a:t>小赵在路上遇到了李老师，他把星期天照常上课的事告诉了他</a:t>
            </a:r>
            <a:r>
              <a:rPr lang="zh-CN" altLang="zh-CN" sz="2600" kern="100" dirty="0" smtClean="0">
                <a:solidFill>
                  <a:prstClr val="black"/>
                </a:solidFill>
                <a:latin typeface="Times New Roman"/>
                <a:ea typeface="新宋体"/>
              </a:rPr>
              <a:t>。</a:t>
            </a:r>
            <a:endParaRPr lang="en-US" altLang="zh-CN" sz="2600" kern="100" dirty="0" smtClean="0">
              <a:solidFill>
                <a:prstClr val="black"/>
              </a:solidFill>
              <a:latin typeface="Times New Roman"/>
              <a:ea typeface="新宋体"/>
            </a:endParaRPr>
          </a:p>
          <a:p>
            <a:pPr marR="266700" lvl="0" indent="304800"/>
            <a:endParaRPr lang="en-US" altLang="zh-CN" sz="2600" kern="100" dirty="0" smtClean="0">
              <a:solidFill>
                <a:prstClr val="black"/>
              </a:solidFill>
              <a:latin typeface="Times New Roman"/>
              <a:ea typeface="新宋体"/>
            </a:endParaRPr>
          </a:p>
          <a:p>
            <a:pPr marR="266700" lvl="0" indent="304800"/>
            <a:r>
              <a:rPr lang="en-US" altLang="zh-CN" sz="2600" kern="100" dirty="0" smtClean="0">
                <a:solidFill>
                  <a:prstClr val="black"/>
                </a:solidFill>
                <a:latin typeface="新宋体"/>
              </a:rPr>
              <a:t>10</a:t>
            </a:r>
            <a:r>
              <a:rPr lang="en-US" altLang="zh-CN" sz="2600" kern="100" dirty="0">
                <a:solidFill>
                  <a:prstClr val="black"/>
                </a:solidFill>
                <a:latin typeface="新宋体"/>
              </a:rPr>
              <a:t>.</a:t>
            </a:r>
            <a:r>
              <a:rPr lang="zh-CN" altLang="zh-CN" sz="2600" kern="100" dirty="0">
                <a:solidFill>
                  <a:prstClr val="black"/>
                </a:solidFill>
                <a:latin typeface="Times New Roman"/>
                <a:ea typeface="新宋体"/>
              </a:rPr>
              <a:t>美国政府表示仍然支持强势美元，但这到底只是嘴上说说还是要采取果断措施，经济学家对此的看法是否定的</a:t>
            </a:r>
            <a:r>
              <a:rPr lang="zh-CN" altLang="zh-CN" sz="2600" kern="100" dirty="0" smtClean="0">
                <a:solidFill>
                  <a:prstClr val="black"/>
                </a:solidFill>
                <a:latin typeface="Times New Roman"/>
                <a:ea typeface="新宋体"/>
              </a:rPr>
              <a:t>。</a:t>
            </a:r>
            <a:endParaRPr lang="zh-CN" altLang="zh-CN" sz="2600" kern="100" dirty="0">
              <a:effectLst/>
              <a:latin typeface="Times New Roman"/>
              <a:ea typeface="宋体"/>
            </a:endParaRPr>
          </a:p>
        </p:txBody>
      </p:sp>
      <p:sp>
        <p:nvSpPr>
          <p:cNvPr id="7" name="椭圆形标注 6"/>
          <p:cNvSpPr/>
          <p:nvPr/>
        </p:nvSpPr>
        <p:spPr>
          <a:xfrm>
            <a:off x="899592" y="980728"/>
            <a:ext cx="5006440" cy="445267"/>
          </a:xfrm>
          <a:prstGeom prst="wedgeEllipseCallout">
            <a:avLst>
              <a:gd name="adj1" fmla="val 40674"/>
              <a:gd name="adj2" fmla="val -68385"/>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在“和”后面加个逗号</a:t>
            </a:r>
            <a:endParaRPr lang="zh-CN" altLang="en-US" sz="2400" dirty="0">
              <a:solidFill>
                <a:srgbClr val="000099"/>
              </a:solidFill>
            </a:endParaRPr>
          </a:p>
        </p:txBody>
      </p:sp>
      <p:sp>
        <p:nvSpPr>
          <p:cNvPr id="8" name="椭圆形标注 7"/>
          <p:cNvSpPr/>
          <p:nvPr/>
        </p:nvSpPr>
        <p:spPr>
          <a:xfrm>
            <a:off x="1547664" y="2132856"/>
            <a:ext cx="6408712" cy="445267"/>
          </a:xfrm>
          <a:prstGeom prst="wedgeEllipseCallout">
            <a:avLst>
              <a:gd name="adj1" fmla="val -7124"/>
              <a:gd name="adj2" fmla="val -132751"/>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在“还是”前面加“我”或“他”</a:t>
            </a:r>
            <a:endParaRPr lang="zh-CN" altLang="en-US" sz="2400" dirty="0">
              <a:solidFill>
                <a:srgbClr val="000099"/>
              </a:solidFill>
            </a:endParaRPr>
          </a:p>
        </p:txBody>
      </p:sp>
      <p:sp>
        <p:nvSpPr>
          <p:cNvPr id="9" name="椭圆形标注 8"/>
          <p:cNvSpPr/>
          <p:nvPr/>
        </p:nvSpPr>
        <p:spPr>
          <a:xfrm>
            <a:off x="1763688" y="3068960"/>
            <a:ext cx="5006440" cy="648072"/>
          </a:xfrm>
          <a:prstGeom prst="wedgeEllipseCallout">
            <a:avLst>
              <a:gd name="adj1" fmla="val 40674"/>
              <a:gd name="adj2" fmla="val -86775"/>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在“手里”前面加上“张原”或“老人”</a:t>
            </a:r>
            <a:endParaRPr lang="zh-CN" altLang="en-US" sz="2400" dirty="0">
              <a:solidFill>
                <a:srgbClr val="000099"/>
              </a:solidFill>
            </a:endParaRPr>
          </a:p>
        </p:txBody>
      </p:sp>
      <p:sp>
        <p:nvSpPr>
          <p:cNvPr id="10" name="椭圆形标注 9"/>
          <p:cNvSpPr/>
          <p:nvPr/>
        </p:nvSpPr>
        <p:spPr>
          <a:xfrm>
            <a:off x="1062782" y="4509120"/>
            <a:ext cx="5006440" cy="445267"/>
          </a:xfrm>
          <a:prstGeom prst="wedgeEllipseCallout">
            <a:avLst>
              <a:gd name="adj1" fmla="val 30860"/>
              <a:gd name="adj2" fmla="val -13581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把“他”改为“张老师”</a:t>
            </a:r>
            <a:endParaRPr lang="zh-CN" altLang="en-US" sz="2400" dirty="0">
              <a:solidFill>
                <a:srgbClr val="000099"/>
              </a:solidFill>
            </a:endParaRPr>
          </a:p>
        </p:txBody>
      </p:sp>
      <p:sp>
        <p:nvSpPr>
          <p:cNvPr id="11" name="椭圆形标注 10"/>
          <p:cNvSpPr/>
          <p:nvPr/>
        </p:nvSpPr>
        <p:spPr>
          <a:xfrm>
            <a:off x="2771800" y="5805265"/>
            <a:ext cx="3456384" cy="659914"/>
          </a:xfrm>
          <a:prstGeom prst="wedgeEllipseCallout">
            <a:avLst>
              <a:gd name="adj1" fmla="val 57315"/>
              <a:gd name="adj2" fmla="val -67569"/>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把“此”改为“采取果断措施”</a:t>
            </a:r>
            <a:endParaRPr lang="zh-CN" altLang="en-US" sz="2400" dirty="0">
              <a:solidFill>
                <a:srgbClr val="000099"/>
              </a:solidFill>
            </a:endParaRPr>
          </a:p>
        </p:txBody>
      </p:sp>
    </p:spTree>
    <p:extLst>
      <p:ext uri="{BB962C8B-B14F-4D97-AF65-F5344CB8AC3E}">
        <p14:creationId xmlns:p14="http://schemas.microsoft.com/office/powerpoint/2010/main" val="419940175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8316" y="1628800"/>
            <a:ext cx="8064896" cy="1754326"/>
          </a:xfrm>
          <a:prstGeom prst="rect">
            <a:avLst/>
          </a:prstGeom>
        </p:spPr>
        <p:txBody>
          <a:bodyPr wrap="square">
            <a:spAutoFit/>
          </a:bodyPr>
          <a:lstStyle/>
          <a:p>
            <a:pPr marR="266700" indent="333375"/>
            <a:r>
              <a:rPr lang="zh-CN" altLang="zh-CN" sz="3600" b="1" kern="0" dirty="0" smtClean="0">
                <a:solidFill>
                  <a:srgbClr val="FF0000"/>
                </a:solidFill>
                <a:effectLst/>
                <a:latin typeface="Times New Roman"/>
                <a:ea typeface="汉仪方隶简"/>
                <a:cs typeface="宋体"/>
              </a:rPr>
              <a:t>（一）注意句中的“两面词”，看其是否使用了相配套的短语。（两面看配套）</a:t>
            </a:r>
            <a:endParaRPr lang="zh-CN" altLang="zh-CN" sz="3600" kern="100" dirty="0">
              <a:solidFill>
                <a:srgbClr val="FF0000"/>
              </a:solidFill>
              <a:effectLst/>
              <a:latin typeface="Times New Roman"/>
              <a:ea typeface="宋体"/>
            </a:endParaRPr>
          </a:p>
        </p:txBody>
      </p:sp>
      <p:sp>
        <p:nvSpPr>
          <p:cNvPr id="3" name="矩形 2"/>
          <p:cNvSpPr/>
          <p:nvPr/>
        </p:nvSpPr>
        <p:spPr>
          <a:xfrm>
            <a:off x="618316" y="3628209"/>
            <a:ext cx="8130147" cy="2308324"/>
          </a:xfrm>
          <a:prstGeom prst="rect">
            <a:avLst/>
          </a:prstGeom>
        </p:spPr>
        <p:txBody>
          <a:bodyPr wrap="square">
            <a:spAutoFit/>
          </a:bodyPr>
          <a:lstStyle/>
          <a:p>
            <a:pPr marR="266700" indent="334645" algn="just"/>
            <a:r>
              <a:rPr lang="zh-CN" altLang="zh-CN" sz="3600" b="1" kern="0" dirty="0" smtClean="0">
                <a:solidFill>
                  <a:srgbClr val="0D0DE3"/>
                </a:solidFill>
                <a:effectLst/>
                <a:latin typeface="Times New Roman"/>
                <a:ea typeface="宋体"/>
                <a:cs typeface="宋体"/>
              </a:rPr>
              <a:t>解析：发现具有两面意思的词语，如“是否、能否、优劣、好坏、成败、</a:t>
            </a:r>
            <a:r>
              <a:rPr lang="zh-CN" altLang="zh-CN" sz="3600" b="1" kern="100" dirty="0" smtClean="0">
                <a:solidFill>
                  <a:srgbClr val="0D0DE3"/>
                </a:solidFill>
                <a:effectLst/>
                <a:latin typeface="Times New Roman"/>
                <a:ea typeface="新宋体"/>
              </a:rPr>
              <a:t>轻重、高低、快慢、冷热、升降、兴败、敢不敢”</a:t>
            </a:r>
            <a:r>
              <a:rPr lang="zh-CN" altLang="zh-CN" sz="3600" b="1" kern="0" dirty="0" smtClean="0">
                <a:solidFill>
                  <a:srgbClr val="0D0DE3"/>
                </a:solidFill>
                <a:effectLst/>
                <a:latin typeface="Times New Roman"/>
                <a:ea typeface="宋体"/>
                <a:cs typeface="宋体"/>
              </a:rPr>
              <a:t>等，看其前后是否配套。</a:t>
            </a:r>
            <a:endParaRPr lang="zh-CN" altLang="zh-CN" sz="3600" kern="100" dirty="0">
              <a:solidFill>
                <a:srgbClr val="0D0DE3"/>
              </a:solidFill>
              <a:effectLst/>
              <a:latin typeface="Times New Roman"/>
              <a:ea typeface="宋体"/>
            </a:endParaRPr>
          </a:p>
        </p:txBody>
      </p:sp>
      <p:sp>
        <p:nvSpPr>
          <p:cNvPr id="4" name="矩形 3"/>
          <p:cNvSpPr/>
          <p:nvPr/>
        </p:nvSpPr>
        <p:spPr>
          <a:xfrm>
            <a:off x="827457" y="42284"/>
            <a:ext cx="7711864" cy="1323439"/>
          </a:xfrm>
          <a:prstGeom prst="rect">
            <a:avLst/>
          </a:prstGeom>
        </p:spPr>
        <p:txBody>
          <a:bodyPr wrap="square">
            <a:spAutoFit/>
          </a:bodyPr>
          <a:lstStyle/>
          <a:p>
            <a:pPr marR="266700" indent="333375" algn="just"/>
            <a:r>
              <a:rPr lang="zh-CN" altLang="en-US" sz="4000" b="1" kern="0" dirty="0" smtClean="0">
                <a:solidFill>
                  <a:srgbClr val="003300"/>
                </a:solidFill>
                <a:effectLst/>
                <a:latin typeface="隶书" pitchFamily="49" charset="-122"/>
                <a:ea typeface="隶书" pitchFamily="49" charset="-122"/>
                <a:cs typeface="宋体"/>
              </a:rPr>
              <a:t>四</a:t>
            </a:r>
            <a:r>
              <a:rPr lang="zh-CN" altLang="zh-CN" sz="4000" b="1" kern="0" dirty="0" smtClean="0">
                <a:solidFill>
                  <a:srgbClr val="003300"/>
                </a:solidFill>
                <a:effectLst/>
                <a:latin typeface="隶书" pitchFamily="49" charset="-122"/>
                <a:ea typeface="隶书" pitchFamily="49" charset="-122"/>
                <a:cs typeface="宋体"/>
              </a:rPr>
              <a:t>、</a:t>
            </a:r>
            <a:r>
              <a:rPr lang="zh-CN" altLang="zh-CN" sz="4000" b="1" kern="100" dirty="0" smtClean="0">
                <a:solidFill>
                  <a:srgbClr val="003300"/>
                </a:solidFill>
                <a:effectLst/>
                <a:latin typeface="隶书" pitchFamily="49" charset="-122"/>
                <a:ea typeface="隶书" pitchFamily="49" charset="-122"/>
              </a:rPr>
              <a:t>巧妙识别语病的十种方法（两副判关并否褒介代数）</a:t>
            </a:r>
            <a:endParaRPr lang="zh-CN" altLang="zh-CN" sz="4000" kern="100" dirty="0">
              <a:solidFill>
                <a:srgbClr val="003300"/>
              </a:solidFill>
              <a:effectLst/>
              <a:latin typeface="隶书" pitchFamily="49" charset="-122"/>
              <a:ea typeface="隶书" pitchFamily="49" charset="-122"/>
            </a:endParaRPr>
          </a:p>
        </p:txBody>
      </p:sp>
    </p:spTree>
    <p:extLst>
      <p:ext uri="{BB962C8B-B14F-4D97-AF65-F5344CB8AC3E}">
        <p14:creationId xmlns:p14="http://schemas.microsoft.com/office/powerpoint/2010/main" val="341240414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60648"/>
            <a:ext cx="8568952" cy="1754326"/>
          </a:xfrm>
          <a:prstGeom prst="rect">
            <a:avLst/>
          </a:prstGeom>
        </p:spPr>
        <p:txBody>
          <a:bodyPr wrap="square">
            <a:spAutoFit/>
          </a:bodyPr>
          <a:lstStyle/>
          <a:p>
            <a:pPr marR="266700" indent="304800" algn="just"/>
            <a:r>
              <a:rPr lang="zh-CN" altLang="zh-CN" sz="3600" b="1" kern="0" dirty="0">
                <a:solidFill>
                  <a:srgbClr val="FF0000"/>
                </a:solidFill>
                <a:latin typeface="Times New Roman"/>
                <a:ea typeface="汉仪方隶简"/>
                <a:cs typeface="宋体"/>
              </a:rPr>
              <a:t>（十）注意句中的数量词，看其是否矛盾重复，是否合乎规则，是否位置正确。（数词看规则）</a:t>
            </a:r>
            <a:endParaRPr lang="zh-CN" altLang="zh-CN" sz="2800" kern="100" dirty="0">
              <a:solidFill>
                <a:srgbClr val="FF0000"/>
              </a:solidFill>
              <a:effectLst/>
              <a:latin typeface="Times New Roman"/>
              <a:ea typeface="宋体"/>
            </a:endParaRPr>
          </a:p>
        </p:txBody>
      </p:sp>
      <p:sp>
        <p:nvSpPr>
          <p:cNvPr id="3" name="矩形 2"/>
          <p:cNvSpPr/>
          <p:nvPr/>
        </p:nvSpPr>
        <p:spPr>
          <a:xfrm>
            <a:off x="323528" y="2132856"/>
            <a:ext cx="8568952" cy="2062103"/>
          </a:xfrm>
          <a:prstGeom prst="rect">
            <a:avLst/>
          </a:prstGeom>
        </p:spPr>
        <p:txBody>
          <a:bodyPr wrap="square">
            <a:spAutoFit/>
          </a:bodyPr>
          <a:lstStyle/>
          <a:p>
            <a:pPr marR="266700" indent="306070" algn="just"/>
            <a:r>
              <a:rPr lang="zh-CN" altLang="zh-CN" sz="3200" b="1" kern="0" dirty="0">
                <a:solidFill>
                  <a:srgbClr val="0D0DE3"/>
                </a:solidFill>
                <a:latin typeface="Times New Roman"/>
                <a:ea typeface="宋体"/>
                <a:cs typeface="宋体"/>
              </a:rPr>
              <a:t>解析：发现数词和表约数的词语连用，看是否造成矛盾或重复；发现缩小、减少、降低、增加、提高等词语时，看其是否符合“增倍减分、概约勿重、确约勿冲”的原则。</a:t>
            </a:r>
            <a:endParaRPr lang="zh-CN" altLang="zh-CN" sz="2400" kern="100" dirty="0">
              <a:solidFill>
                <a:srgbClr val="0D0DE3"/>
              </a:solidFill>
              <a:effectLst/>
              <a:latin typeface="Times New Roman"/>
              <a:ea typeface="宋体"/>
            </a:endParaRPr>
          </a:p>
        </p:txBody>
      </p:sp>
      <p:sp>
        <p:nvSpPr>
          <p:cNvPr id="4" name="矩形 3"/>
          <p:cNvSpPr/>
          <p:nvPr/>
        </p:nvSpPr>
        <p:spPr>
          <a:xfrm>
            <a:off x="347964" y="4437112"/>
            <a:ext cx="8544515" cy="1815882"/>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Times New Roman"/>
                <a:ea typeface="宋体"/>
                <a:cs typeface="宋体"/>
              </a:rPr>
              <a:t>1</a:t>
            </a:r>
            <a:r>
              <a:rPr lang="zh-CN" altLang="zh-CN" sz="2800" kern="0" dirty="0">
                <a:solidFill>
                  <a:srgbClr val="6600CC"/>
                </a:solidFill>
                <a:latin typeface="Times New Roman"/>
                <a:ea typeface="宋体"/>
                <a:cs typeface="宋体"/>
              </a:rPr>
              <a:t>：</a:t>
            </a:r>
            <a:r>
              <a:rPr lang="en-US" altLang="zh-CN" sz="2800" kern="0" dirty="0">
                <a:solidFill>
                  <a:srgbClr val="6600CC"/>
                </a:solidFill>
                <a:latin typeface="宋体"/>
                <a:ea typeface="宋体"/>
                <a:cs typeface="宋体"/>
              </a:rPr>
              <a:t>10</a:t>
            </a:r>
            <a:r>
              <a:rPr lang="zh-CN" altLang="zh-CN" sz="2800" kern="0" dirty="0">
                <a:solidFill>
                  <a:srgbClr val="6600CC"/>
                </a:solidFill>
                <a:latin typeface="Times New Roman"/>
                <a:ea typeface="宋体"/>
                <a:cs typeface="宋体"/>
              </a:rPr>
              <a:t>年间，图书年出版品种增加了一倍多，而总印数基本持平，说明图书的平均数下降了一倍多。</a:t>
            </a:r>
            <a:endParaRPr lang="zh-CN" altLang="zh-CN" sz="2800" kern="100" dirty="0">
              <a:solidFill>
                <a:srgbClr val="6600CC"/>
              </a:solidFill>
              <a:latin typeface="Times New Roman"/>
              <a:ea typeface="宋体"/>
            </a:endParaRPr>
          </a:p>
          <a:p>
            <a:pPr marR="266700" indent="304800" algn="just"/>
            <a:r>
              <a:rPr lang="zh-CN" altLang="zh-CN" sz="2800" kern="0" dirty="0">
                <a:solidFill>
                  <a:srgbClr val="6600CC"/>
                </a:solidFill>
                <a:latin typeface="Times New Roman"/>
                <a:ea typeface="宋体"/>
                <a:cs typeface="宋体"/>
              </a:rPr>
              <a:t>例</a:t>
            </a:r>
            <a:r>
              <a:rPr lang="en-US" altLang="zh-CN" sz="2800" kern="0" dirty="0">
                <a:solidFill>
                  <a:srgbClr val="6600CC"/>
                </a:solidFill>
                <a:latin typeface="Times New Roman"/>
                <a:ea typeface="宋体"/>
                <a:cs typeface="宋体"/>
              </a:rPr>
              <a:t>2</a:t>
            </a:r>
            <a:r>
              <a:rPr lang="zh-CN" altLang="zh-CN" sz="2800" kern="0" dirty="0">
                <a:solidFill>
                  <a:srgbClr val="6600CC"/>
                </a:solidFill>
                <a:latin typeface="Times New Roman"/>
                <a:ea typeface="宋体"/>
                <a:cs typeface="宋体"/>
              </a:rPr>
              <a:t>：近</a:t>
            </a:r>
            <a:r>
              <a:rPr lang="en-US" altLang="zh-CN" sz="2800" kern="0" dirty="0">
                <a:solidFill>
                  <a:srgbClr val="6600CC"/>
                </a:solidFill>
                <a:latin typeface="Times New Roman"/>
                <a:ea typeface="宋体"/>
                <a:cs typeface="宋体"/>
              </a:rPr>
              <a:t>200</a:t>
            </a:r>
            <a:r>
              <a:rPr lang="zh-CN" altLang="zh-CN" sz="2800" kern="0" dirty="0">
                <a:solidFill>
                  <a:srgbClr val="6600CC"/>
                </a:solidFill>
                <a:latin typeface="Times New Roman"/>
                <a:ea typeface="宋体"/>
                <a:cs typeface="宋体"/>
              </a:rPr>
              <a:t>年来，地球上的森林大约已有三分之一左右被采伐和毁掉。</a:t>
            </a:r>
            <a:endParaRPr lang="zh-CN" altLang="zh-CN" sz="2800" kern="100" dirty="0">
              <a:solidFill>
                <a:srgbClr val="6600CC"/>
              </a:solidFill>
              <a:effectLst/>
              <a:latin typeface="Times New Roman"/>
              <a:ea typeface="宋体"/>
            </a:endParaRPr>
          </a:p>
        </p:txBody>
      </p:sp>
    </p:spTree>
    <p:extLst>
      <p:ext uri="{BB962C8B-B14F-4D97-AF65-F5344CB8AC3E}">
        <p14:creationId xmlns:p14="http://schemas.microsoft.com/office/powerpoint/2010/main" val="276412573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332656"/>
            <a:ext cx="8496944" cy="1815882"/>
          </a:xfrm>
          <a:prstGeom prst="rect">
            <a:avLst/>
          </a:prstGeom>
        </p:spPr>
        <p:txBody>
          <a:bodyPr wrap="square">
            <a:spAutoFit/>
          </a:bodyPr>
          <a:lstStyle/>
          <a:p>
            <a:pPr marR="266700" indent="304800" algn="just"/>
            <a:r>
              <a:rPr lang="zh-CN" altLang="zh-CN" sz="2800" kern="0" dirty="0">
                <a:solidFill>
                  <a:srgbClr val="0D0DE3"/>
                </a:solidFill>
                <a:latin typeface="Times New Roman"/>
                <a:ea typeface="宋体"/>
                <a:cs typeface="宋体"/>
              </a:rPr>
              <a:t>分析：例</a:t>
            </a:r>
            <a:r>
              <a:rPr lang="en-US" altLang="zh-CN" sz="2800" kern="0" dirty="0">
                <a:solidFill>
                  <a:srgbClr val="0D0DE3"/>
                </a:solidFill>
                <a:latin typeface="Times New Roman"/>
                <a:ea typeface="宋体"/>
                <a:cs typeface="宋体"/>
              </a:rPr>
              <a:t>1</a:t>
            </a:r>
            <a:r>
              <a:rPr lang="zh-CN" altLang="zh-CN" sz="2800" kern="0" dirty="0">
                <a:solidFill>
                  <a:srgbClr val="0D0DE3"/>
                </a:solidFill>
                <a:latin typeface="Times New Roman"/>
                <a:ea typeface="宋体"/>
                <a:cs typeface="宋体"/>
              </a:rPr>
              <a:t>使用 “减少” “降低”“下降”等词语时不能用倍数，应改为几分之几或用百分比表示。例</a:t>
            </a:r>
            <a:r>
              <a:rPr lang="en-US" altLang="zh-CN" sz="2800" kern="0" dirty="0">
                <a:solidFill>
                  <a:srgbClr val="0D0DE3"/>
                </a:solidFill>
                <a:latin typeface="Times New Roman"/>
                <a:ea typeface="宋体"/>
                <a:cs typeface="宋体"/>
              </a:rPr>
              <a:t>2</a:t>
            </a:r>
            <a:r>
              <a:rPr lang="zh-CN" altLang="zh-CN" sz="2800" kern="0" dirty="0">
                <a:solidFill>
                  <a:srgbClr val="0D0DE3"/>
                </a:solidFill>
                <a:latin typeface="Times New Roman"/>
                <a:ea typeface="宋体"/>
                <a:cs typeface="宋体"/>
              </a:rPr>
              <a:t>“大约”“左右”都表示不确定，重复了，应该删掉其中一个。</a:t>
            </a:r>
            <a:endParaRPr lang="zh-CN" altLang="zh-CN" sz="2000" kern="100" dirty="0">
              <a:solidFill>
                <a:srgbClr val="0D0DE3"/>
              </a:solidFill>
              <a:effectLst/>
              <a:latin typeface="Times New Roman"/>
              <a:ea typeface="宋体"/>
            </a:endParaRPr>
          </a:p>
        </p:txBody>
      </p:sp>
      <p:sp>
        <p:nvSpPr>
          <p:cNvPr id="3" name="矩形 2"/>
          <p:cNvSpPr/>
          <p:nvPr/>
        </p:nvSpPr>
        <p:spPr>
          <a:xfrm>
            <a:off x="416204" y="3251309"/>
            <a:ext cx="8208912" cy="2246769"/>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1.</a:t>
            </a:r>
            <a:r>
              <a:rPr lang="zh-CN" altLang="zh-CN" sz="2800" kern="0" dirty="0">
                <a:solidFill>
                  <a:srgbClr val="1E1E1E"/>
                </a:solidFill>
                <a:latin typeface="Times New Roman"/>
                <a:ea typeface="宋体"/>
                <a:cs typeface="宋体"/>
              </a:rPr>
              <a:t>材料厂经过技术革新，成本下降了一倍，而产值却增长了</a:t>
            </a:r>
            <a:r>
              <a:rPr lang="en-US" altLang="zh-CN" sz="2800" kern="0" dirty="0">
                <a:solidFill>
                  <a:srgbClr val="1E1E1E"/>
                </a:solidFill>
                <a:latin typeface="Times New Roman"/>
                <a:ea typeface="宋体"/>
                <a:cs typeface="宋体"/>
              </a:rPr>
              <a:t>10%</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2</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这个炼钢车间，由十天开一炉，变为五天开一炉，时间缩短了一倍</a:t>
            </a:r>
            <a:r>
              <a:rPr lang="zh-CN" altLang="zh-CN" sz="2800" kern="100" dirty="0" smtClean="0">
                <a:solidFill>
                  <a:prstClr val="black"/>
                </a:solidFill>
                <a:latin typeface="Times New Roman"/>
                <a:ea typeface="新宋体"/>
              </a:rPr>
              <a:t>。</a:t>
            </a:r>
            <a:endParaRPr lang="zh-CN" altLang="zh-CN" sz="2000" kern="100" dirty="0">
              <a:effectLst/>
              <a:latin typeface="Times New Roman"/>
              <a:ea typeface="宋体"/>
            </a:endParaRPr>
          </a:p>
        </p:txBody>
      </p:sp>
      <p:sp>
        <p:nvSpPr>
          <p:cNvPr id="6" name="TextBox 5"/>
          <p:cNvSpPr txBox="1"/>
          <p:nvPr/>
        </p:nvSpPr>
        <p:spPr>
          <a:xfrm>
            <a:off x="2477141" y="2527989"/>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7" name="椭圆形标注 6"/>
          <p:cNvSpPr/>
          <p:nvPr/>
        </p:nvSpPr>
        <p:spPr>
          <a:xfrm>
            <a:off x="2915816" y="4096507"/>
            <a:ext cx="5006440" cy="445267"/>
          </a:xfrm>
          <a:prstGeom prst="wedgeEllipseCallout">
            <a:avLst>
              <a:gd name="adj1" fmla="val 30860"/>
              <a:gd name="adj2" fmla="val -13581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把“一倍”改为“一半”</a:t>
            </a:r>
            <a:endParaRPr lang="zh-CN" altLang="en-US" sz="2400" dirty="0">
              <a:solidFill>
                <a:srgbClr val="000099"/>
              </a:solidFill>
            </a:endParaRPr>
          </a:p>
        </p:txBody>
      </p:sp>
      <p:sp>
        <p:nvSpPr>
          <p:cNvPr id="9" name="椭圆形标注 8"/>
          <p:cNvSpPr/>
          <p:nvPr/>
        </p:nvSpPr>
        <p:spPr>
          <a:xfrm>
            <a:off x="2915816" y="5661248"/>
            <a:ext cx="5006440" cy="445267"/>
          </a:xfrm>
          <a:prstGeom prst="wedgeEllipseCallout">
            <a:avLst>
              <a:gd name="adj1" fmla="val -35928"/>
              <a:gd name="adj2" fmla="val -12355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把“一倍”改为“一半”</a:t>
            </a:r>
            <a:endParaRPr lang="zh-CN" altLang="en-US" sz="2400" dirty="0">
              <a:solidFill>
                <a:srgbClr val="000099"/>
              </a:solidFill>
            </a:endParaRPr>
          </a:p>
        </p:txBody>
      </p:sp>
    </p:spTree>
    <p:extLst>
      <p:ext uri="{BB962C8B-B14F-4D97-AF65-F5344CB8AC3E}">
        <p14:creationId xmlns:p14="http://schemas.microsoft.com/office/powerpoint/2010/main" val="384721753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86051" y="434877"/>
            <a:ext cx="8506429" cy="5262979"/>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3.</a:t>
            </a:r>
            <a:r>
              <a:rPr lang="zh-CN" altLang="zh-CN" sz="2800" kern="0" dirty="0">
                <a:solidFill>
                  <a:srgbClr val="1E1E1E"/>
                </a:solidFill>
                <a:latin typeface="Times New Roman"/>
                <a:ea typeface="宋体"/>
                <a:cs typeface="宋体"/>
              </a:rPr>
              <a:t>我们的语文教材本子几乎是世界上最薄的，比几个主要国家同类教材少好几倍</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4</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专家指出，我国西部广大中小学在未来的</a:t>
            </a:r>
            <a:r>
              <a:rPr lang="en-US" altLang="zh-CN" sz="2800" kern="100" dirty="0">
                <a:solidFill>
                  <a:prstClr val="black"/>
                </a:solidFill>
                <a:latin typeface="Times New Roman"/>
                <a:ea typeface="新宋体"/>
              </a:rPr>
              <a:t>5</a:t>
            </a:r>
            <a:r>
              <a:rPr lang="zh-CN" altLang="zh-CN" sz="2800" kern="100" dirty="0">
                <a:solidFill>
                  <a:prstClr val="black"/>
                </a:solidFill>
                <a:latin typeface="Times New Roman"/>
                <a:ea typeface="新宋体"/>
              </a:rPr>
              <a:t>到</a:t>
            </a:r>
            <a:r>
              <a:rPr lang="en-US" altLang="zh-CN" sz="2800" kern="100" dirty="0">
                <a:solidFill>
                  <a:prstClr val="black"/>
                </a:solidFill>
                <a:latin typeface="Times New Roman"/>
                <a:ea typeface="新宋体"/>
              </a:rPr>
              <a:t>10</a:t>
            </a:r>
            <a:r>
              <a:rPr lang="zh-CN" altLang="zh-CN" sz="2800" kern="100" dirty="0">
                <a:solidFill>
                  <a:prstClr val="black"/>
                </a:solidFill>
                <a:latin typeface="Times New Roman"/>
                <a:ea typeface="新宋体"/>
              </a:rPr>
              <a:t>年左右，学生入学人数会快速上升至饱和</a:t>
            </a:r>
            <a:r>
              <a:rPr lang="zh-CN" altLang="zh-CN" sz="2800" kern="100" dirty="0" smtClean="0">
                <a:solidFill>
                  <a:prstClr val="black"/>
                </a:solidFill>
                <a:latin typeface="Times New Roman"/>
                <a:ea typeface="新宋体"/>
              </a:rPr>
              <a:t>。</a:t>
            </a:r>
            <a:endParaRPr lang="en-US" altLang="zh-CN" sz="2800" kern="100" dirty="0" smtClean="0">
              <a:solidFill>
                <a:prstClr val="black"/>
              </a:solidFill>
              <a:latin typeface="Times New Roman"/>
              <a:ea typeface="新宋体"/>
            </a:endParaRPr>
          </a:p>
          <a:p>
            <a:pPr marR="266700" lvl="0" indent="304800" algn="just"/>
            <a:endParaRPr lang="en-US" altLang="zh-CN" sz="2800" kern="100" dirty="0">
              <a:solidFill>
                <a:prstClr val="black"/>
              </a:solidFill>
              <a:latin typeface="Times New Roman"/>
              <a:ea typeface="新宋体"/>
              <a:cs typeface="宋体"/>
            </a:endParaRPr>
          </a:p>
          <a:p>
            <a:pPr marR="266700" lvl="0" indent="304800" algn="just"/>
            <a:r>
              <a:rPr lang="en-US" altLang="zh-CN" sz="2800" kern="0" dirty="0" smtClean="0">
                <a:solidFill>
                  <a:srgbClr val="1E1E1E"/>
                </a:solidFill>
                <a:latin typeface="宋体"/>
                <a:cs typeface="宋体"/>
              </a:rPr>
              <a:t>5</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国家发展和改革委员会日前发出通知，大幅度降低</a:t>
            </a:r>
            <a:r>
              <a:rPr lang="en-US" altLang="zh-CN" sz="2800" kern="0" dirty="0">
                <a:solidFill>
                  <a:srgbClr val="1E1E1E"/>
                </a:solidFill>
                <a:latin typeface="Times New Roman"/>
                <a:cs typeface="宋体"/>
              </a:rPr>
              <a:t>24</a:t>
            </a:r>
            <a:r>
              <a:rPr lang="zh-CN" altLang="zh-CN" sz="2800" kern="0" dirty="0">
                <a:solidFill>
                  <a:srgbClr val="1E1E1E"/>
                </a:solidFill>
                <a:latin typeface="Times New Roman"/>
                <a:cs typeface="宋体"/>
              </a:rPr>
              <a:t>种常用药最高零售价，平均降价幅度为</a:t>
            </a:r>
            <a:r>
              <a:rPr lang="en-US" altLang="zh-CN" sz="2800" kern="0" dirty="0">
                <a:solidFill>
                  <a:srgbClr val="1E1E1E"/>
                </a:solidFill>
                <a:latin typeface="Times New Roman"/>
                <a:cs typeface="宋体"/>
              </a:rPr>
              <a:t>30%</a:t>
            </a:r>
            <a:r>
              <a:rPr lang="zh-CN" altLang="zh-CN" sz="2800" kern="0" dirty="0">
                <a:solidFill>
                  <a:srgbClr val="1E1E1E"/>
                </a:solidFill>
                <a:latin typeface="Times New Roman"/>
                <a:cs typeface="宋体"/>
              </a:rPr>
              <a:t>，降价金额约</a:t>
            </a:r>
            <a:r>
              <a:rPr lang="en-US" altLang="zh-CN" sz="2800" kern="0" dirty="0">
                <a:solidFill>
                  <a:srgbClr val="1E1E1E"/>
                </a:solidFill>
                <a:latin typeface="Times New Roman"/>
                <a:cs typeface="宋体"/>
              </a:rPr>
              <a:t>35</a:t>
            </a:r>
            <a:r>
              <a:rPr lang="zh-CN" altLang="zh-CN" sz="2800" kern="0" dirty="0">
                <a:solidFill>
                  <a:srgbClr val="1E1E1E"/>
                </a:solidFill>
                <a:latin typeface="Times New Roman"/>
                <a:cs typeface="宋体"/>
              </a:rPr>
              <a:t>亿元左右</a:t>
            </a:r>
            <a:r>
              <a:rPr lang="zh-CN" altLang="zh-CN" sz="2800" kern="0" dirty="0" smtClean="0">
                <a:solidFill>
                  <a:srgbClr val="1E1E1E"/>
                </a:solidFill>
                <a:latin typeface="Times New Roman"/>
                <a:cs typeface="宋体"/>
              </a:rPr>
              <a:t>。</a:t>
            </a:r>
            <a:endParaRPr lang="en-US" altLang="zh-CN" sz="2800" kern="0" dirty="0" smtClean="0">
              <a:solidFill>
                <a:srgbClr val="1E1E1E"/>
              </a:solidFill>
              <a:latin typeface="Times New Roman"/>
              <a:cs typeface="宋体"/>
            </a:endParaRPr>
          </a:p>
          <a:p>
            <a:pPr marR="266700" lvl="0" indent="304800" algn="just"/>
            <a:endParaRPr lang="en-US" altLang="zh-CN" sz="2800" kern="0" dirty="0">
              <a:solidFill>
                <a:srgbClr val="1E1E1E"/>
              </a:solidFill>
              <a:latin typeface="Times New Roman"/>
              <a:cs typeface="宋体"/>
            </a:endParaRPr>
          </a:p>
          <a:p>
            <a:pPr marR="266700" lvl="0" indent="304800" algn="just"/>
            <a:r>
              <a:rPr lang="en-US" altLang="zh-CN" sz="2800" kern="0" dirty="0" smtClean="0">
                <a:solidFill>
                  <a:srgbClr val="1E1E1E"/>
                </a:solidFill>
                <a:latin typeface="宋体"/>
                <a:cs typeface="宋体"/>
              </a:rPr>
              <a:t>6</a:t>
            </a:r>
            <a:r>
              <a:rPr lang="en-US" altLang="zh-CN" sz="2800" kern="0" dirty="0">
                <a:solidFill>
                  <a:srgbClr val="1E1E1E"/>
                </a:solidFill>
                <a:latin typeface="宋体"/>
                <a:cs typeface="宋体"/>
              </a:rPr>
              <a:t>.</a:t>
            </a:r>
            <a:r>
              <a:rPr lang="zh-CN" altLang="zh-CN" sz="2800" kern="100" dirty="0">
                <a:solidFill>
                  <a:prstClr val="black"/>
                </a:solidFill>
                <a:latin typeface="Times New Roman"/>
                <a:ea typeface="新宋体"/>
              </a:rPr>
              <a:t>看上去，他只有近</a:t>
            </a:r>
            <a:r>
              <a:rPr lang="en-US" altLang="zh-CN" sz="2800" kern="100" dirty="0">
                <a:solidFill>
                  <a:prstClr val="black"/>
                </a:solidFill>
                <a:latin typeface="Times New Roman"/>
                <a:ea typeface="新宋体"/>
              </a:rPr>
              <a:t>20</a:t>
            </a:r>
            <a:r>
              <a:rPr lang="zh-CN" altLang="zh-CN" sz="2800" kern="100" dirty="0">
                <a:solidFill>
                  <a:prstClr val="black"/>
                </a:solidFill>
                <a:latin typeface="Times New Roman"/>
                <a:ea typeface="新宋体"/>
              </a:rPr>
              <a:t>岁左右的年龄，那里会有</a:t>
            </a:r>
            <a:r>
              <a:rPr lang="en-US" altLang="zh-CN" sz="2800" kern="100" dirty="0">
                <a:solidFill>
                  <a:prstClr val="black"/>
                </a:solidFill>
                <a:latin typeface="Times New Roman"/>
                <a:ea typeface="新宋体"/>
              </a:rPr>
              <a:t>35</a:t>
            </a:r>
            <a:r>
              <a:rPr lang="zh-CN" altLang="zh-CN" sz="2800" kern="100" dirty="0">
                <a:solidFill>
                  <a:prstClr val="black"/>
                </a:solidFill>
                <a:latin typeface="Times New Roman"/>
                <a:ea typeface="新宋体"/>
              </a:rPr>
              <a:t>岁</a:t>
            </a:r>
            <a:r>
              <a:rPr lang="zh-CN" altLang="zh-CN" sz="2800" kern="100" dirty="0" smtClean="0">
                <a:solidFill>
                  <a:prstClr val="black"/>
                </a:solidFill>
                <a:latin typeface="Times New Roman"/>
                <a:ea typeface="新宋体"/>
              </a:rPr>
              <a:t>？</a:t>
            </a:r>
            <a:endParaRPr lang="zh-CN" altLang="zh-CN" sz="2000" kern="100" dirty="0">
              <a:effectLst/>
              <a:latin typeface="Times New Roman"/>
              <a:ea typeface="宋体"/>
            </a:endParaRPr>
          </a:p>
        </p:txBody>
      </p:sp>
      <p:sp>
        <p:nvSpPr>
          <p:cNvPr id="7" name="椭圆形标注 6"/>
          <p:cNvSpPr/>
          <p:nvPr/>
        </p:nvSpPr>
        <p:spPr>
          <a:xfrm>
            <a:off x="2483768" y="1340768"/>
            <a:ext cx="5904656" cy="445267"/>
          </a:xfrm>
          <a:prstGeom prst="wedgeEllipseCallout">
            <a:avLst>
              <a:gd name="adj1" fmla="val -14996"/>
              <a:gd name="adj2" fmla="val -80646"/>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把“好几倍”改为“几分之几”</a:t>
            </a:r>
            <a:endParaRPr lang="zh-CN" altLang="en-US" sz="2400" dirty="0">
              <a:solidFill>
                <a:srgbClr val="000099"/>
              </a:solidFill>
            </a:endParaRPr>
          </a:p>
        </p:txBody>
      </p:sp>
      <p:sp>
        <p:nvSpPr>
          <p:cNvPr id="8" name="椭圆形标注 7"/>
          <p:cNvSpPr/>
          <p:nvPr/>
        </p:nvSpPr>
        <p:spPr>
          <a:xfrm>
            <a:off x="1475656" y="2636925"/>
            <a:ext cx="3960440" cy="445267"/>
          </a:xfrm>
          <a:prstGeom prst="wedgeEllipseCallout">
            <a:avLst>
              <a:gd name="adj1" fmla="val -49306"/>
              <a:gd name="adj2" fmla="val -80646"/>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去掉“左右”</a:t>
            </a:r>
            <a:endParaRPr lang="zh-CN" altLang="en-US" sz="2400" dirty="0">
              <a:solidFill>
                <a:srgbClr val="000099"/>
              </a:solidFill>
            </a:endParaRPr>
          </a:p>
        </p:txBody>
      </p:sp>
      <p:sp>
        <p:nvSpPr>
          <p:cNvPr id="9" name="椭圆形标注 8"/>
          <p:cNvSpPr/>
          <p:nvPr/>
        </p:nvSpPr>
        <p:spPr>
          <a:xfrm>
            <a:off x="1835696" y="4343592"/>
            <a:ext cx="6230576" cy="445267"/>
          </a:xfrm>
          <a:prstGeom prst="wedgeEllipseCallout">
            <a:avLst>
              <a:gd name="adj1" fmla="val -46463"/>
              <a:gd name="adj2" fmla="val -77581"/>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去掉“约”或“左右”</a:t>
            </a:r>
            <a:endParaRPr lang="zh-CN" altLang="en-US" sz="2400" dirty="0">
              <a:solidFill>
                <a:srgbClr val="000099"/>
              </a:solidFill>
            </a:endParaRPr>
          </a:p>
        </p:txBody>
      </p:sp>
      <p:sp>
        <p:nvSpPr>
          <p:cNvPr id="10" name="椭圆形标注 9"/>
          <p:cNvSpPr/>
          <p:nvPr/>
        </p:nvSpPr>
        <p:spPr>
          <a:xfrm>
            <a:off x="1691680" y="5475222"/>
            <a:ext cx="6230576" cy="445267"/>
          </a:xfrm>
          <a:prstGeom prst="wedgeEllipseCallout">
            <a:avLst>
              <a:gd name="adj1" fmla="val -15140"/>
              <a:gd name="adj2" fmla="val -141948"/>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去掉“近”或“左右”</a:t>
            </a:r>
            <a:endParaRPr lang="zh-CN" altLang="en-US" sz="2400" dirty="0">
              <a:solidFill>
                <a:srgbClr val="000099"/>
              </a:solidFill>
            </a:endParaRPr>
          </a:p>
        </p:txBody>
      </p:sp>
    </p:spTree>
    <p:extLst>
      <p:ext uri="{BB962C8B-B14F-4D97-AF65-F5344CB8AC3E}">
        <p14:creationId xmlns:p14="http://schemas.microsoft.com/office/powerpoint/2010/main" val="17779983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7761" y="4149080"/>
            <a:ext cx="8352928" cy="1815882"/>
          </a:xfrm>
          <a:prstGeom prst="rect">
            <a:avLst/>
          </a:prstGeom>
        </p:spPr>
        <p:txBody>
          <a:bodyPr wrap="square">
            <a:spAutoFit/>
          </a:bodyPr>
          <a:lstStyle/>
          <a:p>
            <a:pPr marR="266700" indent="304800" algn="just"/>
            <a:r>
              <a:rPr lang="zh-CN" altLang="zh-CN" sz="2800" kern="0" dirty="0">
                <a:solidFill>
                  <a:srgbClr val="6600CC"/>
                </a:solidFill>
                <a:latin typeface="Times New Roman"/>
                <a:ea typeface="宋体"/>
                <a:cs typeface="宋体"/>
              </a:rPr>
              <a:t>以上介绍的这几种辨析语病的方法，简单易行、快速有效。当然，不是所有的语病都能通过这些方法辨析，做题时还要根据具体情况具体分析，灵活地运用解题方法。</a:t>
            </a:r>
            <a:endParaRPr lang="zh-CN" altLang="zh-CN" sz="2000" kern="100" dirty="0">
              <a:solidFill>
                <a:srgbClr val="6600CC"/>
              </a:solidFill>
              <a:effectLst/>
              <a:latin typeface="Times New Roman"/>
              <a:ea typeface="宋体"/>
            </a:endParaRPr>
          </a:p>
        </p:txBody>
      </p:sp>
      <p:sp>
        <p:nvSpPr>
          <p:cNvPr id="4" name="矩形 3"/>
          <p:cNvSpPr/>
          <p:nvPr/>
        </p:nvSpPr>
        <p:spPr>
          <a:xfrm>
            <a:off x="251520" y="476672"/>
            <a:ext cx="8568952" cy="2985433"/>
          </a:xfrm>
          <a:prstGeom prst="rect">
            <a:avLst/>
          </a:prstGeom>
        </p:spPr>
        <p:txBody>
          <a:bodyPr wrap="square">
            <a:spAutoFit/>
          </a:bodyPr>
          <a:lstStyle/>
          <a:p>
            <a:pPr marR="266700" lvl="0" indent="304800" algn="just"/>
            <a:r>
              <a:rPr lang="en-US" altLang="zh-CN" sz="2800" kern="0" dirty="0">
                <a:solidFill>
                  <a:srgbClr val="1E1E1E"/>
                </a:solidFill>
                <a:latin typeface="宋体"/>
                <a:ea typeface="宋体"/>
                <a:cs typeface="宋体"/>
              </a:rPr>
              <a:t>7.</a:t>
            </a:r>
            <a:r>
              <a:rPr lang="zh-CN" altLang="zh-CN" sz="2800" kern="0" dirty="0">
                <a:solidFill>
                  <a:srgbClr val="1E1E1E"/>
                </a:solidFill>
                <a:latin typeface="Times New Roman"/>
                <a:ea typeface="宋体"/>
                <a:cs typeface="宋体"/>
              </a:rPr>
              <a:t>他每天骑着摩托车，从城东到城西，从城南到城北，把</a:t>
            </a:r>
            <a:r>
              <a:rPr lang="en-US" altLang="zh-CN" sz="2800" kern="0" dirty="0">
                <a:solidFill>
                  <a:srgbClr val="1E1E1E"/>
                </a:solidFill>
                <a:latin typeface="Times New Roman"/>
                <a:ea typeface="宋体"/>
                <a:cs typeface="宋体"/>
              </a:rPr>
              <a:t>180</a:t>
            </a:r>
            <a:r>
              <a:rPr lang="zh-CN" altLang="zh-CN" sz="2800" kern="0" dirty="0">
                <a:solidFill>
                  <a:srgbClr val="1E1E1E"/>
                </a:solidFill>
                <a:latin typeface="Times New Roman"/>
                <a:ea typeface="宋体"/>
                <a:cs typeface="宋体"/>
              </a:rPr>
              <a:t>多家医院、照相馆、出版社等单位的废定影液一点一滴地收集起来</a:t>
            </a:r>
            <a:r>
              <a:rPr lang="zh-CN" altLang="zh-CN" sz="2800" kern="0" dirty="0" smtClean="0">
                <a:solidFill>
                  <a:srgbClr val="1E1E1E"/>
                </a:solidFill>
                <a:latin typeface="Times New Roman"/>
                <a:ea typeface="宋体"/>
                <a:cs typeface="宋体"/>
              </a:rPr>
              <a:t>。</a:t>
            </a:r>
            <a:endParaRPr lang="en-US" altLang="zh-CN" sz="2800" kern="0" dirty="0" smtClean="0">
              <a:solidFill>
                <a:srgbClr val="1E1E1E"/>
              </a:solidFill>
              <a:latin typeface="Times New Roman"/>
              <a:ea typeface="宋体"/>
              <a:cs typeface="宋体"/>
            </a:endParaRPr>
          </a:p>
          <a:p>
            <a:pPr marR="266700" lvl="0" indent="304800" algn="just"/>
            <a:endParaRPr lang="en-US" altLang="zh-CN" sz="2800" kern="0" dirty="0">
              <a:solidFill>
                <a:srgbClr val="1E1E1E"/>
              </a:solidFill>
              <a:latin typeface="Times New Roman"/>
              <a:ea typeface="宋体"/>
              <a:cs typeface="宋体"/>
            </a:endParaRPr>
          </a:p>
          <a:p>
            <a:pPr marR="266700" lvl="0" indent="304800" algn="just"/>
            <a:endParaRPr lang="en-US" altLang="zh-CN" sz="2800" kern="0" dirty="0" smtClean="0">
              <a:solidFill>
                <a:srgbClr val="1E1E1E"/>
              </a:solidFill>
              <a:latin typeface="Times New Roman"/>
              <a:ea typeface="宋体"/>
              <a:cs typeface="宋体"/>
            </a:endParaRPr>
          </a:p>
          <a:p>
            <a:pPr marR="266700" lvl="0" indent="304800" algn="just"/>
            <a:r>
              <a:rPr lang="en-US" altLang="zh-CN" sz="2800" kern="0" dirty="0" smtClean="0">
                <a:solidFill>
                  <a:srgbClr val="1E1E1E"/>
                </a:solidFill>
                <a:latin typeface="宋体"/>
                <a:cs typeface="宋体"/>
              </a:rPr>
              <a:t>8</a:t>
            </a:r>
            <a:r>
              <a:rPr lang="en-US" altLang="zh-CN" sz="2800" kern="0" dirty="0">
                <a:solidFill>
                  <a:srgbClr val="1E1E1E"/>
                </a:solidFill>
                <a:latin typeface="宋体"/>
                <a:cs typeface="宋体"/>
              </a:rPr>
              <a:t>.</a:t>
            </a:r>
            <a:r>
              <a:rPr lang="zh-CN" altLang="zh-CN" sz="2800" kern="0" dirty="0">
                <a:solidFill>
                  <a:srgbClr val="1E1E1E"/>
                </a:solidFill>
                <a:latin typeface="Times New Roman"/>
                <a:cs typeface="宋体"/>
              </a:rPr>
              <a:t>几个学校领导参加了开幕仪式。</a:t>
            </a:r>
            <a:endParaRPr lang="zh-CN" altLang="zh-CN" sz="2000" kern="100" dirty="0">
              <a:solidFill>
                <a:prstClr val="black"/>
              </a:solidFill>
              <a:latin typeface="Times New Roman"/>
            </a:endParaRPr>
          </a:p>
          <a:p>
            <a:pPr marR="266700" indent="304800" algn="just"/>
            <a:endParaRPr lang="zh-CN" altLang="zh-CN" sz="2000" kern="100" dirty="0">
              <a:effectLst/>
              <a:latin typeface="Times New Roman"/>
              <a:ea typeface="宋体"/>
            </a:endParaRPr>
          </a:p>
        </p:txBody>
      </p:sp>
      <p:sp>
        <p:nvSpPr>
          <p:cNvPr id="5" name="椭圆形标注 4"/>
          <p:cNvSpPr/>
          <p:nvPr/>
        </p:nvSpPr>
        <p:spPr>
          <a:xfrm>
            <a:off x="3851920" y="1801186"/>
            <a:ext cx="4680521" cy="818150"/>
          </a:xfrm>
          <a:prstGeom prst="wedgeEllipseCallout">
            <a:avLst>
              <a:gd name="adj1" fmla="val -84753"/>
              <a:gd name="adj2" fmla="val -109251"/>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a:t>
            </a:r>
            <a:r>
              <a:rPr lang="en-US" altLang="zh-CN" sz="2400" dirty="0" smtClean="0">
                <a:solidFill>
                  <a:srgbClr val="000099"/>
                </a:solidFill>
              </a:rPr>
              <a:t>180</a:t>
            </a:r>
            <a:r>
              <a:rPr lang="zh-CN" altLang="en-US" sz="2400" dirty="0" smtClean="0">
                <a:solidFill>
                  <a:srgbClr val="000099"/>
                </a:solidFill>
              </a:rPr>
              <a:t>多家”放到“单位”之前</a:t>
            </a:r>
            <a:endParaRPr lang="zh-CN" altLang="en-US" sz="2400" dirty="0">
              <a:solidFill>
                <a:srgbClr val="000099"/>
              </a:solidFill>
            </a:endParaRPr>
          </a:p>
        </p:txBody>
      </p:sp>
      <p:sp>
        <p:nvSpPr>
          <p:cNvPr id="6" name="椭圆形标注 5"/>
          <p:cNvSpPr/>
          <p:nvPr/>
        </p:nvSpPr>
        <p:spPr>
          <a:xfrm>
            <a:off x="1619672" y="3356992"/>
            <a:ext cx="6230576" cy="445267"/>
          </a:xfrm>
          <a:prstGeom prst="wedgeEllipseCallout">
            <a:avLst>
              <a:gd name="adj1" fmla="val -52377"/>
              <a:gd name="adj2" fmla="val -123557"/>
            </a:avLst>
          </a:prstGeom>
          <a:solidFill>
            <a:srgbClr val="FF99FF">
              <a:alpha val="5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dirty="0" smtClean="0">
                <a:solidFill>
                  <a:srgbClr val="000099"/>
                </a:solidFill>
              </a:rPr>
              <a:t>把“几个”放到“领导”之前</a:t>
            </a:r>
            <a:endParaRPr lang="zh-CN" altLang="en-US" sz="2400" dirty="0">
              <a:solidFill>
                <a:srgbClr val="000099"/>
              </a:solidFill>
            </a:endParaRPr>
          </a:p>
        </p:txBody>
      </p:sp>
    </p:spTree>
    <p:extLst>
      <p:ext uri="{BB962C8B-B14F-4D97-AF65-F5344CB8AC3E}">
        <p14:creationId xmlns:p14="http://schemas.microsoft.com/office/powerpoint/2010/main" val="197274982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026" y="1340768"/>
            <a:ext cx="8568952" cy="1384995"/>
          </a:xfrm>
          <a:prstGeom prst="rect">
            <a:avLst/>
          </a:prstGeom>
        </p:spPr>
        <p:txBody>
          <a:bodyPr wrap="square">
            <a:spAutoFit/>
          </a:bodyPr>
          <a:lstStyle/>
          <a:p>
            <a:pPr marR="266700" indent="306070" algn="just"/>
            <a:r>
              <a:rPr lang="zh-CN" altLang="en-US" sz="2800" b="1" kern="0" dirty="0" smtClean="0">
                <a:solidFill>
                  <a:srgbClr val="FF0000"/>
                </a:solidFill>
                <a:latin typeface="楷体_GB2312" pitchFamily="49" charset="-122"/>
                <a:ea typeface="楷体_GB2312" pitchFamily="49" charset="-122"/>
                <a:cs typeface="宋体"/>
              </a:rPr>
              <a:t>判断</a:t>
            </a:r>
            <a:r>
              <a:rPr lang="zh-CN" altLang="zh-CN" sz="2800" b="1" kern="0" dirty="0" smtClean="0">
                <a:solidFill>
                  <a:srgbClr val="FF0000"/>
                </a:solidFill>
                <a:latin typeface="楷体_GB2312" pitchFamily="49" charset="-122"/>
                <a:ea typeface="楷体_GB2312" pitchFamily="49" charset="-122"/>
                <a:cs typeface="宋体"/>
              </a:rPr>
              <a:t>一个</a:t>
            </a:r>
            <a:r>
              <a:rPr lang="zh-CN" altLang="en-US" sz="2800" b="1" kern="0" dirty="0" smtClean="0">
                <a:solidFill>
                  <a:srgbClr val="FF0000"/>
                </a:solidFill>
                <a:latin typeface="楷体_GB2312" pitchFamily="49" charset="-122"/>
                <a:ea typeface="楷体_GB2312" pitchFamily="49" charset="-122"/>
                <a:cs typeface="宋体"/>
              </a:rPr>
              <a:t>句子有没有</a:t>
            </a:r>
            <a:r>
              <a:rPr lang="zh-CN" altLang="zh-CN" sz="2800" b="1" kern="0" dirty="0" smtClean="0">
                <a:solidFill>
                  <a:srgbClr val="FF0000"/>
                </a:solidFill>
                <a:latin typeface="楷体_GB2312" pitchFamily="49" charset="-122"/>
                <a:ea typeface="楷体_GB2312" pitchFamily="49" charset="-122"/>
                <a:cs typeface="宋体"/>
              </a:rPr>
              <a:t>毛病，我们可以</a:t>
            </a:r>
            <a:r>
              <a:rPr lang="zh-CN" altLang="zh-CN" sz="2800" b="1" kern="0" dirty="0">
                <a:solidFill>
                  <a:srgbClr val="FF0000"/>
                </a:solidFill>
                <a:latin typeface="楷体_GB2312" pitchFamily="49" charset="-122"/>
                <a:ea typeface="楷体_GB2312" pitchFamily="49" charset="-122"/>
                <a:cs typeface="宋体"/>
              </a:rPr>
              <a:t>采用最基本和最有效的提取主干法——把句子的修饰成分去掉，再看其主干部分是否搭配得当。</a:t>
            </a:r>
            <a:endParaRPr lang="zh-CN" altLang="zh-CN" sz="2000" kern="100" dirty="0">
              <a:solidFill>
                <a:srgbClr val="FF0000"/>
              </a:solidFill>
              <a:latin typeface="楷体_GB2312" pitchFamily="49" charset="-122"/>
              <a:ea typeface="楷体_GB2312" pitchFamily="49" charset="-122"/>
            </a:endParaRPr>
          </a:p>
        </p:txBody>
      </p:sp>
      <p:sp>
        <p:nvSpPr>
          <p:cNvPr id="3" name="矩形 2"/>
          <p:cNvSpPr/>
          <p:nvPr/>
        </p:nvSpPr>
        <p:spPr>
          <a:xfrm>
            <a:off x="276869" y="2924944"/>
            <a:ext cx="8538012" cy="3416320"/>
          </a:xfrm>
          <a:prstGeom prst="rect">
            <a:avLst/>
          </a:prstGeom>
        </p:spPr>
        <p:txBody>
          <a:bodyPr wrap="square">
            <a:spAutoFit/>
          </a:bodyPr>
          <a:lstStyle/>
          <a:p>
            <a:pPr indent="306070" algn="just"/>
            <a:r>
              <a:rPr lang="en-US" altLang="zh-CN" sz="2800" kern="100" dirty="0">
                <a:solidFill>
                  <a:prstClr val="black"/>
                </a:solidFill>
                <a:latin typeface="Times New Roman"/>
              </a:rPr>
              <a:t>1.</a:t>
            </a:r>
            <a:r>
              <a:rPr lang="zh-CN" altLang="zh-CN" sz="2800" kern="100" dirty="0">
                <a:solidFill>
                  <a:prstClr val="black"/>
                </a:solidFill>
                <a:latin typeface="Times New Roman"/>
              </a:rPr>
              <a:t>这幅图片再现了身穿节日盛装的姑娘们围绕在熊熊篝火旁一起歌舞狂欢，汗水浸湿了她们的衣衫</a:t>
            </a:r>
            <a:r>
              <a:rPr lang="zh-CN" altLang="zh-CN" sz="2800" kern="100" dirty="0" smtClean="0">
                <a:solidFill>
                  <a:prstClr val="black"/>
                </a:solidFill>
                <a:latin typeface="Times New Roman"/>
              </a:rPr>
              <a:t>。</a:t>
            </a:r>
            <a:endParaRPr lang="en-US" altLang="zh-CN" sz="2800" kern="100" dirty="0" smtClean="0">
              <a:solidFill>
                <a:prstClr val="black"/>
              </a:solidFill>
              <a:latin typeface="Times New Roman"/>
            </a:endParaRPr>
          </a:p>
          <a:p>
            <a:pPr indent="306070" algn="just"/>
            <a:endParaRPr lang="en-US" altLang="zh-CN" sz="2800" kern="100" dirty="0" smtClean="0">
              <a:solidFill>
                <a:prstClr val="black"/>
              </a:solidFill>
              <a:latin typeface="Times New Roman"/>
            </a:endParaRPr>
          </a:p>
          <a:p>
            <a:pPr indent="306070" algn="just"/>
            <a:endParaRPr lang="en-US" altLang="zh-CN" sz="2800" kern="100" dirty="0" smtClean="0">
              <a:solidFill>
                <a:prstClr val="black"/>
              </a:solidFill>
              <a:latin typeface="Times New Roman"/>
            </a:endParaRPr>
          </a:p>
          <a:p>
            <a:pPr indent="306070" algn="just"/>
            <a:r>
              <a:rPr lang="en-US" altLang="zh-CN" sz="2800" kern="100" dirty="0" smtClean="0">
                <a:solidFill>
                  <a:prstClr val="black"/>
                </a:solidFill>
                <a:latin typeface="Times New Roman"/>
              </a:rPr>
              <a:t>2</a:t>
            </a:r>
            <a:r>
              <a:rPr lang="en-US" altLang="zh-CN" sz="2800" kern="100" dirty="0">
                <a:solidFill>
                  <a:prstClr val="black"/>
                </a:solidFill>
                <a:latin typeface="Times New Roman"/>
              </a:rPr>
              <a:t>.</a:t>
            </a:r>
            <a:r>
              <a:rPr lang="zh-CN" altLang="zh-CN" sz="2800" kern="100" dirty="0">
                <a:solidFill>
                  <a:prstClr val="black"/>
                </a:solidFill>
                <a:latin typeface="Times New Roman"/>
              </a:rPr>
              <a:t>城关中学的</a:t>
            </a:r>
            <a:r>
              <a:rPr lang="zh-CN" altLang="zh-CN" sz="2800" kern="100" dirty="0" smtClean="0">
                <a:solidFill>
                  <a:prstClr val="black"/>
                </a:solidFill>
                <a:latin typeface="Times New Roman"/>
              </a:rPr>
              <a:t>学生</a:t>
            </a:r>
            <a:r>
              <a:rPr lang="zh-CN" altLang="en-US" sz="2800" kern="100" dirty="0" smtClean="0">
                <a:solidFill>
                  <a:prstClr val="black"/>
                </a:solidFill>
                <a:latin typeface="Times New Roman"/>
              </a:rPr>
              <a:t>，</a:t>
            </a:r>
            <a:r>
              <a:rPr lang="zh-CN" altLang="zh-CN" sz="2800" kern="100" dirty="0" smtClean="0">
                <a:solidFill>
                  <a:prstClr val="black"/>
                </a:solidFill>
                <a:latin typeface="Times New Roman"/>
              </a:rPr>
              <a:t>在</a:t>
            </a:r>
            <a:r>
              <a:rPr lang="zh-CN" altLang="zh-CN" sz="2800" kern="100" dirty="0">
                <a:solidFill>
                  <a:prstClr val="black"/>
                </a:solidFill>
                <a:latin typeface="Times New Roman"/>
              </a:rPr>
              <a:t>老师的带领下，为山区百姓义务投递邮件，几年来没有丢失一封信，推动了村民之间的联系，弥补了当地交通发展的局限。</a:t>
            </a:r>
            <a:endParaRPr lang="zh-CN" altLang="zh-CN" sz="2000" kern="100" dirty="0">
              <a:solidFill>
                <a:prstClr val="black"/>
              </a:solidFill>
              <a:latin typeface="Times New Roman"/>
            </a:endParaRPr>
          </a:p>
          <a:p>
            <a:pPr indent="306070" algn="just"/>
            <a:endParaRPr lang="zh-CN" altLang="zh-CN" sz="2000" kern="100" dirty="0">
              <a:solidFill>
                <a:prstClr val="black"/>
              </a:solidFill>
              <a:latin typeface="Times New Roman"/>
            </a:endParaRPr>
          </a:p>
        </p:txBody>
      </p:sp>
      <p:sp>
        <p:nvSpPr>
          <p:cNvPr id="4" name="TextBox 3"/>
          <p:cNvSpPr txBox="1"/>
          <p:nvPr/>
        </p:nvSpPr>
        <p:spPr>
          <a:xfrm>
            <a:off x="1659186" y="189685"/>
            <a:ext cx="5544616" cy="830997"/>
          </a:xfrm>
          <a:prstGeom prst="rect">
            <a:avLst/>
          </a:prstGeom>
          <a:noFill/>
          <a:effectLst>
            <a:glow rad="228600">
              <a:schemeClr val="accent6">
                <a:satMod val="175000"/>
                <a:alpha val="40000"/>
              </a:schemeClr>
            </a:glow>
          </a:effectLst>
        </p:spPr>
        <p:txBody>
          <a:bodyPr wrap="square" rtlCol="0">
            <a:spAutoFit/>
          </a:bodyPr>
          <a:lstStyle/>
          <a:p>
            <a:pPr algn="ctr"/>
            <a:r>
              <a:rPr lang="zh-CN" altLang="en-US" sz="4800" dirty="0">
                <a:solidFill>
                  <a:srgbClr val="6600CC"/>
                </a:solidFill>
                <a:latin typeface="华文琥珀" pitchFamily="2" charset="-122"/>
                <a:ea typeface="华文琥珀" pitchFamily="2" charset="-122"/>
              </a:rPr>
              <a:t>辨</a:t>
            </a:r>
            <a:r>
              <a:rPr lang="zh-CN" altLang="en-US" sz="4800" dirty="0" smtClean="0">
                <a:solidFill>
                  <a:srgbClr val="6600CC"/>
                </a:solidFill>
                <a:latin typeface="华文琥珀" pitchFamily="2" charset="-122"/>
                <a:ea typeface="华文琥珀" pitchFamily="2" charset="-122"/>
              </a:rPr>
              <a:t>别语病一般方法</a:t>
            </a:r>
            <a:endParaRPr lang="zh-CN" altLang="en-US" sz="4800" dirty="0">
              <a:solidFill>
                <a:srgbClr val="6600CC"/>
              </a:solidFill>
              <a:latin typeface="华文琥珀" pitchFamily="2" charset="-122"/>
              <a:ea typeface="华文琥珀" pitchFamily="2" charset="-122"/>
            </a:endParaRPr>
          </a:p>
        </p:txBody>
      </p:sp>
    </p:spTree>
    <p:extLst>
      <p:ext uri="{BB962C8B-B14F-4D97-AF65-F5344CB8AC3E}">
        <p14:creationId xmlns:p14="http://schemas.microsoft.com/office/powerpoint/2010/main" val="4197998681"/>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childTnLst>
                                    <p:animEffect transition="out" filter="fade">
                                      <p:cBhvr>
                                        <p:cTn id="6" dur="2000"/>
                                        <p:tgtEl>
                                          <p:spTgt spid="4"/>
                                        </p:tgtEl>
                                      </p:cBhvr>
                                    </p:animEffect>
                                    <p:anim calcmode="lin" valueType="num">
                                      <p:cBhvr>
                                        <p:cTn id="7" dur="2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
                                        </p:tgtEl>
                                        <p:attrNameLst>
                                          <p:attrName>ppt_h</p:attrName>
                                        </p:attrNameLst>
                                      </p:cBhvr>
                                      <p:tavLst>
                                        <p:tav tm="0">
                                          <p:val>
                                            <p:strVal val="ppt_h"/>
                                          </p:val>
                                        </p:tav>
                                        <p:tav tm="100000">
                                          <p:val>
                                            <p:strVal val="ppt_h"/>
                                          </p:val>
                                        </p:tav>
                                      </p:tavLst>
                                    </p:anim>
                                    <p:set>
                                      <p:cBhvr>
                                        <p:cTn id="9" dur="1" fill="hold">
                                          <p:stCondLst>
                                            <p:cond delay="1999"/>
                                          </p:stCondLst>
                                        </p:cTn>
                                        <p:tgtEl>
                                          <p:spTgt spid="4"/>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76672"/>
            <a:ext cx="8640960" cy="3847207"/>
          </a:xfrm>
          <a:prstGeom prst="rect">
            <a:avLst/>
          </a:prstGeom>
        </p:spPr>
        <p:txBody>
          <a:bodyPr wrap="square">
            <a:spAutoFit/>
          </a:bodyPr>
          <a:lstStyle/>
          <a:p>
            <a:pPr indent="306070" algn="just"/>
            <a:r>
              <a:rPr lang="en-US" altLang="zh-CN" sz="2800" kern="100" dirty="0">
                <a:solidFill>
                  <a:prstClr val="black"/>
                </a:solidFill>
                <a:latin typeface="Times New Roman"/>
              </a:rPr>
              <a:t>3.</a:t>
            </a:r>
            <a:r>
              <a:rPr lang="zh-CN" altLang="zh-CN" sz="2800" kern="0" dirty="0">
                <a:solidFill>
                  <a:prstClr val="black"/>
                </a:solidFill>
                <a:latin typeface="Times New Roman"/>
                <a:cs typeface="宋体"/>
              </a:rPr>
              <a:t>王羽除了班里和学生会的工作外，还承担了校广播站</a:t>
            </a:r>
            <a:r>
              <a:rPr lang="en-US" altLang="zh-CN" sz="2800" kern="0" dirty="0">
                <a:solidFill>
                  <a:prstClr val="black"/>
                </a:solidFill>
                <a:latin typeface="Arial"/>
                <a:cs typeface="宋体"/>
              </a:rPr>
              <a:t>“</a:t>
            </a:r>
            <a:r>
              <a:rPr lang="zh-CN" altLang="zh-CN" sz="2800" kern="0" dirty="0">
                <a:solidFill>
                  <a:prstClr val="black"/>
                </a:solidFill>
                <a:latin typeface="Times New Roman"/>
                <a:cs typeface="宋体"/>
              </a:rPr>
              <a:t>音乐不断</a:t>
            </a:r>
            <a:r>
              <a:rPr lang="en-US" altLang="zh-CN" sz="2800" kern="0" dirty="0">
                <a:solidFill>
                  <a:prstClr val="black"/>
                </a:solidFill>
                <a:latin typeface="Arial"/>
                <a:cs typeface="宋体"/>
              </a:rPr>
              <a:t>”“</a:t>
            </a:r>
            <a:r>
              <a:rPr lang="zh-CN" altLang="zh-CN" sz="2800" kern="0" dirty="0">
                <a:solidFill>
                  <a:prstClr val="black"/>
                </a:solidFill>
                <a:latin typeface="Times New Roman"/>
                <a:cs typeface="宋体"/>
              </a:rPr>
              <a:t>英语角</a:t>
            </a:r>
            <a:r>
              <a:rPr lang="en-US" altLang="zh-CN" sz="2800" kern="0" dirty="0">
                <a:solidFill>
                  <a:prstClr val="black"/>
                </a:solidFill>
                <a:latin typeface="Arial"/>
                <a:cs typeface="宋体"/>
              </a:rPr>
              <a:t>”</a:t>
            </a:r>
            <a:r>
              <a:rPr lang="zh-CN" altLang="zh-CN" sz="2800" kern="0" dirty="0">
                <a:solidFill>
                  <a:prstClr val="black"/>
                </a:solidFill>
                <a:latin typeface="Times New Roman"/>
                <a:cs typeface="宋体"/>
              </a:rPr>
              <a:t>栏目主持，居然没有影响学习成绩，真让人佩服</a:t>
            </a:r>
            <a:r>
              <a:rPr lang="zh-CN" altLang="zh-CN" sz="2800" kern="0" dirty="0" smtClean="0">
                <a:solidFill>
                  <a:prstClr val="black"/>
                </a:solidFill>
                <a:latin typeface="Times New Roman"/>
                <a:cs typeface="宋体"/>
              </a:rPr>
              <a:t>。</a:t>
            </a:r>
            <a:endParaRPr lang="en-US" altLang="zh-CN" sz="2800" kern="0" dirty="0" smtClean="0">
              <a:solidFill>
                <a:prstClr val="black"/>
              </a:solidFill>
              <a:latin typeface="Times New Roman"/>
              <a:cs typeface="宋体"/>
            </a:endParaRPr>
          </a:p>
          <a:p>
            <a:pPr indent="306070" algn="just"/>
            <a:endParaRPr lang="en-US" altLang="zh-CN" sz="2800" kern="0" dirty="0">
              <a:solidFill>
                <a:prstClr val="black"/>
              </a:solidFill>
              <a:latin typeface="Times New Roman"/>
            </a:endParaRPr>
          </a:p>
          <a:p>
            <a:pPr indent="306070" algn="just"/>
            <a:endParaRPr lang="en-US" altLang="zh-CN" sz="2800" kern="0" dirty="0" smtClean="0">
              <a:solidFill>
                <a:prstClr val="black"/>
              </a:solidFill>
              <a:latin typeface="Times New Roman"/>
            </a:endParaRPr>
          </a:p>
          <a:p>
            <a:pPr indent="306070" algn="just"/>
            <a:r>
              <a:rPr lang="en-US" altLang="zh-CN" sz="2800" kern="100" dirty="0" smtClean="0">
                <a:solidFill>
                  <a:prstClr val="black"/>
                </a:solidFill>
                <a:latin typeface="Times New Roman"/>
              </a:rPr>
              <a:t>4</a:t>
            </a:r>
            <a:r>
              <a:rPr lang="en-US" altLang="zh-CN" sz="2800" kern="100" dirty="0">
                <a:solidFill>
                  <a:prstClr val="black"/>
                </a:solidFill>
                <a:latin typeface="Times New Roman"/>
              </a:rPr>
              <a:t>.</a:t>
            </a:r>
            <a:r>
              <a:rPr lang="zh-CN" altLang="zh-CN" sz="2800" kern="100" dirty="0">
                <a:solidFill>
                  <a:prstClr val="black"/>
                </a:solidFill>
                <a:latin typeface="Times New Roman"/>
              </a:rPr>
              <a:t>这家工厂虽然规模不大，但曾两次荣获科学大会奖，三次被授予省优质产品称号，产品远销全国各地和东南亚地区。</a:t>
            </a:r>
            <a:endParaRPr lang="zh-CN" altLang="zh-CN" sz="2000" kern="100" dirty="0">
              <a:solidFill>
                <a:prstClr val="black"/>
              </a:solidFill>
              <a:latin typeface="Times New Roman"/>
            </a:endParaRPr>
          </a:p>
          <a:p>
            <a:pPr indent="304800" algn="just"/>
            <a:endParaRPr lang="zh-CN" altLang="zh-CN" sz="2000" kern="100" dirty="0">
              <a:solidFill>
                <a:prstClr val="black"/>
              </a:solidFill>
              <a:latin typeface="Times New Roman"/>
            </a:endParaRPr>
          </a:p>
        </p:txBody>
      </p:sp>
    </p:spTree>
    <p:extLst>
      <p:ext uri="{BB962C8B-B14F-4D97-AF65-F5344CB8AC3E}">
        <p14:creationId xmlns:p14="http://schemas.microsoft.com/office/powerpoint/2010/main" val="37090927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332656"/>
            <a:ext cx="8352928" cy="2308324"/>
          </a:xfrm>
          <a:prstGeom prst="rect">
            <a:avLst/>
          </a:prstGeom>
        </p:spPr>
        <p:txBody>
          <a:bodyPr wrap="square">
            <a:spAutoFit/>
          </a:bodyPr>
          <a:lstStyle/>
          <a:p>
            <a:pPr marR="266700" indent="333375"/>
            <a:r>
              <a:rPr lang="zh-CN" altLang="zh-CN" sz="3600" kern="0" dirty="0" smtClean="0">
                <a:solidFill>
                  <a:srgbClr val="6600CC"/>
                </a:solidFill>
                <a:effectLst/>
                <a:latin typeface="Times New Roman"/>
                <a:ea typeface="宋体"/>
                <a:cs typeface="宋体"/>
              </a:rPr>
              <a:t>例</a:t>
            </a:r>
            <a:r>
              <a:rPr lang="en-US" altLang="zh-CN" sz="3600" kern="0" dirty="0" smtClean="0">
                <a:solidFill>
                  <a:srgbClr val="6600CC"/>
                </a:solidFill>
                <a:effectLst/>
                <a:latin typeface="Times New Roman"/>
                <a:ea typeface="宋体"/>
                <a:cs typeface="宋体"/>
              </a:rPr>
              <a:t>1</a:t>
            </a:r>
            <a:r>
              <a:rPr lang="zh-CN" altLang="zh-CN" sz="3600" kern="0" dirty="0" smtClean="0">
                <a:solidFill>
                  <a:srgbClr val="6600CC"/>
                </a:solidFill>
                <a:effectLst/>
                <a:latin typeface="Times New Roman"/>
                <a:ea typeface="宋体"/>
                <a:cs typeface="宋体"/>
              </a:rPr>
              <a:t>：一个人学习能否进步，与这个人善于钻研有重要关系。</a:t>
            </a:r>
            <a:endParaRPr lang="zh-CN" altLang="zh-CN" sz="3600" kern="100" dirty="0" smtClean="0">
              <a:solidFill>
                <a:srgbClr val="6600CC"/>
              </a:solidFill>
              <a:effectLst/>
              <a:latin typeface="Times New Roman"/>
              <a:ea typeface="宋体"/>
            </a:endParaRPr>
          </a:p>
          <a:p>
            <a:pPr marR="266700" indent="333375" algn="just"/>
            <a:r>
              <a:rPr lang="zh-CN" altLang="zh-CN" sz="3600" kern="0" dirty="0" smtClean="0">
                <a:solidFill>
                  <a:srgbClr val="6600CC"/>
                </a:solidFill>
                <a:effectLst/>
                <a:latin typeface="Times New Roman"/>
                <a:ea typeface="宋体"/>
                <a:cs typeface="宋体"/>
              </a:rPr>
              <a:t>例</a:t>
            </a:r>
            <a:r>
              <a:rPr lang="en-US" altLang="zh-CN" sz="3600" kern="0" dirty="0" smtClean="0">
                <a:solidFill>
                  <a:srgbClr val="6600CC"/>
                </a:solidFill>
                <a:effectLst/>
                <a:latin typeface="Times New Roman"/>
                <a:ea typeface="宋体"/>
                <a:cs typeface="宋体"/>
              </a:rPr>
              <a:t>2</a:t>
            </a:r>
            <a:r>
              <a:rPr lang="zh-CN" altLang="zh-CN" sz="3600" kern="0" dirty="0" smtClean="0">
                <a:solidFill>
                  <a:srgbClr val="6600CC"/>
                </a:solidFill>
                <a:effectLst/>
                <a:latin typeface="Times New Roman"/>
                <a:ea typeface="宋体"/>
                <a:cs typeface="宋体"/>
              </a:rPr>
              <a:t>：各级人民政府采取有效措施，关系到未成年人保护工作能否顺利开展。</a:t>
            </a:r>
            <a:endParaRPr lang="zh-CN" altLang="zh-CN" sz="3600" kern="100" dirty="0">
              <a:solidFill>
                <a:srgbClr val="6600CC"/>
              </a:solidFill>
              <a:effectLst/>
              <a:latin typeface="Times New Roman"/>
              <a:ea typeface="宋体"/>
            </a:endParaRPr>
          </a:p>
        </p:txBody>
      </p:sp>
      <p:sp>
        <p:nvSpPr>
          <p:cNvPr id="3" name="矩形 2"/>
          <p:cNvSpPr/>
          <p:nvPr/>
        </p:nvSpPr>
        <p:spPr>
          <a:xfrm>
            <a:off x="484875" y="2852936"/>
            <a:ext cx="8352928" cy="1569660"/>
          </a:xfrm>
          <a:prstGeom prst="rect">
            <a:avLst/>
          </a:prstGeom>
        </p:spPr>
        <p:txBody>
          <a:bodyPr wrap="square">
            <a:spAutoFit/>
          </a:bodyPr>
          <a:lstStyle/>
          <a:p>
            <a:pPr marR="266700" indent="333375" algn="just"/>
            <a:r>
              <a:rPr lang="zh-CN" altLang="zh-CN" sz="3200" kern="0" dirty="0" smtClean="0">
                <a:solidFill>
                  <a:srgbClr val="0D0DE3"/>
                </a:solidFill>
                <a:effectLst/>
                <a:latin typeface="Times New Roman"/>
                <a:ea typeface="宋体"/>
                <a:cs typeface="宋体"/>
              </a:rPr>
              <a:t>分析：例</a:t>
            </a:r>
            <a:r>
              <a:rPr lang="en-US" altLang="zh-CN" sz="3200" kern="0" dirty="0" smtClean="0">
                <a:solidFill>
                  <a:srgbClr val="0D0DE3"/>
                </a:solidFill>
                <a:effectLst/>
                <a:latin typeface="Times New Roman"/>
                <a:ea typeface="宋体"/>
                <a:cs typeface="宋体"/>
              </a:rPr>
              <a:t>1 </a:t>
            </a:r>
            <a:r>
              <a:rPr lang="zh-CN" altLang="zh-CN" sz="3200" kern="0" dirty="0" smtClean="0">
                <a:solidFill>
                  <a:srgbClr val="0D0DE3"/>
                </a:solidFill>
                <a:effectLst/>
                <a:latin typeface="Times New Roman"/>
                <a:ea typeface="宋体"/>
                <a:cs typeface="宋体"/>
              </a:rPr>
              <a:t>“学习能否进步”表示双提，后面与之对应的却是单承，前后不一致，产生语病。可以在“善于”后面加上“是否”。</a:t>
            </a:r>
            <a:endParaRPr lang="zh-CN" altLang="zh-CN" sz="3200" kern="100" dirty="0">
              <a:solidFill>
                <a:srgbClr val="0D0DE3"/>
              </a:solidFill>
              <a:effectLst/>
              <a:latin typeface="Times New Roman"/>
              <a:ea typeface="宋体"/>
            </a:endParaRPr>
          </a:p>
        </p:txBody>
      </p:sp>
      <p:sp>
        <p:nvSpPr>
          <p:cNvPr id="4" name="矩形 3"/>
          <p:cNvSpPr/>
          <p:nvPr/>
        </p:nvSpPr>
        <p:spPr>
          <a:xfrm>
            <a:off x="611560" y="4693003"/>
            <a:ext cx="8064896" cy="1569660"/>
          </a:xfrm>
          <a:prstGeom prst="rect">
            <a:avLst/>
          </a:prstGeom>
        </p:spPr>
        <p:txBody>
          <a:bodyPr wrap="square">
            <a:spAutoFit/>
          </a:bodyPr>
          <a:lstStyle/>
          <a:p>
            <a:pPr marR="266700" lvl="0" indent="333375" algn="just"/>
            <a:r>
              <a:rPr kumimoji="0" lang="zh-CN" altLang="zh-CN" sz="3200" b="0" i="0" u="none" strike="noStrike" kern="0" cap="none" spc="0" normalizeH="0" baseline="0" noProof="0" dirty="0" smtClean="0">
                <a:ln>
                  <a:noFill/>
                </a:ln>
                <a:solidFill>
                  <a:srgbClr val="0D0DE3"/>
                </a:solidFill>
                <a:effectLst/>
                <a:uLnTx/>
                <a:uFillTx/>
                <a:latin typeface="Times New Roman"/>
                <a:ea typeface="宋体"/>
                <a:cs typeface="宋体"/>
              </a:rPr>
              <a:t>例</a:t>
            </a:r>
            <a:r>
              <a:rPr kumimoji="0" lang="en-US" altLang="zh-CN" sz="3200" b="0" i="0" u="none" strike="noStrike" kern="0" cap="none" spc="0" normalizeH="0" baseline="0" noProof="0" dirty="0" smtClean="0">
                <a:ln>
                  <a:noFill/>
                </a:ln>
                <a:solidFill>
                  <a:srgbClr val="0D0DE3"/>
                </a:solidFill>
                <a:effectLst/>
                <a:uLnTx/>
                <a:uFillTx/>
                <a:latin typeface="Times New Roman"/>
                <a:ea typeface="宋体"/>
                <a:cs typeface="宋体"/>
              </a:rPr>
              <a:t>2 </a:t>
            </a:r>
            <a:r>
              <a:rPr kumimoji="0" lang="zh-CN" altLang="zh-CN" sz="3200" b="0" i="0" u="none" strike="noStrike" kern="0" cap="none" spc="0" normalizeH="0" baseline="0" noProof="0" dirty="0" smtClean="0">
                <a:ln>
                  <a:noFill/>
                </a:ln>
                <a:solidFill>
                  <a:srgbClr val="0D0DE3"/>
                </a:solidFill>
                <a:effectLst/>
                <a:uLnTx/>
                <a:uFillTx/>
                <a:latin typeface="Times New Roman"/>
                <a:ea typeface="宋体"/>
                <a:cs typeface="宋体"/>
              </a:rPr>
              <a:t>“采取有效措施”是单提的，“能否顺利开展”是双提的，前后不一致。应该在“采取”前面加上“能否”。</a:t>
            </a:r>
            <a:endParaRPr lang="zh-CN" altLang="zh-CN" sz="3200" kern="100" dirty="0">
              <a:solidFill>
                <a:srgbClr val="0D0DE3"/>
              </a:solidFill>
              <a:latin typeface="Times New Roman"/>
              <a:ea typeface="宋体"/>
            </a:endParaRPr>
          </a:p>
        </p:txBody>
      </p:sp>
    </p:spTree>
    <p:extLst>
      <p:ext uri="{BB962C8B-B14F-4D97-AF65-F5344CB8AC3E}">
        <p14:creationId xmlns:p14="http://schemas.microsoft.com/office/powerpoint/2010/main" val="254612869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7524" y="1052736"/>
            <a:ext cx="8568952" cy="5509200"/>
          </a:xfrm>
          <a:prstGeom prst="rect">
            <a:avLst/>
          </a:prstGeom>
        </p:spPr>
        <p:txBody>
          <a:bodyPr wrap="square">
            <a:spAutoFit/>
          </a:bodyPr>
          <a:lstStyle/>
          <a:p>
            <a:pPr lvl="0" algn="just"/>
            <a:r>
              <a:rPr lang="zh-CN" altLang="en-US" sz="3200" kern="0" dirty="0" smtClean="0">
                <a:solidFill>
                  <a:srgbClr val="1E1E1E"/>
                </a:solidFill>
                <a:effectLst/>
                <a:latin typeface="宋体"/>
                <a:ea typeface="宋体"/>
                <a:cs typeface="宋体"/>
              </a:rPr>
              <a:t>　</a:t>
            </a:r>
            <a:r>
              <a:rPr lang="en-US" altLang="zh-CN" sz="3200" kern="0" dirty="0" smtClean="0">
                <a:solidFill>
                  <a:srgbClr val="1E1E1E"/>
                </a:solidFill>
                <a:effectLst/>
                <a:latin typeface="宋体"/>
                <a:ea typeface="宋体"/>
                <a:cs typeface="宋体"/>
              </a:rPr>
              <a:t>1.</a:t>
            </a:r>
            <a:r>
              <a:rPr lang="zh-CN" altLang="zh-CN" sz="3200" kern="0" dirty="0" smtClean="0">
                <a:solidFill>
                  <a:srgbClr val="1E1E1E"/>
                </a:solidFill>
                <a:effectLst/>
                <a:latin typeface="Times New Roman"/>
                <a:ea typeface="宋体"/>
                <a:cs typeface="宋体"/>
              </a:rPr>
              <a:t>能否根治网吧“顽症”，是保证青少年健康成长的条件之一。</a:t>
            </a:r>
            <a:endParaRPr lang="en-US" altLang="zh-CN" sz="3200" kern="0" dirty="0" smtClean="0">
              <a:solidFill>
                <a:srgbClr val="1E1E1E"/>
              </a:solidFill>
              <a:effectLst/>
              <a:latin typeface="Times New Roman"/>
              <a:ea typeface="宋体"/>
              <a:cs typeface="宋体"/>
            </a:endParaRPr>
          </a:p>
          <a:p>
            <a:pPr lvl="0" algn="just"/>
            <a:endParaRPr lang="en-US" altLang="zh-CN" sz="3200" kern="0" dirty="0" smtClean="0">
              <a:solidFill>
                <a:srgbClr val="1E1E1E"/>
              </a:solidFill>
              <a:effectLst/>
              <a:latin typeface="Times New Roman"/>
              <a:ea typeface="宋体"/>
              <a:cs typeface="宋体"/>
            </a:endParaRPr>
          </a:p>
          <a:p>
            <a:pPr lvl="0" algn="just"/>
            <a:endParaRPr lang="en-US" altLang="zh-CN" sz="3200" kern="0" dirty="0" smtClean="0">
              <a:solidFill>
                <a:srgbClr val="1E1E1E"/>
              </a:solidFill>
              <a:effectLst/>
              <a:latin typeface="Times New Roman"/>
              <a:ea typeface="宋体"/>
              <a:cs typeface="宋体"/>
            </a:endParaRPr>
          </a:p>
          <a:p>
            <a:pPr lvl="0" algn="just"/>
            <a:r>
              <a:rPr lang="zh-CN" altLang="en-US" sz="3200" kern="0" dirty="0" smtClean="0">
                <a:solidFill>
                  <a:srgbClr val="1E1E1E"/>
                </a:solidFill>
                <a:latin typeface="宋体"/>
                <a:cs typeface="宋体"/>
              </a:rPr>
              <a:t>　</a:t>
            </a:r>
            <a:r>
              <a:rPr lang="en-US" altLang="zh-CN" sz="3200" kern="0" dirty="0" smtClean="0">
                <a:solidFill>
                  <a:srgbClr val="1E1E1E"/>
                </a:solidFill>
                <a:latin typeface="宋体"/>
                <a:cs typeface="宋体"/>
              </a:rPr>
              <a:t>2</a:t>
            </a:r>
            <a:r>
              <a:rPr lang="en-US" altLang="zh-CN" sz="3200" kern="0" dirty="0">
                <a:solidFill>
                  <a:srgbClr val="1E1E1E"/>
                </a:solidFill>
                <a:latin typeface="宋体"/>
                <a:cs typeface="宋体"/>
              </a:rPr>
              <a:t>.</a:t>
            </a:r>
            <a:r>
              <a:rPr lang="zh-CN" altLang="zh-CN" sz="3200" kern="0" dirty="0">
                <a:solidFill>
                  <a:srgbClr val="1E1E1E"/>
                </a:solidFill>
                <a:latin typeface="Times New Roman"/>
                <a:cs typeface="宋体"/>
              </a:rPr>
              <a:t>是否有“以农民为本”的理念，是解决“三农”问题的关键</a:t>
            </a:r>
            <a:r>
              <a:rPr lang="zh-CN" altLang="zh-CN" sz="3200" kern="0" dirty="0" smtClean="0">
                <a:solidFill>
                  <a:srgbClr val="1E1E1E"/>
                </a:solidFill>
                <a:latin typeface="Times New Roman"/>
                <a:cs typeface="宋体"/>
              </a:rPr>
              <a:t>。</a:t>
            </a:r>
            <a:endParaRPr lang="en-US" altLang="zh-CN" sz="3200" kern="0" dirty="0" smtClean="0">
              <a:solidFill>
                <a:srgbClr val="1E1E1E"/>
              </a:solidFill>
              <a:latin typeface="Times New Roman"/>
              <a:cs typeface="宋体"/>
            </a:endParaRPr>
          </a:p>
          <a:p>
            <a:pPr lvl="0" algn="just"/>
            <a:endParaRPr lang="en-US" altLang="zh-CN" sz="3200" kern="0" dirty="0">
              <a:solidFill>
                <a:srgbClr val="1E1E1E"/>
              </a:solidFill>
              <a:latin typeface="Times New Roman"/>
              <a:cs typeface="宋体"/>
            </a:endParaRPr>
          </a:p>
          <a:p>
            <a:pPr lvl="0" algn="just"/>
            <a:endParaRPr lang="en-US" altLang="zh-CN" sz="3200" kern="0" dirty="0" smtClean="0">
              <a:solidFill>
                <a:srgbClr val="1E1E1E"/>
              </a:solidFill>
              <a:latin typeface="Times New Roman"/>
              <a:cs typeface="宋体"/>
            </a:endParaRPr>
          </a:p>
          <a:p>
            <a:pPr lvl="0" algn="just"/>
            <a:r>
              <a:rPr lang="zh-CN" altLang="en-US" sz="3200" dirty="0" smtClean="0">
                <a:solidFill>
                  <a:srgbClr val="1E1E1E"/>
                </a:solidFill>
                <a:latin typeface="宋体"/>
                <a:cs typeface="宋体"/>
              </a:rPr>
              <a:t>　</a:t>
            </a:r>
            <a:r>
              <a:rPr lang="en-US" altLang="zh-CN" sz="3200" dirty="0" smtClean="0">
                <a:solidFill>
                  <a:srgbClr val="1E1E1E"/>
                </a:solidFill>
                <a:latin typeface="宋体"/>
                <a:cs typeface="宋体"/>
              </a:rPr>
              <a:t>3</a:t>
            </a:r>
            <a:r>
              <a:rPr lang="en-US" altLang="zh-CN" sz="3200" dirty="0">
                <a:solidFill>
                  <a:srgbClr val="1E1E1E"/>
                </a:solidFill>
                <a:latin typeface="宋体"/>
                <a:cs typeface="宋体"/>
              </a:rPr>
              <a:t>.</a:t>
            </a:r>
            <a:r>
              <a:rPr lang="zh-CN" altLang="zh-CN" sz="3200" dirty="0">
                <a:solidFill>
                  <a:srgbClr val="1E1E1E"/>
                </a:solidFill>
                <a:cs typeface="宋体"/>
              </a:rPr>
              <a:t>努力的学习，是学业成败的关键。</a:t>
            </a:r>
            <a:endParaRPr lang="zh-CN" altLang="en-US" sz="3200" dirty="0">
              <a:solidFill>
                <a:prstClr val="black"/>
              </a:solidFill>
            </a:endParaRPr>
          </a:p>
          <a:p>
            <a:pPr marR="266700" lvl="0" indent="333375" algn="just"/>
            <a:endParaRPr lang="zh-CN" altLang="zh-CN" sz="3200" kern="100" dirty="0">
              <a:solidFill>
                <a:prstClr val="black"/>
              </a:solidFill>
              <a:latin typeface="Times New Roman"/>
            </a:endParaRPr>
          </a:p>
          <a:p>
            <a:pPr marR="266700" indent="333375" algn="just"/>
            <a:endParaRPr lang="zh-CN" altLang="zh-CN" sz="3200" kern="100" dirty="0">
              <a:effectLst/>
              <a:latin typeface="Times New Roman"/>
              <a:ea typeface="宋体"/>
            </a:endParaRPr>
          </a:p>
        </p:txBody>
      </p:sp>
      <p:sp>
        <p:nvSpPr>
          <p:cNvPr id="5" name="TextBox 4"/>
          <p:cNvSpPr txBox="1"/>
          <p:nvPr/>
        </p:nvSpPr>
        <p:spPr>
          <a:xfrm>
            <a:off x="2771800" y="260648"/>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8" name="椭圆形标注 7"/>
          <p:cNvSpPr/>
          <p:nvPr/>
        </p:nvSpPr>
        <p:spPr>
          <a:xfrm>
            <a:off x="1907703" y="2269960"/>
            <a:ext cx="3312369" cy="648072"/>
          </a:xfrm>
          <a:prstGeom prst="wedgeEllipseCallout">
            <a:avLst>
              <a:gd name="adj1" fmla="val -61917"/>
              <a:gd name="adj2" fmla="val -16493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去掉“能否”</a:t>
            </a:r>
            <a:endParaRPr lang="zh-CN" altLang="en-US" sz="2800" dirty="0">
              <a:solidFill>
                <a:srgbClr val="000099"/>
              </a:solidFill>
            </a:endParaRPr>
          </a:p>
        </p:txBody>
      </p:sp>
      <p:sp>
        <p:nvSpPr>
          <p:cNvPr id="9" name="椭圆形标注 8"/>
          <p:cNvSpPr/>
          <p:nvPr/>
        </p:nvSpPr>
        <p:spPr>
          <a:xfrm>
            <a:off x="2039310" y="4221088"/>
            <a:ext cx="3180762" cy="648072"/>
          </a:xfrm>
          <a:prstGeom prst="wedgeEllipseCallout">
            <a:avLst>
              <a:gd name="adj1" fmla="val -61917"/>
              <a:gd name="adj2" fmla="val -16493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去掉“是否”</a:t>
            </a:r>
            <a:endParaRPr lang="zh-CN" altLang="en-US" sz="2800" dirty="0">
              <a:solidFill>
                <a:srgbClr val="000099"/>
              </a:solidFill>
            </a:endParaRPr>
          </a:p>
        </p:txBody>
      </p:sp>
      <p:sp>
        <p:nvSpPr>
          <p:cNvPr id="10" name="椭圆形标注 9"/>
          <p:cNvSpPr/>
          <p:nvPr/>
        </p:nvSpPr>
        <p:spPr>
          <a:xfrm>
            <a:off x="3448587" y="5805264"/>
            <a:ext cx="5406805" cy="648072"/>
          </a:xfrm>
          <a:prstGeom prst="wedgeEllipseCallout">
            <a:avLst>
              <a:gd name="adj1" fmla="val -17923"/>
              <a:gd name="adj2" fmla="val -118608"/>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把“成败”改为“成功”</a:t>
            </a:r>
            <a:endParaRPr lang="zh-CN" altLang="en-US" sz="2800" dirty="0">
              <a:solidFill>
                <a:srgbClr val="000099"/>
              </a:solidFill>
            </a:endParaRPr>
          </a:p>
        </p:txBody>
      </p:sp>
    </p:spTree>
    <p:extLst>
      <p:ext uri="{BB962C8B-B14F-4D97-AF65-F5344CB8AC3E}">
        <p14:creationId xmlns:p14="http://schemas.microsoft.com/office/powerpoint/2010/main" val="21998739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1412776"/>
            <a:ext cx="8208912" cy="3539430"/>
          </a:xfrm>
          <a:prstGeom prst="rect">
            <a:avLst/>
          </a:prstGeom>
        </p:spPr>
        <p:txBody>
          <a:bodyPr wrap="square">
            <a:spAutoFit/>
          </a:bodyPr>
          <a:lstStyle/>
          <a:p>
            <a:pPr marR="266700" lvl="0" indent="333375" algn="just"/>
            <a:r>
              <a:rPr lang="en-US" altLang="zh-CN" sz="3200" kern="0" dirty="0" smtClean="0">
                <a:solidFill>
                  <a:srgbClr val="1E1E1E"/>
                </a:solidFill>
                <a:effectLst/>
                <a:latin typeface="宋体"/>
                <a:ea typeface="宋体"/>
                <a:cs typeface="宋体"/>
              </a:rPr>
              <a:t>4.</a:t>
            </a:r>
            <a:r>
              <a:rPr lang="zh-CN" altLang="zh-CN" sz="3200" kern="0" dirty="0" smtClean="0">
                <a:solidFill>
                  <a:srgbClr val="1E1E1E"/>
                </a:solidFill>
                <a:effectLst/>
                <a:latin typeface="Times New Roman"/>
                <a:ea typeface="宋体"/>
                <a:cs typeface="宋体"/>
              </a:rPr>
              <a:t>道德品德的优劣，是评判一个学生的标准。</a:t>
            </a:r>
            <a:endParaRPr lang="en-US" altLang="zh-CN" sz="3200" kern="0" dirty="0" smtClean="0">
              <a:solidFill>
                <a:srgbClr val="1E1E1E"/>
              </a:solidFill>
              <a:effectLst/>
              <a:latin typeface="Times New Roman"/>
              <a:ea typeface="宋体"/>
              <a:cs typeface="宋体"/>
            </a:endParaRPr>
          </a:p>
          <a:p>
            <a:pPr marR="266700" lvl="0" indent="333375" algn="just"/>
            <a:endParaRPr lang="en-US" altLang="zh-CN" sz="3200" kern="0" dirty="0">
              <a:solidFill>
                <a:srgbClr val="1E1E1E"/>
              </a:solidFill>
              <a:latin typeface="Times New Roman"/>
              <a:ea typeface="宋体"/>
            </a:endParaRPr>
          </a:p>
          <a:p>
            <a:pPr marR="266700" lvl="0" indent="333375" algn="just"/>
            <a:endParaRPr lang="en-US" altLang="zh-CN" sz="3200" kern="0" dirty="0" smtClean="0">
              <a:solidFill>
                <a:srgbClr val="1E1E1E"/>
              </a:solidFill>
              <a:latin typeface="Times New Roman"/>
              <a:ea typeface="宋体"/>
            </a:endParaRPr>
          </a:p>
          <a:p>
            <a:pPr marR="266700" lvl="0" indent="333375" algn="just"/>
            <a:r>
              <a:rPr lang="en-US" altLang="zh-CN" sz="3200" kern="100" dirty="0" smtClean="0">
                <a:solidFill>
                  <a:prstClr val="black"/>
                </a:solidFill>
                <a:latin typeface="新宋体"/>
              </a:rPr>
              <a:t>5</a:t>
            </a:r>
            <a:r>
              <a:rPr lang="en-US" altLang="zh-CN" sz="3200" kern="100" dirty="0">
                <a:solidFill>
                  <a:prstClr val="black"/>
                </a:solidFill>
                <a:latin typeface="新宋体"/>
              </a:rPr>
              <a:t>.</a:t>
            </a:r>
            <a:r>
              <a:rPr lang="zh-CN" altLang="zh-CN" sz="3200" kern="100" dirty="0">
                <a:solidFill>
                  <a:prstClr val="black"/>
                </a:solidFill>
                <a:latin typeface="Times New Roman"/>
                <a:ea typeface="新宋体"/>
              </a:rPr>
              <a:t>要想稳住人才，使之不流失，关键在于激励措施是否到位。</a:t>
            </a:r>
            <a:endParaRPr lang="zh-CN" altLang="zh-CN" sz="3200" kern="100" dirty="0">
              <a:solidFill>
                <a:prstClr val="black"/>
              </a:solidFill>
              <a:latin typeface="Times New Roman"/>
            </a:endParaRPr>
          </a:p>
          <a:p>
            <a:pPr marR="266700" indent="333375" algn="just"/>
            <a:endParaRPr lang="zh-CN" altLang="zh-CN" sz="3200" kern="100" dirty="0">
              <a:effectLst/>
              <a:latin typeface="Times New Roman"/>
              <a:ea typeface="宋体"/>
            </a:endParaRPr>
          </a:p>
        </p:txBody>
      </p:sp>
      <p:sp>
        <p:nvSpPr>
          <p:cNvPr id="4" name="椭圆形标注 3"/>
          <p:cNvSpPr/>
          <p:nvPr/>
        </p:nvSpPr>
        <p:spPr>
          <a:xfrm>
            <a:off x="2987824" y="2504551"/>
            <a:ext cx="5406805" cy="648072"/>
          </a:xfrm>
          <a:prstGeom prst="wedgeEllipseCallout">
            <a:avLst>
              <a:gd name="adj1" fmla="val -36097"/>
              <a:gd name="adj2" fmla="val -145985"/>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把“优劣”改为“优秀”</a:t>
            </a:r>
            <a:endParaRPr lang="zh-CN" altLang="en-US" sz="2800" dirty="0">
              <a:solidFill>
                <a:srgbClr val="000099"/>
              </a:solidFill>
            </a:endParaRPr>
          </a:p>
        </p:txBody>
      </p:sp>
      <p:sp>
        <p:nvSpPr>
          <p:cNvPr id="5" name="椭圆形标注 4"/>
          <p:cNvSpPr/>
          <p:nvPr/>
        </p:nvSpPr>
        <p:spPr>
          <a:xfrm>
            <a:off x="1979712" y="4797152"/>
            <a:ext cx="5406805" cy="648072"/>
          </a:xfrm>
          <a:prstGeom prst="wedgeEllipseCallout">
            <a:avLst>
              <a:gd name="adj1" fmla="val -38874"/>
              <a:gd name="adj2" fmla="val -139667"/>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去掉“是否”</a:t>
            </a:r>
            <a:endParaRPr lang="zh-CN" altLang="en-US" sz="2800" dirty="0">
              <a:solidFill>
                <a:srgbClr val="000099"/>
              </a:solidFill>
            </a:endParaRPr>
          </a:p>
        </p:txBody>
      </p:sp>
    </p:spTree>
    <p:extLst>
      <p:ext uri="{BB962C8B-B14F-4D97-AF65-F5344CB8AC3E}">
        <p14:creationId xmlns:p14="http://schemas.microsoft.com/office/powerpoint/2010/main" val="113344599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76672"/>
            <a:ext cx="8352928" cy="1200329"/>
          </a:xfrm>
          <a:prstGeom prst="rect">
            <a:avLst/>
          </a:prstGeom>
        </p:spPr>
        <p:txBody>
          <a:bodyPr wrap="square">
            <a:spAutoFit/>
          </a:bodyPr>
          <a:lstStyle/>
          <a:p>
            <a:pPr marR="266700" indent="266700" algn="just"/>
            <a:r>
              <a:rPr lang="zh-CN" altLang="zh-CN" sz="3600" b="1" kern="0" dirty="0" smtClean="0">
                <a:solidFill>
                  <a:srgbClr val="FF0000"/>
                </a:solidFill>
                <a:effectLst/>
                <a:latin typeface="Times New Roman"/>
                <a:ea typeface="汉仪方隶简"/>
                <a:cs typeface="宋体"/>
              </a:rPr>
              <a:t>（二）</a:t>
            </a:r>
            <a:r>
              <a:rPr lang="zh-CN" altLang="zh-CN" sz="3600" b="1" kern="100" dirty="0" smtClean="0">
                <a:solidFill>
                  <a:srgbClr val="FF0000"/>
                </a:solidFill>
                <a:effectLst/>
                <a:latin typeface="Times New Roman"/>
                <a:ea typeface="汉仪方隶简"/>
              </a:rPr>
              <a:t>注意句中的程度副词或副词短语，看其是否重复多余。（副词看多余）</a:t>
            </a:r>
            <a:endParaRPr lang="zh-CN" altLang="zh-CN" sz="3600" kern="100" dirty="0">
              <a:solidFill>
                <a:srgbClr val="FF0000"/>
              </a:solidFill>
              <a:effectLst/>
              <a:latin typeface="Times New Roman"/>
              <a:ea typeface="宋体"/>
            </a:endParaRPr>
          </a:p>
        </p:txBody>
      </p:sp>
      <p:sp>
        <p:nvSpPr>
          <p:cNvPr id="3" name="矩形 2"/>
          <p:cNvSpPr/>
          <p:nvPr/>
        </p:nvSpPr>
        <p:spPr>
          <a:xfrm>
            <a:off x="467544" y="2060848"/>
            <a:ext cx="8352928" cy="3970318"/>
          </a:xfrm>
          <a:prstGeom prst="rect">
            <a:avLst/>
          </a:prstGeom>
        </p:spPr>
        <p:txBody>
          <a:bodyPr wrap="square">
            <a:spAutoFit/>
          </a:bodyPr>
          <a:lstStyle/>
          <a:p>
            <a:pPr marR="266700" indent="267970" algn="just"/>
            <a:r>
              <a:rPr lang="zh-CN" altLang="zh-CN" sz="3600" b="1" kern="0" dirty="0" smtClean="0">
                <a:solidFill>
                  <a:srgbClr val="0D0DE3"/>
                </a:solidFill>
                <a:effectLst/>
                <a:latin typeface="Times New Roman"/>
                <a:ea typeface="宋体"/>
                <a:cs typeface="宋体"/>
              </a:rPr>
              <a:t>解析：</a:t>
            </a:r>
            <a:r>
              <a:rPr lang="zh-CN" altLang="zh-CN" sz="3600" b="1" kern="100" dirty="0" smtClean="0">
                <a:solidFill>
                  <a:srgbClr val="0D0DE3"/>
                </a:solidFill>
                <a:effectLst/>
                <a:latin typeface="Times New Roman"/>
                <a:ea typeface="新宋体"/>
              </a:rPr>
              <a:t>这类副词有：“十分” 、“非常”、“很”、“过分”等，常用错的短语有：“为了……目的”、“因为……原因”、“可以堪”、“日夜朝夕”、“首先……放在首位”、“过分的溢美”、“参赛者大多以青年教师为主”、“凯旋归来”等。</a:t>
            </a:r>
            <a:endParaRPr lang="zh-CN" altLang="zh-CN" sz="3600" kern="100" dirty="0">
              <a:solidFill>
                <a:srgbClr val="0D0DE3"/>
              </a:solidFill>
              <a:effectLst/>
              <a:latin typeface="Times New Roman"/>
              <a:ea typeface="宋体"/>
            </a:endParaRPr>
          </a:p>
        </p:txBody>
      </p:sp>
    </p:spTree>
    <p:extLst>
      <p:ext uri="{BB962C8B-B14F-4D97-AF65-F5344CB8AC3E}">
        <p14:creationId xmlns:p14="http://schemas.microsoft.com/office/powerpoint/2010/main" val="304101204"/>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205880"/>
            <a:ext cx="7992888" cy="830997"/>
          </a:xfrm>
          <a:prstGeom prst="rect">
            <a:avLst/>
          </a:prstGeom>
        </p:spPr>
        <p:txBody>
          <a:bodyPr wrap="square">
            <a:spAutoFit/>
          </a:bodyPr>
          <a:lstStyle/>
          <a:p>
            <a:pPr marR="266700" indent="266700" algn="just"/>
            <a:r>
              <a:rPr lang="zh-CN" altLang="zh-CN" sz="2400" kern="100" dirty="0" smtClean="0">
                <a:solidFill>
                  <a:srgbClr val="6600CC"/>
                </a:solidFill>
                <a:effectLst/>
                <a:latin typeface="Times New Roman"/>
                <a:ea typeface="新宋体"/>
              </a:rPr>
              <a:t>例：近几年，常有报纸对明星大肆吹捧，过分的溢美之词，助长了某些明星的骄傲情绪。</a:t>
            </a:r>
            <a:r>
              <a:rPr lang="en-US" altLang="zh-CN" sz="2400" kern="100" dirty="0" smtClean="0">
                <a:solidFill>
                  <a:srgbClr val="6600CC"/>
                </a:solidFill>
                <a:effectLst/>
                <a:latin typeface="Times New Roman"/>
                <a:ea typeface="新宋体"/>
              </a:rPr>
              <a:t> </a:t>
            </a:r>
            <a:endParaRPr lang="zh-CN" altLang="zh-CN" sz="2400" kern="100" dirty="0" smtClean="0">
              <a:solidFill>
                <a:srgbClr val="6600CC"/>
              </a:solidFill>
              <a:effectLst/>
              <a:latin typeface="Times New Roman"/>
              <a:ea typeface="宋体"/>
            </a:endParaRPr>
          </a:p>
        </p:txBody>
      </p:sp>
      <p:sp>
        <p:nvSpPr>
          <p:cNvPr id="3" name="矩形 2"/>
          <p:cNvSpPr/>
          <p:nvPr/>
        </p:nvSpPr>
        <p:spPr>
          <a:xfrm>
            <a:off x="611560" y="1036877"/>
            <a:ext cx="8280920" cy="830997"/>
          </a:xfrm>
          <a:prstGeom prst="rect">
            <a:avLst/>
          </a:prstGeom>
        </p:spPr>
        <p:txBody>
          <a:bodyPr wrap="square">
            <a:spAutoFit/>
          </a:bodyPr>
          <a:lstStyle/>
          <a:p>
            <a:pPr marR="266700" lvl="0" indent="266700" algn="just"/>
            <a:r>
              <a:rPr lang="zh-CN" altLang="zh-CN" sz="2400" kern="100" dirty="0">
                <a:solidFill>
                  <a:srgbClr val="0D0DE3"/>
                </a:solidFill>
                <a:latin typeface="Times New Roman"/>
                <a:ea typeface="新宋体"/>
              </a:rPr>
              <a:t>分析：“溢美”本身的意思就是“过分地赞美”，再加上“过分”，语意重复。</a:t>
            </a:r>
            <a:endParaRPr lang="zh-CN" altLang="zh-CN" sz="2400" kern="100" dirty="0">
              <a:solidFill>
                <a:srgbClr val="0D0DE3"/>
              </a:solidFill>
              <a:latin typeface="Times New Roman"/>
              <a:ea typeface="宋体"/>
            </a:endParaRPr>
          </a:p>
        </p:txBody>
      </p:sp>
      <p:sp>
        <p:nvSpPr>
          <p:cNvPr id="4" name="矩形 3"/>
          <p:cNvSpPr/>
          <p:nvPr/>
        </p:nvSpPr>
        <p:spPr>
          <a:xfrm>
            <a:off x="620575" y="2564904"/>
            <a:ext cx="8064896" cy="3785652"/>
          </a:xfrm>
          <a:prstGeom prst="rect">
            <a:avLst/>
          </a:prstGeom>
        </p:spPr>
        <p:txBody>
          <a:bodyPr wrap="square">
            <a:spAutoFit/>
          </a:bodyPr>
          <a:lstStyle/>
          <a:p>
            <a:pPr lvl="0" algn="just"/>
            <a:r>
              <a:rPr lang="en-US" altLang="zh-CN" sz="2400" kern="100" dirty="0" smtClean="0">
                <a:effectLst/>
                <a:latin typeface="新宋体"/>
                <a:ea typeface="宋体"/>
              </a:rPr>
              <a:t>1.</a:t>
            </a:r>
            <a:r>
              <a:rPr lang="zh-CN" altLang="zh-CN" sz="2400" kern="100" dirty="0" smtClean="0">
                <a:effectLst/>
                <a:latin typeface="Times New Roman"/>
                <a:ea typeface="新宋体"/>
              </a:rPr>
              <a:t>许多家长对孩子过分溺爱，饭来张口，衣来伸手，这对孩子的成长是有害的。</a:t>
            </a:r>
            <a:endParaRPr lang="en-US" altLang="zh-CN" sz="2400" kern="100" dirty="0" smtClean="0">
              <a:effectLst/>
              <a:latin typeface="Times New Roman"/>
              <a:ea typeface="新宋体"/>
            </a:endParaRPr>
          </a:p>
          <a:p>
            <a:pPr lvl="0" algn="just"/>
            <a:endParaRPr lang="en-US" altLang="zh-CN" sz="2400" kern="100" dirty="0" smtClean="0">
              <a:solidFill>
                <a:prstClr val="black"/>
              </a:solidFill>
              <a:latin typeface="新宋体"/>
            </a:endParaRPr>
          </a:p>
          <a:p>
            <a:pPr lvl="0" algn="just"/>
            <a:r>
              <a:rPr lang="en-US" altLang="zh-CN" sz="2400" kern="100" dirty="0" smtClean="0">
                <a:solidFill>
                  <a:prstClr val="black"/>
                </a:solidFill>
                <a:latin typeface="新宋体"/>
              </a:rPr>
              <a:t>2</a:t>
            </a:r>
            <a:r>
              <a:rPr lang="en-US" altLang="zh-CN" sz="2400" kern="100" dirty="0">
                <a:solidFill>
                  <a:prstClr val="black"/>
                </a:solidFill>
                <a:latin typeface="新宋体"/>
              </a:rPr>
              <a:t>.</a:t>
            </a:r>
            <a:r>
              <a:rPr lang="zh-CN" altLang="zh-CN" sz="2400" kern="100" dirty="0">
                <a:solidFill>
                  <a:prstClr val="black"/>
                </a:solidFill>
                <a:latin typeface="Times New Roman"/>
                <a:ea typeface="新宋体"/>
              </a:rPr>
              <a:t>这是非常奇缺的药品，不到万不得已，是不能动用的</a:t>
            </a:r>
            <a:r>
              <a:rPr lang="zh-CN" altLang="zh-CN" sz="2400" kern="100" dirty="0" smtClean="0">
                <a:solidFill>
                  <a:prstClr val="black"/>
                </a:solidFill>
                <a:latin typeface="Times New Roman"/>
                <a:ea typeface="新宋体"/>
              </a:rPr>
              <a:t>。</a:t>
            </a:r>
            <a:endParaRPr lang="en-US" altLang="zh-CN" sz="2400" kern="100" dirty="0" smtClean="0">
              <a:solidFill>
                <a:prstClr val="black"/>
              </a:solidFill>
              <a:latin typeface="Times New Roman"/>
              <a:ea typeface="新宋体"/>
            </a:endParaRPr>
          </a:p>
          <a:p>
            <a:pPr lvl="0" algn="just"/>
            <a:endParaRPr lang="en-US" altLang="zh-CN" sz="2400" kern="100" dirty="0" smtClean="0">
              <a:solidFill>
                <a:prstClr val="black"/>
              </a:solidFill>
              <a:latin typeface="新宋体"/>
              <a:cs typeface="Times New Roman"/>
            </a:endParaRPr>
          </a:p>
          <a:p>
            <a:pPr lvl="0" algn="just"/>
            <a:r>
              <a:rPr lang="en-US" altLang="zh-CN" sz="2400" kern="100" dirty="0" smtClean="0">
                <a:solidFill>
                  <a:prstClr val="black"/>
                </a:solidFill>
                <a:latin typeface="新宋体"/>
                <a:cs typeface="Times New Roman"/>
              </a:rPr>
              <a:t>3</a:t>
            </a:r>
            <a:r>
              <a:rPr lang="en-US" altLang="zh-CN" sz="2400" kern="100" dirty="0">
                <a:solidFill>
                  <a:prstClr val="black"/>
                </a:solidFill>
                <a:latin typeface="新宋体"/>
                <a:cs typeface="Times New Roman"/>
              </a:rPr>
              <a:t>.</a:t>
            </a:r>
            <a:r>
              <a:rPr lang="zh-CN" altLang="zh-CN" sz="2400" kern="100" dirty="0">
                <a:solidFill>
                  <a:prstClr val="black"/>
                </a:solidFill>
                <a:ea typeface="新宋体"/>
                <a:cs typeface="Times New Roman"/>
              </a:rPr>
              <a:t>一场灾难性的厄运降临到他身上</a:t>
            </a:r>
            <a:r>
              <a:rPr lang="zh-CN" altLang="zh-CN" sz="2400" kern="100" dirty="0" smtClean="0">
                <a:solidFill>
                  <a:prstClr val="black"/>
                </a:solidFill>
                <a:ea typeface="新宋体"/>
                <a:cs typeface="Times New Roman"/>
              </a:rPr>
              <a:t>。</a:t>
            </a:r>
            <a:r>
              <a:rPr lang="en-US" altLang="zh-CN" sz="2400" kern="100" dirty="0">
                <a:solidFill>
                  <a:prstClr val="black"/>
                </a:solidFill>
                <a:latin typeface="新宋体"/>
              </a:rPr>
              <a:t> </a:t>
            </a:r>
            <a:endParaRPr lang="en-US" altLang="zh-CN" sz="2400" kern="100" dirty="0" smtClean="0">
              <a:solidFill>
                <a:prstClr val="black"/>
              </a:solidFill>
              <a:latin typeface="新宋体"/>
            </a:endParaRPr>
          </a:p>
          <a:p>
            <a:pPr lvl="0" algn="just"/>
            <a:endParaRPr lang="en-US" altLang="zh-CN" sz="2400" kern="100" dirty="0">
              <a:solidFill>
                <a:prstClr val="black"/>
              </a:solidFill>
              <a:latin typeface="新宋体"/>
            </a:endParaRPr>
          </a:p>
          <a:p>
            <a:pPr lvl="0" algn="just"/>
            <a:r>
              <a:rPr lang="en-US" altLang="zh-CN" sz="2400" kern="100" dirty="0" smtClean="0">
                <a:solidFill>
                  <a:prstClr val="black"/>
                </a:solidFill>
                <a:latin typeface="新宋体"/>
              </a:rPr>
              <a:t>4</a:t>
            </a:r>
            <a:r>
              <a:rPr lang="en-US" altLang="zh-CN" sz="2400" kern="100" dirty="0">
                <a:solidFill>
                  <a:prstClr val="black"/>
                </a:solidFill>
                <a:latin typeface="新宋体"/>
              </a:rPr>
              <a:t>.</a:t>
            </a:r>
            <a:r>
              <a:rPr lang="zh-CN" altLang="zh-CN" sz="2400" kern="100" dirty="0">
                <a:solidFill>
                  <a:prstClr val="black"/>
                </a:solidFill>
                <a:latin typeface="Times New Roman"/>
                <a:ea typeface="新宋体"/>
              </a:rPr>
              <a:t>由于思想水平不高以及文字表现力差的限制，缺点和错误是难免的</a:t>
            </a:r>
            <a:r>
              <a:rPr lang="zh-CN" altLang="zh-CN" sz="2400" kern="100" dirty="0" smtClean="0">
                <a:solidFill>
                  <a:prstClr val="black"/>
                </a:solidFill>
                <a:latin typeface="Times New Roman"/>
                <a:ea typeface="新宋体"/>
              </a:rPr>
              <a:t>。</a:t>
            </a:r>
            <a:endParaRPr lang="zh-CN" altLang="zh-CN" sz="2400" kern="100" dirty="0">
              <a:solidFill>
                <a:prstClr val="black"/>
              </a:solidFill>
              <a:latin typeface="Times New Roman"/>
            </a:endParaRPr>
          </a:p>
          <a:p>
            <a:pPr marR="266700" indent="266700" algn="just"/>
            <a:endParaRPr lang="zh-CN" altLang="zh-CN" sz="2400" kern="100" dirty="0">
              <a:effectLst/>
              <a:latin typeface="Times New Roman"/>
              <a:ea typeface="宋体"/>
            </a:endParaRPr>
          </a:p>
        </p:txBody>
      </p:sp>
      <p:sp>
        <p:nvSpPr>
          <p:cNvPr id="8" name="TextBox 7"/>
          <p:cNvSpPr txBox="1"/>
          <p:nvPr/>
        </p:nvSpPr>
        <p:spPr>
          <a:xfrm>
            <a:off x="2555776" y="1856561"/>
            <a:ext cx="3600400" cy="707886"/>
          </a:xfrm>
          <a:prstGeom prst="rect">
            <a:avLst/>
          </a:prstGeom>
          <a:noFill/>
        </p:spPr>
        <p:txBody>
          <a:bodyPr wrap="square" rtlCol="0">
            <a:spAutoFit/>
          </a:bodyPr>
          <a:lstStyle/>
          <a:p>
            <a:pPr algn="ctr"/>
            <a:r>
              <a:rPr lang="zh-CN" altLang="en-US" sz="4000" dirty="0" smtClean="0">
                <a:solidFill>
                  <a:srgbClr val="FF0000"/>
                </a:solidFill>
                <a:latin typeface="华文琥珀" pitchFamily="2" charset="-122"/>
                <a:ea typeface="华文琥珀" pitchFamily="2" charset="-122"/>
              </a:rPr>
              <a:t>实战演练</a:t>
            </a:r>
            <a:endParaRPr lang="zh-CN" altLang="en-US" sz="4000" dirty="0">
              <a:solidFill>
                <a:srgbClr val="FF0000"/>
              </a:solidFill>
              <a:latin typeface="华文琥珀" pitchFamily="2" charset="-122"/>
              <a:ea typeface="华文琥珀" pitchFamily="2" charset="-122"/>
            </a:endParaRPr>
          </a:p>
        </p:txBody>
      </p:sp>
      <p:sp>
        <p:nvSpPr>
          <p:cNvPr id="9" name="椭圆形标注 8"/>
          <p:cNvSpPr/>
          <p:nvPr/>
        </p:nvSpPr>
        <p:spPr>
          <a:xfrm>
            <a:off x="3290491" y="3140968"/>
            <a:ext cx="5313957" cy="504056"/>
          </a:xfrm>
          <a:prstGeom prst="wedgeEllipseCallout">
            <a:avLst>
              <a:gd name="adj1" fmla="val -45690"/>
              <a:gd name="adj2" fmla="val -8551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去掉“过分”</a:t>
            </a:r>
            <a:endParaRPr lang="zh-CN" altLang="en-US" sz="2800" dirty="0">
              <a:solidFill>
                <a:srgbClr val="000099"/>
              </a:solidFill>
            </a:endParaRPr>
          </a:p>
        </p:txBody>
      </p:sp>
      <p:sp>
        <p:nvSpPr>
          <p:cNvPr id="7" name="椭圆形标注 6"/>
          <p:cNvSpPr/>
          <p:nvPr/>
        </p:nvSpPr>
        <p:spPr>
          <a:xfrm>
            <a:off x="1949620" y="4024982"/>
            <a:ext cx="5406805" cy="452666"/>
          </a:xfrm>
          <a:prstGeom prst="wedgeEllipseCallout">
            <a:avLst>
              <a:gd name="adj1" fmla="val -52505"/>
              <a:gd name="adj2" fmla="val -6379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去掉“非常”</a:t>
            </a:r>
            <a:endParaRPr lang="zh-CN" altLang="en-US" sz="2800" dirty="0">
              <a:solidFill>
                <a:srgbClr val="000099"/>
              </a:solidFill>
            </a:endParaRPr>
          </a:p>
        </p:txBody>
      </p:sp>
      <p:sp>
        <p:nvSpPr>
          <p:cNvPr id="10" name="椭圆形标注 9"/>
          <p:cNvSpPr/>
          <p:nvPr/>
        </p:nvSpPr>
        <p:spPr>
          <a:xfrm>
            <a:off x="2267744" y="5827854"/>
            <a:ext cx="5406805" cy="452666"/>
          </a:xfrm>
          <a:prstGeom prst="wedgeEllipseCallout">
            <a:avLst>
              <a:gd name="adj1" fmla="val 30540"/>
              <a:gd name="adj2" fmla="val -121081"/>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去掉“的限制”</a:t>
            </a:r>
            <a:endParaRPr lang="zh-CN" altLang="en-US" sz="2800" dirty="0">
              <a:solidFill>
                <a:srgbClr val="000099"/>
              </a:solidFill>
            </a:endParaRPr>
          </a:p>
        </p:txBody>
      </p:sp>
      <p:sp>
        <p:nvSpPr>
          <p:cNvPr id="11" name="椭圆形标注 10"/>
          <p:cNvSpPr/>
          <p:nvPr/>
        </p:nvSpPr>
        <p:spPr>
          <a:xfrm>
            <a:off x="2123728" y="4858961"/>
            <a:ext cx="5406805" cy="370239"/>
          </a:xfrm>
          <a:prstGeom prst="wedgeEllipseCallout">
            <a:avLst>
              <a:gd name="adj1" fmla="val -52505"/>
              <a:gd name="adj2" fmla="val -63796"/>
            </a:avLst>
          </a:prstGeom>
          <a:solidFill>
            <a:srgbClr val="FF99FF">
              <a:alpha val="87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000099"/>
                </a:solidFill>
              </a:rPr>
              <a:t>去掉“灾难性”</a:t>
            </a:r>
            <a:endParaRPr lang="zh-CN" altLang="en-US" sz="2800" dirty="0">
              <a:solidFill>
                <a:srgbClr val="000099"/>
              </a:solidFill>
            </a:endParaRPr>
          </a:p>
        </p:txBody>
      </p:sp>
    </p:spTree>
    <p:extLst>
      <p:ext uri="{BB962C8B-B14F-4D97-AF65-F5344CB8AC3E}">
        <p14:creationId xmlns:p14="http://schemas.microsoft.com/office/powerpoint/2010/main" val="415190947"/>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arn(inVertic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barn(inVertical)">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barn(inVertical)">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barn(inVertical)">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9" grpId="0" animBg="1"/>
      <p:bldP spid="7" grpId="0" animBg="1"/>
      <p:bldP spid="10" grpId="0" animBg="1"/>
      <p:bldP spid="11"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99FF">
            <a:alpha val="87000"/>
          </a:srgbClr>
        </a:solidFill>
      </a:spPr>
      <a:bodyPr rtlCol="0" anchor="ctr"/>
      <a:lstStyle>
        <a:defPPr algn="ctr">
          <a:defRPr sz="2800" dirty="0" smtClean="0">
            <a:solidFill>
              <a:srgbClr val="000099"/>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624</TotalTime>
  <Words>4461</Words>
  <Application>www.ywzx8.com</Application>
  <PresentationFormat>www.ywzx8.com</PresentationFormat>
  <Paragraphs>380</Paragraphs>
  <Slides>45</Slides>
  <Notes>1</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www.ywzx8.com</dc:title>
  <dc:subject>www.ywzx8.com</dc:subject>
  <dc:creator>www.ywzx8.com</dc:creator>
  <cp:keywords>www.ywzx8.com</cp:keywords>
  <dc:description>中学语文在线-免费资源站（www.ywzx8.com）</dc:description>
  <cp:lastModifiedBy>lln</cp:lastModifiedBy>
  <cp:revision>www.ywzx8.com</cp:revision>
  <dcterms:created xsi:type="dcterms:W3CDTF">2012-11-01T11:12:23Z</dcterms:created>
  <dcterms:modified xsi:type="dcterms:W3CDTF">2012-12-28T06:57:07Z</dcterms:modified>
  <cp:category>www.ywzx8.com</cp:category>
</cp:coreProperties>
</file>