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92" r:id="rId2"/>
    <p:sldId id="293" r:id="rId3"/>
    <p:sldId id="294" r:id="rId4"/>
    <p:sldId id="295" r:id="rId5"/>
    <p:sldId id="296" r:id="rId6"/>
    <p:sldId id="297" r:id="rId7"/>
    <p:sldId id="298" r:id="rId8"/>
    <p:sldId id="311" r:id="rId9"/>
    <p:sldId id="310" r:id="rId10"/>
    <p:sldId id="301" r:id="rId11"/>
    <p:sldId id="300" r:id="rId12"/>
    <p:sldId id="299" r:id="rId13"/>
    <p:sldId id="304" r:id="rId14"/>
    <p:sldId id="305" r:id="rId15"/>
    <p:sldId id="313" r:id="rId16"/>
    <p:sldId id="306" r:id="rId17"/>
    <p:sldId id="307" r:id="rId18"/>
    <p:sldId id="308" r:id="rId19"/>
    <p:sldId id="309" r:id="rId20"/>
    <p:sldId id="312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DB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 autoAdjust="0"/>
  </p:normalViewPr>
  <p:slideViewPr>
    <p:cSldViewPr>
      <p:cViewPr varScale="1">
        <p:scale>
          <a:sx n="89" d="100"/>
          <a:sy n="89" d="100"/>
        </p:scale>
        <p:origin x="-14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8AA04-C1C6-4545-BA35-89963F1B2C65}" type="datetimeFigureOut">
              <a:rPr lang="zh-CN" altLang="en-US" smtClean="0"/>
              <a:pPr/>
              <a:t>2017/9/3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73425-6875-4059-A7E9-941D8183A2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71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7621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1889" y="1526927"/>
            <a:ext cx="7562559" cy="1181993"/>
          </a:xfrm>
        </p:spPr>
        <p:txBody>
          <a:bodyPr/>
          <a:lstStyle>
            <a:lvl1pPr>
              <a:defRPr>
                <a:solidFill>
                  <a:srgbClr val="FFFF00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15816" y="4365104"/>
            <a:ext cx="5760640" cy="550912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107950" y="645318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2D995-F712-49A7-8AD4-CB13DB2051EF}" type="datetimeFigureOut">
              <a:rPr lang="zh-CN" altLang="en-US"/>
              <a:pPr>
                <a:defRPr/>
              </a:pPr>
              <a:t>2017/9/3</a:t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39975" y="6453188"/>
            <a:ext cx="25193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03800" y="6448425"/>
            <a:ext cx="1512888" cy="365125"/>
          </a:xfrm>
        </p:spPr>
        <p:txBody>
          <a:bodyPr/>
          <a:lstStyle>
            <a:lvl1pPr>
              <a:defRPr/>
            </a:lvl1pPr>
          </a:lstStyle>
          <a:p>
            <a:fld id="{9271A4E9-36C4-4907-AC64-D3ED0773CB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0426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355160" cy="57606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9144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10CFF-55A9-48AC-9387-9CD96CDC5EB6}" type="datetimeFigureOut">
              <a:rPr lang="zh-CN" altLang="en-US"/>
              <a:pPr>
                <a:defRPr/>
              </a:pPr>
              <a:t>2017/9/3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FE4E1-FD29-4EB3-942C-6AC50CC8E1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404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6F574-1803-40CA-A055-37482C202DFB}" type="datetimeFigureOut">
              <a:rPr lang="zh-CN" altLang="en-US"/>
              <a:pPr>
                <a:defRPr/>
              </a:pPr>
              <a:t>2017/9/3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CA8AF-8EEC-4775-BE54-34F5508C0E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4684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B79FF2-EAF1-4760-8EC3-F0856427BDCC}" type="datetime1">
              <a:rPr lang="zh-CN" altLang="en-US"/>
              <a:pPr>
                <a:defRPr/>
              </a:pPr>
              <a:t>2017/9/3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84488E-0E96-464A-86B0-244BA819C04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908050"/>
            <a:ext cx="9144000" cy="288925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8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1731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标题占位符 1"/>
          <p:cNvSpPr>
            <a:spLocks noGrp="1"/>
          </p:cNvSpPr>
          <p:nvPr>
            <p:ph type="title"/>
          </p:nvPr>
        </p:nvSpPr>
        <p:spPr bwMode="auto">
          <a:xfrm>
            <a:off x="1403350" y="274638"/>
            <a:ext cx="728345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412875"/>
            <a:ext cx="8229600" cy="471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B50927B-1B04-493F-AC7A-09604EB75522}" type="datetimeFigureOut">
              <a:rPr lang="zh-CN" altLang="en-US"/>
              <a:pPr>
                <a:defRPr/>
              </a:pPr>
              <a:t>2017/9/3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C15E8B6-D607-4EA4-A0D6-862CA9A0338C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59788" y="6438900"/>
            <a:ext cx="504825" cy="3032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fld id="{C763089E-2EC8-4ED8-A69E-E8B7BA17F7CD}" type="slidenum">
              <a:rPr lang="zh-CN" altLang="en-US" sz="1400">
                <a:solidFill>
                  <a:schemeClr val="bg1"/>
                </a:solidFill>
              </a:rPr>
              <a:pPr algn="ctr" eaLnBrk="1" hangingPunct="1"/>
              <a:t>‹#›</a:t>
            </a:fld>
            <a:endParaRPr lang="zh-CN" alt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2" r:id="rId3"/>
    <p:sldLayoutId id="2147483705" r:id="rId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F:\2017&#24180;&#20843;&#24180;&#32423;&#35838;&#20214;\&#25105;&#29233;&#36825;&#22303;&#22320;&#26391;&#35835;.mp3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语文出版社八年级上册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第</a:t>
            </a:r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1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课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835696" y="5517232"/>
            <a:ext cx="576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190DB3"/>
                </a:solidFill>
                <a:latin typeface="楷体" pitchFamily="49" charset="-122"/>
                <a:ea typeface="楷体" pitchFamily="49" charset="-122"/>
              </a:rPr>
              <a:t>泉港民族中学 庄梅霞</a:t>
            </a:r>
            <a:endParaRPr lang="zh-CN" altLang="en-US" sz="4400" b="1" dirty="0">
              <a:solidFill>
                <a:srgbClr val="190DB3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1916833"/>
            <a:ext cx="7128792" cy="212365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我爱这土地</a:t>
            </a:r>
            <a:br>
              <a:rPr lang="zh-CN" altLang="en-US" sz="6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6600" dirty="0" smtClean="0"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lang="zh-CN" altLang="en-US" sz="4400" b="1" dirty="0" smtClean="0">
                <a:latin typeface="楷体_GB2312" pitchFamily="49" charset="-122"/>
                <a:ea typeface="楷体_GB2312" pitchFamily="49" charset="-122"/>
              </a:rPr>
              <a:t>艾青</a:t>
            </a:r>
            <a:endParaRPr lang="zh-CN" altLang="en-US" sz="4400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31641" y="188640"/>
            <a:ext cx="7272808" cy="126709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dirty="0">
                <a:solidFill>
                  <a:srgbClr val="190DB3"/>
                </a:solidFill>
              </a:rPr>
              <a:t>鸟儿歌唱的事物有哪些？它们各自有象征着什么？</a:t>
            </a:r>
            <a:endParaRPr lang="en-US" altLang="zh-CN" b="1" dirty="0">
              <a:solidFill>
                <a:srgbClr val="190DB3"/>
              </a:solidFill>
            </a:endParaRPr>
          </a:p>
        </p:txBody>
      </p: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4625975" y="26622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1" hangingPunct="1"/>
            <a:endParaRPr lang="zh-CN" altLang="en-US"/>
          </a:p>
        </p:txBody>
      </p:sp>
      <p:sp>
        <p:nvSpPr>
          <p:cNvPr id="9221" name="TextBox 2"/>
          <p:cNvSpPr txBox="1">
            <a:spLocks noChangeArrowheads="1"/>
          </p:cNvSpPr>
          <p:nvPr/>
        </p:nvSpPr>
        <p:spPr bwMode="auto">
          <a:xfrm>
            <a:off x="433388" y="1809750"/>
            <a:ext cx="23225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CC0066"/>
                </a:solidFill>
                <a:latin typeface="隶书" pitchFamily="49" charset="-122"/>
                <a:ea typeface="隶书" pitchFamily="49" charset="-122"/>
              </a:rPr>
              <a:t>土地</a:t>
            </a:r>
          </a:p>
        </p:txBody>
      </p:sp>
      <p:sp>
        <p:nvSpPr>
          <p:cNvPr id="2" name="Line 6"/>
          <p:cNvSpPr>
            <a:spLocks noChangeShapeType="1"/>
          </p:cNvSpPr>
          <p:nvPr/>
        </p:nvSpPr>
        <p:spPr bwMode="auto">
          <a:xfrm>
            <a:off x="1797050" y="2178050"/>
            <a:ext cx="855663" cy="0"/>
          </a:xfrm>
          <a:prstGeom prst="line">
            <a:avLst/>
          </a:prstGeom>
          <a:noFill/>
          <a:ln w="76200">
            <a:solidFill>
              <a:srgbClr val="66663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24" name="Text Box 5"/>
          <p:cNvSpPr txBox="1">
            <a:spLocks noChangeArrowheads="1"/>
          </p:cNvSpPr>
          <p:nvPr/>
        </p:nvSpPr>
        <p:spPr bwMode="auto">
          <a:xfrm>
            <a:off x="366713" y="2862263"/>
            <a:ext cx="25908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zh-CN" sz="4000" b="1">
                <a:solidFill>
                  <a:srgbClr val="CC0066"/>
                </a:solidFill>
                <a:latin typeface="隶书" pitchFamily="49" charset="-122"/>
                <a:ea typeface="隶书" pitchFamily="49" charset="-122"/>
              </a:rPr>
              <a:t>河流</a:t>
            </a:r>
            <a:endParaRPr lang="zh-CN" altLang="en-US" sz="4000" b="1">
              <a:solidFill>
                <a:srgbClr val="CC0066"/>
              </a:solidFill>
              <a:latin typeface="隶书" pitchFamily="49" charset="-122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CC0066"/>
                </a:solidFill>
                <a:latin typeface="隶书" pitchFamily="49" charset="-122"/>
                <a:ea typeface="隶书" pitchFamily="49" charset="-122"/>
              </a:rPr>
              <a:t>风</a:t>
            </a:r>
            <a:endParaRPr lang="zh-CN" altLang="zh-CN" sz="4000" b="1">
              <a:solidFill>
                <a:srgbClr val="CC0066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Line 6"/>
          <p:cNvSpPr>
            <a:spLocks noChangeShapeType="1"/>
          </p:cNvSpPr>
          <p:nvPr/>
        </p:nvSpPr>
        <p:spPr bwMode="auto">
          <a:xfrm>
            <a:off x="1797050" y="3289300"/>
            <a:ext cx="855663" cy="0"/>
          </a:xfrm>
          <a:prstGeom prst="line">
            <a:avLst/>
          </a:prstGeom>
          <a:noFill/>
          <a:ln w="76200">
            <a:solidFill>
              <a:srgbClr val="66663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25" name="Line 6"/>
          <p:cNvSpPr>
            <a:spLocks noChangeShapeType="1"/>
          </p:cNvSpPr>
          <p:nvPr/>
        </p:nvSpPr>
        <p:spPr bwMode="auto">
          <a:xfrm>
            <a:off x="1730375" y="4089400"/>
            <a:ext cx="854075" cy="0"/>
          </a:xfrm>
          <a:prstGeom prst="line">
            <a:avLst/>
          </a:prstGeom>
          <a:noFill/>
          <a:ln w="76200">
            <a:solidFill>
              <a:srgbClr val="66663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27" name="TextBox 7"/>
          <p:cNvSpPr txBox="1">
            <a:spLocks noChangeArrowheads="1"/>
          </p:cNvSpPr>
          <p:nvPr/>
        </p:nvSpPr>
        <p:spPr bwMode="auto">
          <a:xfrm>
            <a:off x="447675" y="4579938"/>
            <a:ext cx="1200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CC0066"/>
                </a:solidFill>
                <a:latin typeface="隶书" pitchFamily="49" charset="-122"/>
                <a:ea typeface="隶书" pitchFamily="49" charset="-122"/>
              </a:rPr>
              <a:t>黎明</a:t>
            </a: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>
            <a:off x="1730375" y="4989513"/>
            <a:ext cx="854075" cy="0"/>
          </a:xfrm>
          <a:prstGeom prst="line">
            <a:avLst/>
          </a:prstGeom>
          <a:noFill/>
          <a:ln w="76200">
            <a:solidFill>
              <a:srgbClr val="66663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7" name="Group 11"/>
          <p:cNvGrpSpPr>
            <a:grpSpLocks/>
          </p:cNvGrpSpPr>
          <p:nvPr/>
        </p:nvGrpSpPr>
        <p:grpSpPr bwMode="auto">
          <a:xfrm>
            <a:off x="2401888" y="2017713"/>
            <a:ext cx="1268412" cy="2971800"/>
            <a:chOff x="-11" y="-91"/>
            <a:chExt cx="960" cy="1872"/>
          </a:xfrm>
        </p:grpSpPr>
        <p:sp>
          <p:nvSpPr>
            <p:cNvPr id="9239" name="Oval 12"/>
            <p:cNvSpPr>
              <a:spLocks noChangeArrowheads="1"/>
            </p:cNvSpPr>
            <p:nvPr/>
          </p:nvSpPr>
          <p:spPr bwMode="auto">
            <a:xfrm>
              <a:off x="-11" y="-91"/>
              <a:ext cx="960" cy="1872"/>
            </a:xfrm>
            <a:prstGeom prst="ellipse">
              <a:avLst/>
            </a:prstGeom>
            <a:noFill/>
            <a:ln w="76200">
              <a:solidFill>
                <a:srgbClr val="66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zh-CN" altLang="en-US">
                <a:solidFill>
                  <a:srgbClr val="996633"/>
                </a:solidFill>
              </a:endParaRPr>
            </a:p>
          </p:txBody>
        </p:sp>
        <p:sp>
          <p:nvSpPr>
            <p:cNvPr id="9231" name="Text Box 13"/>
            <p:cNvSpPr txBox="1">
              <a:spLocks noChangeArrowheads="1"/>
            </p:cNvSpPr>
            <p:nvPr/>
          </p:nvSpPr>
          <p:spPr bwMode="auto">
            <a:xfrm>
              <a:off x="5" y="288"/>
              <a:ext cx="831" cy="13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zh-CN" altLang="zh-CN" sz="6000" b="1" dirty="0" smtClean="0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象 征</a:t>
              </a:r>
            </a:p>
          </p:txBody>
        </p:sp>
      </p:grpSp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5297488" y="30289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zh-CN" altLang="en-US"/>
          </a:p>
        </p:txBody>
      </p:sp>
      <p:sp>
        <p:nvSpPr>
          <p:cNvPr id="9230" name="Line 6"/>
          <p:cNvSpPr>
            <a:spLocks noChangeShapeType="1"/>
          </p:cNvSpPr>
          <p:nvPr/>
        </p:nvSpPr>
        <p:spPr bwMode="auto">
          <a:xfrm>
            <a:off x="3678238" y="2163763"/>
            <a:ext cx="857250" cy="0"/>
          </a:xfrm>
          <a:prstGeom prst="line">
            <a:avLst/>
          </a:prstGeom>
          <a:noFill/>
          <a:ln w="76200">
            <a:solidFill>
              <a:srgbClr val="66663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34" name="TextBox 14"/>
          <p:cNvSpPr txBox="1">
            <a:spLocks noChangeArrowheads="1"/>
          </p:cNvSpPr>
          <p:nvPr/>
        </p:nvSpPr>
        <p:spPr bwMode="auto">
          <a:xfrm>
            <a:off x="4625975" y="1455738"/>
            <a:ext cx="43862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繁衍养育中华民族的祖国大地</a:t>
            </a:r>
          </a:p>
        </p:txBody>
      </p:sp>
      <p:sp>
        <p:nvSpPr>
          <p:cNvPr id="9232" name="Line 6"/>
          <p:cNvSpPr>
            <a:spLocks noChangeShapeType="1"/>
          </p:cNvSpPr>
          <p:nvPr/>
        </p:nvSpPr>
        <p:spPr bwMode="auto">
          <a:xfrm>
            <a:off x="3652838" y="3162300"/>
            <a:ext cx="855662" cy="0"/>
          </a:xfrm>
          <a:prstGeom prst="line">
            <a:avLst/>
          </a:prstGeom>
          <a:noFill/>
          <a:ln w="76200">
            <a:solidFill>
              <a:srgbClr val="66663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33" name="Line 6"/>
          <p:cNvSpPr>
            <a:spLocks noChangeShapeType="1"/>
          </p:cNvSpPr>
          <p:nvPr/>
        </p:nvSpPr>
        <p:spPr bwMode="auto">
          <a:xfrm>
            <a:off x="3652838" y="4076700"/>
            <a:ext cx="855662" cy="0"/>
          </a:xfrm>
          <a:prstGeom prst="line">
            <a:avLst/>
          </a:prstGeom>
          <a:noFill/>
          <a:ln w="76200">
            <a:solidFill>
              <a:srgbClr val="66663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3500438" y="4821238"/>
            <a:ext cx="855662" cy="0"/>
          </a:xfrm>
          <a:prstGeom prst="line">
            <a:avLst/>
          </a:prstGeom>
          <a:noFill/>
          <a:ln w="76200">
            <a:solidFill>
              <a:srgbClr val="66663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38" name="TextBox 16"/>
          <p:cNvSpPr txBox="1">
            <a:spLocks noChangeArrowheads="1"/>
          </p:cNvSpPr>
          <p:nvPr/>
        </p:nvSpPr>
        <p:spPr bwMode="auto">
          <a:xfrm>
            <a:off x="4625975" y="2908300"/>
            <a:ext cx="39401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中国人民不屈不挠的反抗精神</a:t>
            </a:r>
          </a:p>
        </p:txBody>
      </p:sp>
      <p:sp>
        <p:nvSpPr>
          <p:cNvPr id="9240" name="TextBox 22"/>
          <p:cNvSpPr txBox="1">
            <a:spLocks noChangeArrowheads="1"/>
          </p:cNvSpPr>
          <p:nvPr/>
        </p:nvSpPr>
        <p:spPr bwMode="auto">
          <a:xfrm>
            <a:off x="4357688" y="4530725"/>
            <a:ext cx="47163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充满生机与希望的解放区</a:t>
            </a:r>
          </a:p>
        </p:txBody>
      </p:sp>
      <p:sp>
        <p:nvSpPr>
          <p:cNvPr id="9241" name="TextBox 26"/>
          <p:cNvSpPr txBox="1">
            <a:spLocks noChangeArrowheads="1"/>
          </p:cNvSpPr>
          <p:nvPr/>
        </p:nvSpPr>
        <p:spPr bwMode="auto">
          <a:xfrm>
            <a:off x="57150" y="5545138"/>
            <a:ext cx="89550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彩云" pitchFamily="2" charset="-122"/>
                <a:ea typeface="华文彩云" pitchFamily="2" charset="-122"/>
              </a:rPr>
              <a:t> </a:t>
            </a:r>
            <a:r>
              <a:rPr lang="zh-CN" altLang="en-US" sz="40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歌 唱 “土 地 ” ，表 赤 子 忠 心。</a:t>
            </a:r>
            <a:endParaRPr lang="zh-CN" altLang="en-US" sz="4400" b="1" dirty="0">
              <a:solidFill>
                <a:srgbClr val="3333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 autoUpdateAnimBg="0"/>
      <p:bldP spid="9221" grpId="0" bldLvl="0" autoUpdateAnimBg="0"/>
      <p:bldP spid="9224" grpId="0" bldLvl="0" autoUpdateAnimBg="0"/>
      <p:bldP spid="9227" grpId="0" bldLvl="0" autoUpdateAnimBg="0"/>
      <p:bldP spid="9234" grpId="0" bldLvl="0" autoUpdateAnimBg="0"/>
      <p:bldP spid="9238" grpId="0" bldLvl="0" autoUpdateAnimBg="0"/>
      <p:bldP spid="9240" grpId="0" bldLvl="0" autoUpdateAnimBg="0"/>
      <p:bldP spid="9241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1520" y="1196752"/>
            <a:ext cx="8640960" cy="4957986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190DB3"/>
                </a:solidFill>
              </a:rPr>
              <a:t>诗人对土地是怎样的一种感情？ </a:t>
            </a:r>
          </a:p>
          <a:p>
            <a:r>
              <a:rPr lang="zh-CN" altLang="en-US" b="1" dirty="0" smtClean="0"/>
              <a:t>   由</a:t>
            </a:r>
            <a:r>
              <a:rPr lang="zh-CN" altLang="en-US" b="1" dirty="0"/>
              <a:t>“爱”字可知，诗人对土地是一种热爱和眷恋之情</a:t>
            </a:r>
            <a:r>
              <a:rPr lang="zh-CN" altLang="en-US" b="1" dirty="0" smtClean="0"/>
              <a:t>。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诗人对土地、河流、风和黎明的歌唱，形象地表达了当时祖国大地遭受的苦难、人民的悲愤以及对光明的向往和希冀。</a:t>
            </a:r>
            <a:r>
              <a:rPr lang="zh-CN" altLang="en-US" b="1" dirty="0" smtClean="0"/>
              <a:t> </a:t>
            </a:r>
            <a:endParaRPr lang="zh-CN" altLang="en-US" b="1" dirty="0"/>
          </a:p>
          <a:p>
            <a:r>
              <a:rPr lang="zh-CN" altLang="en-US" sz="2800" b="1" dirty="0">
                <a:solidFill>
                  <a:srgbClr val="190DB3"/>
                </a:solidFill>
              </a:rPr>
              <a:t>诗歌是如何表达这种感情的？ </a:t>
            </a:r>
          </a:p>
          <a:p>
            <a:r>
              <a:rPr lang="zh-CN" altLang="en-US" b="1" dirty="0"/>
              <a:t>   </a:t>
            </a:r>
            <a:r>
              <a:rPr lang="zh-CN" altLang="en-US" b="1" dirty="0" smtClean="0"/>
              <a:t>诗</a:t>
            </a:r>
            <a:r>
              <a:rPr lang="zh-CN" altLang="en-US" b="1" dirty="0"/>
              <a:t>歌的第一节以一只鸟儿眷恋土地作比，表达了诗人对祖国的挚爱。第二节一问一答，直抒胸臆，以“我的眼里常含泪水”的情状，托出了他那颗真挚的心：“因为我对这土地爱得深沉”。</a:t>
            </a:r>
          </a:p>
        </p:txBody>
      </p:sp>
      <p:sp>
        <p:nvSpPr>
          <p:cNvPr id="3" name="矩形 2"/>
          <p:cNvSpPr/>
          <p:nvPr/>
        </p:nvSpPr>
        <p:spPr>
          <a:xfrm>
            <a:off x="2051720" y="260648"/>
            <a:ext cx="20377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诗歌内容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7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75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2051720" y="228600"/>
            <a:ext cx="41204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诗歌内容</a:t>
            </a:r>
            <a:endParaRPr kumimoji="1"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468313" y="1052513"/>
            <a:ext cx="36718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en-US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827088" y="1196975"/>
            <a:ext cx="77771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隶书" pitchFamily="49" charset="-122"/>
              </a:rPr>
              <a:t>诗歌是按怎样的思路抒写的？</a:t>
            </a:r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1403350" y="2205038"/>
            <a:ext cx="7200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en-US"/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827088" y="2349500"/>
            <a:ext cx="74168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</a:rPr>
              <a:t>全诗以“</a:t>
            </a:r>
            <a:r>
              <a:rPr lang="zh-CN" altLang="en-US" sz="3200" b="1" u="sng" dirty="0">
                <a:solidFill>
                  <a:srgbClr val="190DB3"/>
                </a:solidFill>
              </a:rPr>
              <a:t>假如</a:t>
            </a:r>
            <a:r>
              <a:rPr lang="zh-CN" altLang="en-US" sz="3200" b="1" dirty="0">
                <a:solidFill>
                  <a:srgbClr val="FF0000"/>
                </a:solidFill>
              </a:rPr>
              <a:t>”领起，用“</a:t>
            </a:r>
            <a:r>
              <a:rPr lang="zh-CN" altLang="en-US" sz="3200" b="1" u="sng" dirty="0">
                <a:solidFill>
                  <a:srgbClr val="190DB3"/>
                </a:solidFill>
              </a:rPr>
              <a:t>嘶哑</a:t>
            </a:r>
            <a:r>
              <a:rPr lang="zh-CN" altLang="en-US" sz="3200" b="1" dirty="0">
                <a:solidFill>
                  <a:srgbClr val="FF0000"/>
                </a:solidFill>
              </a:rPr>
              <a:t>”形容鸟儿的歌喉，接着续写出</a:t>
            </a:r>
            <a:r>
              <a:rPr lang="zh-CN" altLang="en-US" sz="3200" b="1" u="sng" dirty="0">
                <a:solidFill>
                  <a:srgbClr val="190DB3"/>
                </a:solidFill>
              </a:rPr>
              <a:t>歌唱的内容</a:t>
            </a:r>
            <a:r>
              <a:rPr lang="zh-CN" altLang="en-US" sz="3200" b="1" dirty="0">
                <a:solidFill>
                  <a:srgbClr val="FF0000"/>
                </a:solidFill>
              </a:rPr>
              <a:t>，并由</a:t>
            </a:r>
            <a:r>
              <a:rPr lang="zh-CN" altLang="en-US" sz="3200" b="1" u="sng" dirty="0">
                <a:solidFill>
                  <a:srgbClr val="190DB3"/>
                </a:solidFill>
              </a:rPr>
              <a:t>生前的歌唱</a:t>
            </a:r>
            <a:r>
              <a:rPr lang="zh-CN" altLang="en-US" sz="3200" b="1" dirty="0">
                <a:solidFill>
                  <a:srgbClr val="FF0000"/>
                </a:solidFill>
              </a:rPr>
              <a:t>，转写</a:t>
            </a:r>
            <a:r>
              <a:rPr lang="zh-CN" altLang="en-US" sz="3200" b="1" u="sng" dirty="0">
                <a:solidFill>
                  <a:srgbClr val="190DB3"/>
                </a:solidFill>
              </a:rPr>
              <a:t>鸟儿死后魂归大地</a:t>
            </a:r>
            <a:r>
              <a:rPr lang="zh-CN" altLang="en-US" sz="3200" b="1" dirty="0">
                <a:solidFill>
                  <a:srgbClr val="FF0000"/>
                </a:solidFill>
              </a:rPr>
              <a:t>，最后转由</a:t>
            </a:r>
            <a:r>
              <a:rPr lang="zh-CN" altLang="en-US" sz="3200" b="1" u="sng" dirty="0">
                <a:solidFill>
                  <a:srgbClr val="190DB3"/>
                </a:solidFill>
              </a:rPr>
              <a:t>鸟的形象</a:t>
            </a:r>
            <a:r>
              <a:rPr lang="zh-CN" altLang="en-US" sz="3200" b="1" dirty="0">
                <a:solidFill>
                  <a:srgbClr val="FF0000"/>
                </a:solidFill>
              </a:rPr>
              <a:t>代之以</a:t>
            </a:r>
            <a:r>
              <a:rPr lang="zh-CN" altLang="en-US" sz="3200" b="1" u="sng" dirty="0">
                <a:solidFill>
                  <a:srgbClr val="190DB3"/>
                </a:solidFill>
              </a:rPr>
              <a:t>诗人自身形象</a:t>
            </a:r>
            <a:r>
              <a:rPr lang="zh-CN" altLang="en-US" sz="3200" b="1" dirty="0">
                <a:solidFill>
                  <a:srgbClr val="FF0000"/>
                </a:solidFill>
              </a:rPr>
              <a:t>，直抒胸臆，托出了诗人那颗</a:t>
            </a:r>
            <a:r>
              <a:rPr lang="zh-CN" altLang="en-US" sz="3200" b="1" u="sng" dirty="0">
                <a:solidFill>
                  <a:srgbClr val="190DB3"/>
                </a:solidFill>
              </a:rPr>
              <a:t>真挚、炽热</a:t>
            </a:r>
            <a:r>
              <a:rPr lang="zh-CN" altLang="en-US" sz="3200" b="1" dirty="0">
                <a:solidFill>
                  <a:srgbClr val="FF0000"/>
                </a:solidFill>
              </a:rPr>
              <a:t>的爱国心。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8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8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8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"/>
          <p:cNvSpPr txBox="1">
            <a:spLocks noChangeArrowheads="1"/>
          </p:cNvSpPr>
          <p:nvPr/>
        </p:nvSpPr>
        <p:spPr bwMode="auto">
          <a:xfrm>
            <a:off x="929283" y="1484784"/>
            <a:ext cx="923330" cy="4015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pPr eaLnBrk="1" hangingPunct="1"/>
            <a:r>
              <a:rPr kumimoji="1" lang="zh-CN" altLang="en-US" sz="4800" dirty="0">
                <a:solidFill>
                  <a:srgbClr val="FF0000"/>
                </a:solidFill>
                <a:latin typeface="Times New Roman" pitchFamily="18" charset="0"/>
              </a:rPr>
              <a:t>我爱这土地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987824" y="1124744"/>
            <a:ext cx="53578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3600" b="1" dirty="0">
                <a:solidFill>
                  <a:srgbClr val="190DB3"/>
                </a:solidFill>
                <a:latin typeface="Times New Roman" pitchFamily="18" charset="0"/>
              </a:rPr>
              <a:t>揭示全诗主旨的诗句是什么？谈谈那你的理解。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059832" y="2564904"/>
            <a:ext cx="542925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3600" b="1" dirty="0">
                <a:latin typeface="Times New Roman" pitchFamily="18" charset="0"/>
              </a:rPr>
              <a:t>这两句诗一问一答，直抒胸臆，以“我的眼里常含</a:t>
            </a:r>
            <a:endParaRPr kumimoji="1" lang="en-US" altLang="zh-CN" sz="3600" b="1" dirty="0">
              <a:latin typeface="Times New Roman" pitchFamily="18" charset="0"/>
            </a:endParaRPr>
          </a:p>
          <a:p>
            <a:pPr eaLnBrk="1" hangingPunct="1"/>
            <a:r>
              <a:rPr kumimoji="1" lang="zh-CN" altLang="en-US" sz="3600" b="1" dirty="0">
                <a:latin typeface="Times New Roman" pitchFamily="18" charset="0"/>
              </a:rPr>
              <a:t>泪水”的情状，托出诗人那颗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itchFamily="18" charset="0"/>
              </a:rPr>
              <a:t>真挚炽热</a:t>
            </a:r>
            <a:r>
              <a:rPr kumimoji="1" lang="zh-CN" altLang="en-US" sz="3600" b="1" dirty="0">
                <a:latin typeface="Times New Roman" pitchFamily="18" charset="0"/>
              </a:rPr>
              <a:t>的爱国之心，</a:t>
            </a:r>
            <a:endParaRPr kumimoji="1" lang="en-US" altLang="zh-CN" sz="3600" b="1" dirty="0">
              <a:latin typeface="Times New Roman" pitchFamily="18" charset="0"/>
            </a:endParaRPr>
          </a:p>
          <a:p>
            <a:pPr eaLnBrk="1" hangingPunct="1"/>
            <a:r>
              <a:rPr kumimoji="1" lang="zh-CN" altLang="en-US" sz="3600" b="1" dirty="0">
                <a:latin typeface="Times New Roman" pitchFamily="18" charset="0"/>
              </a:rPr>
              <a:t>形象地表达了诗人对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itchFamily="18" charset="0"/>
              </a:rPr>
              <a:t>土地的眷恋。</a:t>
            </a:r>
            <a:endParaRPr kumimoji="1" lang="en-US" altLang="zh-CN" sz="36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11760" y="26064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</a:rPr>
              <a:t>诗歌内容</a:t>
            </a:r>
            <a:endParaRPr lang="zh-CN" altLang="en-US" sz="36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4"/>
          <p:cNvSpPr txBox="1">
            <a:spLocks noChangeArrowheads="1"/>
          </p:cNvSpPr>
          <p:nvPr/>
        </p:nvSpPr>
        <p:spPr bwMode="auto">
          <a:xfrm>
            <a:off x="2483769" y="332656"/>
            <a:ext cx="2736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课堂小结</a:t>
            </a:r>
            <a:endParaRPr kumimoji="1" lang="zh-CN" altLang="en-US" sz="5400" dirty="0">
              <a:solidFill>
                <a:srgbClr val="C00000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946150" y="1285875"/>
            <a:ext cx="85407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4400" b="1">
                <a:solidFill>
                  <a:srgbClr val="FF0000"/>
                </a:solidFill>
                <a:latin typeface="Times New Roman" pitchFamily="18" charset="0"/>
              </a:rPr>
              <a:t>我爱这土地</a:t>
            </a:r>
          </a:p>
        </p:txBody>
      </p:sp>
      <p:sp>
        <p:nvSpPr>
          <p:cNvPr id="29700" name="TextBox 3"/>
          <p:cNvSpPr txBox="1">
            <a:spLocks noChangeArrowheads="1"/>
          </p:cNvSpPr>
          <p:nvPr/>
        </p:nvSpPr>
        <p:spPr bwMode="auto">
          <a:xfrm>
            <a:off x="2857500" y="1571625"/>
            <a:ext cx="5786438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4000" b="1" dirty="0">
                <a:latin typeface="Times New Roman" pitchFamily="18" charset="0"/>
              </a:rPr>
              <a:t>这是一首在现代诗歌史上广泛传诵的名篇。意象内涵丰富，抒情方式巧妙。诗人以一只鸟儿生死眷恋土地作比，表达了诗人对土地的眷恋和对祖国的挚爱之情。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412776"/>
            <a:ext cx="79928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作者借一个饱受磨难，拼尽全力用整个生命去歌唱的鸟的形象，表达了诗人对生他养他而又多灾多难的祖国的深沉的爱，愿为祖国献出一切的决心，也抒发了在那个艰苦年代里，为祖国的独立自由而奋斗的华夏儿女的共同心声。</a:t>
            </a:r>
            <a:endParaRPr lang="zh-CN" altLang="en-US" sz="4000" b="1" dirty="0"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9712" y="116632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主题思想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267744" y="188640"/>
            <a:ext cx="20377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i="1" dirty="0">
                <a:solidFill>
                  <a:srgbClr val="9900CC"/>
                </a:solidFill>
                <a:sym typeface="Arial" pitchFamily="34" charset="0"/>
              </a:rPr>
              <a:t>拓展延伸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39552" y="2204864"/>
            <a:ext cx="7656711" cy="375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ts val="7400"/>
              </a:lnSpc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     假如诗人还健在，面对繁荣昌盛的祖国，用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我爱这土地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抒情，他会怎样写？</a:t>
            </a:r>
          </a:p>
          <a:p>
            <a:pPr eaLnBrk="1" hangingPunct="1">
              <a:lnSpc>
                <a:spcPts val="7400"/>
              </a:lnSpc>
            </a:pPr>
            <a:endParaRPr lang="zh-CN" altLang="en-US" sz="3200" dirty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5370513" y="1130300"/>
            <a:ext cx="426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zh-CN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itchFamily="34" charset="0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115616" y="1190625"/>
            <a:ext cx="6787381" cy="572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假如我是一只鸟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我也要欢快的歌唱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这个养育中华儿女的家园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这个有着五千年灿烂文化的土地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这个被太阳照亮的前程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和那东方雄鸡崛起的时代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……</a:t>
            </a:r>
          </a:p>
          <a:p>
            <a:pPr eaLnBrk="1" hangingPunct="1"/>
            <a:endParaRPr lang="en-US" altLang="zh-CN" sz="3200" b="1" dirty="0">
              <a:latin typeface="楷体_GB2312" pitchFamily="49" charset="-122"/>
              <a:ea typeface="楷体_GB2312" pitchFamily="49" charset="-122"/>
              <a:sym typeface="Arial" pitchFamily="34" charset="0"/>
            </a:endParaRPr>
          </a:p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——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然后，我的青春开始褪色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为什么我仍面带微笑，心含希望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因为我对这土地爱的深沉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……</a:t>
            </a:r>
          </a:p>
          <a:p>
            <a:pPr eaLnBrk="1" hangingPunct="1"/>
            <a:endParaRPr lang="en-US" altLang="zh-CN" sz="2800" b="1" dirty="0">
              <a:solidFill>
                <a:srgbClr val="CC0066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endParaRPr lang="zh-CN" altLang="en-US" b="1" dirty="0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475656" y="260648"/>
            <a:ext cx="36724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i="1" dirty="0">
                <a:solidFill>
                  <a:srgbClr val="7030A0"/>
                </a:solidFill>
                <a:sym typeface="Arial" pitchFamily="34" charset="0"/>
              </a:rPr>
              <a:t>诗歌仿写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467544" y="1196752"/>
            <a:ext cx="7960494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假如我是一只鸟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我也要欢快的歌唱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这被壮丽山河拥簇的土地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这哺育了千百万劳动人民的母亲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这在世界上步步崛起的雄师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和那每天来自大地上希望的曙光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……</a:t>
            </a:r>
          </a:p>
          <a:p>
            <a:pPr eaLnBrk="1" hangingPunct="1"/>
            <a:endParaRPr lang="en-US" altLang="zh-CN" sz="3200" b="1" dirty="0">
              <a:latin typeface="楷体_GB2312" pitchFamily="49" charset="-122"/>
              <a:ea typeface="楷体_GB2312" pitchFamily="49" charset="-122"/>
              <a:sym typeface="Arial" pitchFamily="34" charset="0"/>
            </a:endParaRPr>
          </a:p>
          <a:p>
            <a:pPr eaLnBrk="1" hangingPunct="1"/>
            <a:r>
              <a:rPr lang="en-US" altLang="zh-CN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——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然后，我死了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连羽毛也腐烂在土地里面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为什么我我的眼里常流露出怀恋</a:t>
            </a: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因为我对这土地爱的深沉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……</a:t>
            </a:r>
          </a:p>
          <a:p>
            <a:pPr eaLnBrk="1" hangingPunct="1"/>
            <a:endParaRPr lang="en-US" altLang="zh-CN" sz="32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  <a:sym typeface="Arial" pitchFamily="34" charset="0"/>
            </a:endParaRPr>
          </a:p>
          <a:p>
            <a:pPr eaLnBrk="1" hangingPunct="1"/>
            <a:endParaRPr lang="zh-CN" altLang="en-US" sz="3200" b="1" dirty="0"/>
          </a:p>
        </p:txBody>
      </p:sp>
      <p:sp>
        <p:nvSpPr>
          <p:cNvPr id="3" name="矩形 2"/>
          <p:cNvSpPr/>
          <p:nvPr/>
        </p:nvSpPr>
        <p:spPr>
          <a:xfrm>
            <a:off x="2483768" y="260648"/>
            <a:ext cx="2520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i="1" dirty="0" smtClean="0">
                <a:solidFill>
                  <a:srgbClr val="7030A0"/>
                </a:solidFill>
                <a:sym typeface="Arial" pitchFamily="34" charset="0"/>
              </a:rPr>
              <a:t>诗歌仿写</a:t>
            </a:r>
            <a:endParaRPr lang="zh-CN" altLang="en-US" sz="3600" b="1" i="1" dirty="0">
              <a:solidFill>
                <a:srgbClr val="7030A0"/>
              </a:solidFill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736600" y="2187575"/>
            <a:ext cx="7958138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“土地”是艾青诗歌的中心意象之一，它凝聚着诗人对祖国－－大地母亲最深沉的爱，通过学习，我们感受着那个苦难年代，爱国知识分子对祖国的最真挚的爱的白．这心声，是历久不衰的主旋律，更是永唱不尽的主题．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zh-CN" altLang="en-US" sz="3200" dirty="0">
              <a:solidFill>
                <a:srgbClr val="3333FF"/>
              </a:solidFill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259632" y="188640"/>
            <a:ext cx="48245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说说你的收获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259632" y="0"/>
            <a:ext cx="4824536" cy="960438"/>
          </a:xfrm>
        </p:spPr>
        <p:txBody>
          <a:bodyPr/>
          <a:lstStyle/>
          <a:p>
            <a:pPr eaLnBrk="1" hangingPunct="1"/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课前热身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1113" y="1196752"/>
            <a:ext cx="9055100" cy="1516286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zh-CN" altLang="en-US" b="1" dirty="0">
                <a:solidFill>
                  <a:srgbClr val="A50021"/>
                </a:solidFill>
              </a:rPr>
              <a:t>     </a:t>
            </a:r>
            <a:r>
              <a:rPr lang="zh-CN" altLang="en-US" b="1" dirty="0">
                <a:solidFill>
                  <a:srgbClr val="FF0066"/>
                </a:solidFill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说一说我们学过的古诗中有哪些诗句表达作者的爱国之情？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2700" y="2371725"/>
            <a:ext cx="9055100" cy="44783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王师北定中原日，家祭无忘告乃翁。 －－陆游</a:t>
            </a:r>
          </a:p>
          <a:p>
            <a:pPr eaLnBrk="1" hangingPunct="1"/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国破山河在，城春草木深。感时花渐泪，恨别鸟惊心。 --杜甫</a:t>
            </a:r>
          </a:p>
          <a:p>
            <a:pPr eaLnBrk="1" hangingPunct="1"/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但使龙城飞将在，不教胡马度阴山。--王昌龄</a:t>
            </a:r>
          </a:p>
          <a:p>
            <a:pPr eaLnBrk="1" hangingPunct="1"/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羌管悠悠霜满地。人不寐，将军白发征夫泪。 －－范仲淹</a:t>
            </a:r>
          </a:p>
          <a:p>
            <a:pPr eaLnBrk="1" hangingPunct="1"/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人生自古谁无死，留取丹心照汉青.--文天祥</a:t>
            </a:r>
          </a:p>
          <a:p>
            <a:pPr eaLnBrk="1" hangingPunct="1"/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商女不知亡国恨，隔江犹唱后庭花。--杜牧</a:t>
            </a:r>
          </a:p>
          <a:p>
            <a:pPr eaLnBrk="1" hangingPunct="1"/>
            <a:endParaRPr lang="zh-CN" altLang="en-US" sz="3200" b="1" dirty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 autoUpdateAnimBg="0"/>
      <p:bldP spid="3076" grpId="0" bldLvl="0" autoUpdateAnimBg="0"/>
      <p:bldP spid="3076" grpId="1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8" name="Text Box 4"/>
          <p:cNvSpPr txBox="1">
            <a:spLocks noChangeArrowheads="1"/>
          </p:cNvSpPr>
          <p:nvPr/>
        </p:nvSpPr>
        <p:spPr bwMode="auto">
          <a:xfrm>
            <a:off x="468313" y="1052513"/>
            <a:ext cx="36718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13670" name="Text Box 6"/>
          <p:cNvSpPr txBox="1">
            <a:spLocks noChangeArrowheads="1"/>
          </p:cNvSpPr>
          <p:nvPr/>
        </p:nvSpPr>
        <p:spPr bwMode="auto">
          <a:xfrm>
            <a:off x="1403350" y="2205038"/>
            <a:ext cx="7200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13679" name="WordArt 15"/>
          <p:cNvSpPr>
            <a:spLocks noChangeArrowheads="1" noChangeShapeType="1" noTextEdit="1"/>
          </p:cNvSpPr>
          <p:nvPr/>
        </p:nvSpPr>
        <p:spPr bwMode="auto">
          <a:xfrm>
            <a:off x="2339752" y="260648"/>
            <a:ext cx="2286000" cy="6175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7030A0"/>
                </a:solidFill>
                <a:latin typeface="宋体"/>
                <a:ea typeface="宋体"/>
              </a:rPr>
              <a:t>课堂练习</a:t>
            </a:r>
            <a:r>
              <a:rPr lang="zh-CN" altLang="en-US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：</a:t>
            </a:r>
          </a:p>
        </p:txBody>
      </p:sp>
      <p:sp>
        <p:nvSpPr>
          <p:cNvPr id="113680" name="Text Box 16"/>
          <p:cNvSpPr txBox="1">
            <a:spLocks noChangeArrowheads="1"/>
          </p:cNvSpPr>
          <p:nvPr/>
        </p:nvSpPr>
        <p:spPr bwMode="auto">
          <a:xfrm>
            <a:off x="179512" y="1196752"/>
            <a:ext cx="89644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下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面对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我爱这土地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一诗的赏析，不恰当的一项是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13681" name="Rectangle 17"/>
          <p:cNvSpPr>
            <a:spLocks noChangeArrowheads="1"/>
          </p:cNvSpPr>
          <p:nvPr/>
        </p:nvSpPr>
        <p:spPr bwMode="auto">
          <a:xfrm>
            <a:off x="251520" y="1628800"/>
            <a:ext cx="8496300" cy="5406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+mn-ea"/>
                <a:ea typeface="+mn-ea"/>
              </a:rPr>
              <a:t>A</a:t>
            </a:r>
            <a:r>
              <a:rPr lang="zh-CN" altLang="en-US" sz="2800" b="1" dirty="0">
                <a:latin typeface="+mn-ea"/>
                <a:ea typeface="+mn-ea"/>
              </a:rPr>
              <a:t>．诗人未用“珠圆玉润”之类词，而用“嘶哑”来形容鸟儿鸣唱的</a:t>
            </a:r>
            <a:r>
              <a:rPr lang="zh-CN" altLang="en-US" sz="2800" b="1" dirty="0" smtClean="0">
                <a:latin typeface="+mn-ea"/>
                <a:ea typeface="+mn-ea"/>
              </a:rPr>
              <a:t>歌喉</a:t>
            </a:r>
            <a:r>
              <a:rPr lang="zh-CN" altLang="en-US" sz="2800" b="1" dirty="0">
                <a:latin typeface="+mn-ea"/>
                <a:ea typeface="+mn-ea"/>
              </a:rPr>
              <a:t>，使人体味到歌者经历的坎坷、悲酸和执著的爱。</a:t>
            </a:r>
          </a:p>
          <a:p>
            <a:r>
              <a:rPr lang="en-US" altLang="zh-CN" sz="2800" b="1" dirty="0">
                <a:latin typeface="+mn-ea"/>
                <a:ea typeface="+mn-ea"/>
              </a:rPr>
              <a:t>B</a:t>
            </a:r>
            <a:r>
              <a:rPr lang="zh-CN" altLang="en-US" sz="2800" b="1" dirty="0">
                <a:latin typeface="+mn-ea"/>
                <a:ea typeface="+mn-ea"/>
              </a:rPr>
              <a:t>．关于“土地”“河流”“风”“黎明”的诗句，抒写了大地遭受的苦难、 人民的悲愤和激怒、对光明的向往和希冀。 </a:t>
            </a:r>
          </a:p>
          <a:p>
            <a:r>
              <a:rPr lang="en-US" altLang="zh-CN" sz="2800" b="1" dirty="0" smtClean="0">
                <a:latin typeface="+mn-ea"/>
                <a:ea typeface="+mn-ea"/>
              </a:rPr>
              <a:t>C</a:t>
            </a:r>
            <a:r>
              <a:rPr lang="zh-CN" altLang="en-US" sz="2800" b="1" dirty="0" smtClean="0">
                <a:latin typeface="+mn-ea"/>
                <a:ea typeface="+mn-ea"/>
              </a:rPr>
              <a:t>．“</a:t>
            </a:r>
            <a:r>
              <a:rPr lang="zh-CN" altLang="en-US" sz="2800" b="1" dirty="0">
                <a:latin typeface="+mn-ea"/>
                <a:ea typeface="+mn-ea"/>
              </a:rPr>
              <a:t>然后我死了</a:t>
            </a:r>
            <a:r>
              <a:rPr lang="en-US" altLang="zh-CN" sz="2800" b="1" dirty="0">
                <a:latin typeface="+mn-ea"/>
                <a:ea typeface="+mn-ea"/>
              </a:rPr>
              <a:t>/</a:t>
            </a:r>
            <a:r>
              <a:rPr lang="zh-CN" altLang="en-US" sz="2800" b="1" dirty="0">
                <a:latin typeface="+mn-ea"/>
                <a:ea typeface="+mn-ea"/>
              </a:rPr>
              <a:t>连羽毛也腐烂在土地里面”。这两句诗形象而充分地表达了诗人对土地的眷恋而且隐含献身之意。 </a:t>
            </a:r>
          </a:p>
          <a:p>
            <a:r>
              <a:rPr lang="en-US" altLang="zh-CN" sz="2800" b="1" dirty="0">
                <a:latin typeface="+mn-ea"/>
                <a:ea typeface="+mn-ea"/>
              </a:rPr>
              <a:t>D</a:t>
            </a:r>
            <a:r>
              <a:rPr lang="zh-CN" altLang="en-US" sz="2800" b="1" dirty="0">
                <a:latin typeface="+mn-ea"/>
                <a:ea typeface="+mn-ea"/>
              </a:rPr>
              <a:t>．“为什么我的眼里常含泪水？因为我对这土地爱得深沉</a:t>
            </a:r>
            <a:r>
              <a:rPr lang="en-US" altLang="zh-CN" sz="2800" b="1" dirty="0">
                <a:latin typeface="+mn-ea"/>
                <a:ea typeface="+mn-ea"/>
              </a:rPr>
              <a:t>……”</a:t>
            </a:r>
            <a:r>
              <a:rPr lang="zh-CN" altLang="en-US" sz="2800" b="1" dirty="0">
                <a:latin typeface="+mn-ea"/>
                <a:ea typeface="+mn-ea"/>
              </a:rPr>
              <a:t>这两句诗中的“我”。指喻体“鸟”而不是指诗人自己。</a:t>
            </a:r>
            <a:endParaRPr lang="zh-CN" altLang="en-US" sz="2800" dirty="0"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13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13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9" grpId="0" animBg="1"/>
      <p:bldP spid="113680" grpId="0"/>
      <p:bldP spid="1136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403648" y="260648"/>
            <a:ext cx="31683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教学目标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38100" y="1476375"/>
            <a:ext cx="8805863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1.反复诵读诗歌，读出诗歌的旋律和节奏</a:t>
            </a:r>
            <a:r>
              <a:rPr lang="zh-CN" altLang="en-US" sz="4800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4800" b="1" dirty="0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4800" b="1" dirty="0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、把握诗中土地、河流、风、黎明的象征意义。 </a:t>
            </a:r>
          </a:p>
          <a:p>
            <a:pPr eaLnBrk="1" hangingPunct="1"/>
            <a:r>
              <a:rPr lang="zh-CN" altLang="en-US" sz="4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3、背诵诗歌，体味诗歌抒发的爱国情感，培养我们的爱国情结。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87624" y="0"/>
            <a:ext cx="3095626" cy="1063626"/>
          </a:xfrm>
        </p:spPr>
        <p:txBody>
          <a:bodyPr/>
          <a:lstStyle/>
          <a:p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走近作者</a:t>
            </a:r>
          </a:p>
        </p:txBody>
      </p:sp>
      <p:pic>
        <p:nvPicPr>
          <p:cNvPr id="6147" name="Picture 6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88" y="1052512"/>
            <a:ext cx="3171528" cy="4824759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131840" y="1268760"/>
            <a:ext cx="5688632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+mn-ea"/>
                <a:ea typeface="+mn-ea"/>
              </a:rPr>
              <a:t>【艾青】（1910～1996）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现代</a:t>
            </a:r>
            <a:r>
              <a:rPr lang="zh-CN" altLang="en-US" sz="2800" b="1" dirty="0">
                <a:latin typeface="+mn-ea"/>
                <a:ea typeface="+mn-ea"/>
              </a:rPr>
              <a:t>著名诗人。原名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蒋海澄</a:t>
            </a:r>
            <a:r>
              <a:rPr lang="zh-CN" altLang="en-US" sz="2800" b="1" dirty="0">
                <a:latin typeface="+mn-ea"/>
                <a:ea typeface="+mn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浙江</a:t>
            </a:r>
            <a:r>
              <a:rPr lang="zh-CN" altLang="en-US" sz="2800" b="1" dirty="0">
                <a:latin typeface="+mn-ea"/>
                <a:ea typeface="+mn-ea"/>
              </a:rPr>
              <a:t>金华人。</a:t>
            </a:r>
          </a:p>
          <a:p>
            <a:pPr eaLnBrk="1" hangingPunct="1"/>
            <a:r>
              <a:rPr lang="zh-CN" altLang="en-US" sz="2800" b="1" dirty="0">
                <a:latin typeface="+mn-ea"/>
                <a:ea typeface="+mn-ea"/>
              </a:rPr>
              <a:t>１９２９年赴法国学习绘画，并开始写诗。１９３２年回国，在上海参加了“中国左翼美术家联盟”，不久因思想激进被捕入狱，在狱中写出了他的代表诗作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《大堰河──我的保姆》</a:t>
            </a:r>
            <a:r>
              <a:rPr kumimoji="1" lang="en-US" altLang="zh-CN" sz="2800" b="1" dirty="0">
                <a:latin typeface="+mn-ea"/>
                <a:ea typeface="+mn-ea"/>
              </a:rPr>
              <a:t>《</a:t>
            </a:r>
            <a:r>
              <a:rPr kumimoji="1" lang="zh-CN" altLang="en-US" sz="2800" b="1" dirty="0">
                <a:latin typeface="+mn-ea"/>
                <a:ea typeface="+mn-ea"/>
              </a:rPr>
              <a:t>黎明的通知</a:t>
            </a:r>
            <a:r>
              <a:rPr kumimoji="1" lang="en-US" altLang="zh-CN" sz="2800" b="1" dirty="0" smtClean="0">
                <a:latin typeface="+mn-ea"/>
                <a:ea typeface="+mn-ea"/>
              </a:rPr>
              <a:t>》</a:t>
            </a:r>
            <a:r>
              <a:rPr kumimoji="1" lang="en-US" altLang="zh-CN" sz="2800" b="1" dirty="0" smtClean="0">
                <a:solidFill>
                  <a:srgbClr val="FF0000"/>
                </a:solidFill>
                <a:latin typeface="+mn-ea"/>
                <a:ea typeface="+mn-ea"/>
              </a:rPr>
              <a:t>《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我爱这土地</a:t>
            </a:r>
            <a:r>
              <a:rPr kumimoji="1"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》</a:t>
            </a:r>
            <a:r>
              <a:rPr kumimoji="1" lang="zh-CN" altLang="en-US" sz="2800" b="1" dirty="0">
                <a:latin typeface="+mn-ea"/>
                <a:ea typeface="+mn-ea"/>
              </a:rPr>
              <a:t>等</a:t>
            </a:r>
            <a:r>
              <a:rPr lang="zh-CN" altLang="en-US" sz="2800" b="1" dirty="0">
                <a:latin typeface="+mn-ea"/>
                <a:ea typeface="+mn-ea"/>
              </a:rPr>
              <a:t>。建国后曾任《人民文学》副主编、中国作家协会副主席等职。</a:t>
            </a:r>
            <a:br>
              <a:rPr lang="zh-CN" altLang="en-US" sz="2800" b="1" dirty="0">
                <a:latin typeface="+mn-ea"/>
                <a:ea typeface="+mn-ea"/>
              </a:rPr>
            </a:br>
            <a:endParaRPr lang="zh-CN" altLang="en-US" sz="2800" b="1" dirty="0">
              <a:latin typeface="+mn-ea"/>
              <a:ea typeface="+mn-ea"/>
            </a:endParaRPr>
          </a:p>
          <a:p>
            <a:pPr eaLnBrk="1" hangingPunct="1"/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75656" y="0"/>
            <a:ext cx="2795463" cy="854075"/>
          </a:xfrm>
        </p:spPr>
        <p:txBody>
          <a:bodyPr/>
          <a:lstStyle/>
          <a:p>
            <a:pPr eaLnBrk="1" hangingPunct="1"/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写作背景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" y="1366838"/>
            <a:ext cx="8766497" cy="4541837"/>
          </a:xfrm>
        </p:spPr>
        <p:txBody>
          <a:bodyPr/>
          <a:lstStyle/>
          <a:p>
            <a:pPr eaLnBrk="1" hangingPunct="1">
              <a:buNone/>
            </a:pPr>
            <a:r>
              <a:rPr lang="zh-CN" altLang="en-US" sz="2400" b="1" dirty="0"/>
              <a:t>    </a:t>
            </a:r>
          </a:p>
          <a:p>
            <a:pPr eaLnBrk="1" hangingPunct="1">
              <a:buFontTx/>
              <a:buNone/>
            </a:pPr>
            <a:r>
              <a:rPr lang="zh-CN" altLang="en-US" b="1" dirty="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Arial" pitchFamily="34" charset="0"/>
              </a:rPr>
              <a:t> </a:t>
            </a:r>
            <a:r>
              <a:rPr lang="zh-CN" altLang="en-US" b="1" dirty="0">
                <a:sym typeface="Arial" pitchFamily="34" charset="0"/>
              </a:rPr>
              <a:t>本诗</a:t>
            </a:r>
            <a:r>
              <a:rPr lang="zh-CN" altLang="en-US" b="1" dirty="0"/>
              <a:t>写于抗日战争开始后的1938年，当时日本侵略军连续攻占了华北、华东、华南的广大地区，所到之处疯狂肆虐、草菅人命，实行烧光、杀光、抢光的“三光”政策，妄图摧毁中国人民的意志。中国人民奋起反抗，进行了不屈不挠的斗争。诗人在国土沦丧、民族危亡的关头愤然写下了这首诗。表达了对祖国的挚爱和对侵略者愤恨。</a:t>
            </a:r>
            <a:r>
              <a:rPr lang="zh-CN" altLang="en-US" b="1" dirty="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zh-CN" altLang="en-US" b="1" dirty="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zh-CN" altLang="en-US" b="1" dirty="0">
              <a:solidFill>
                <a:srgbClr val="66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5540" name="Picture 4" descr="12955803754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32363" cy="3662363"/>
          </a:xfrm>
          <a:prstGeom prst="rect">
            <a:avLst/>
          </a:prstGeom>
          <a:noFill/>
        </p:spPr>
      </p:pic>
      <p:pic>
        <p:nvPicPr>
          <p:cNvPr id="65541" name="Picture 5" descr="107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"/>
            <a:ext cx="4283967" cy="3212976"/>
          </a:xfrm>
          <a:prstGeom prst="rect">
            <a:avLst/>
          </a:prstGeom>
          <a:noFill/>
        </p:spPr>
      </p:pic>
      <p:pic>
        <p:nvPicPr>
          <p:cNvPr id="65542" name="Picture 6" descr="0130000003644011956484109564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0438"/>
            <a:ext cx="4876800" cy="3240930"/>
          </a:xfrm>
          <a:prstGeom prst="rect">
            <a:avLst/>
          </a:prstGeom>
          <a:noFill/>
        </p:spPr>
      </p:pic>
      <p:pic>
        <p:nvPicPr>
          <p:cNvPr id="65543" name="Picture 7" descr="135328503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638" y="3286125"/>
            <a:ext cx="4762500" cy="35718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19672" y="188640"/>
            <a:ext cx="2076450" cy="408261"/>
          </a:xfrm>
        </p:spPr>
        <p:txBody>
          <a:bodyPr/>
          <a:lstStyle/>
          <a:p>
            <a:pPr eaLnBrk="1" hangingPunct="1"/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  <a:sym typeface="Arial" pitchFamily="34" charset="0"/>
              </a:rPr>
              <a:t>读一读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91680" y="1196752"/>
            <a:ext cx="6873900" cy="2586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800" b="1" dirty="0">
                <a:solidFill>
                  <a:srgbClr val="3333FF"/>
                </a:solidFill>
                <a:ea typeface="楷体_GB2312" pitchFamily="49" charset="-122"/>
              </a:rPr>
              <a:t>自由诵读，划分诗歌的朗读节奏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993900" y="1457325"/>
            <a:ext cx="53609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1" hangingPunct="1"/>
            <a:endParaRPr lang="zh-CN" altLang="en-US" sz="3200">
              <a:solidFill>
                <a:srgbClr val="660033"/>
              </a:solidFill>
              <a:latin typeface="宋体" pitchFamily="2" charset="-122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993900" y="1457325"/>
            <a:ext cx="1841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zh-CN" altLang="en-US" sz="3200">
              <a:solidFill>
                <a:srgbClr val="CC0066"/>
              </a:solidFill>
              <a:latin typeface="宋体" pitchFamily="2" charset="-122"/>
            </a:endParaRPr>
          </a:p>
          <a:p>
            <a:pPr eaLnBrk="1" hangingPunct="1"/>
            <a:endParaRPr lang="zh-CN" altLang="en-US" sz="3200">
              <a:solidFill>
                <a:srgbClr val="CC0066"/>
              </a:solidFill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407988" y="1457325"/>
            <a:ext cx="642937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FF0066"/>
                </a:solidFill>
                <a:sym typeface="Arial" pitchFamily="34" charset="0"/>
              </a:rPr>
              <a:t>我</a:t>
            </a:r>
          </a:p>
          <a:p>
            <a:pPr eaLnBrk="1" hangingPunct="1"/>
            <a:r>
              <a:rPr lang="zh-CN" altLang="en-US" sz="3600" b="1">
                <a:solidFill>
                  <a:srgbClr val="FF0066"/>
                </a:solidFill>
                <a:sym typeface="Arial" pitchFamily="34" charset="0"/>
              </a:rPr>
              <a:t>爱</a:t>
            </a:r>
          </a:p>
          <a:p>
            <a:pPr eaLnBrk="1" hangingPunct="1"/>
            <a:r>
              <a:rPr lang="zh-CN" altLang="en-US" sz="3600" b="1">
                <a:solidFill>
                  <a:srgbClr val="FF0066"/>
                </a:solidFill>
                <a:sym typeface="Arial" pitchFamily="34" charset="0"/>
              </a:rPr>
              <a:t>这</a:t>
            </a:r>
          </a:p>
          <a:p>
            <a:pPr eaLnBrk="1" hangingPunct="1"/>
            <a:r>
              <a:rPr lang="zh-CN" altLang="en-US" sz="3600" b="1">
                <a:solidFill>
                  <a:srgbClr val="FF0066"/>
                </a:solidFill>
                <a:sym typeface="Arial" pitchFamily="34" charset="0"/>
              </a:rPr>
              <a:t>土</a:t>
            </a:r>
          </a:p>
          <a:p>
            <a:pPr eaLnBrk="1" hangingPunct="1"/>
            <a:r>
              <a:rPr lang="zh-CN" altLang="en-US" sz="3600" b="1">
                <a:solidFill>
                  <a:srgbClr val="FF0066"/>
                </a:solidFill>
                <a:sym typeface="Arial" pitchFamily="34" charset="0"/>
              </a:rPr>
              <a:t>地</a:t>
            </a:r>
          </a:p>
          <a:p>
            <a:pPr eaLnBrk="1" hangingPunct="1"/>
            <a:endParaRPr lang="zh-CN" altLang="en-US" sz="3600" b="1">
              <a:solidFill>
                <a:srgbClr val="FF0066"/>
              </a:solidFill>
              <a:sym typeface="Arial" pitchFamily="34" charset="0"/>
            </a:endParaRPr>
          </a:p>
          <a:p>
            <a:pPr eaLnBrk="1" hangingPunct="1"/>
            <a:r>
              <a:rPr lang="zh-CN" altLang="en-US" sz="2800" b="1">
                <a:solidFill>
                  <a:srgbClr val="FF0066"/>
                </a:solidFill>
                <a:sym typeface="Arial" pitchFamily="34" charset="0"/>
              </a:rPr>
              <a:t>艾</a:t>
            </a:r>
          </a:p>
          <a:p>
            <a:pPr eaLnBrk="1" hangingPunct="1"/>
            <a:r>
              <a:rPr lang="zh-CN" altLang="en-US" sz="2800" b="1">
                <a:solidFill>
                  <a:srgbClr val="FF0066"/>
                </a:solidFill>
                <a:sym typeface="Arial" pitchFamily="34" charset="0"/>
              </a:rPr>
              <a:t>青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1993900" y="1628800"/>
            <a:ext cx="7040563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假如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我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是一只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鸟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，</a:t>
            </a:r>
          </a:p>
          <a:p>
            <a:pPr marL="342900" indent="-34290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我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也应该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用嘶哑的喉咙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/歌唱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：</a:t>
            </a:r>
          </a:p>
          <a:p>
            <a:pPr marL="342900" indent="-34290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这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被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暴风雨/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所打击的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土地，</a:t>
            </a:r>
          </a:p>
          <a:p>
            <a:pPr marL="342900" indent="-34290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这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永远汹涌着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我们的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悲愤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/河流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，</a:t>
            </a:r>
          </a:p>
          <a:p>
            <a:pPr marL="342900" indent="-34290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这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无止息地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吹刮着的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/激怒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风，</a:t>
            </a:r>
          </a:p>
          <a:p>
            <a:pPr marL="342900" indent="-34290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和那来自林间的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无比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温柔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黎明…… </a:t>
            </a:r>
          </a:p>
          <a:p>
            <a:pPr marL="342900" indent="-34290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——然后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我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/死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了，</a:t>
            </a:r>
          </a:p>
          <a:p>
            <a:pPr marL="342900" indent="-34290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连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羽毛/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也腐烂在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/土地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里面。</a:t>
            </a:r>
          </a:p>
          <a:p>
            <a:pPr marL="342900" indent="-342900" eaLnBrk="1" hangingPunct="1"/>
            <a:endParaRPr lang="zh-CN" altLang="en-US" sz="2800" b="1" dirty="0">
              <a:latin typeface="楷体_GB2312" pitchFamily="49" charset="-122"/>
              <a:ea typeface="楷体_GB2312" pitchFamily="49" charset="-122"/>
              <a:sym typeface="Arial" pitchFamily="34" charset="0"/>
            </a:endParaRPr>
          </a:p>
          <a:p>
            <a:pPr marL="342900" indent="-342900" eaLnBrk="1" hangingPunct="1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为什么/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我的眼里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/常含泪水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？</a:t>
            </a:r>
          </a:p>
          <a:p>
            <a:pPr marL="342900" indent="-34290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因为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/我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对这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土地/爱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Arial" pitchFamily="34" charset="0"/>
              </a:rPr>
              <a:t>得深沉……</a:t>
            </a:r>
          </a:p>
          <a:p>
            <a:pPr marL="342900" indent="-342900" eaLnBrk="1" hangingPunct="1"/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Arial" pitchFamily="34" charset="0"/>
            </a:endParaRPr>
          </a:p>
        </p:txBody>
      </p:sp>
      <p:pic>
        <p:nvPicPr>
          <p:cNvPr id="9" name="我爱这土地朗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596336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74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171" grpId="0" build="p" autoUpdateAnimBg="0"/>
      <p:bldP spid="8198" grpId="0" bldLvl="0" autoUpdateAnimBg="0"/>
      <p:bldP spid="8199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5" name="Rectangle 5"/>
          <p:cNvSpPr>
            <a:spLocks noChangeArrowheads="1"/>
          </p:cNvSpPr>
          <p:nvPr/>
        </p:nvSpPr>
        <p:spPr bwMode="auto">
          <a:xfrm>
            <a:off x="323528" y="836712"/>
            <a:ext cx="8413750" cy="3884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endParaRPr lang="en-US" altLang="zh-CN" sz="3600" b="1" dirty="0" smtClean="0">
              <a:solidFill>
                <a:srgbClr val="FF0066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190DB3"/>
                </a:solidFill>
                <a:latin typeface="+mn-ea"/>
                <a:ea typeface="+mn-ea"/>
              </a:rPr>
              <a:t>这</a:t>
            </a:r>
            <a:r>
              <a:rPr lang="zh-CN" altLang="en-US" sz="3200" b="1" dirty="0">
                <a:solidFill>
                  <a:srgbClr val="190DB3"/>
                </a:solidFill>
                <a:latin typeface="+mn-ea"/>
                <a:ea typeface="+mn-ea"/>
              </a:rPr>
              <a:t>只“鸟”是一个饱受磨难，拼尽全力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190DB3"/>
                </a:solidFill>
                <a:latin typeface="+mn-ea"/>
                <a:ea typeface="+mn-ea"/>
              </a:rPr>
              <a:t>用整个生命去歌唱的形象</a:t>
            </a:r>
            <a:r>
              <a:rPr lang="zh-CN" altLang="en-US" sz="3200" b="1" dirty="0" smtClean="0">
                <a:solidFill>
                  <a:srgbClr val="190DB3"/>
                </a:solidFill>
                <a:latin typeface="+mn-ea"/>
                <a:ea typeface="+mn-ea"/>
              </a:rPr>
              <a:t>。</a:t>
            </a:r>
            <a:endParaRPr lang="en-US" altLang="zh-CN" sz="3200" b="1" dirty="0" smtClean="0">
              <a:solidFill>
                <a:srgbClr val="190DB3"/>
              </a:solidFill>
              <a:latin typeface="+mn-ea"/>
              <a:ea typeface="+mn-ea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“假如我是一只鸟，我也应该用嘶哑的喉咙歌唱”，“然后我死了，连羽毛也腐烂在土地里面”</a:t>
            </a:r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。         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zh-CN" altLang="en-US" sz="3200" b="1" dirty="0">
              <a:solidFill>
                <a:srgbClr val="190DB3"/>
              </a:solidFill>
              <a:latin typeface="+mn-ea"/>
              <a:ea typeface="+mn-ea"/>
            </a:endParaRPr>
          </a:p>
        </p:txBody>
      </p:sp>
      <p:sp>
        <p:nvSpPr>
          <p:cNvPr id="117766" name="Rectangle 6"/>
          <p:cNvSpPr>
            <a:spLocks noChangeArrowheads="1"/>
          </p:cNvSpPr>
          <p:nvPr/>
        </p:nvSpPr>
        <p:spPr bwMode="auto">
          <a:xfrm>
            <a:off x="457200" y="4077072"/>
            <a:ext cx="785921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仿宋_GB2312" pitchFamily="1" charset="-122"/>
                <a:ea typeface="楷体_GB2312" pitchFamily="49" charset="-122"/>
              </a:rPr>
              <a:t>    它歌唱土地、河流、风和黎明，生命耗</a:t>
            </a:r>
            <a:r>
              <a:rPr lang="zh-CN" altLang="en-US" sz="3200" b="1" dirty="0" smtClean="0">
                <a:latin typeface="仿宋_GB2312" pitchFamily="1" charset="-122"/>
                <a:ea typeface="楷体_GB2312" pitchFamily="49" charset="-122"/>
              </a:rPr>
              <a:t>尽后</a:t>
            </a:r>
            <a:r>
              <a:rPr lang="zh-CN" altLang="en-US" sz="3200" b="1" dirty="0">
                <a:latin typeface="仿宋_GB2312" pitchFamily="1" charset="-122"/>
                <a:ea typeface="楷体_GB2312" pitchFamily="49" charset="-122"/>
              </a:rPr>
              <a:t>便投身土地的怀抱，与它所挚爱的土地融</a:t>
            </a:r>
            <a:r>
              <a:rPr lang="zh-CN" altLang="en-US" sz="3200" b="1" dirty="0" smtClean="0">
                <a:latin typeface="仿宋_GB2312" pitchFamily="1" charset="-122"/>
                <a:ea typeface="楷体_GB2312" pitchFamily="49" charset="-122"/>
              </a:rPr>
              <a:t>为一</a:t>
            </a:r>
            <a:r>
              <a:rPr lang="zh-CN" altLang="en-US" sz="3200" b="1" dirty="0">
                <a:latin typeface="仿宋_GB2312" pitchFamily="1" charset="-122"/>
                <a:ea typeface="楷体_GB2312" pitchFamily="49" charset="-122"/>
              </a:rPr>
              <a:t>体，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这两句诗充分表达了诗人对土地的眷念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，为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祖国献身的愿望。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31640" y="260648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诗歌内容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5" grpId="0" autoUpdateAnimBg="0"/>
      <p:bldP spid="11776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Text Box 3"/>
          <p:cNvSpPr txBox="1">
            <a:spLocks noChangeArrowheads="1"/>
          </p:cNvSpPr>
          <p:nvPr/>
        </p:nvSpPr>
        <p:spPr bwMode="auto">
          <a:xfrm>
            <a:off x="381000" y="1268760"/>
            <a:ext cx="8763000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 smtClean="0">
                <a:solidFill>
                  <a:srgbClr val="3333FF"/>
                </a:solidFill>
                <a:latin typeface="Times New Roman"/>
                <a:ea typeface="黑体" pitchFamily="49" charset="-122"/>
              </a:rPr>
              <a:t>“</a:t>
            </a:r>
            <a:r>
              <a:rPr kumimoji="1" lang="zh-CN" altLang="en-US" sz="36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用嘶哑的喉咙歌唱</a:t>
            </a:r>
            <a:r>
              <a:rPr kumimoji="1" lang="zh-CN" altLang="en-US" sz="3600" b="1" dirty="0">
                <a:solidFill>
                  <a:srgbClr val="3333FF"/>
                </a:solidFill>
                <a:latin typeface="Times New Roman"/>
                <a:ea typeface="黑体" pitchFamily="49" charset="-122"/>
              </a:rPr>
              <a:t>”</a:t>
            </a:r>
            <a:r>
              <a:rPr kumimoji="1" lang="zh-CN" altLang="en-US" sz="36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一句，</a:t>
            </a:r>
            <a:r>
              <a:rPr kumimoji="1" lang="zh-CN" altLang="en-US" sz="3600" b="1" dirty="0">
                <a:solidFill>
                  <a:srgbClr val="3333FF"/>
                </a:solidFill>
                <a:latin typeface="Times New Roman"/>
                <a:ea typeface="黑体" pitchFamily="49" charset="-122"/>
              </a:rPr>
              <a:t>“</a:t>
            </a:r>
            <a:r>
              <a:rPr kumimoji="1" lang="zh-CN" altLang="en-US" sz="36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嘶哑</a:t>
            </a:r>
            <a:r>
              <a:rPr kumimoji="1" lang="zh-CN" altLang="en-US" sz="3600" b="1" dirty="0">
                <a:solidFill>
                  <a:srgbClr val="3333FF"/>
                </a:solidFill>
                <a:latin typeface="Times New Roman"/>
                <a:ea typeface="黑体" pitchFamily="49" charset="-122"/>
              </a:rPr>
              <a:t>”</a:t>
            </a:r>
            <a:r>
              <a:rPr kumimoji="1" lang="zh-CN" altLang="en-US" sz="36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表达了作者什么感情？如果用</a:t>
            </a:r>
            <a:r>
              <a:rPr kumimoji="1" lang="zh-CN" altLang="en-US" sz="3600" b="1" dirty="0">
                <a:solidFill>
                  <a:srgbClr val="3333FF"/>
                </a:solidFill>
                <a:latin typeface="Times New Roman"/>
                <a:ea typeface="黑体" pitchFamily="49" charset="-122"/>
              </a:rPr>
              <a:t>“</a:t>
            </a:r>
            <a:r>
              <a:rPr kumimoji="1" lang="zh-CN" altLang="en-US" sz="36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嘹亮</a:t>
            </a:r>
            <a:r>
              <a:rPr kumimoji="1" lang="zh-CN" altLang="en-US" sz="3600" b="1" dirty="0">
                <a:solidFill>
                  <a:srgbClr val="3333FF"/>
                </a:solidFill>
                <a:latin typeface="Times New Roman"/>
                <a:ea typeface="黑体" pitchFamily="49" charset="-122"/>
              </a:rPr>
              <a:t>”</a:t>
            </a:r>
            <a:r>
              <a:rPr kumimoji="1" lang="zh-CN" altLang="en-US" sz="36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好吗？为什么？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dirty="0">
                <a:latin typeface="Times New Roman" pitchFamily="18" charset="0"/>
              </a:rPr>
              <a:t>    </a:t>
            </a:r>
            <a:r>
              <a:rPr kumimoji="1" lang="zh-CN" altLang="en-US" sz="3600" dirty="0" smtClean="0">
                <a:latin typeface="Times New Roman" pitchFamily="18" charset="0"/>
              </a:rPr>
              <a:t> </a:t>
            </a:r>
            <a:r>
              <a:rPr kumimoji="1" lang="zh-CN" altLang="en-US" sz="3600" b="1" dirty="0">
                <a:latin typeface="Times New Roman" pitchFamily="18" charset="0"/>
                <a:ea typeface="黑体" pitchFamily="49" charset="-122"/>
              </a:rPr>
              <a:t>“嘶哑”表达了</a:t>
            </a:r>
            <a:r>
              <a:rPr kumimoji="1" lang="zh-CN" altLang="en-US" sz="3600" b="1" u="sng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歌唱不已，真情无限</a:t>
            </a:r>
            <a:r>
              <a:rPr kumimoji="1" lang="zh-CN" altLang="en-US" sz="3600" b="1" dirty="0">
                <a:latin typeface="Times New Roman" pitchFamily="18" charset="0"/>
                <a:ea typeface="黑体" pitchFamily="49" charset="-122"/>
              </a:rPr>
              <a:t>的情怀，哪怕唱至喉咙充血，声音嘶哑，面对困难斗争的几多悲伤，也</a:t>
            </a:r>
            <a:r>
              <a:rPr kumimoji="1" lang="zh-CN" altLang="en-US" sz="3600" b="1" u="sng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不会停息对大地的歌唱</a:t>
            </a:r>
            <a:r>
              <a:rPr kumimoji="1" lang="zh-CN" altLang="en-US" sz="3600" b="1" dirty="0">
                <a:latin typeface="Times New Roman" pitchFamily="18" charset="0"/>
                <a:ea typeface="黑体" pitchFamily="49" charset="-122"/>
              </a:rPr>
              <a:t>。如果用“嘹亮”，虽添了亮色，但</a:t>
            </a:r>
            <a:r>
              <a:rPr kumimoji="1" lang="zh-CN" altLang="en-US" sz="3600" b="1" u="sng" dirty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少了艰辛</a:t>
            </a:r>
            <a:r>
              <a:rPr kumimoji="1" lang="zh-CN" altLang="en-US" sz="3600" b="1" dirty="0">
                <a:latin typeface="Times New Roman" pitchFamily="18" charset="0"/>
                <a:ea typeface="黑体" pitchFamily="49" charset="-122"/>
              </a:rPr>
              <a:t>，减弱了对大地挚诚感情的表达。因此，用“嘶哑”比用“嘹亮”好。</a:t>
            </a:r>
          </a:p>
        </p:txBody>
      </p:sp>
      <p:sp>
        <p:nvSpPr>
          <p:cNvPr id="4" name="矩形 3"/>
          <p:cNvSpPr/>
          <p:nvPr/>
        </p:nvSpPr>
        <p:spPr>
          <a:xfrm>
            <a:off x="2051720" y="332656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诗歌内容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民族中学PPT模板20160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 [兼容模式]" id="{5768632A-1178-4769-B578-FAEA42284259}" vid="{218F301C-695D-4FA5-98F9-1410BC986BA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</TotalTime>
  <Words>2257</Words>
  <Application>Microsoft Office PowerPoint</Application>
  <PresentationFormat>全屏显示(4:3)</PresentationFormat>
  <Paragraphs>113</Paragraphs>
  <Slides>20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民族中学PPT模板201604</vt:lpstr>
      <vt:lpstr> 语文出版社八年级上册第1课 </vt:lpstr>
      <vt:lpstr>课前热身</vt:lpstr>
      <vt:lpstr>幻灯片 3</vt:lpstr>
      <vt:lpstr>走近作者</vt:lpstr>
      <vt:lpstr>写作背景</vt:lpstr>
      <vt:lpstr>幻灯片 6</vt:lpstr>
      <vt:lpstr>读一读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2016-10-31T13:19:51Z</dcterms:created>
  <dcterms:modified xsi:type="dcterms:W3CDTF">2017-09-03T14:33:04Z</dcterms:modified>
</cp:coreProperties>
</file>