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1.xml" ContentType="application/vnd.openxmlformats-officedocument.drawingml.char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62" r:id="rId2"/>
    <p:sldId id="264" r:id="rId3"/>
    <p:sldId id="265" r:id="rId4"/>
    <p:sldId id="266" r:id="rId5"/>
    <p:sldId id="270" r:id="rId6"/>
    <p:sldId id="271" r:id="rId7"/>
    <p:sldId id="274" r:id="rId8"/>
    <p:sldId id="268" r:id="rId9"/>
    <p:sldId id="280" r:id="rId10"/>
    <p:sldId id="276" r:id="rId11"/>
    <p:sldId id="277" r:id="rId12"/>
    <p:sldId id="279" r:id="rId13"/>
    <p:sldId id="281" r:id="rId14"/>
    <p:sldId id="282" r:id="rId15"/>
    <p:sldId id="284" r:id="rId16"/>
    <p:sldId id="285" r:id="rId17"/>
    <p:sldId id="286" r:id="rId18"/>
    <p:sldId id="287" r:id="rId19"/>
    <p:sldId id="290" r:id="rId20"/>
    <p:sldId id="289" r:id="rId21"/>
    <p:sldId id="293" r:id="rId22"/>
    <p:sldId id="292" r:id="rId23"/>
    <p:sldId id="295" r:id="rId24"/>
    <p:sldId id="297" r:id="rId25"/>
    <p:sldId id="294" r:id="rId26"/>
    <p:sldId id="304" r:id="rId27"/>
    <p:sldId id="298" r:id="rId28"/>
    <p:sldId id="303" r:id="rId29"/>
    <p:sldId id="269" r:id="rId30"/>
    <p:sldId id="302" r:id="rId3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A5A"/>
    <a:srgbClr val="8F090A"/>
    <a:srgbClr val="C6BA95"/>
    <a:srgbClr val="E2DCBC"/>
    <a:srgbClr val="E77829"/>
    <a:srgbClr val="675774"/>
    <a:srgbClr val="05B50A"/>
    <a:srgbClr val="48E6F9"/>
    <a:srgbClr val="F0E9CC"/>
    <a:srgbClr val="EBEB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20" autoAdjust="0"/>
  </p:normalViewPr>
  <p:slideViewPr>
    <p:cSldViewPr>
      <p:cViewPr>
        <p:scale>
          <a:sx n="77" d="100"/>
          <a:sy n="77" d="100"/>
        </p:scale>
        <p:origin x="-618" y="-72"/>
      </p:cViewPr>
      <p:guideLst>
        <p:guide orient="horz" pos="890"/>
        <p:guide orient="horz" pos="3974"/>
        <p:guide pos="5465"/>
        <p:guide pos="3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  <a:ln>
              <a:solidFill>
                <a:schemeClr val="accent3">
                  <a:lumMod val="75000"/>
                </a:schemeClr>
              </a:solidFill>
            </a:ln>
          </c:spPr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25</c:v>
                </c:pt>
                <c:pt idx="1">
                  <c:v>25</c:v>
                </c:pt>
                <c:pt idx="2">
                  <c:v>25</c:v>
                </c:pt>
                <c:pt idx="3">
                  <c:v>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  <a:ln>
              <a:solidFill>
                <a:schemeClr val="accent3">
                  <a:lumMod val="75000"/>
                </a:schemeClr>
              </a:solidFill>
            </a:ln>
          </c:spPr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25</c:v>
                </c:pt>
                <c:pt idx="1">
                  <c:v>25</c:v>
                </c:pt>
                <c:pt idx="2">
                  <c:v>25</c:v>
                </c:pt>
                <c:pt idx="3">
                  <c:v>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  <a:ln>
              <a:solidFill>
                <a:schemeClr val="accent3">
                  <a:lumMod val="75000"/>
                </a:schemeClr>
              </a:solidFill>
            </a:ln>
          </c:spPr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25</c:v>
                </c:pt>
                <c:pt idx="1">
                  <c:v>25</c:v>
                </c:pt>
                <c:pt idx="2">
                  <c:v>25</c:v>
                </c:pt>
                <c:pt idx="3">
                  <c:v>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  <a:ln>
              <a:solidFill>
                <a:schemeClr val="accent3">
                  <a:lumMod val="75000"/>
                </a:schemeClr>
              </a:solidFill>
            </a:ln>
          </c:spPr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25</c:v>
                </c:pt>
                <c:pt idx="1">
                  <c:v>25</c:v>
                </c:pt>
                <c:pt idx="2">
                  <c:v>25</c:v>
                </c:pt>
                <c:pt idx="3">
                  <c:v>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  <a:ln>
              <a:solidFill>
                <a:schemeClr val="accent3">
                  <a:lumMod val="75000"/>
                </a:schemeClr>
              </a:solidFill>
            </a:ln>
          </c:spPr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25</c:v>
                </c:pt>
                <c:pt idx="1">
                  <c:v>25</c:v>
                </c:pt>
                <c:pt idx="2">
                  <c:v>25</c:v>
                </c:pt>
                <c:pt idx="3">
                  <c:v>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  <a:ln>
              <a:solidFill>
                <a:schemeClr val="accent3">
                  <a:lumMod val="75000"/>
                </a:schemeClr>
              </a:solidFill>
            </a:ln>
          </c:spPr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25</c:v>
                </c:pt>
                <c:pt idx="1">
                  <c:v>25</c:v>
                </c:pt>
                <c:pt idx="2">
                  <c:v>25</c:v>
                </c:pt>
                <c:pt idx="3">
                  <c:v>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69AE12-1BBE-4B4A-BCAE-86129B1E2501}" type="datetimeFigureOut">
              <a:rPr lang="zh-CN" altLang="en-US" smtClean="0"/>
              <a:pPr/>
              <a:t>2013/11/14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E13D81-89C1-43B8-BE0E-A3C7428B0FC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72627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13D81-89C1-43B8-BE0E-A3C7428B0FCD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13D81-89C1-43B8-BE0E-A3C7428B0FCD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13D81-89C1-43B8-BE0E-A3C7428B0FCD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13D81-89C1-43B8-BE0E-A3C7428B0FCD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13D81-89C1-43B8-BE0E-A3C7428B0FCD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13D81-89C1-43B8-BE0E-A3C7428B0FCD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13D81-89C1-43B8-BE0E-A3C7428B0FCD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13D81-89C1-43B8-BE0E-A3C7428B0FCD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13D81-89C1-43B8-BE0E-A3C7428B0FCD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13D81-89C1-43B8-BE0E-A3C7428B0FCD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13D81-89C1-43B8-BE0E-A3C7428B0FCD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13D81-89C1-43B8-BE0E-A3C7428B0FCD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13D81-89C1-43B8-BE0E-A3C7428B0FCD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13D81-89C1-43B8-BE0E-A3C7428B0FCD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13D81-89C1-43B8-BE0E-A3C7428B0FCD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13D81-89C1-43B8-BE0E-A3C7428B0FCD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13D81-89C1-43B8-BE0E-A3C7428B0FCD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13D81-89C1-43B8-BE0E-A3C7428B0FCD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13D81-89C1-43B8-BE0E-A3C7428B0FCD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13D81-89C1-43B8-BE0E-A3C7428B0FCD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13D81-89C1-43B8-BE0E-A3C7428B0FCD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13D81-89C1-43B8-BE0E-A3C7428B0FCD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13D81-89C1-43B8-BE0E-A3C7428B0FCD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D053B-477D-4AB3-B34E-28A6BE3EE790}" type="datetimeFigureOut">
              <a:rPr lang="zh-CN" altLang="en-US" smtClean="0"/>
              <a:pPr/>
              <a:t>2013/11/14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E287D-B5C1-4501-916B-45455756BD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3050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D053B-477D-4AB3-B34E-28A6BE3EE790}" type="datetimeFigureOut">
              <a:rPr lang="zh-CN" altLang="en-US" smtClean="0"/>
              <a:pPr/>
              <a:t>2013/11/14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E287D-B5C1-4501-916B-45455756BD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90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D053B-477D-4AB3-B34E-28A6BE3EE790}" type="datetimeFigureOut">
              <a:rPr lang="zh-CN" altLang="en-US" smtClean="0"/>
              <a:pPr/>
              <a:t>2013/11/14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E287D-B5C1-4501-916B-45455756BD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307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D053B-477D-4AB3-B34E-28A6BE3EE790}" type="datetimeFigureOut">
              <a:rPr lang="zh-CN" altLang="en-US" smtClean="0"/>
              <a:pPr/>
              <a:t>2013/11/14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E287D-B5C1-4501-916B-45455756BD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9261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D053B-477D-4AB3-B34E-28A6BE3EE790}" type="datetimeFigureOut">
              <a:rPr lang="zh-CN" altLang="en-US" smtClean="0"/>
              <a:pPr/>
              <a:t>2013/11/14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E287D-B5C1-4501-916B-45455756BD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6445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D053B-477D-4AB3-B34E-28A6BE3EE790}" type="datetimeFigureOut">
              <a:rPr lang="zh-CN" altLang="en-US" smtClean="0"/>
              <a:pPr/>
              <a:t>2013/11/14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E287D-B5C1-4501-916B-45455756BD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684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D053B-477D-4AB3-B34E-28A6BE3EE790}" type="datetimeFigureOut">
              <a:rPr lang="zh-CN" altLang="en-US" smtClean="0"/>
              <a:pPr/>
              <a:t>2013/11/14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E287D-B5C1-4501-916B-45455756BD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600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D053B-477D-4AB3-B34E-28A6BE3EE790}" type="datetimeFigureOut">
              <a:rPr lang="zh-CN" altLang="en-US" smtClean="0"/>
              <a:pPr/>
              <a:t>2013/11/14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E287D-B5C1-4501-916B-45455756BD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1811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D053B-477D-4AB3-B34E-28A6BE3EE790}" type="datetimeFigureOut">
              <a:rPr lang="zh-CN" altLang="en-US" smtClean="0"/>
              <a:pPr/>
              <a:t>2013/11/14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E287D-B5C1-4501-916B-45455756BD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8762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D053B-477D-4AB3-B34E-28A6BE3EE790}" type="datetimeFigureOut">
              <a:rPr lang="zh-CN" altLang="en-US" smtClean="0"/>
              <a:pPr/>
              <a:t>2013/11/14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E287D-B5C1-4501-916B-45455756BD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8097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D053B-477D-4AB3-B34E-28A6BE3EE790}" type="datetimeFigureOut">
              <a:rPr lang="zh-CN" altLang="en-US" smtClean="0"/>
              <a:pPr/>
              <a:t>2013/11/14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E287D-B5C1-4501-916B-45455756BD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2334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CD053B-477D-4AB3-B34E-28A6BE3EE790}" type="datetimeFigureOut">
              <a:rPr lang="zh-CN" altLang="en-US" smtClean="0"/>
              <a:pPr/>
              <a:t>2013/11/14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6E287D-B5C1-4501-916B-45455756BD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47308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16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4.pn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4.png"/><Relationship Id="rId7" Type="http://schemas.openxmlformats.org/officeDocument/2006/relationships/chart" Target="../charts/chart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3.png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13.png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25.png"/><Relationship Id="rId4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4.png"/><Relationship Id="rId7" Type="http://schemas.openxmlformats.org/officeDocument/2006/relationships/chart" Target="../charts/chart2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3.png"/><Relationship Id="rId4" Type="http://schemas.openxmlformats.org/officeDocument/2006/relationships/image" Target="../media/image14.png"/><Relationship Id="rId9" Type="http://schemas.openxmlformats.org/officeDocument/2006/relationships/chart" Target="../charts/char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26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F:\&#8220;&#21019;&#26032;&#26479;&#8221;A&#32452;&#20316;&#21697;\A20\&#22909;&#22320;&#26041;&#35270;&#39057;&#29255;&#27573;.wmv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14.png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2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14.png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3.png"/><Relationship Id="rId4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.png"/><Relationship Id="rId4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14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chart" Target="../charts/chart4.xml"/><Relationship Id="rId3" Type="http://schemas.openxmlformats.org/officeDocument/2006/relationships/image" Target="../media/image4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20.png"/><Relationship Id="rId10" Type="http://schemas.openxmlformats.org/officeDocument/2006/relationships/chart" Target="../charts/chart6.xml"/><Relationship Id="rId4" Type="http://schemas.openxmlformats.org/officeDocument/2006/relationships/image" Target="../media/image14.png"/><Relationship Id="rId9" Type="http://schemas.openxmlformats.org/officeDocument/2006/relationships/chart" Target="../charts/char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1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image" Target="../media/image14.pn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22.xml"/><Relationship Id="rId9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 hidden="1"/>
          <p:cNvSpPr/>
          <p:nvPr/>
        </p:nvSpPr>
        <p:spPr>
          <a:xfrm>
            <a:off x="-21142" y="0"/>
            <a:ext cx="9165141" cy="6363908"/>
          </a:xfrm>
          <a:prstGeom prst="rect">
            <a:avLst/>
          </a:prstGeom>
          <a:solidFill>
            <a:srgbClr val="F0E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4397" y="476672"/>
            <a:ext cx="6109603" cy="5549798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-21141" y="6363908"/>
            <a:ext cx="9212250" cy="494092"/>
          </a:xfrm>
          <a:prstGeom prst="rect">
            <a:avLst/>
          </a:prstGeom>
          <a:solidFill>
            <a:srgbClr val="8F09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标题 12" hidden="1"/>
          <p:cNvSpPr>
            <a:spLocks noGrp="1"/>
          </p:cNvSpPr>
          <p:nvPr>
            <p:ph type="ctrTitle"/>
          </p:nvPr>
        </p:nvSpPr>
        <p:spPr>
          <a:xfrm>
            <a:off x="531157" y="1628955"/>
            <a:ext cx="2994755" cy="1470025"/>
          </a:xfrm>
        </p:spPr>
        <p:txBody>
          <a:bodyPr>
            <a:noAutofit/>
          </a:bodyPr>
          <a:lstStyle/>
          <a:p>
            <a:pPr algn="l"/>
            <a:r>
              <a:rPr lang="zh-CN" altLang="en-US" sz="8800" dirty="0" smtClean="0">
                <a:latin typeface="金梅毛行破裂國際碼" panose="02010509060101010101" pitchFamily="49" charset="-120"/>
                <a:ea typeface="金梅毛行破裂國際碼" panose="02010509060101010101" pitchFamily="49" charset="-120"/>
              </a:rPr>
              <a:t>雷雨</a:t>
            </a:r>
            <a:endParaRPr lang="zh-CN" altLang="en-US" sz="8800" dirty="0">
              <a:latin typeface="金梅毛行破裂國際碼" panose="02010509060101010101" pitchFamily="49" charset="-120"/>
              <a:ea typeface="金梅毛行破裂國際碼" panose="02010509060101010101" pitchFamily="49" charset="-12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33354" y="1486511"/>
            <a:ext cx="87154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华文行楷" pitchFamily="2" charset="-122"/>
                <a:ea typeface="华文行楷" pitchFamily="2" charset="-122"/>
              </a:rPr>
              <a:t>基于</a:t>
            </a:r>
            <a:r>
              <a:rPr lang="en-US" altLang="zh-CN" sz="3200" b="1" dirty="0"/>
              <a:t>WIKI</a:t>
            </a:r>
            <a:r>
              <a:rPr lang="zh-CN" altLang="en-US" sz="3200" b="1" dirty="0">
                <a:latin typeface="华文行楷" pitchFamily="2" charset="-122"/>
                <a:ea typeface="华文行楷" pitchFamily="2" charset="-122"/>
              </a:rPr>
              <a:t>平台</a:t>
            </a:r>
            <a:r>
              <a:rPr lang="zh-CN" altLang="en-US" sz="3200" b="1" dirty="0" smtClean="0">
                <a:latin typeface="华文行楷" pitchFamily="2" charset="-122"/>
                <a:ea typeface="华文行楷" pitchFamily="2" charset="-122"/>
              </a:rPr>
              <a:t>的</a:t>
            </a:r>
            <a:r>
              <a:rPr lang="en-US" altLang="zh-CN" sz="3200" b="1" dirty="0" smtClean="0">
                <a:latin typeface="华文行楷" pitchFamily="2" charset="-122"/>
                <a:ea typeface="华文行楷" pitchFamily="2" charset="-122"/>
              </a:rPr>
              <a:t>《</a:t>
            </a:r>
            <a:r>
              <a:rPr lang="zh-CN" altLang="en-US" sz="3200" b="1" dirty="0" smtClean="0">
                <a:latin typeface="华文行楷" pitchFamily="2" charset="-122"/>
                <a:ea typeface="华文行楷" pitchFamily="2" charset="-122"/>
              </a:rPr>
              <a:t>雷雨</a:t>
            </a:r>
            <a:r>
              <a:rPr lang="en-US" altLang="zh-CN" sz="3200" b="1" dirty="0" smtClean="0">
                <a:latin typeface="华文行楷" pitchFamily="2" charset="-122"/>
                <a:ea typeface="华文行楷" pitchFamily="2" charset="-122"/>
              </a:rPr>
              <a:t>》</a:t>
            </a:r>
            <a:r>
              <a:rPr lang="zh-CN" altLang="en-US" sz="3200" b="1" dirty="0" smtClean="0">
                <a:solidFill>
                  <a:schemeClr val="bg1"/>
                </a:solidFill>
                <a:latin typeface="华文行楷" pitchFamily="2" charset="-122"/>
                <a:ea typeface="华文行楷" pitchFamily="2" charset="-122"/>
              </a:rPr>
              <a:t>语言</a:t>
            </a:r>
            <a:r>
              <a:rPr lang="zh-CN" altLang="en-US" sz="3200" b="1" dirty="0">
                <a:solidFill>
                  <a:schemeClr val="bg1"/>
                </a:solidFill>
                <a:latin typeface="华文行楷" pitchFamily="2" charset="-122"/>
                <a:ea typeface="华文行楷" pitchFamily="2" charset="-122"/>
              </a:rPr>
              <a:t>动作性欣赏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26470"/>
            <a:ext cx="91440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0661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5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808" y="-93124"/>
            <a:ext cx="3037404" cy="116262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857" y="1360737"/>
            <a:ext cx="6692467" cy="990365"/>
          </a:xfrm>
          <a:prstGeom prst="rect">
            <a:avLst/>
          </a:prstGeom>
        </p:spPr>
      </p:pic>
      <p:sp>
        <p:nvSpPr>
          <p:cNvPr id="28" name="Rectangle 1"/>
          <p:cNvSpPr>
            <a:spLocks noChangeArrowheads="1"/>
          </p:cNvSpPr>
          <p:nvPr/>
        </p:nvSpPr>
        <p:spPr bwMode="auto">
          <a:xfrm>
            <a:off x="5943921" y="1993101"/>
            <a:ext cx="254621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6388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步骤一，授之以渔</a:t>
            </a:r>
            <a:endParaRPr kumimoji="0" lang="zh-CN" sz="1800" b="0" i="0" u="none" strike="noStrike" cap="none" normalizeH="0" baseline="0" dirty="0" smtClean="0">
              <a:ln>
                <a:noFill/>
              </a:ln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539750" y="2559810"/>
            <a:ext cx="8135938" cy="2525373"/>
            <a:chOff x="539750" y="2559810"/>
            <a:chExt cx="8135938" cy="2525373"/>
          </a:xfrm>
        </p:grpSpPr>
        <p:sp>
          <p:nvSpPr>
            <p:cNvPr id="32" name="矩形 31"/>
            <p:cNvSpPr/>
            <p:nvPr/>
          </p:nvSpPr>
          <p:spPr>
            <a:xfrm>
              <a:off x="539750" y="2559810"/>
              <a:ext cx="8135938" cy="2525373"/>
            </a:xfrm>
            <a:prstGeom prst="rect">
              <a:avLst/>
            </a:prstGeom>
            <a:solidFill>
              <a:srgbClr val="005A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1" name="内容占位符 3" descr="课文片段1.bmp"/>
            <p:cNvPicPr>
              <a:picLocks noChangeAspect="1"/>
            </p:cNvPicPr>
            <p:nvPr/>
          </p:nvPicPr>
          <p:blipFill>
            <a:blip r:embed="rId5"/>
            <a:srcRect b="38762"/>
            <a:stretch>
              <a:fillRect/>
            </a:stretch>
          </p:blipFill>
          <p:spPr>
            <a:xfrm>
              <a:off x="703064" y="2679488"/>
              <a:ext cx="4857750" cy="2286016"/>
            </a:xfrm>
            <a:prstGeom prst="rect">
              <a:avLst/>
            </a:prstGeom>
          </p:spPr>
        </p:pic>
      </p:grpSp>
      <p:sp>
        <p:nvSpPr>
          <p:cNvPr id="33" name="Rectangle 2"/>
          <p:cNvSpPr>
            <a:spLocks noChangeArrowheads="1"/>
          </p:cNvSpPr>
          <p:nvPr/>
        </p:nvSpPr>
        <p:spPr bwMode="auto">
          <a:xfrm>
            <a:off x="5854960" y="2882816"/>
            <a:ext cx="2605472" cy="1438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华文隶书" pitchFamily="2" charset="-122"/>
                <a:ea typeface="华文隶书" pitchFamily="2" charset="-122"/>
                <a:cs typeface="Times New Roman" pitchFamily="18" charset="0"/>
              </a:rPr>
              <a:t>分角色朗读，明确学习内容；学生点评，初步感知。</a:t>
            </a:r>
            <a:endParaRPr kumimoji="0" lang="zh-CN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华文隶书" pitchFamily="2" charset="-122"/>
              <a:ea typeface="华文隶书" pitchFamily="2" charset="-122"/>
              <a:cs typeface="宋体" pitchFamily="2" charset="-122"/>
            </a:endParaRPr>
          </a:p>
        </p:txBody>
      </p:sp>
      <p:sp>
        <p:nvSpPr>
          <p:cNvPr id="34" name="Rectangle 2"/>
          <p:cNvSpPr>
            <a:spLocks noChangeArrowheads="1"/>
          </p:cNvSpPr>
          <p:nvPr/>
        </p:nvSpPr>
        <p:spPr bwMode="auto">
          <a:xfrm>
            <a:off x="500034" y="5072074"/>
            <a:ext cx="885828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indent="-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  <a:defRPr/>
            </a:pPr>
            <a:r>
              <a:rPr lang="zh-CN" altLang="en-US" sz="2000" b="1" dirty="0" smtClean="0">
                <a:latin typeface="华文隶书" pitchFamily="2" charset="-122"/>
                <a:ea typeface="华文隶书" pitchFamily="2" charset="-122"/>
                <a:cs typeface="Times New Roman" pitchFamily="18" charset="0"/>
              </a:rPr>
              <a:t> 两个“好地方”体现的心理活动一样吗？</a:t>
            </a:r>
            <a:endParaRPr lang="en-US" altLang="zh-CN" sz="2000" b="1" dirty="0" smtClean="0">
              <a:latin typeface="华文隶书" pitchFamily="2" charset="-122"/>
              <a:ea typeface="华文隶书" pitchFamily="2" charset="-122"/>
              <a:cs typeface="Times New Roman" pitchFamily="18" charset="0"/>
            </a:endParaRPr>
          </a:p>
          <a:p>
            <a:pPr marL="342900" indent="-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  <a:defRPr/>
            </a:pPr>
            <a:r>
              <a:rPr lang="zh-CN" altLang="en-US" sz="2000" b="1" dirty="0" smtClean="0">
                <a:latin typeface="华文隶书" pitchFamily="2" charset="-122"/>
                <a:ea typeface="华文隶书" pitchFamily="2" charset="-122"/>
                <a:cs typeface="Times New Roman" pitchFamily="18" charset="0"/>
              </a:rPr>
              <a:t>假设你就是鲁侍萍或周朴园，试着补充 “好”字的含义。</a:t>
            </a:r>
            <a:endParaRPr lang="en-US" altLang="zh-CN" sz="2000" b="1" dirty="0" smtClean="0">
              <a:latin typeface="华文隶书" pitchFamily="2" charset="-122"/>
              <a:ea typeface="华文隶书" pitchFamily="2" charset="-122"/>
              <a:cs typeface="Times New Roman" pitchFamily="18" charset="0"/>
            </a:endParaRPr>
          </a:p>
          <a:p>
            <a:pPr marL="342900" indent="-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  <a:defRPr/>
            </a:pPr>
            <a:r>
              <a:rPr lang="zh-CN" altLang="en-US" sz="2000" b="1" dirty="0" smtClean="0">
                <a:latin typeface="华文隶书" pitchFamily="2" charset="-122"/>
                <a:ea typeface="华文隶书" pitchFamily="2" charset="-122"/>
                <a:cs typeface="Times New Roman" pitchFamily="18" charset="0"/>
              </a:rPr>
              <a:t>小组合作讨论，用要求的句式将思考成果展现在</a:t>
            </a:r>
            <a:r>
              <a:rPr lang="en-US" sz="2000" b="1" dirty="0" smtClean="0">
                <a:latin typeface="华文隶书" pitchFamily="2" charset="-122"/>
                <a:ea typeface="华文隶书" pitchFamily="2" charset="-122"/>
                <a:cs typeface="Times New Roman" pitchFamily="18" charset="0"/>
              </a:rPr>
              <a:t>WIKI</a:t>
            </a:r>
            <a:r>
              <a:rPr lang="zh-CN" altLang="en-US" sz="2000" b="1" dirty="0" smtClean="0">
                <a:latin typeface="华文隶书" pitchFamily="2" charset="-122"/>
                <a:ea typeface="华文隶书" pitchFamily="2" charset="-122"/>
                <a:cs typeface="Times New Roman" pitchFamily="18" charset="0"/>
              </a:rPr>
              <a:t>平台上，师生交流。</a:t>
            </a:r>
          </a:p>
        </p:txBody>
      </p:sp>
      <p:sp>
        <p:nvSpPr>
          <p:cNvPr id="35" name="Rectangle 1"/>
          <p:cNvSpPr>
            <a:spLocks noChangeArrowheads="1"/>
          </p:cNvSpPr>
          <p:nvPr/>
        </p:nvSpPr>
        <p:spPr bwMode="auto">
          <a:xfrm>
            <a:off x="467544" y="1600130"/>
            <a:ext cx="336694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306388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环节</a:t>
            </a:r>
            <a:r>
              <a:rPr lang="zh-CN" altLang="en-US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二    忆</a:t>
            </a:r>
            <a:r>
              <a:rPr lang="zh-CN" altLang="en-US" sz="2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往事，闻心曲</a:t>
            </a:r>
            <a:endParaRPr kumimoji="0" lang="zh-CN" sz="1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30" name="同侧圆角矩形 29"/>
          <p:cNvSpPr/>
          <p:nvPr/>
        </p:nvSpPr>
        <p:spPr>
          <a:xfrm>
            <a:off x="1332764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TextBox 36"/>
          <p:cNvSpPr txBox="1"/>
          <p:nvPr/>
        </p:nvSpPr>
        <p:spPr>
          <a:xfrm>
            <a:off x="1332764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课时处理</a:t>
            </a:r>
          </a:p>
        </p:txBody>
      </p:sp>
      <p:sp>
        <p:nvSpPr>
          <p:cNvPr id="38" name="同侧圆角矩形 37"/>
          <p:cNvSpPr/>
          <p:nvPr/>
        </p:nvSpPr>
        <p:spPr>
          <a:xfrm>
            <a:off x="2527872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TextBox 38"/>
          <p:cNvSpPr txBox="1"/>
          <p:nvPr/>
        </p:nvSpPr>
        <p:spPr>
          <a:xfrm>
            <a:off x="2527872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教学选题</a:t>
            </a:r>
          </a:p>
        </p:txBody>
      </p:sp>
      <p:sp>
        <p:nvSpPr>
          <p:cNvPr id="40" name="同侧圆角矩形 39"/>
          <p:cNvSpPr/>
          <p:nvPr/>
        </p:nvSpPr>
        <p:spPr>
          <a:xfrm>
            <a:off x="3722980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TextBox 40"/>
          <p:cNvSpPr txBox="1"/>
          <p:nvPr/>
        </p:nvSpPr>
        <p:spPr>
          <a:xfrm>
            <a:off x="3722980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教学平台</a:t>
            </a:r>
          </a:p>
        </p:txBody>
      </p:sp>
      <p:sp>
        <p:nvSpPr>
          <p:cNvPr id="42" name="同侧圆角矩形 41"/>
          <p:cNvSpPr/>
          <p:nvPr/>
        </p:nvSpPr>
        <p:spPr>
          <a:xfrm>
            <a:off x="4918088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918088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教学目标</a:t>
            </a:r>
          </a:p>
        </p:txBody>
      </p:sp>
      <p:sp>
        <p:nvSpPr>
          <p:cNvPr id="44" name="同侧圆角矩形 43"/>
          <p:cNvSpPr/>
          <p:nvPr/>
        </p:nvSpPr>
        <p:spPr>
          <a:xfrm>
            <a:off x="6113196" y="476672"/>
            <a:ext cx="1152128" cy="328682"/>
          </a:xfrm>
          <a:prstGeom prst="round2SameRect">
            <a:avLst/>
          </a:prstGeom>
          <a:solidFill>
            <a:srgbClr val="8F09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TextBox 44"/>
          <p:cNvSpPr txBox="1"/>
          <p:nvPr/>
        </p:nvSpPr>
        <p:spPr>
          <a:xfrm>
            <a:off x="6113196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  <p:sp>
        <p:nvSpPr>
          <p:cNvPr id="46" name="同侧圆角矩形 45"/>
          <p:cNvSpPr/>
          <p:nvPr/>
        </p:nvSpPr>
        <p:spPr>
          <a:xfrm>
            <a:off x="7308304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TextBox 46"/>
          <p:cNvSpPr txBox="1"/>
          <p:nvPr/>
        </p:nvSpPr>
        <p:spPr>
          <a:xfrm>
            <a:off x="7308304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教学反思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4704"/>
            <a:ext cx="91440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416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3" grpId="0"/>
      <p:bldP spid="3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808" y="-93124"/>
            <a:ext cx="3037404" cy="116262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857" y="1360737"/>
            <a:ext cx="6692467" cy="990365"/>
          </a:xfrm>
          <a:prstGeom prst="rect">
            <a:avLst/>
          </a:prstGeom>
        </p:spPr>
      </p:pic>
      <p:sp>
        <p:nvSpPr>
          <p:cNvPr id="28" name="Rectangle 1"/>
          <p:cNvSpPr>
            <a:spLocks noChangeArrowheads="1"/>
          </p:cNvSpPr>
          <p:nvPr/>
        </p:nvSpPr>
        <p:spPr bwMode="auto">
          <a:xfrm>
            <a:off x="251520" y="2393115"/>
            <a:ext cx="257666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306388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chemeClr val="accent1">
                    <a:lumMod val="50000"/>
                  </a:schemeClr>
                </a:solidFill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WIKI</a:t>
            </a:r>
            <a:r>
              <a:rPr lang="zh-CN" altLang="en-US" sz="2000" b="1" dirty="0" smtClean="0">
                <a:solidFill>
                  <a:schemeClr val="accent1">
                    <a:lumMod val="50000"/>
                  </a:schemeClr>
                </a:solidFill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平台学生生成</a:t>
            </a:r>
            <a:endParaRPr kumimoji="0" lang="zh-CN" sz="2000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方正姚体" pitchFamily="2" charset="-122"/>
              <a:ea typeface="方正姚体" pitchFamily="2" charset="-122"/>
              <a:cs typeface="宋体" pitchFamily="2" charset="-122"/>
            </a:endParaRPr>
          </a:p>
        </p:txBody>
      </p:sp>
      <p:pic>
        <p:nvPicPr>
          <p:cNvPr id="29" name="内容占位符 3" descr="好地方 有学生名字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9750" y="2793225"/>
            <a:ext cx="8135938" cy="330007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0" name="Rectangle 1"/>
          <p:cNvSpPr>
            <a:spLocks noChangeArrowheads="1"/>
          </p:cNvSpPr>
          <p:nvPr/>
        </p:nvSpPr>
        <p:spPr bwMode="auto">
          <a:xfrm>
            <a:off x="467544" y="1600130"/>
            <a:ext cx="336694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306388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环节</a:t>
            </a:r>
            <a:r>
              <a:rPr lang="zh-CN" altLang="en-US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二    忆</a:t>
            </a:r>
            <a:r>
              <a:rPr lang="zh-CN" altLang="en-US" sz="2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往事，闻心曲</a:t>
            </a:r>
            <a:endParaRPr kumimoji="0" lang="zh-CN" sz="1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35" name="Rectangle 1"/>
          <p:cNvSpPr>
            <a:spLocks noChangeArrowheads="1"/>
          </p:cNvSpPr>
          <p:nvPr/>
        </p:nvSpPr>
        <p:spPr bwMode="auto">
          <a:xfrm>
            <a:off x="5943921" y="1993101"/>
            <a:ext cx="254621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6388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步骤一，授之以渔</a:t>
            </a:r>
            <a:endParaRPr kumimoji="0" lang="zh-CN" sz="1800" b="0" i="0" u="none" strike="noStrike" cap="none" normalizeH="0" baseline="0" dirty="0" smtClean="0">
              <a:ln>
                <a:noFill/>
              </a:ln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2484892" y="3151191"/>
            <a:ext cx="6152670" cy="936104"/>
            <a:chOff x="2484892" y="3068960"/>
            <a:chExt cx="6152670" cy="936104"/>
          </a:xfrm>
        </p:grpSpPr>
        <p:sp>
          <p:nvSpPr>
            <p:cNvPr id="4" name="圆角矩形标注 3"/>
            <p:cNvSpPr/>
            <p:nvPr/>
          </p:nvSpPr>
          <p:spPr>
            <a:xfrm>
              <a:off x="2484892" y="3068960"/>
              <a:ext cx="6152670" cy="936104"/>
            </a:xfrm>
            <a:prstGeom prst="wedgeRoundRectCallout">
              <a:avLst>
                <a:gd name="adj1" fmla="val -33392"/>
                <a:gd name="adj2" fmla="val 113404"/>
                <a:gd name="adj3" fmla="val 16667"/>
              </a:avLst>
            </a:prstGeom>
            <a:solidFill>
              <a:srgbClr val="F0E9CC"/>
            </a:solidFill>
            <a:ln w="12700">
              <a:solidFill>
                <a:srgbClr val="C6BA9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2597498" y="3196815"/>
              <a:ext cx="604006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嗯，（沉吟）无锡是个</a:t>
              </a:r>
              <a:r>
                <a:rPr lang="zh-CN" altLang="en-US" b="1" dirty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让</a:t>
              </a:r>
              <a:r>
                <a:rPr lang="zh-CN" altLang="en-US" b="1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人怀念</a:t>
              </a:r>
              <a:r>
                <a:rPr lang="zh-CN" altLang="en-US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的地方，因为</a:t>
              </a:r>
              <a:r>
                <a:rPr lang="zh-CN" altLang="en-US" b="1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那里有我年轻的爱情。</a:t>
              </a:r>
              <a:endParaRPr lang="zh-CN" altLang="en-US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31" name="同侧圆角矩形 30"/>
          <p:cNvSpPr/>
          <p:nvPr/>
        </p:nvSpPr>
        <p:spPr>
          <a:xfrm>
            <a:off x="1332764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TextBox 31"/>
          <p:cNvSpPr txBox="1"/>
          <p:nvPr/>
        </p:nvSpPr>
        <p:spPr>
          <a:xfrm>
            <a:off x="1332764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课时处理</a:t>
            </a:r>
          </a:p>
        </p:txBody>
      </p:sp>
      <p:sp>
        <p:nvSpPr>
          <p:cNvPr id="33" name="同侧圆角矩形 32"/>
          <p:cNvSpPr/>
          <p:nvPr/>
        </p:nvSpPr>
        <p:spPr>
          <a:xfrm>
            <a:off x="2527872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TextBox 33"/>
          <p:cNvSpPr txBox="1"/>
          <p:nvPr/>
        </p:nvSpPr>
        <p:spPr>
          <a:xfrm>
            <a:off x="2527872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教学选题</a:t>
            </a:r>
          </a:p>
        </p:txBody>
      </p:sp>
      <p:sp>
        <p:nvSpPr>
          <p:cNvPr id="36" name="同侧圆角矩形 35"/>
          <p:cNvSpPr/>
          <p:nvPr/>
        </p:nvSpPr>
        <p:spPr>
          <a:xfrm>
            <a:off x="3722980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TextBox 36"/>
          <p:cNvSpPr txBox="1"/>
          <p:nvPr/>
        </p:nvSpPr>
        <p:spPr>
          <a:xfrm>
            <a:off x="3722980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教学平台</a:t>
            </a:r>
          </a:p>
        </p:txBody>
      </p:sp>
      <p:sp>
        <p:nvSpPr>
          <p:cNvPr id="38" name="同侧圆角矩形 37"/>
          <p:cNvSpPr/>
          <p:nvPr/>
        </p:nvSpPr>
        <p:spPr>
          <a:xfrm>
            <a:off x="4918088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918088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教学目标</a:t>
            </a:r>
          </a:p>
        </p:txBody>
      </p:sp>
      <p:sp>
        <p:nvSpPr>
          <p:cNvPr id="40" name="同侧圆角矩形 39"/>
          <p:cNvSpPr/>
          <p:nvPr/>
        </p:nvSpPr>
        <p:spPr>
          <a:xfrm>
            <a:off x="6113196" y="476672"/>
            <a:ext cx="1152128" cy="328682"/>
          </a:xfrm>
          <a:prstGeom prst="round2SameRect">
            <a:avLst/>
          </a:prstGeom>
          <a:solidFill>
            <a:srgbClr val="8F09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TextBox 40"/>
          <p:cNvSpPr txBox="1"/>
          <p:nvPr/>
        </p:nvSpPr>
        <p:spPr>
          <a:xfrm>
            <a:off x="6113196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  <p:sp>
        <p:nvSpPr>
          <p:cNvPr id="42" name="同侧圆角矩形 41"/>
          <p:cNvSpPr/>
          <p:nvPr/>
        </p:nvSpPr>
        <p:spPr>
          <a:xfrm>
            <a:off x="7308304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TextBox 42"/>
          <p:cNvSpPr txBox="1"/>
          <p:nvPr/>
        </p:nvSpPr>
        <p:spPr>
          <a:xfrm>
            <a:off x="7308304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教学反思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4704"/>
            <a:ext cx="9144000" cy="609600"/>
          </a:xfrm>
          <a:prstGeom prst="rect">
            <a:avLst/>
          </a:prstGeom>
        </p:spPr>
      </p:pic>
      <p:sp>
        <p:nvSpPr>
          <p:cNvPr id="26" name="矩形 25"/>
          <p:cNvSpPr/>
          <p:nvPr/>
        </p:nvSpPr>
        <p:spPr>
          <a:xfrm>
            <a:off x="1763688" y="4652435"/>
            <a:ext cx="2664296" cy="12504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1763688" y="5818416"/>
            <a:ext cx="3853842" cy="12504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8" name="组合 47"/>
          <p:cNvGrpSpPr/>
          <p:nvPr/>
        </p:nvGrpSpPr>
        <p:grpSpPr>
          <a:xfrm>
            <a:off x="2484892" y="4365104"/>
            <a:ext cx="6152670" cy="936104"/>
            <a:chOff x="2484892" y="3068960"/>
            <a:chExt cx="6152670" cy="936104"/>
          </a:xfrm>
        </p:grpSpPr>
        <p:sp>
          <p:nvSpPr>
            <p:cNvPr id="49" name="圆角矩形标注 48"/>
            <p:cNvSpPr/>
            <p:nvPr/>
          </p:nvSpPr>
          <p:spPr>
            <a:xfrm>
              <a:off x="2484892" y="3068960"/>
              <a:ext cx="6152670" cy="936104"/>
            </a:xfrm>
            <a:prstGeom prst="wedgeRoundRectCallout">
              <a:avLst>
                <a:gd name="adj1" fmla="val -33392"/>
                <a:gd name="adj2" fmla="val 113404"/>
                <a:gd name="adj3" fmla="val 16667"/>
              </a:avLst>
            </a:prstGeom>
            <a:solidFill>
              <a:srgbClr val="F0E9CC"/>
            </a:solidFill>
            <a:ln w="12700">
              <a:solidFill>
                <a:srgbClr val="C6BA9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2597498" y="3196815"/>
              <a:ext cx="604006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哦，好</a:t>
              </a:r>
              <a:r>
                <a:rPr lang="zh-CN" altLang="en-US" b="1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绝望</a:t>
              </a:r>
              <a:r>
                <a:rPr lang="zh-CN" altLang="en-US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的地方，因为在</a:t>
              </a:r>
              <a:r>
                <a:rPr lang="zh-CN" altLang="en-US" b="1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年三十的晚上，在那个地方，我和我重病的儿子被爱人家赶出了家门。</a:t>
              </a:r>
              <a:endParaRPr lang="zh-CN" altLang="en-US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1041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6" grpId="1" animBg="1"/>
      <p:bldP spid="5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808" y="-93124"/>
            <a:ext cx="3037404" cy="116262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4704"/>
            <a:ext cx="9144000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857" y="1360737"/>
            <a:ext cx="6692467" cy="990365"/>
          </a:xfrm>
          <a:prstGeom prst="rect">
            <a:avLst/>
          </a:prstGeom>
        </p:spPr>
      </p:pic>
      <p:sp>
        <p:nvSpPr>
          <p:cNvPr id="29" name="Rectangle 1"/>
          <p:cNvSpPr>
            <a:spLocks noChangeArrowheads="1"/>
          </p:cNvSpPr>
          <p:nvPr/>
        </p:nvSpPr>
        <p:spPr bwMode="auto">
          <a:xfrm>
            <a:off x="467544" y="1600130"/>
            <a:ext cx="336694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306388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环节二    忆往事，闻心曲</a:t>
            </a:r>
            <a:endParaRPr lang="zh-CN" altLang="en-US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5943921" y="1993101"/>
            <a:ext cx="254621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6388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步骤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二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，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自主赏析</a:t>
            </a:r>
            <a:endParaRPr kumimoji="0" lang="zh-CN" sz="1800" b="0" i="0" u="none" strike="noStrike" cap="none" normalizeH="0" baseline="0" dirty="0" smtClean="0">
              <a:ln>
                <a:noFill/>
              </a:ln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574142" y="2570604"/>
            <a:ext cx="4789945" cy="1644214"/>
            <a:chOff x="574142" y="3284984"/>
            <a:chExt cx="4789945" cy="1800200"/>
          </a:xfrm>
        </p:grpSpPr>
        <p:sp>
          <p:nvSpPr>
            <p:cNvPr id="32" name="圆角矩形 31"/>
            <p:cNvSpPr/>
            <p:nvPr/>
          </p:nvSpPr>
          <p:spPr>
            <a:xfrm>
              <a:off x="574142" y="3284984"/>
              <a:ext cx="4789945" cy="1800200"/>
            </a:xfrm>
            <a:prstGeom prst="roundRect">
              <a:avLst>
                <a:gd name="adj" fmla="val 2034"/>
              </a:avLst>
            </a:prstGeom>
            <a:solidFill>
              <a:srgbClr val="E2DCBC"/>
            </a:solidFill>
            <a:ln w="19050">
              <a:solidFill>
                <a:srgbClr val="C6BA95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785786" y="3357562"/>
              <a:ext cx="4320480" cy="1718573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 smtClean="0">
                  <a:latin typeface="华文隶书" pitchFamily="2" charset="-122"/>
                  <a:ea typeface="华文隶书" pitchFamily="2" charset="-122"/>
                </a:rPr>
                <a:t>         </a:t>
              </a:r>
              <a:r>
                <a:rPr lang="zh-CN" altLang="en-US" sz="2000" dirty="0" smtClean="0">
                  <a:latin typeface="华文隶书" pitchFamily="2" charset="-122"/>
                  <a:ea typeface="华文隶书" pitchFamily="2" charset="-122"/>
                </a:rPr>
                <a:t>你</a:t>
              </a:r>
              <a:r>
                <a:rPr lang="zh-CN" altLang="en-US" sz="2000" dirty="0">
                  <a:latin typeface="华文隶书" pitchFamily="2" charset="-122"/>
                  <a:ea typeface="华文隶书" pitchFamily="2" charset="-122"/>
                </a:rPr>
                <a:t>还能从文中</a:t>
              </a:r>
              <a:r>
                <a:rPr lang="zh-CN" altLang="en-US" sz="2000" dirty="0" smtClean="0">
                  <a:latin typeface="华文隶书" pitchFamily="2" charset="-122"/>
                  <a:ea typeface="华文隶书" pitchFamily="2" charset="-122"/>
                </a:rPr>
                <a:t>找出这样</a:t>
              </a:r>
              <a:r>
                <a:rPr lang="zh-CN" altLang="en-US" sz="2000" dirty="0">
                  <a:latin typeface="华文隶书" pitchFamily="2" charset="-122"/>
                  <a:ea typeface="华文隶书" pitchFamily="2" charset="-122"/>
                </a:rPr>
                <a:t>台词相同但所反映的心理活动迥然不同的片段吗</a:t>
              </a:r>
              <a:r>
                <a:rPr lang="zh-CN" altLang="en-US" sz="2000" dirty="0" smtClean="0">
                  <a:latin typeface="华文隶书" pitchFamily="2" charset="-122"/>
                  <a:ea typeface="华文隶书" pitchFamily="2" charset="-122"/>
                </a:rPr>
                <a:t>？</a:t>
              </a:r>
              <a:endParaRPr lang="zh-CN" altLang="en-US" sz="2000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sp>
        <p:nvSpPr>
          <p:cNvPr id="33" name="右箭头 32"/>
          <p:cNvSpPr/>
          <p:nvPr/>
        </p:nvSpPr>
        <p:spPr>
          <a:xfrm rot="5400000">
            <a:off x="2679178" y="4357694"/>
            <a:ext cx="576064" cy="648072"/>
          </a:xfrm>
          <a:prstGeom prst="rightArrow">
            <a:avLst/>
          </a:prstGeom>
          <a:solidFill>
            <a:schemeClr val="bg1">
              <a:lumMod val="6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1825017" y="5143512"/>
            <a:ext cx="2532669" cy="1714488"/>
            <a:chOff x="4342560" y="2996952"/>
            <a:chExt cx="2622141" cy="2376264"/>
          </a:xfrm>
        </p:grpSpPr>
        <p:sp>
          <p:nvSpPr>
            <p:cNvPr id="25" name="椭圆 24"/>
            <p:cNvSpPr/>
            <p:nvPr/>
          </p:nvSpPr>
          <p:spPr>
            <a:xfrm>
              <a:off x="4342560" y="2996952"/>
              <a:ext cx="2376269" cy="2376264"/>
            </a:xfrm>
            <a:prstGeom prst="ellipse">
              <a:avLst/>
            </a:prstGeom>
            <a:solidFill>
              <a:srgbClr val="E2DCBC"/>
            </a:solidFill>
            <a:ln w="19050">
              <a:solidFill>
                <a:srgbClr val="C6BA95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4869788" y="3492014"/>
              <a:ext cx="2094913" cy="1407699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 smtClean="0">
                  <a:latin typeface="华文隶书" pitchFamily="2" charset="-122"/>
                  <a:ea typeface="华文隶书" pitchFamily="2" charset="-122"/>
                </a:rPr>
                <a:t>小组讨论</a:t>
              </a:r>
              <a:endParaRPr lang="zh-CN" altLang="en-US" sz="2000" dirty="0">
                <a:latin typeface="华文隶书" pitchFamily="2" charset="-122"/>
                <a:ea typeface="华文隶书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华文隶书" pitchFamily="2" charset="-122"/>
                  <a:ea typeface="华文隶书" pitchFamily="2" charset="-122"/>
                </a:rPr>
                <a:t>Wiki</a:t>
              </a:r>
              <a:r>
                <a:rPr lang="zh-CN" altLang="en-US" sz="2000" dirty="0" smtClean="0">
                  <a:latin typeface="华文隶书" pitchFamily="2" charset="-122"/>
                  <a:ea typeface="华文隶书" pitchFamily="2" charset="-122"/>
                </a:rPr>
                <a:t>交流</a:t>
              </a:r>
              <a:endParaRPr lang="zh-CN" altLang="en-US" sz="2000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sp>
        <p:nvSpPr>
          <p:cNvPr id="37" name="同侧圆角矩形 36"/>
          <p:cNvSpPr/>
          <p:nvPr/>
        </p:nvSpPr>
        <p:spPr>
          <a:xfrm>
            <a:off x="1332764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TextBox 37"/>
          <p:cNvSpPr txBox="1"/>
          <p:nvPr/>
        </p:nvSpPr>
        <p:spPr>
          <a:xfrm>
            <a:off x="1332764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课时处理</a:t>
            </a:r>
          </a:p>
        </p:txBody>
      </p:sp>
      <p:sp>
        <p:nvSpPr>
          <p:cNvPr id="39" name="同侧圆角矩形 38"/>
          <p:cNvSpPr/>
          <p:nvPr/>
        </p:nvSpPr>
        <p:spPr>
          <a:xfrm>
            <a:off x="2527872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TextBox 39"/>
          <p:cNvSpPr txBox="1"/>
          <p:nvPr/>
        </p:nvSpPr>
        <p:spPr>
          <a:xfrm>
            <a:off x="2527872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教学选题</a:t>
            </a:r>
          </a:p>
        </p:txBody>
      </p:sp>
      <p:sp>
        <p:nvSpPr>
          <p:cNvPr id="41" name="同侧圆角矩形 40"/>
          <p:cNvSpPr/>
          <p:nvPr/>
        </p:nvSpPr>
        <p:spPr>
          <a:xfrm>
            <a:off x="3722980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TextBox 41"/>
          <p:cNvSpPr txBox="1"/>
          <p:nvPr/>
        </p:nvSpPr>
        <p:spPr>
          <a:xfrm>
            <a:off x="3722980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教学平台</a:t>
            </a:r>
          </a:p>
        </p:txBody>
      </p:sp>
      <p:sp>
        <p:nvSpPr>
          <p:cNvPr id="43" name="同侧圆角矩形 42"/>
          <p:cNvSpPr/>
          <p:nvPr/>
        </p:nvSpPr>
        <p:spPr>
          <a:xfrm>
            <a:off x="4918088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918088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教学目标</a:t>
            </a:r>
          </a:p>
        </p:txBody>
      </p:sp>
      <p:sp>
        <p:nvSpPr>
          <p:cNvPr id="45" name="同侧圆角矩形 44"/>
          <p:cNvSpPr/>
          <p:nvPr/>
        </p:nvSpPr>
        <p:spPr>
          <a:xfrm>
            <a:off x="6113196" y="476672"/>
            <a:ext cx="1152128" cy="328682"/>
          </a:xfrm>
          <a:prstGeom prst="round2SameRect">
            <a:avLst/>
          </a:prstGeom>
          <a:solidFill>
            <a:srgbClr val="8F09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TextBox 45"/>
          <p:cNvSpPr txBox="1"/>
          <p:nvPr/>
        </p:nvSpPr>
        <p:spPr>
          <a:xfrm>
            <a:off x="6113196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  <p:sp>
        <p:nvSpPr>
          <p:cNvPr id="47" name="同侧圆角矩形 46"/>
          <p:cNvSpPr/>
          <p:nvPr/>
        </p:nvSpPr>
        <p:spPr>
          <a:xfrm>
            <a:off x="7308304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TextBox 47"/>
          <p:cNvSpPr txBox="1"/>
          <p:nvPr/>
        </p:nvSpPr>
        <p:spPr>
          <a:xfrm>
            <a:off x="7308304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教学反思</a:t>
            </a:r>
          </a:p>
        </p:txBody>
      </p:sp>
      <p:pic>
        <p:nvPicPr>
          <p:cNvPr id="26" name="图片 25" descr="IMG_081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5400000">
            <a:off x="5280510" y="3220557"/>
            <a:ext cx="3998133" cy="2986260"/>
          </a:xfrm>
          <a:prstGeom prst="round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1115112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808" y="-93124"/>
            <a:ext cx="3037404" cy="116262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4704"/>
            <a:ext cx="9144000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857" y="1360737"/>
            <a:ext cx="6692467" cy="990365"/>
          </a:xfrm>
          <a:prstGeom prst="rect">
            <a:avLst/>
          </a:prstGeom>
        </p:spPr>
      </p:pic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5943921" y="1993101"/>
            <a:ext cx="254621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6388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步骤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二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，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自主赏析</a:t>
            </a:r>
            <a:endParaRPr kumimoji="0" lang="zh-CN" sz="1800" b="0" i="0" u="none" strike="noStrike" cap="none" normalizeH="0" baseline="0" dirty="0" smtClean="0">
              <a:ln>
                <a:noFill/>
              </a:ln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</a:endParaRPr>
          </a:p>
        </p:txBody>
      </p:sp>
      <p:sp>
        <p:nvSpPr>
          <p:cNvPr id="30" name="Rectangle 1"/>
          <p:cNvSpPr>
            <a:spLocks noChangeArrowheads="1"/>
          </p:cNvSpPr>
          <p:nvPr/>
        </p:nvSpPr>
        <p:spPr bwMode="auto">
          <a:xfrm>
            <a:off x="251520" y="2393115"/>
            <a:ext cx="254460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306388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chemeClr val="accent1">
                    <a:lumMod val="50000"/>
                  </a:schemeClr>
                </a:solidFill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WIKI</a:t>
            </a:r>
            <a:r>
              <a:rPr lang="zh-CN" altLang="en-US" sz="2000" b="1" dirty="0" smtClean="0">
                <a:solidFill>
                  <a:schemeClr val="accent1">
                    <a:lumMod val="50000"/>
                  </a:schemeClr>
                </a:solidFill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平台学生生成</a:t>
            </a:r>
            <a:endParaRPr lang="zh-CN" altLang="zh-CN" sz="2000" b="1" dirty="0" smtClean="0">
              <a:solidFill>
                <a:schemeClr val="accent1">
                  <a:lumMod val="50000"/>
                </a:schemeClr>
              </a:solidFill>
              <a:latin typeface="方正姚体" pitchFamily="2" charset="-122"/>
              <a:ea typeface="方正姚体" pitchFamily="2" charset="-122"/>
              <a:cs typeface="Times New Roman" pitchFamily="18" charset="0"/>
            </a:endParaRPr>
          </a:p>
        </p:txBody>
      </p:sp>
      <p:pic>
        <p:nvPicPr>
          <p:cNvPr id="35" name="内容占位符 3" descr="忽然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9750" y="2892022"/>
            <a:ext cx="8124287" cy="150422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6" name="图片 35" descr="嫁过两次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9279" y="4517016"/>
            <a:ext cx="8104740" cy="163142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4" name="矩形 33"/>
          <p:cNvSpPr/>
          <p:nvPr/>
        </p:nvSpPr>
        <p:spPr>
          <a:xfrm>
            <a:off x="3307916" y="3375394"/>
            <a:ext cx="313373" cy="12504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3532865" y="2605355"/>
            <a:ext cx="824821" cy="468052"/>
            <a:chOff x="2484892" y="3068960"/>
            <a:chExt cx="824821" cy="468052"/>
          </a:xfrm>
        </p:grpSpPr>
        <p:sp>
          <p:nvSpPr>
            <p:cNvPr id="44" name="圆角矩形标注 43"/>
            <p:cNvSpPr/>
            <p:nvPr/>
          </p:nvSpPr>
          <p:spPr>
            <a:xfrm>
              <a:off x="2484892" y="3068960"/>
              <a:ext cx="824821" cy="468052"/>
            </a:xfrm>
            <a:prstGeom prst="wedgeRoundRectCallout">
              <a:avLst>
                <a:gd name="adj1" fmla="val -33392"/>
                <a:gd name="adj2" fmla="val 113404"/>
                <a:gd name="adj3" fmla="val 16667"/>
              </a:avLst>
            </a:prstGeom>
            <a:solidFill>
              <a:srgbClr val="F0E9CC"/>
            </a:solidFill>
            <a:ln w="12700">
              <a:solidFill>
                <a:srgbClr val="C6BA9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2597499" y="3117947"/>
              <a:ext cx="7122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忽然</a:t>
              </a:r>
              <a:endParaRPr lang="zh-CN" altLang="en-US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46" name="矩形 45"/>
          <p:cNvSpPr/>
          <p:nvPr/>
        </p:nvSpPr>
        <p:spPr>
          <a:xfrm>
            <a:off x="2947249" y="3946120"/>
            <a:ext cx="400615" cy="12504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7" name="组合 46"/>
          <p:cNvGrpSpPr/>
          <p:nvPr/>
        </p:nvGrpSpPr>
        <p:grpSpPr>
          <a:xfrm>
            <a:off x="3203848" y="3176081"/>
            <a:ext cx="1725342" cy="756873"/>
            <a:chOff x="2484892" y="3068960"/>
            <a:chExt cx="1304411" cy="756873"/>
          </a:xfrm>
        </p:grpSpPr>
        <p:sp>
          <p:nvSpPr>
            <p:cNvPr id="48" name="圆角矩形标注 47"/>
            <p:cNvSpPr/>
            <p:nvPr/>
          </p:nvSpPr>
          <p:spPr>
            <a:xfrm>
              <a:off x="2484892" y="3068960"/>
              <a:ext cx="1304411" cy="468052"/>
            </a:xfrm>
            <a:prstGeom prst="wedgeRoundRectCallout">
              <a:avLst>
                <a:gd name="adj1" fmla="val -33392"/>
                <a:gd name="adj2" fmla="val 113404"/>
                <a:gd name="adj3" fmla="val 16667"/>
              </a:avLst>
            </a:prstGeom>
            <a:solidFill>
              <a:srgbClr val="F0E9CC"/>
            </a:solidFill>
            <a:ln w="12700">
              <a:solidFill>
                <a:srgbClr val="C6BA9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2597499" y="3117947"/>
              <a:ext cx="119180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厚颜无耻</a:t>
              </a:r>
              <a:endParaRPr lang="zh-CN" altLang="en-US" sz="20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50" name="矩形 49"/>
          <p:cNvSpPr/>
          <p:nvPr/>
        </p:nvSpPr>
        <p:spPr>
          <a:xfrm>
            <a:off x="3131512" y="4091219"/>
            <a:ext cx="400615" cy="12504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1" name="组合 50"/>
          <p:cNvGrpSpPr/>
          <p:nvPr/>
        </p:nvGrpSpPr>
        <p:grpSpPr>
          <a:xfrm>
            <a:off x="3143240" y="3357562"/>
            <a:ext cx="1714512" cy="756873"/>
            <a:chOff x="2484892" y="3068960"/>
            <a:chExt cx="1304411" cy="756873"/>
          </a:xfrm>
        </p:grpSpPr>
        <p:sp>
          <p:nvSpPr>
            <p:cNvPr id="52" name="圆角矩形标注 51"/>
            <p:cNvSpPr/>
            <p:nvPr/>
          </p:nvSpPr>
          <p:spPr>
            <a:xfrm>
              <a:off x="2484892" y="3068960"/>
              <a:ext cx="1304411" cy="468052"/>
            </a:xfrm>
            <a:prstGeom prst="wedgeRoundRectCallout">
              <a:avLst>
                <a:gd name="adj1" fmla="val -33392"/>
                <a:gd name="adj2" fmla="val 113404"/>
                <a:gd name="adj3" fmla="val 16667"/>
              </a:avLst>
            </a:prstGeom>
            <a:solidFill>
              <a:srgbClr val="F0E9CC"/>
            </a:solidFill>
            <a:ln w="12700">
              <a:solidFill>
                <a:srgbClr val="C6BA9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2597499" y="3117947"/>
              <a:ext cx="119180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始乱终弃</a:t>
              </a:r>
              <a:endParaRPr lang="zh-CN" altLang="en-US" sz="20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54" name="矩形 53"/>
          <p:cNvSpPr/>
          <p:nvPr/>
        </p:nvSpPr>
        <p:spPr>
          <a:xfrm>
            <a:off x="2803233" y="4994593"/>
            <a:ext cx="400615" cy="12504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5" name="组合 54"/>
          <p:cNvGrpSpPr/>
          <p:nvPr/>
        </p:nvGrpSpPr>
        <p:grpSpPr>
          <a:xfrm>
            <a:off x="3027794" y="4282990"/>
            <a:ext cx="1687082" cy="756873"/>
            <a:chOff x="2484892" y="3068960"/>
            <a:chExt cx="1304411" cy="756873"/>
          </a:xfrm>
        </p:grpSpPr>
        <p:sp>
          <p:nvSpPr>
            <p:cNvPr id="56" name="圆角矩形标注 55"/>
            <p:cNvSpPr/>
            <p:nvPr/>
          </p:nvSpPr>
          <p:spPr>
            <a:xfrm>
              <a:off x="2484892" y="3068960"/>
              <a:ext cx="1304411" cy="468052"/>
            </a:xfrm>
            <a:prstGeom prst="wedgeRoundRectCallout">
              <a:avLst>
                <a:gd name="adj1" fmla="val -33392"/>
                <a:gd name="adj2" fmla="val 113404"/>
                <a:gd name="adj3" fmla="val 16667"/>
              </a:avLst>
            </a:prstGeom>
            <a:solidFill>
              <a:srgbClr val="F0E9CC"/>
            </a:solidFill>
            <a:ln w="12700">
              <a:solidFill>
                <a:srgbClr val="C6BA9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2597499" y="3117947"/>
              <a:ext cx="119180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嫁过两次</a:t>
              </a:r>
              <a:endParaRPr lang="zh-CN" altLang="en-US" sz="20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58" name="矩形 57"/>
          <p:cNvSpPr/>
          <p:nvPr/>
        </p:nvSpPr>
        <p:spPr>
          <a:xfrm>
            <a:off x="8077653" y="5517232"/>
            <a:ext cx="400615" cy="12504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9" name="组合 58"/>
          <p:cNvGrpSpPr/>
          <p:nvPr/>
        </p:nvGrpSpPr>
        <p:grpSpPr>
          <a:xfrm flipH="1">
            <a:off x="6973548" y="4760567"/>
            <a:ext cx="1598980" cy="756873"/>
            <a:chOff x="2484892" y="3068960"/>
            <a:chExt cx="1304411" cy="756873"/>
          </a:xfrm>
        </p:grpSpPr>
        <p:sp>
          <p:nvSpPr>
            <p:cNvPr id="60" name="圆角矩形标注 59"/>
            <p:cNvSpPr/>
            <p:nvPr/>
          </p:nvSpPr>
          <p:spPr>
            <a:xfrm>
              <a:off x="2484892" y="3068960"/>
              <a:ext cx="1304411" cy="468052"/>
            </a:xfrm>
            <a:prstGeom prst="wedgeRoundRectCallout">
              <a:avLst>
                <a:gd name="adj1" fmla="val -33392"/>
                <a:gd name="adj2" fmla="val 113404"/>
                <a:gd name="adj3" fmla="val 16667"/>
              </a:avLst>
            </a:prstGeom>
            <a:solidFill>
              <a:srgbClr val="F0E9CC"/>
            </a:solidFill>
            <a:ln w="12700">
              <a:solidFill>
                <a:srgbClr val="C6BA9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2597499" y="3117947"/>
              <a:ext cx="119180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心酸 无奈</a:t>
              </a:r>
              <a:endParaRPr lang="zh-CN" altLang="en-US" sz="20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62" name="矩形 61"/>
          <p:cNvSpPr/>
          <p:nvPr/>
        </p:nvSpPr>
        <p:spPr>
          <a:xfrm>
            <a:off x="7483753" y="5848499"/>
            <a:ext cx="544631" cy="12504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3" name="组合 62"/>
          <p:cNvGrpSpPr/>
          <p:nvPr/>
        </p:nvGrpSpPr>
        <p:grpSpPr>
          <a:xfrm flipH="1">
            <a:off x="5786446" y="5170429"/>
            <a:ext cx="1839308" cy="756873"/>
            <a:chOff x="2484892" y="3068960"/>
            <a:chExt cx="1555538" cy="756873"/>
          </a:xfrm>
        </p:grpSpPr>
        <p:sp>
          <p:nvSpPr>
            <p:cNvPr id="64" name="圆角矩形标注 63"/>
            <p:cNvSpPr/>
            <p:nvPr/>
          </p:nvSpPr>
          <p:spPr>
            <a:xfrm>
              <a:off x="2484892" y="3068960"/>
              <a:ext cx="1555538" cy="468052"/>
            </a:xfrm>
            <a:prstGeom prst="wedgeRoundRectCallout">
              <a:avLst>
                <a:gd name="adj1" fmla="val -33392"/>
                <a:gd name="adj2" fmla="val 113404"/>
                <a:gd name="adj3" fmla="val 16667"/>
              </a:avLst>
            </a:prstGeom>
            <a:solidFill>
              <a:srgbClr val="F0E9CC"/>
            </a:solidFill>
            <a:ln w="12700">
              <a:solidFill>
                <a:srgbClr val="C6BA9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2597499" y="3117947"/>
              <a:ext cx="139297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不应该嫁人</a:t>
              </a:r>
              <a:endParaRPr lang="zh-CN" altLang="en-US" sz="20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67" name="同侧圆角矩形 66"/>
          <p:cNvSpPr/>
          <p:nvPr/>
        </p:nvSpPr>
        <p:spPr>
          <a:xfrm>
            <a:off x="1332764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TextBox 67"/>
          <p:cNvSpPr txBox="1"/>
          <p:nvPr/>
        </p:nvSpPr>
        <p:spPr>
          <a:xfrm>
            <a:off x="1332764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课时处理</a:t>
            </a:r>
          </a:p>
        </p:txBody>
      </p:sp>
      <p:sp>
        <p:nvSpPr>
          <p:cNvPr id="69" name="同侧圆角矩形 68"/>
          <p:cNvSpPr/>
          <p:nvPr/>
        </p:nvSpPr>
        <p:spPr>
          <a:xfrm>
            <a:off x="2527872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TextBox 69"/>
          <p:cNvSpPr txBox="1"/>
          <p:nvPr/>
        </p:nvSpPr>
        <p:spPr>
          <a:xfrm>
            <a:off x="2527872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教学选题</a:t>
            </a:r>
          </a:p>
        </p:txBody>
      </p:sp>
      <p:sp>
        <p:nvSpPr>
          <p:cNvPr id="71" name="同侧圆角矩形 70"/>
          <p:cNvSpPr/>
          <p:nvPr/>
        </p:nvSpPr>
        <p:spPr>
          <a:xfrm>
            <a:off x="3722980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TextBox 71"/>
          <p:cNvSpPr txBox="1"/>
          <p:nvPr/>
        </p:nvSpPr>
        <p:spPr>
          <a:xfrm>
            <a:off x="3722980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教学平台</a:t>
            </a:r>
          </a:p>
        </p:txBody>
      </p:sp>
      <p:sp>
        <p:nvSpPr>
          <p:cNvPr id="73" name="同侧圆角矩形 72"/>
          <p:cNvSpPr/>
          <p:nvPr/>
        </p:nvSpPr>
        <p:spPr>
          <a:xfrm>
            <a:off x="4918088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4918088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教学目标</a:t>
            </a:r>
          </a:p>
        </p:txBody>
      </p:sp>
      <p:sp>
        <p:nvSpPr>
          <p:cNvPr id="75" name="同侧圆角矩形 74"/>
          <p:cNvSpPr/>
          <p:nvPr/>
        </p:nvSpPr>
        <p:spPr>
          <a:xfrm>
            <a:off x="6113196" y="476672"/>
            <a:ext cx="1152128" cy="328682"/>
          </a:xfrm>
          <a:prstGeom prst="round2SameRect">
            <a:avLst/>
          </a:prstGeom>
          <a:solidFill>
            <a:srgbClr val="8F09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TextBox 75"/>
          <p:cNvSpPr txBox="1"/>
          <p:nvPr/>
        </p:nvSpPr>
        <p:spPr>
          <a:xfrm>
            <a:off x="6113196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  <p:sp>
        <p:nvSpPr>
          <p:cNvPr id="77" name="同侧圆角矩形 76"/>
          <p:cNvSpPr/>
          <p:nvPr/>
        </p:nvSpPr>
        <p:spPr>
          <a:xfrm>
            <a:off x="7308304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TextBox 77"/>
          <p:cNvSpPr txBox="1"/>
          <p:nvPr/>
        </p:nvSpPr>
        <p:spPr>
          <a:xfrm>
            <a:off x="7308304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教学反思</a:t>
            </a:r>
          </a:p>
        </p:txBody>
      </p:sp>
      <p:sp>
        <p:nvSpPr>
          <p:cNvPr id="66" name="矩形 65"/>
          <p:cNvSpPr/>
          <p:nvPr/>
        </p:nvSpPr>
        <p:spPr>
          <a:xfrm>
            <a:off x="3103936" y="4229777"/>
            <a:ext cx="313373" cy="12504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9" name="组合 78"/>
          <p:cNvGrpSpPr/>
          <p:nvPr/>
        </p:nvGrpSpPr>
        <p:grpSpPr>
          <a:xfrm>
            <a:off x="3507384" y="3578953"/>
            <a:ext cx="824821" cy="468052"/>
            <a:chOff x="2484892" y="3068960"/>
            <a:chExt cx="824821" cy="468052"/>
          </a:xfrm>
        </p:grpSpPr>
        <p:sp>
          <p:nvSpPr>
            <p:cNvPr id="80" name="圆角矩形标注 79"/>
            <p:cNvSpPr/>
            <p:nvPr/>
          </p:nvSpPr>
          <p:spPr>
            <a:xfrm>
              <a:off x="2484892" y="3068960"/>
              <a:ext cx="824821" cy="468052"/>
            </a:xfrm>
            <a:prstGeom prst="wedgeRoundRectCallout">
              <a:avLst>
                <a:gd name="adj1" fmla="val -33392"/>
                <a:gd name="adj2" fmla="val 113404"/>
                <a:gd name="adj3" fmla="val 16667"/>
              </a:avLst>
            </a:prstGeom>
            <a:solidFill>
              <a:srgbClr val="F0E9CC"/>
            </a:solidFill>
            <a:ln w="12700">
              <a:solidFill>
                <a:srgbClr val="C6BA9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2597499" y="3117947"/>
              <a:ext cx="7122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激愤</a:t>
              </a:r>
              <a:endParaRPr lang="zh-CN" altLang="en-US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82" name="矩形 81"/>
          <p:cNvSpPr/>
          <p:nvPr/>
        </p:nvSpPr>
        <p:spPr>
          <a:xfrm>
            <a:off x="3971162" y="4229777"/>
            <a:ext cx="313373" cy="12504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3" name="组合 82"/>
          <p:cNvGrpSpPr/>
          <p:nvPr/>
        </p:nvGrpSpPr>
        <p:grpSpPr>
          <a:xfrm>
            <a:off x="4189482" y="3578953"/>
            <a:ext cx="824821" cy="468052"/>
            <a:chOff x="2484892" y="3068960"/>
            <a:chExt cx="824821" cy="468052"/>
          </a:xfrm>
        </p:grpSpPr>
        <p:sp>
          <p:nvSpPr>
            <p:cNvPr id="84" name="圆角矩形标注 83"/>
            <p:cNvSpPr/>
            <p:nvPr/>
          </p:nvSpPr>
          <p:spPr>
            <a:xfrm>
              <a:off x="2484892" y="3068960"/>
              <a:ext cx="824821" cy="468052"/>
            </a:xfrm>
            <a:prstGeom prst="wedgeRoundRectCallout">
              <a:avLst>
                <a:gd name="adj1" fmla="val -33392"/>
                <a:gd name="adj2" fmla="val 113404"/>
                <a:gd name="adj3" fmla="val 16667"/>
              </a:avLst>
            </a:prstGeom>
            <a:solidFill>
              <a:srgbClr val="F0E9CC"/>
            </a:solidFill>
            <a:ln w="12700">
              <a:solidFill>
                <a:srgbClr val="C6BA9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2597499" y="3117947"/>
              <a:ext cx="71221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不屑</a:t>
              </a:r>
              <a:endParaRPr lang="zh-CN" altLang="en-US" sz="20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86" name="矩形 85"/>
          <p:cNvSpPr/>
          <p:nvPr/>
        </p:nvSpPr>
        <p:spPr>
          <a:xfrm>
            <a:off x="5698175" y="4229777"/>
            <a:ext cx="313373" cy="12504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7" name="组合 86"/>
          <p:cNvGrpSpPr/>
          <p:nvPr/>
        </p:nvGrpSpPr>
        <p:grpSpPr>
          <a:xfrm>
            <a:off x="5979262" y="3578953"/>
            <a:ext cx="824821" cy="468052"/>
            <a:chOff x="2484892" y="3068960"/>
            <a:chExt cx="824821" cy="468052"/>
          </a:xfrm>
        </p:grpSpPr>
        <p:sp>
          <p:nvSpPr>
            <p:cNvPr id="88" name="圆角矩形标注 87"/>
            <p:cNvSpPr/>
            <p:nvPr/>
          </p:nvSpPr>
          <p:spPr>
            <a:xfrm>
              <a:off x="2484892" y="3068960"/>
              <a:ext cx="824821" cy="468052"/>
            </a:xfrm>
            <a:prstGeom prst="wedgeRoundRectCallout">
              <a:avLst>
                <a:gd name="adj1" fmla="val -33392"/>
                <a:gd name="adj2" fmla="val 113404"/>
                <a:gd name="adj3" fmla="val 16667"/>
              </a:avLst>
            </a:prstGeom>
            <a:solidFill>
              <a:srgbClr val="F0E9CC"/>
            </a:solidFill>
            <a:ln w="12700">
              <a:solidFill>
                <a:srgbClr val="C6BA9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2597499" y="3117947"/>
              <a:ext cx="71221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讽刺</a:t>
              </a:r>
              <a:endParaRPr lang="zh-CN" altLang="en-US" sz="20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91" name="Rectangle 1"/>
          <p:cNvSpPr>
            <a:spLocks noChangeArrowheads="1"/>
          </p:cNvSpPr>
          <p:nvPr/>
        </p:nvSpPr>
        <p:spPr bwMode="auto">
          <a:xfrm>
            <a:off x="467544" y="1600130"/>
            <a:ext cx="336694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306388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环节</a:t>
            </a:r>
            <a:r>
              <a:rPr lang="zh-CN" altLang="en-US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二    忆</a:t>
            </a:r>
            <a:r>
              <a:rPr lang="zh-CN" altLang="en-US" sz="2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往事，闻心曲</a:t>
            </a:r>
            <a:endParaRPr kumimoji="0" lang="zh-CN" sz="1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45200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0"/>
                            </p:stCondLst>
                            <p:childTnLst>
                              <p:par>
                                <p:cTn id="10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500"/>
                            </p:stCondLst>
                            <p:childTnLst>
                              <p:par>
                                <p:cTn id="1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4" grpId="1" animBg="1"/>
      <p:bldP spid="46" grpId="0" animBg="1"/>
      <p:bldP spid="46" grpId="1" animBg="1"/>
      <p:bldP spid="50" grpId="0" animBg="1"/>
      <p:bldP spid="50" grpId="1" animBg="1"/>
      <p:bldP spid="54" grpId="0" animBg="1"/>
      <p:bldP spid="54" grpId="1" animBg="1"/>
      <p:bldP spid="58" grpId="0" animBg="1"/>
      <p:bldP spid="58" grpId="1" animBg="1"/>
      <p:bldP spid="62" grpId="0" animBg="1"/>
      <p:bldP spid="66" grpId="0" animBg="1"/>
      <p:bldP spid="66" grpId="1" animBg="1"/>
      <p:bldP spid="82" grpId="0" animBg="1"/>
      <p:bldP spid="82" grpId="1" animBg="1"/>
      <p:bldP spid="86" grpId="0" animBg="1"/>
      <p:bldP spid="86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五边形 31"/>
          <p:cNvSpPr/>
          <p:nvPr/>
        </p:nvSpPr>
        <p:spPr>
          <a:xfrm>
            <a:off x="1979712" y="2492896"/>
            <a:ext cx="1772296" cy="792088"/>
          </a:xfrm>
          <a:prstGeom prst="homePlate">
            <a:avLst/>
          </a:prstGeom>
          <a:solidFill>
            <a:srgbClr val="F0E9CC"/>
          </a:solidFill>
          <a:ln w="19050">
            <a:solidFill>
              <a:srgbClr val="C6BA95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TextBox 32"/>
          <p:cNvSpPr txBox="1"/>
          <p:nvPr/>
        </p:nvSpPr>
        <p:spPr>
          <a:xfrm>
            <a:off x="2093575" y="2704274"/>
            <a:ext cx="14068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306388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自主赏析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808" y="-93124"/>
            <a:ext cx="3037404" cy="116262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857" y="1360737"/>
            <a:ext cx="6692467" cy="990365"/>
          </a:xfrm>
          <a:prstGeom prst="rect">
            <a:avLst/>
          </a:prstGeom>
        </p:spPr>
      </p:pic>
      <p:sp>
        <p:nvSpPr>
          <p:cNvPr id="4" name="五边形 3"/>
          <p:cNvSpPr/>
          <p:nvPr/>
        </p:nvSpPr>
        <p:spPr>
          <a:xfrm>
            <a:off x="572857" y="2492896"/>
            <a:ext cx="1772296" cy="792088"/>
          </a:xfrm>
          <a:prstGeom prst="homePlate">
            <a:avLst/>
          </a:prstGeom>
          <a:solidFill>
            <a:srgbClr val="F0E9CC"/>
          </a:solidFill>
          <a:ln w="19050">
            <a:solidFill>
              <a:srgbClr val="C6BA95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24"/>
          <p:cNvSpPr txBox="1"/>
          <p:nvPr/>
        </p:nvSpPr>
        <p:spPr>
          <a:xfrm>
            <a:off x="642910" y="2704274"/>
            <a:ext cx="14068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06388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授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之以渔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942472" y="2492896"/>
            <a:ext cx="5058684" cy="805370"/>
            <a:chOff x="3942472" y="2492896"/>
            <a:chExt cx="4701547" cy="805370"/>
          </a:xfrm>
        </p:grpSpPr>
        <p:sp>
          <p:nvSpPr>
            <p:cNvPr id="26" name="圆角矩形 25"/>
            <p:cNvSpPr/>
            <p:nvPr/>
          </p:nvSpPr>
          <p:spPr>
            <a:xfrm>
              <a:off x="3942472" y="2492896"/>
              <a:ext cx="4701547" cy="792088"/>
            </a:xfrm>
            <a:prstGeom prst="roundRect">
              <a:avLst>
                <a:gd name="adj" fmla="val 5285"/>
              </a:avLst>
            </a:prstGeom>
            <a:solidFill>
              <a:srgbClr val="F0E9CC"/>
            </a:solidFill>
            <a:ln w="19050">
              <a:solidFill>
                <a:srgbClr val="C6BA95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4427985" y="2531533"/>
              <a:ext cx="27502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动作性表现</a:t>
              </a:r>
              <a:r>
                <a:rPr lang="zh-CN" altLang="en-US" sz="2000" dirty="0" smtClean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之一</a:t>
              </a:r>
              <a:endParaRPr lang="zh-CN" altLang="en-US" sz="2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4000496" y="2928934"/>
              <a:ext cx="46434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306388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itchFamily="18" charset="0"/>
                </a:rPr>
                <a:t>用最为凝练的</a:t>
              </a:r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itchFamily="18" charset="0"/>
                </a:rPr>
                <a:t>语言展现人物最为</a:t>
              </a: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itchFamily="18" charset="0"/>
                </a:rPr>
                <a:t>丰富的</a:t>
              </a:r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itchFamily="18" charset="0"/>
                </a:rPr>
                <a:t>心理。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endParaRPr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47" t="22475" r="25299" b="24141"/>
          <a:stretch/>
        </p:blipFill>
        <p:spPr>
          <a:xfrm>
            <a:off x="1571604" y="3315874"/>
            <a:ext cx="6715172" cy="3542126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1301" y="3500438"/>
            <a:ext cx="1317625" cy="74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70" name="组合 69"/>
          <p:cNvGrpSpPr/>
          <p:nvPr/>
        </p:nvGrpSpPr>
        <p:grpSpPr>
          <a:xfrm>
            <a:off x="3714744" y="4090578"/>
            <a:ext cx="2428892" cy="1267248"/>
            <a:chOff x="3857620" y="4090578"/>
            <a:chExt cx="2428892" cy="1267248"/>
          </a:xfrm>
        </p:grpSpPr>
        <p:grpSp>
          <p:nvGrpSpPr>
            <p:cNvPr id="69" name="组合 68"/>
            <p:cNvGrpSpPr/>
            <p:nvPr/>
          </p:nvGrpSpPr>
          <p:grpSpPr>
            <a:xfrm>
              <a:off x="3857620" y="4143380"/>
              <a:ext cx="2428892" cy="1214446"/>
              <a:chOff x="3838994" y="4246803"/>
              <a:chExt cx="1837411" cy="740615"/>
            </a:xfrm>
          </p:grpSpPr>
          <p:sp>
            <p:nvSpPr>
              <p:cNvPr id="40" name="矩形 39"/>
              <p:cNvSpPr/>
              <p:nvPr/>
            </p:nvSpPr>
            <p:spPr>
              <a:xfrm>
                <a:off x="3868058" y="4246803"/>
                <a:ext cx="1779283" cy="14882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3868058" y="4439094"/>
                <a:ext cx="1779283" cy="14882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矩形 45"/>
              <p:cNvSpPr/>
              <p:nvPr/>
            </p:nvSpPr>
            <p:spPr>
              <a:xfrm rot="5400000">
                <a:off x="4404216" y="4515602"/>
                <a:ext cx="736677" cy="20695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矩形 46"/>
              <p:cNvSpPr/>
              <p:nvPr/>
            </p:nvSpPr>
            <p:spPr>
              <a:xfrm rot="5400000">
                <a:off x="3668310" y="4609779"/>
                <a:ext cx="548323" cy="20695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矩形 47"/>
              <p:cNvSpPr/>
              <p:nvPr/>
            </p:nvSpPr>
            <p:spPr>
              <a:xfrm rot="5400000">
                <a:off x="5298767" y="4609778"/>
                <a:ext cx="548320" cy="20695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5000055" y="4639490"/>
                <a:ext cx="364031" cy="10701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椭圆 49"/>
              <p:cNvSpPr/>
              <p:nvPr/>
            </p:nvSpPr>
            <p:spPr>
              <a:xfrm>
                <a:off x="5000055" y="4797152"/>
                <a:ext cx="364031" cy="10701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4175965" y="4639490"/>
                <a:ext cx="364031" cy="10701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4175965" y="4797152"/>
                <a:ext cx="364031" cy="10701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9" name="TextBox 48"/>
            <p:cNvSpPr txBox="1"/>
            <p:nvPr/>
          </p:nvSpPr>
          <p:spPr>
            <a:xfrm>
              <a:off x="4572000" y="4090578"/>
              <a:ext cx="11161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语        言</a:t>
              </a:r>
              <a:endParaRPr lang="zh-CN" altLang="en-US" b="1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4824717" y="4429132"/>
              <a:ext cx="461665" cy="85725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动作性</a:t>
              </a:r>
              <a:endParaRPr lang="zh-CN" altLang="en-US" b="1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3286116" y="5500702"/>
            <a:ext cx="1643074" cy="1143008"/>
            <a:chOff x="3536089" y="5157192"/>
            <a:chExt cx="1161988" cy="774658"/>
          </a:xfrm>
        </p:grpSpPr>
        <p:graphicFrame>
          <p:nvGraphicFramePr>
            <p:cNvPr id="56" name="图表 55"/>
            <p:cNvGraphicFramePr/>
            <p:nvPr>
              <p:extLst>
                <p:ext uri="{D42A27DB-BD31-4B8C-83A1-F6EECF244321}">
                  <p14:modId xmlns:p14="http://schemas.microsoft.com/office/powerpoint/2010/main" val="1760003251"/>
                </p:ext>
              </p:extLst>
            </p:nvPr>
          </p:nvGraphicFramePr>
          <p:xfrm>
            <a:off x="3536089" y="5157192"/>
            <a:ext cx="1161988" cy="77465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7"/>
            </a:graphicData>
          </a:graphic>
        </p:graphicFrame>
        <p:sp>
          <p:nvSpPr>
            <p:cNvPr id="55" name="TextBox 54"/>
            <p:cNvSpPr txBox="1"/>
            <p:nvPr/>
          </p:nvSpPr>
          <p:spPr>
            <a:xfrm>
              <a:off x="3837405" y="5336640"/>
              <a:ext cx="557152" cy="4797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揭 示</a:t>
              </a:r>
              <a:endParaRPr lang="en-US" altLang="zh-CN" sz="2000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endParaRPr>
            </a:p>
            <a:p>
              <a:pPr algn="ctr"/>
              <a:r>
                <a:rPr lang="zh-CN" altLang="en-US" sz="2000" dirty="0" smtClean="0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心 理</a:t>
              </a:r>
              <a:endParaRPr lang="zh-CN" altLang="en-US" sz="2000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endParaRPr>
            </a:p>
          </p:txBody>
        </p:sp>
      </p:grpSp>
      <p:sp>
        <p:nvSpPr>
          <p:cNvPr id="54" name="同侧圆角矩形 53"/>
          <p:cNvSpPr/>
          <p:nvPr/>
        </p:nvSpPr>
        <p:spPr>
          <a:xfrm>
            <a:off x="1332764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TextBox 56"/>
          <p:cNvSpPr txBox="1"/>
          <p:nvPr/>
        </p:nvSpPr>
        <p:spPr>
          <a:xfrm>
            <a:off x="1332764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课时处理</a:t>
            </a:r>
          </a:p>
        </p:txBody>
      </p:sp>
      <p:sp>
        <p:nvSpPr>
          <p:cNvPr id="58" name="同侧圆角矩形 57"/>
          <p:cNvSpPr/>
          <p:nvPr/>
        </p:nvSpPr>
        <p:spPr>
          <a:xfrm>
            <a:off x="2527872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TextBox 58"/>
          <p:cNvSpPr txBox="1"/>
          <p:nvPr/>
        </p:nvSpPr>
        <p:spPr>
          <a:xfrm>
            <a:off x="2527872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教学选题</a:t>
            </a:r>
          </a:p>
        </p:txBody>
      </p:sp>
      <p:sp>
        <p:nvSpPr>
          <p:cNvPr id="60" name="同侧圆角矩形 59"/>
          <p:cNvSpPr/>
          <p:nvPr/>
        </p:nvSpPr>
        <p:spPr>
          <a:xfrm>
            <a:off x="3722980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TextBox 61"/>
          <p:cNvSpPr txBox="1"/>
          <p:nvPr/>
        </p:nvSpPr>
        <p:spPr>
          <a:xfrm>
            <a:off x="3722980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教学平台</a:t>
            </a:r>
          </a:p>
        </p:txBody>
      </p:sp>
      <p:sp>
        <p:nvSpPr>
          <p:cNvPr id="63" name="同侧圆角矩形 62"/>
          <p:cNvSpPr/>
          <p:nvPr/>
        </p:nvSpPr>
        <p:spPr>
          <a:xfrm>
            <a:off x="4918088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4918088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教学目标</a:t>
            </a:r>
          </a:p>
        </p:txBody>
      </p:sp>
      <p:sp>
        <p:nvSpPr>
          <p:cNvPr id="65" name="同侧圆角矩形 64"/>
          <p:cNvSpPr/>
          <p:nvPr/>
        </p:nvSpPr>
        <p:spPr>
          <a:xfrm>
            <a:off x="6113196" y="476672"/>
            <a:ext cx="1152128" cy="328682"/>
          </a:xfrm>
          <a:prstGeom prst="round2SameRect">
            <a:avLst/>
          </a:prstGeom>
          <a:solidFill>
            <a:srgbClr val="8F09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TextBox 65"/>
          <p:cNvSpPr txBox="1"/>
          <p:nvPr/>
        </p:nvSpPr>
        <p:spPr>
          <a:xfrm>
            <a:off x="6113196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  <p:sp>
        <p:nvSpPr>
          <p:cNvPr id="67" name="同侧圆角矩形 66"/>
          <p:cNvSpPr/>
          <p:nvPr/>
        </p:nvSpPr>
        <p:spPr>
          <a:xfrm>
            <a:off x="7308304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TextBox 67"/>
          <p:cNvSpPr txBox="1"/>
          <p:nvPr/>
        </p:nvSpPr>
        <p:spPr>
          <a:xfrm>
            <a:off x="7308304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教学反思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4704"/>
            <a:ext cx="9144000" cy="609600"/>
          </a:xfrm>
          <a:prstGeom prst="rect">
            <a:avLst/>
          </a:prstGeom>
        </p:spPr>
      </p:pic>
      <p:sp>
        <p:nvSpPr>
          <p:cNvPr id="71" name="Rectangle 1"/>
          <p:cNvSpPr>
            <a:spLocks noChangeArrowheads="1"/>
          </p:cNvSpPr>
          <p:nvPr/>
        </p:nvSpPr>
        <p:spPr bwMode="auto">
          <a:xfrm>
            <a:off x="467544" y="1600130"/>
            <a:ext cx="336694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306388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环节</a:t>
            </a:r>
            <a:r>
              <a:rPr lang="zh-CN" altLang="en-US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二    忆</a:t>
            </a:r>
            <a:r>
              <a:rPr lang="zh-CN" altLang="en-US" sz="2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往事，闻心曲</a:t>
            </a:r>
            <a:endParaRPr kumimoji="0" lang="zh-CN" sz="1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27720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图片 63" descr="汤婷婷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5800" y="2847708"/>
            <a:ext cx="8129888" cy="346101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808" y="-93124"/>
            <a:ext cx="3037404" cy="116262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857" y="1360737"/>
            <a:ext cx="6692467" cy="990365"/>
          </a:xfrm>
          <a:prstGeom prst="rect">
            <a:avLst/>
          </a:prstGeom>
        </p:spPr>
      </p:pic>
      <p:sp>
        <p:nvSpPr>
          <p:cNvPr id="29" name="Rectangle 1"/>
          <p:cNvSpPr>
            <a:spLocks noChangeArrowheads="1"/>
          </p:cNvSpPr>
          <p:nvPr/>
        </p:nvSpPr>
        <p:spPr bwMode="auto">
          <a:xfrm>
            <a:off x="467544" y="1600130"/>
            <a:ext cx="336694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306388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环节</a:t>
            </a:r>
            <a:r>
              <a:rPr lang="zh-CN" altLang="en-US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三    言</a:t>
            </a:r>
            <a:r>
              <a:rPr lang="zh-CN" altLang="en-US" sz="2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心声，推情节</a:t>
            </a:r>
            <a:endParaRPr lang="zh-CN" altLang="en-US" sz="20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65" name="Rectangle 1"/>
          <p:cNvSpPr>
            <a:spLocks noChangeArrowheads="1"/>
          </p:cNvSpPr>
          <p:nvPr/>
        </p:nvSpPr>
        <p:spPr bwMode="auto">
          <a:xfrm>
            <a:off x="251520" y="2393115"/>
            <a:ext cx="256224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306388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chemeClr val="accent1">
                    <a:lumMod val="50000"/>
                  </a:schemeClr>
                </a:solidFill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WIKI</a:t>
            </a:r>
            <a:r>
              <a:rPr lang="zh-CN" altLang="en-US" sz="2000" b="1" dirty="0" smtClean="0">
                <a:solidFill>
                  <a:schemeClr val="accent1">
                    <a:lumMod val="50000"/>
                  </a:schemeClr>
                </a:solidFill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平台学生生成</a:t>
            </a:r>
            <a:endParaRPr lang="zh-CN" altLang="zh-CN" sz="2000" b="1" dirty="0" smtClean="0">
              <a:solidFill>
                <a:schemeClr val="accent1">
                  <a:lumMod val="50000"/>
                </a:schemeClr>
              </a:solidFill>
              <a:latin typeface="方正姚体" pitchFamily="2" charset="-122"/>
              <a:ea typeface="方正姚体" pitchFamily="2" charset="-122"/>
              <a:cs typeface="Times New Roman" pitchFamily="18" charset="0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1372828" y="4437112"/>
            <a:ext cx="7087603" cy="905264"/>
            <a:chOff x="2484891" y="2631748"/>
            <a:chExt cx="6485677" cy="905264"/>
          </a:xfrm>
        </p:grpSpPr>
        <p:sp>
          <p:nvSpPr>
            <p:cNvPr id="67" name="圆角矩形标注 66"/>
            <p:cNvSpPr/>
            <p:nvPr/>
          </p:nvSpPr>
          <p:spPr>
            <a:xfrm>
              <a:off x="2484891" y="2631748"/>
              <a:ext cx="6485677" cy="905264"/>
            </a:xfrm>
            <a:prstGeom prst="wedgeRoundRectCallout">
              <a:avLst>
                <a:gd name="adj1" fmla="val -33392"/>
                <a:gd name="adj2" fmla="val 113404"/>
                <a:gd name="adj3" fmla="val 16667"/>
              </a:avLst>
            </a:prstGeom>
            <a:solidFill>
              <a:srgbClr val="F0E9CC"/>
            </a:solidFill>
            <a:ln w="12700">
              <a:solidFill>
                <a:srgbClr val="C6BA9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2484892" y="2747525"/>
              <a:ext cx="648567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rgbClr val="C00000"/>
                  </a:solidFill>
                </a:rPr>
                <a:t>        </a:t>
              </a:r>
              <a:r>
                <a:rPr lang="zh-CN" altLang="en-US" sz="2000" b="1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鲁侍萍说了这么多，周朴园却用简单的两个“哦”字打发她，好像不想再听下去，不想再和鲁侍萍谈下去。</a:t>
              </a:r>
              <a:endParaRPr lang="zh-CN" altLang="en-US" sz="20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30" name="同侧圆角矩形 29"/>
          <p:cNvSpPr/>
          <p:nvPr/>
        </p:nvSpPr>
        <p:spPr>
          <a:xfrm>
            <a:off x="1332764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TextBox 30"/>
          <p:cNvSpPr txBox="1"/>
          <p:nvPr/>
        </p:nvSpPr>
        <p:spPr>
          <a:xfrm>
            <a:off x="1332764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课时处理</a:t>
            </a:r>
          </a:p>
        </p:txBody>
      </p:sp>
      <p:sp>
        <p:nvSpPr>
          <p:cNvPr id="32" name="同侧圆角矩形 31"/>
          <p:cNvSpPr/>
          <p:nvPr/>
        </p:nvSpPr>
        <p:spPr>
          <a:xfrm>
            <a:off x="2527872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TextBox 32"/>
          <p:cNvSpPr txBox="1"/>
          <p:nvPr/>
        </p:nvSpPr>
        <p:spPr>
          <a:xfrm>
            <a:off x="2527872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教学选题</a:t>
            </a:r>
          </a:p>
        </p:txBody>
      </p:sp>
      <p:sp>
        <p:nvSpPr>
          <p:cNvPr id="34" name="同侧圆角矩形 33"/>
          <p:cNvSpPr/>
          <p:nvPr/>
        </p:nvSpPr>
        <p:spPr>
          <a:xfrm>
            <a:off x="3722980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TextBox 34"/>
          <p:cNvSpPr txBox="1"/>
          <p:nvPr/>
        </p:nvSpPr>
        <p:spPr>
          <a:xfrm>
            <a:off x="3722980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教学平台</a:t>
            </a:r>
          </a:p>
        </p:txBody>
      </p:sp>
      <p:sp>
        <p:nvSpPr>
          <p:cNvPr id="36" name="同侧圆角矩形 35"/>
          <p:cNvSpPr/>
          <p:nvPr/>
        </p:nvSpPr>
        <p:spPr>
          <a:xfrm>
            <a:off x="4918088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918088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教学目标</a:t>
            </a:r>
          </a:p>
        </p:txBody>
      </p:sp>
      <p:sp>
        <p:nvSpPr>
          <p:cNvPr id="38" name="同侧圆角矩形 37"/>
          <p:cNvSpPr/>
          <p:nvPr/>
        </p:nvSpPr>
        <p:spPr>
          <a:xfrm>
            <a:off x="6113196" y="476672"/>
            <a:ext cx="1152128" cy="328682"/>
          </a:xfrm>
          <a:prstGeom prst="round2SameRect">
            <a:avLst/>
          </a:prstGeom>
          <a:solidFill>
            <a:srgbClr val="8F09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TextBox 38"/>
          <p:cNvSpPr txBox="1"/>
          <p:nvPr/>
        </p:nvSpPr>
        <p:spPr>
          <a:xfrm>
            <a:off x="6113196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  <p:sp>
        <p:nvSpPr>
          <p:cNvPr id="40" name="同侧圆角矩形 39"/>
          <p:cNvSpPr/>
          <p:nvPr/>
        </p:nvSpPr>
        <p:spPr>
          <a:xfrm>
            <a:off x="7308304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TextBox 40"/>
          <p:cNvSpPr txBox="1"/>
          <p:nvPr/>
        </p:nvSpPr>
        <p:spPr>
          <a:xfrm>
            <a:off x="7308304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教学反思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4704"/>
            <a:ext cx="9144000" cy="609600"/>
          </a:xfrm>
          <a:prstGeom prst="rect">
            <a:avLst/>
          </a:prstGeom>
        </p:spPr>
      </p:pic>
      <p:sp>
        <p:nvSpPr>
          <p:cNvPr id="42" name="矩形 41"/>
          <p:cNvSpPr/>
          <p:nvPr/>
        </p:nvSpPr>
        <p:spPr>
          <a:xfrm>
            <a:off x="1172521" y="5949280"/>
            <a:ext cx="5775743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 descr="IMG_0827.JPG"/>
          <p:cNvPicPr>
            <a:picLocks noChangeAspect="1"/>
          </p:cNvPicPr>
          <p:nvPr/>
        </p:nvPicPr>
        <p:blipFill>
          <a:blip r:embed="rId6" cstate="print"/>
          <a:srcRect l="6250" r="28906"/>
          <a:stretch>
            <a:fillRect/>
          </a:stretch>
        </p:blipFill>
        <p:spPr>
          <a:xfrm rot="5400000">
            <a:off x="5107785" y="1464455"/>
            <a:ext cx="2571768" cy="3643338"/>
          </a:xfrm>
          <a:prstGeom prst="ellipse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3450501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808" y="-93124"/>
            <a:ext cx="3037404" cy="116262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857" y="1360737"/>
            <a:ext cx="6692467" cy="990365"/>
          </a:xfrm>
          <a:prstGeom prst="rect">
            <a:avLst/>
          </a:prstGeom>
        </p:spPr>
      </p:pic>
      <p:grpSp>
        <p:nvGrpSpPr>
          <p:cNvPr id="30" name="组合 29"/>
          <p:cNvGrpSpPr/>
          <p:nvPr/>
        </p:nvGrpSpPr>
        <p:grpSpPr>
          <a:xfrm>
            <a:off x="1214858" y="2420888"/>
            <a:ext cx="6798450" cy="455620"/>
            <a:chOff x="1214858" y="2636912"/>
            <a:chExt cx="6798450" cy="455620"/>
          </a:xfrm>
          <a:solidFill>
            <a:srgbClr val="005A5A"/>
          </a:solidFill>
        </p:grpSpPr>
        <p:sp>
          <p:nvSpPr>
            <p:cNvPr id="31" name="圆角矩形 30"/>
            <p:cNvSpPr/>
            <p:nvPr/>
          </p:nvSpPr>
          <p:spPr>
            <a:xfrm>
              <a:off x="1214858" y="2636912"/>
              <a:ext cx="6798450" cy="449574"/>
            </a:xfrm>
            <a:prstGeom prst="roundRect">
              <a:avLst>
                <a:gd name="adj" fmla="val 7261"/>
              </a:avLst>
            </a:prstGeom>
            <a:grpFill/>
            <a:ln w="19050"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1332764" y="2692422"/>
              <a:ext cx="6551604" cy="400110"/>
            </a:xfrm>
            <a:prstGeom prst="rect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华文行楷" pitchFamily="2" charset="-122"/>
                  <a:ea typeface="华文行楷" pitchFamily="2" charset="-122"/>
                </a:rPr>
                <a:t>周朴园数次想要中断谈话， 鲁侍萍如何应对？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664772" y="2994672"/>
            <a:ext cx="3887308" cy="726126"/>
            <a:chOff x="2664772" y="2994672"/>
            <a:chExt cx="3887308" cy="726126"/>
          </a:xfrm>
        </p:grpSpPr>
        <p:cxnSp>
          <p:nvCxnSpPr>
            <p:cNvPr id="38" name="直接箭头连接符 37"/>
            <p:cNvCxnSpPr/>
            <p:nvPr/>
          </p:nvCxnSpPr>
          <p:spPr>
            <a:xfrm>
              <a:off x="4614083" y="2994672"/>
              <a:ext cx="0" cy="270506"/>
            </a:xfrm>
            <a:prstGeom prst="straightConnector1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2" name="组合 41"/>
            <p:cNvGrpSpPr/>
            <p:nvPr/>
          </p:nvGrpSpPr>
          <p:grpSpPr>
            <a:xfrm>
              <a:off x="2664772" y="3265178"/>
              <a:ext cx="3887308" cy="455620"/>
              <a:chOff x="2484892" y="2636912"/>
              <a:chExt cx="3887308" cy="455620"/>
            </a:xfrm>
            <a:solidFill>
              <a:schemeClr val="accent4">
                <a:lumMod val="50000"/>
              </a:schemeClr>
            </a:solidFill>
          </p:grpSpPr>
          <p:sp>
            <p:nvSpPr>
              <p:cNvPr id="43" name="圆角矩形 42"/>
              <p:cNvSpPr/>
              <p:nvPr/>
            </p:nvSpPr>
            <p:spPr>
              <a:xfrm>
                <a:off x="2484892" y="2636912"/>
                <a:ext cx="3887308" cy="449574"/>
              </a:xfrm>
              <a:prstGeom prst="roundRect">
                <a:avLst>
                  <a:gd name="adj" fmla="val 7261"/>
                </a:avLst>
              </a:prstGeom>
              <a:grpFill/>
              <a:ln w="19050"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2527872" y="2692422"/>
                <a:ext cx="3844328" cy="400110"/>
              </a:xfrm>
              <a:prstGeom prst="rect">
                <a:avLst/>
              </a:prstGeom>
              <a:grpFill/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  <a:latin typeface="华文行楷" pitchFamily="2" charset="-122"/>
                    <a:ea typeface="华文行楷" pitchFamily="2" charset="-122"/>
                  </a:rPr>
                  <a:t>将谈话进行到底</a:t>
                </a: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1214858" y="3774790"/>
            <a:ext cx="6798450" cy="726126"/>
            <a:chOff x="1214858" y="3774790"/>
            <a:chExt cx="6798450" cy="726126"/>
          </a:xfrm>
        </p:grpSpPr>
        <p:cxnSp>
          <p:nvCxnSpPr>
            <p:cNvPr id="48" name="直接箭头连接符 47"/>
            <p:cNvCxnSpPr/>
            <p:nvPr/>
          </p:nvCxnSpPr>
          <p:spPr>
            <a:xfrm>
              <a:off x="4614083" y="3774790"/>
              <a:ext cx="0" cy="270506"/>
            </a:xfrm>
            <a:prstGeom prst="straightConnector1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9" name="组合 48"/>
            <p:cNvGrpSpPr/>
            <p:nvPr/>
          </p:nvGrpSpPr>
          <p:grpSpPr>
            <a:xfrm>
              <a:off x="1214858" y="4045296"/>
              <a:ext cx="6798450" cy="455620"/>
              <a:chOff x="1214858" y="2636912"/>
              <a:chExt cx="6798450" cy="455620"/>
            </a:xfrm>
            <a:solidFill>
              <a:srgbClr val="005A5A"/>
            </a:solidFill>
          </p:grpSpPr>
          <p:sp>
            <p:nvSpPr>
              <p:cNvPr id="50" name="圆角矩形 49"/>
              <p:cNvSpPr/>
              <p:nvPr/>
            </p:nvSpPr>
            <p:spPr>
              <a:xfrm>
                <a:off x="1214858" y="2636912"/>
                <a:ext cx="6798450" cy="449574"/>
              </a:xfrm>
              <a:prstGeom prst="roundRect">
                <a:avLst>
                  <a:gd name="adj" fmla="val 7261"/>
                </a:avLst>
              </a:prstGeom>
              <a:grpFill/>
              <a:ln w="19050">
                <a:solidFill>
                  <a:srgbClr val="C6BA95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1" name="TextBox 50"/>
              <p:cNvSpPr txBox="1"/>
              <p:nvPr/>
            </p:nvSpPr>
            <p:spPr>
              <a:xfrm>
                <a:off x="1332764" y="2692422"/>
                <a:ext cx="6551604" cy="400110"/>
              </a:xfrm>
              <a:prstGeom prst="rect">
                <a:avLst/>
              </a:prstGeom>
              <a:grpFill/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  <a:latin typeface="华文行楷" pitchFamily="2" charset="-122"/>
                    <a:ea typeface="华文行楷" pitchFamily="2" charset="-122"/>
                  </a:rPr>
                  <a:t>如果鲁侍萍像你这样做，情节将如何发展？</a:t>
                </a:r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2664772" y="4494870"/>
            <a:ext cx="3887308" cy="726126"/>
            <a:chOff x="2664772" y="4494870"/>
            <a:chExt cx="3887308" cy="726126"/>
          </a:xfrm>
        </p:grpSpPr>
        <p:cxnSp>
          <p:nvCxnSpPr>
            <p:cNvPr id="53" name="直接箭头连接符 52"/>
            <p:cNvCxnSpPr/>
            <p:nvPr/>
          </p:nvCxnSpPr>
          <p:spPr>
            <a:xfrm>
              <a:off x="4614083" y="4494870"/>
              <a:ext cx="0" cy="270506"/>
            </a:xfrm>
            <a:prstGeom prst="straightConnector1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4" name="组合 53"/>
            <p:cNvGrpSpPr/>
            <p:nvPr/>
          </p:nvGrpSpPr>
          <p:grpSpPr>
            <a:xfrm>
              <a:off x="2664772" y="4765376"/>
              <a:ext cx="3887308" cy="455620"/>
              <a:chOff x="2484892" y="2636912"/>
              <a:chExt cx="3887308" cy="455620"/>
            </a:xfrm>
            <a:solidFill>
              <a:schemeClr val="accent4">
                <a:lumMod val="50000"/>
              </a:schemeClr>
            </a:solidFill>
          </p:grpSpPr>
          <p:sp>
            <p:nvSpPr>
              <p:cNvPr id="55" name="圆角矩形 54"/>
              <p:cNvSpPr/>
              <p:nvPr/>
            </p:nvSpPr>
            <p:spPr>
              <a:xfrm>
                <a:off x="2484892" y="2636912"/>
                <a:ext cx="3887308" cy="449574"/>
              </a:xfrm>
              <a:prstGeom prst="roundRect">
                <a:avLst>
                  <a:gd name="adj" fmla="val 7261"/>
                </a:avLst>
              </a:prstGeom>
              <a:grpFill/>
              <a:ln w="19050">
                <a:solidFill>
                  <a:srgbClr val="C6BA95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6" name="TextBox 55"/>
              <p:cNvSpPr txBox="1"/>
              <p:nvPr/>
            </p:nvSpPr>
            <p:spPr>
              <a:xfrm>
                <a:off x="2527872" y="2692422"/>
                <a:ext cx="3844328" cy="400110"/>
              </a:xfrm>
              <a:prstGeom prst="rect">
                <a:avLst/>
              </a:prstGeom>
              <a:grpFill/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  <a:latin typeface="华文行楷" pitchFamily="2" charset="-122"/>
                    <a:ea typeface="华文行楷" pitchFamily="2" charset="-122"/>
                  </a:rPr>
                  <a:t>情节中断</a:t>
                </a:r>
              </a:p>
            </p:txBody>
          </p:sp>
        </p:grpSp>
      </p:grpSp>
      <p:grpSp>
        <p:nvGrpSpPr>
          <p:cNvPr id="47" name="组合 46"/>
          <p:cNvGrpSpPr/>
          <p:nvPr/>
        </p:nvGrpSpPr>
        <p:grpSpPr>
          <a:xfrm>
            <a:off x="357158" y="5394719"/>
            <a:ext cx="8029703" cy="1320429"/>
            <a:chOff x="357158" y="5394719"/>
            <a:chExt cx="8029703" cy="1320429"/>
          </a:xfrm>
        </p:grpSpPr>
        <p:sp>
          <p:nvSpPr>
            <p:cNvPr id="57" name="TextBox 56"/>
            <p:cNvSpPr txBox="1"/>
            <p:nvPr/>
          </p:nvSpPr>
          <p:spPr>
            <a:xfrm>
              <a:off x="1763688" y="5776930"/>
              <a:ext cx="6623173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latin typeface="华文隶书" pitchFamily="2" charset="-122"/>
                  <a:ea typeface="华文隶书" pitchFamily="2" charset="-122"/>
                </a:rPr>
                <a:t>从表层理解人物语言对情节发展的重要推动作用。</a:t>
              </a:r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357158" y="5394719"/>
              <a:ext cx="1463731" cy="1320429"/>
              <a:chOff x="587989" y="4935227"/>
              <a:chExt cx="1463731" cy="1320429"/>
            </a:xfrm>
          </p:grpSpPr>
          <p:pic>
            <p:nvPicPr>
              <p:cNvPr id="59" name="图片 58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7989" y="4935227"/>
                <a:ext cx="1463731" cy="1320429"/>
              </a:xfrm>
              <a:prstGeom prst="rect">
                <a:avLst/>
              </a:prstGeom>
            </p:spPr>
          </p:pic>
          <p:sp>
            <p:nvSpPr>
              <p:cNvPr id="60" name="TextBox 59"/>
              <p:cNvSpPr txBox="1"/>
              <p:nvPr/>
            </p:nvSpPr>
            <p:spPr>
              <a:xfrm>
                <a:off x="971040" y="5395386"/>
                <a:ext cx="697627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意图</a:t>
                </a:r>
                <a:endParaRPr lang="zh-CN" altLang="en-US" sz="20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52" name="同侧圆角矩形 51"/>
          <p:cNvSpPr/>
          <p:nvPr/>
        </p:nvSpPr>
        <p:spPr>
          <a:xfrm>
            <a:off x="1332764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TextBox 60"/>
          <p:cNvSpPr txBox="1"/>
          <p:nvPr/>
        </p:nvSpPr>
        <p:spPr>
          <a:xfrm>
            <a:off x="1332764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课时处理</a:t>
            </a:r>
          </a:p>
        </p:txBody>
      </p:sp>
      <p:sp>
        <p:nvSpPr>
          <p:cNvPr id="62" name="同侧圆角矩形 61"/>
          <p:cNvSpPr/>
          <p:nvPr/>
        </p:nvSpPr>
        <p:spPr>
          <a:xfrm>
            <a:off x="2527872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TextBox 62"/>
          <p:cNvSpPr txBox="1"/>
          <p:nvPr/>
        </p:nvSpPr>
        <p:spPr>
          <a:xfrm>
            <a:off x="2527872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教学选题</a:t>
            </a:r>
          </a:p>
        </p:txBody>
      </p:sp>
      <p:sp>
        <p:nvSpPr>
          <p:cNvPr id="64" name="同侧圆角矩形 63"/>
          <p:cNvSpPr/>
          <p:nvPr/>
        </p:nvSpPr>
        <p:spPr>
          <a:xfrm>
            <a:off x="3722980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TextBox 64"/>
          <p:cNvSpPr txBox="1"/>
          <p:nvPr/>
        </p:nvSpPr>
        <p:spPr>
          <a:xfrm>
            <a:off x="3722980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教学平台</a:t>
            </a:r>
          </a:p>
        </p:txBody>
      </p:sp>
      <p:sp>
        <p:nvSpPr>
          <p:cNvPr id="66" name="同侧圆角矩形 65"/>
          <p:cNvSpPr/>
          <p:nvPr/>
        </p:nvSpPr>
        <p:spPr>
          <a:xfrm>
            <a:off x="4918088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4918088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教学目标</a:t>
            </a:r>
          </a:p>
        </p:txBody>
      </p:sp>
      <p:sp>
        <p:nvSpPr>
          <p:cNvPr id="68" name="同侧圆角矩形 67"/>
          <p:cNvSpPr/>
          <p:nvPr/>
        </p:nvSpPr>
        <p:spPr>
          <a:xfrm>
            <a:off x="6113196" y="476672"/>
            <a:ext cx="1152128" cy="328682"/>
          </a:xfrm>
          <a:prstGeom prst="round2SameRect">
            <a:avLst/>
          </a:prstGeom>
          <a:solidFill>
            <a:srgbClr val="8F09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TextBox 68"/>
          <p:cNvSpPr txBox="1"/>
          <p:nvPr/>
        </p:nvSpPr>
        <p:spPr>
          <a:xfrm>
            <a:off x="6113196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  <p:sp>
        <p:nvSpPr>
          <p:cNvPr id="70" name="同侧圆角矩形 69"/>
          <p:cNvSpPr/>
          <p:nvPr/>
        </p:nvSpPr>
        <p:spPr>
          <a:xfrm>
            <a:off x="7308304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TextBox 70"/>
          <p:cNvSpPr txBox="1"/>
          <p:nvPr/>
        </p:nvSpPr>
        <p:spPr>
          <a:xfrm>
            <a:off x="7308304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教学反思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4704"/>
            <a:ext cx="9144000" cy="609600"/>
          </a:xfrm>
          <a:prstGeom prst="rect">
            <a:avLst/>
          </a:prstGeom>
        </p:spPr>
      </p:pic>
      <p:sp>
        <p:nvSpPr>
          <p:cNvPr id="72" name="Rectangle 1"/>
          <p:cNvSpPr>
            <a:spLocks noChangeArrowheads="1"/>
          </p:cNvSpPr>
          <p:nvPr/>
        </p:nvSpPr>
        <p:spPr bwMode="auto">
          <a:xfrm>
            <a:off x="467544" y="1600130"/>
            <a:ext cx="336694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306388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环节</a:t>
            </a:r>
            <a:r>
              <a:rPr lang="zh-CN" altLang="en-US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三    言</a:t>
            </a:r>
            <a:r>
              <a:rPr lang="zh-CN" altLang="en-US" sz="2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心声，推情节</a:t>
            </a:r>
            <a:endParaRPr lang="zh-CN" altLang="en-US" sz="20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7955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808" y="-93124"/>
            <a:ext cx="3037404" cy="116262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857" y="1360737"/>
            <a:ext cx="6692467" cy="990365"/>
          </a:xfrm>
          <a:prstGeom prst="rect">
            <a:avLst/>
          </a:prstGeom>
        </p:spPr>
      </p:pic>
      <p:grpSp>
        <p:nvGrpSpPr>
          <p:cNvPr id="47" name="组合 46"/>
          <p:cNvGrpSpPr/>
          <p:nvPr/>
        </p:nvGrpSpPr>
        <p:grpSpPr>
          <a:xfrm>
            <a:off x="571473" y="2500306"/>
            <a:ext cx="4572031" cy="1643074"/>
            <a:chOff x="574142" y="2424027"/>
            <a:chExt cx="4789945" cy="1800200"/>
          </a:xfrm>
        </p:grpSpPr>
        <p:sp>
          <p:nvSpPr>
            <p:cNvPr id="52" name="圆角矩形 51"/>
            <p:cNvSpPr/>
            <p:nvPr/>
          </p:nvSpPr>
          <p:spPr>
            <a:xfrm>
              <a:off x="574142" y="2424027"/>
              <a:ext cx="4789945" cy="1800200"/>
            </a:xfrm>
            <a:prstGeom prst="roundRect">
              <a:avLst>
                <a:gd name="adj" fmla="val 2034"/>
              </a:avLst>
            </a:prstGeom>
            <a:solidFill>
              <a:srgbClr val="E2DCBC"/>
            </a:solidFill>
            <a:ln w="19050">
              <a:solidFill>
                <a:srgbClr val="C6BA95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815535" y="2472294"/>
              <a:ext cx="3830573" cy="1618604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latin typeface="华文隶书" pitchFamily="2" charset="-122"/>
                  <a:ea typeface="华文隶书" pitchFamily="2" charset="-122"/>
                </a:rPr>
                <a:t>鲁侍萍为何要将谈话进行到底</a:t>
              </a:r>
              <a:r>
                <a:rPr lang="zh-CN" altLang="en-US" sz="2000" dirty="0" smtClean="0">
                  <a:latin typeface="华文隶书" pitchFamily="2" charset="-122"/>
                  <a:ea typeface="华文隶书" pitchFamily="2" charset="-122"/>
                </a:rPr>
                <a:t>？</a:t>
              </a:r>
              <a:endParaRPr lang="en-US" altLang="zh-CN" sz="2000" dirty="0">
                <a:latin typeface="华文隶书" pitchFamily="2" charset="-122"/>
                <a:ea typeface="华文隶书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华文隶书" pitchFamily="2" charset="-122"/>
                  <a:ea typeface="华文隶书" pitchFamily="2" charset="-122"/>
                </a:rPr>
                <a:t>【</a:t>
              </a:r>
              <a:r>
                <a:rPr lang="zh-CN" altLang="en-US" sz="2000" dirty="0" smtClean="0">
                  <a:latin typeface="华文隶书" pitchFamily="2" charset="-122"/>
                  <a:ea typeface="华文隶书" pitchFamily="2" charset="-122"/>
                </a:rPr>
                <a:t>提示</a:t>
              </a:r>
              <a:r>
                <a:rPr lang="zh-CN" altLang="en-US" sz="2000" dirty="0">
                  <a:latin typeface="华文隶书" pitchFamily="2" charset="-122"/>
                  <a:ea typeface="华文隶书" pitchFamily="2" charset="-122"/>
                </a:rPr>
                <a:t>：可从女人和母亲两个角度出发，进行思考</a:t>
              </a:r>
              <a:r>
                <a:rPr lang="en-US" altLang="zh-CN" sz="2000" dirty="0">
                  <a:latin typeface="华文隶书" pitchFamily="2" charset="-122"/>
                  <a:ea typeface="华文隶书" pitchFamily="2" charset="-122"/>
                </a:rPr>
                <a:t>】</a:t>
              </a:r>
            </a:p>
          </p:txBody>
        </p:sp>
      </p:grpSp>
      <p:sp>
        <p:nvSpPr>
          <p:cNvPr id="62" name="右箭头 61"/>
          <p:cNvSpPr/>
          <p:nvPr/>
        </p:nvSpPr>
        <p:spPr>
          <a:xfrm rot="5400000">
            <a:off x="2602610" y="4317130"/>
            <a:ext cx="576064" cy="648072"/>
          </a:xfrm>
          <a:prstGeom prst="rightArrow">
            <a:avLst/>
          </a:prstGeom>
          <a:solidFill>
            <a:schemeClr val="bg1">
              <a:lumMod val="6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3" name="组合 62"/>
          <p:cNvGrpSpPr/>
          <p:nvPr/>
        </p:nvGrpSpPr>
        <p:grpSpPr>
          <a:xfrm>
            <a:off x="1714480" y="5000636"/>
            <a:ext cx="2357454" cy="1857364"/>
            <a:chOff x="1714480" y="4714884"/>
            <a:chExt cx="2418894" cy="2376264"/>
          </a:xfrm>
        </p:grpSpPr>
        <p:sp>
          <p:nvSpPr>
            <p:cNvPr id="64" name="椭圆 63"/>
            <p:cNvSpPr/>
            <p:nvPr/>
          </p:nvSpPr>
          <p:spPr>
            <a:xfrm>
              <a:off x="1714480" y="4714884"/>
              <a:ext cx="2376264" cy="2376264"/>
            </a:xfrm>
            <a:prstGeom prst="ellipse">
              <a:avLst/>
            </a:prstGeom>
            <a:solidFill>
              <a:srgbClr val="E2DCBC"/>
            </a:solidFill>
            <a:ln w="19050">
              <a:solidFill>
                <a:srgbClr val="C6BA95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2333456" y="5361246"/>
              <a:ext cx="1799918" cy="1015663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latin typeface="华文隶书" pitchFamily="2" charset="-122"/>
                  <a:ea typeface="华文隶书" pitchFamily="2" charset="-122"/>
                </a:rPr>
                <a:t>独立</a:t>
              </a:r>
              <a:r>
                <a:rPr lang="zh-CN" altLang="en-US" sz="2000" dirty="0" smtClean="0">
                  <a:latin typeface="华文隶书" pitchFamily="2" charset="-122"/>
                  <a:ea typeface="华文隶书" pitchFamily="2" charset="-122"/>
                </a:rPr>
                <a:t>思考 </a:t>
              </a:r>
              <a:endParaRPr lang="en-US" altLang="zh-CN" sz="2000" dirty="0" smtClean="0">
                <a:latin typeface="华文隶书" pitchFamily="2" charset="-122"/>
                <a:ea typeface="华文隶书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华文隶书" pitchFamily="2" charset="-122"/>
                  <a:ea typeface="华文隶书" pitchFamily="2" charset="-122"/>
                </a:rPr>
                <a:t>Wiki</a:t>
              </a:r>
              <a:r>
                <a:rPr lang="zh-CN" altLang="en-US" sz="2000" dirty="0">
                  <a:latin typeface="华文隶书" pitchFamily="2" charset="-122"/>
                  <a:ea typeface="华文隶书" pitchFamily="2" charset="-122"/>
                </a:rPr>
                <a:t>交流</a:t>
              </a:r>
            </a:p>
          </p:txBody>
        </p:sp>
      </p:grpSp>
      <p:sp>
        <p:nvSpPr>
          <p:cNvPr id="31" name="同侧圆角矩形 30"/>
          <p:cNvSpPr/>
          <p:nvPr/>
        </p:nvSpPr>
        <p:spPr>
          <a:xfrm>
            <a:off x="1332764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TextBox 31"/>
          <p:cNvSpPr txBox="1"/>
          <p:nvPr/>
        </p:nvSpPr>
        <p:spPr>
          <a:xfrm>
            <a:off x="1332764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课时处理</a:t>
            </a:r>
          </a:p>
        </p:txBody>
      </p:sp>
      <p:sp>
        <p:nvSpPr>
          <p:cNvPr id="33" name="同侧圆角矩形 32"/>
          <p:cNvSpPr/>
          <p:nvPr/>
        </p:nvSpPr>
        <p:spPr>
          <a:xfrm>
            <a:off x="2527872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TextBox 33"/>
          <p:cNvSpPr txBox="1"/>
          <p:nvPr/>
        </p:nvSpPr>
        <p:spPr>
          <a:xfrm>
            <a:off x="2527872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教学选题</a:t>
            </a:r>
          </a:p>
        </p:txBody>
      </p:sp>
      <p:sp>
        <p:nvSpPr>
          <p:cNvPr id="35" name="同侧圆角矩形 34"/>
          <p:cNvSpPr/>
          <p:nvPr/>
        </p:nvSpPr>
        <p:spPr>
          <a:xfrm>
            <a:off x="3722980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TextBox 35"/>
          <p:cNvSpPr txBox="1"/>
          <p:nvPr/>
        </p:nvSpPr>
        <p:spPr>
          <a:xfrm>
            <a:off x="3722980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教学平台</a:t>
            </a:r>
          </a:p>
        </p:txBody>
      </p:sp>
      <p:sp>
        <p:nvSpPr>
          <p:cNvPr id="37" name="同侧圆角矩形 36"/>
          <p:cNvSpPr/>
          <p:nvPr/>
        </p:nvSpPr>
        <p:spPr>
          <a:xfrm>
            <a:off x="4918088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918088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教学目标</a:t>
            </a:r>
          </a:p>
        </p:txBody>
      </p:sp>
      <p:sp>
        <p:nvSpPr>
          <p:cNvPr id="39" name="同侧圆角矩形 38"/>
          <p:cNvSpPr/>
          <p:nvPr/>
        </p:nvSpPr>
        <p:spPr>
          <a:xfrm>
            <a:off x="6113196" y="476672"/>
            <a:ext cx="1152128" cy="328682"/>
          </a:xfrm>
          <a:prstGeom prst="round2SameRect">
            <a:avLst/>
          </a:prstGeom>
          <a:solidFill>
            <a:srgbClr val="8F09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TextBox 39"/>
          <p:cNvSpPr txBox="1"/>
          <p:nvPr/>
        </p:nvSpPr>
        <p:spPr>
          <a:xfrm>
            <a:off x="6113196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  <p:sp>
        <p:nvSpPr>
          <p:cNvPr id="41" name="同侧圆角矩形 40"/>
          <p:cNvSpPr/>
          <p:nvPr/>
        </p:nvSpPr>
        <p:spPr>
          <a:xfrm>
            <a:off x="7308304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TextBox 41"/>
          <p:cNvSpPr txBox="1"/>
          <p:nvPr/>
        </p:nvSpPr>
        <p:spPr>
          <a:xfrm>
            <a:off x="7308304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教学反思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4704"/>
            <a:ext cx="9144000" cy="609600"/>
          </a:xfrm>
          <a:prstGeom prst="rect">
            <a:avLst/>
          </a:prstGeom>
        </p:spPr>
      </p:pic>
      <p:pic>
        <p:nvPicPr>
          <p:cNvPr id="44" name="图片 43" descr="IMG_8203.JPG"/>
          <p:cNvPicPr>
            <a:picLocks noChangeAspect="1"/>
          </p:cNvPicPr>
          <p:nvPr/>
        </p:nvPicPr>
        <p:blipFill>
          <a:blip r:embed="rId5" cstate="print"/>
          <a:srcRect t="39453" r="21094"/>
          <a:stretch>
            <a:fillRect/>
          </a:stretch>
        </p:blipFill>
        <p:spPr>
          <a:xfrm>
            <a:off x="4714876" y="2857496"/>
            <a:ext cx="4429124" cy="3759885"/>
          </a:xfrm>
          <a:prstGeom prst="hexagon">
            <a:avLst/>
          </a:prstGeom>
          <a:effectLst>
            <a:softEdge rad="127000"/>
          </a:effectLst>
        </p:spPr>
      </p:pic>
      <p:sp>
        <p:nvSpPr>
          <p:cNvPr id="26" name="Rectangle 1"/>
          <p:cNvSpPr>
            <a:spLocks noChangeArrowheads="1"/>
          </p:cNvSpPr>
          <p:nvPr/>
        </p:nvSpPr>
        <p:spPr bwMode="auto">
          <a:xfrm>
            <a:off x="467544" y="1600130"/>
            <a:ext cx="336694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306388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环节</a:t>
            </a:r>
            <a:r>
              <a:rPr lang="zh-CN" altLang="en-US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三    言</a:t>
            </a:r>
            <a:r>
              <a:rPr lang="zh-CN" altLang="en-US" sz="2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心声，推情节</a:t>
            </a:r>
            <a:endParaRPr lang="zh-CN" altLang="en-US" sz="20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5689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808" y="-93124"/>
            <a:ext cx="3037404" cy="116262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857" y="1360737"/>
            <a:ext cx="6692467" cy="990365"/>
          </a:xfrm>
          <a:prstGeom prst="rect">
            <a:avLst/>
          </a:prstGeom>
        </p:spPr>
      </p:pic>
      <p:pic>
        <p:nvPicPr>
          <p:cNvPr id="31" name="图片 30" descr="推动情节发展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2599" y="2924944"/>
            <a:ext cx="8153089" cy="316835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Rectangle 1"/>
          <p:cNvSpPr>
            <a:spLocks noChangeArrowheads="1"/>
          </p:cNvSpPr>
          <p:nvPr/>
        </p:nvSpPr>
        <p:spPr bwMode="auto">
          <a:xfrm>
            <a:off x="251520" y="2393115"/>
            <a:ext cx="256224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306388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chemeClr val="accent1">
                    <a:lumMod val="50000"/>
                  </a:schemeClr>
                </a:solidFill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WIKI</a:t>
            </a:r>
            <a:r>
              <a:rPr lang="zh-CN" altLang="en-US" sz="2000" b="1" dirty="0" smtClean="0">
                <a:solidFill>
                  <a:schemeClr val="accent1">
                    <a:lumMod val="50000"/>
                  </a:schemeClr>
                </a:solidFill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平台学生生成</a:t>
            </a:r>
            <a:endParaRPr lang="zh-CN" altLang="zh-CN" sz="2000" b="1" dirty="0" smtClean="0">
              <a:solidFill>
                <a:schemeClr val="accent1">
                  <a:lumMod val="50000"/>
                </a:schemeClr>
              </a:solidFill>
              <a:latin typeface="方正姚体" pitchFamily="2" charset="-122"/>
              <a:ea typeface="方正姚体" pitchFamily="2" charset="-122"/>
              <a:cs typeface="Times New Roman" pitchFamily="18" charset="0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1036331" y="3026956"/>
            <a:ext cx="1418922" cy="468052"/>
            <a:chOff x="2484892" y="3068960"/>
            <a:chExt cx="1298418" cy="468052"/>
          </a:xfrm>
        </p:grpSpPr>
        <p:sp>
          <p:nvSpPr>
            <p:cNvPr id="34" name="圆角矩形标注 33"/>
            <p:cNvSpPr/>
            <p:nvPr/>
          </p:nvSpPr>
          <p:spPr>
            <a:xfrm>
              <a:off x="2484892" y="3068960"/>
              <a:ext cx="1298418" cy="468052"/>
            </a:xfrm>
            <a:prstGeom prst="wedgeRoundRectCallout">
              <a:avLst>
                <a:gd name="adj1" fmla="val -33392"/>
                <a:gd name="adj2" fmla="val 113404"/>
                <a:gd name="adj3" fmla="val 16667"/>
              </a:avLst>
            </a:prstGeom>
            <a:solidFill>
              <a:srgbClr val="F0E9CC"/>
            </a:solidFill>
            <a:ln w="12700">
              <a:solidFill>
                <a:srgbClr val="C6BA9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2597498" y="3068960"/>
              <a:ext cx="98813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女人</a:t>
              </a:r>
              <a:endParaRPr lang="zh-CN" altLang="en-US" sz="24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214546" y="3577067"/>
            <a:ext cx="6403028" cy="468052"/>
            <a:chOff x="2484891" y="3068960"/>
            <a:chExt cx="4572683" cy="468052"/>
          </a:xfrm>
        </p:grpSpPr>
        <p:sp>
          <p:nvSpPr>
            <p:cNvPr id="38" name="圆角矩形标注 37"/>
            <p:cNvSpPr/>
            <p:nvPr/>
          </p:nvSpPr>
          <p:spPr>
            <a:xfrm>
              <a:off x="2484891" y="3068960"/>
              <a:ext cx="4572682" cy="468052"/>
            </a:xfrm>
            <a:prstGeom prst="wedgeRoundRectCallout">
              <a:avLst>
                <a:gd name="adj1" fmla="val -33583"/>
                <a:gd name="adj2" fmla="val 86949"/>
                <a:gd name="adj3" fmla="val 16667"/>
              </a:avLst>
            </a:prstGeom>
            <a:solidFill>
              <a:srgbClr val="F0E9CC"/>
            </a:solidFill>
            <a:ln w="12700">
              <a:solidFill>
                <a:srgbClr val="C6BA9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2597498" y="3068960"/>
              <a:ext cx="446007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“您”字，表现出了鲁侍萍对周朴园的幻想。</a:t>
              </a:r>
              <a:endParaRPr lang="zh-CN" altLang="en-US" sz="20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989847" y="4315731"/>
            <a:ext cx="1418922" cy="468052"/>
            <a:chOff x="2484892" y="3068960"/>
            <a:chExt cx="1298418" cy="468052"/>
          </a:xfrm>
        </p:grpSpPr>
        <p:sp>
          <p:nvSpPr>
            <p:cNvPr id="48" name="圆角矩形标注 47"/>
            <p:cNvSpPr/>
            <p:nvPr/>
          </p:nvSpPr>
          <p:spPr>
            <a:xfrm>
              <a:off x="2484892" y="3068960"/>
              <a:ext cx="1298418" cy="468052"/>
            </a:xfrm>
            <a:prstGeom prst="wedgeRoundRectCallout">
              <a:avLst>
                <a:gd name="adj1" fmla="val -33392"/>
                <a:gd name="adj2" fmla="val 113404"/>
                <a:gd name="adj3" fmla="val 16667"/>
              </a:avLst>
            </a:prstGeom>
            <a:solidFill>
              <a:srgbClr val="F0E9CC"/>
            </a:solidFill>
            <a:ln w="12700">
              <a:solidFill>
                <a:srgbClr val="C6BA9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2597498" y="3068960"/>
              <a:ext cx="98813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母亲</a:t>
              </a:r>
              <a:endParaRPr lang="zh-CN" altLang="en-US" sz="24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2192745" y="4579777"/>
            <a:ext cx="8594361" cy="468052"/>
            <a:chOff x="2484891" y="3068960"/>
            <a:chExt cx="7864472" cy="468052"/>
          </a:xfrm>
        </p:grpSpPr>
        <p:sp>
          <p:nvSpPr>
            <p:cNvPr id="51" name="圆角矩形标注 50"/>
            <p:cNvSpPr/>
            <p:nvPr/>
          </p:nvSpPr>
          <p:spPr>
            <a:xfrm>
              <a:off x="2484891" y="3068960"/>
              <a:ext cx="5326288" cy="468052"/>
            </a:xfrm>
            <a:prstGeom prst="wedgeRoundRectCallout">
              <a:avLst>
                <a:gd name="adj1" fmla="val -33392"/>
                <a:gd name="adj2" fmla="val 113404"/>
                <a:gd name="adj3" fmla="val 16667"/>
              </a:avLst>
            </a:prstGeom>
            <a:solidFill>
              <a:srgbClr val="F0E9CC"/>
            </a:solidFill>
            <a:ln w="12700">
              <a:solidFill>
                <a:srgbClr val="C6BA9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2597497" y="3068960"/>
              <a:ext cx="775186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想知道周朴园带着的大儿子的情况。</a:t>
              </a:r>
              <a:endParaRPr lang="zh-CN" altLang="en-US" sz="20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2239229" y="4944844"/>
            <a:ext cx="5820611" cy="468052"/>
            <a:chOff x="2484891" y="3068960"/>
            <a:chExt cx="5326288" cy="468052"/>
          </a:xfrm>
        </p:grpSpPr>
        <p:sp>
          <p:nvSpPr>
            <p:cNvPr id="55" name="圆角矩形标注 54"/>
            <p:cNvSpPr/>
            <p:nvPr/>
          </p:nvSpPr>
          <p:spPr>
            <a:xfrm>
              <a:off x="2484891" y="3068960"/>
              <a:ext cx="5326288" cy="468052"/>
            </a:xfrm>
            <a:prstGeom prst="wedgeRoundRectCallout">
              <a:avLst>
                <a:gd name="adj1" fmla="val -33392"/>
                <a:gd name="adj2" fmla="val 113404"/>
                <a:gd name="adj3" fmla="val 16667"/>
              </a:avLst>
            </a:prstGeom>
            <a:solidFill>
              <a:srgbClr val="F0E9CC"/>
            </a:solidFill>
            <a:ln w="12700">
              <a:solidFill>
                <a:srgbClr val="C6BA9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2597497" y="3068960"/>
              <a:ext cx="515468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担心四凤重蹈自己的覆辙。</a:t>
              </a:r>
              <a:endParaRPr lang="zh-CN" altLang="en-US" sz="20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47" name="同侧圆角矩形 46"/>
          <p:cNvSpPr/>
          <p:nvPr/>
        </p:nvSpPr>
        <p:spPr>
          <a:xfrm>
            <a:off x="1332764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TextBox 51"/>
          <p:cNvSpPr txBox="1"/>
          <p:nvPr/>
        </p:nvSpPr>
        <p:spPr>
          <a:xfrm>
            <a:off x="1332764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课时处理</a:t>
            </a:r>
          </a:p>
        </p:txBody>
      </p:sp>
      <p:sp>
        <p:nvSpPr>
          <p:cNvPr id="57" name="同侧圆角矩形 56"/>
          <p:cNvSpPr/>
          <p:nvPr/>
        </p:nvSpPr>
        <p:spPr>
          <a:xfrm>
            <a:off x="2527872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TextBox 57"/>
          <p:cNvSpPr txBox="1"/>
          <p:nvPr/>
        </p:nvSpPr>
        <p:spPr>
          <a:xfrm>
            <a:off x="2527872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教学选题</a:t>
            </a:r>
          </a:p>
        </p:txBody>
      </p:sp>
      <p:sp>
        <p:nvSpPr>
          <p:cNvPr id="59" name="同侧圆角矩形 58"/>
          <p:cNvSpPr/>
          <p:nvPr/>
        </p:nvSpPr>
        <p:spPr>
          <a:xfrm>
            <a:off x="3722980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TextBox 59"/>
          <p:cNvSpPr txBox="1"/>
          <p:nvPr/>
        </p:nvSpPr>
        <p:spPr>
          <a:xfrm>
            <a:off x="3722980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教学平台</a:t>
            </a:r>
          </a:p>
        </p:txBody>
      </p:sp>
      <p:sp>
        <p:nvSpPr>
          <p:cNvPr id="61" name="同侧圆角矩形 60"/>
          <p:cNvSpPr/>
          <p:nvPr/>
        </p:nvSpPr>
        <p:spPr>
          <a:xfrm>
            <a:off x="4918088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4918088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教学目标</a:t>
            </a:r>
          </a:p>
        </p:txBody>
      </p:sp>
      <p:sp>
        <p:nvSpPr>
          <p:cNvPr id="63" name="同侧圆角矩形 62"/>
          <p:cNvSpPr/>
          <p:nvPr/>
        </p:nvSpPr>
        <p:spPr>
          <a:xfrm>
            <a:off x="6113196" y="476672"/>
            <a:ext cx="1152128" cy="328682"/>
          </a:xfrm>
          <a:prstGeom prst="round2SameRect">
            <a:avLst/>
          </a:prstGeom>
          <a:solidFill>
            <a:srgbClr val="8F09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TextBox 63"/>
          <p:cNvSpPr txBox="1"/>
          <p:nvPr/>
        </p:nvSpPr>
        <p:spPr>
          <a:xfrm>
            <a:off x="6113196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  <p:sp>
        <p:nvSpPr>
          <p:cNvPr id="65" name="同侧圆角矩形 64"/>
          <p:cNvSpPr/>
          <p:nvPr/>
        </p:nvSpPr>
        <p:spPr>
          <a:xfrm>
            <a:off x="7308304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TextBox 65"/>
          <p:cNvSpPr txBox="1"/>
          <p:nvPr/>
        </p:nvSpPr>
        <p:spPr>
          <a:xfrm>
            <a:off x="7308304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教学反思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4704"/>
            <a:ext cx="9144000" cy="609600"/>
          </a:xfrm>
          <a:prstGeom prst="rect">
            <a:avLst/>
          </a:prstGeom>
        </p:spPr>
      </p:pic>
      <p:sp>
        <p:nvSpPr>
          <p:cNvPr id="67" name="矩形 66"/>
          <p:cNvSpPr/>
          <p:nvPr/>
        </p:nvSpPr>
        <p:spPr>
          <a:xfrm>
            <a:off x="735563" y="3595069"/>
            <a:ext cx="380053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67"/>
          <p:cNvSpPr/>
          <p:nvPr/>
        </p:nvSpPr>
        <p:spPr>
          <a:xfrm>
            <a:off x="2576417" y="4271707"/>
            <a:ext cx="1923575" cy="13064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714864" y="4998863"/>
            <a:ext cx="400752" cy="13064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>
            <a:off x="806723" y="5277607"/>
            <a:ext cx="2314465" cy="13064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>
            <a:off x="806723" y="5636864"/>
            <a:ext cx="2314465" cy="13064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Rectangle 1"/>
          <p:cNvSpPr>
            <a:spLocks noChangeArrowheads="1"/>
          </p:cNvSpPr>
          <p:nvPr/>
        </p:nvSpPr>
        <p:spPr bwMode="auto">
          <a:xfrm>
            <a:off x="467544" y="1600130"/>
            <a:ext cx="336694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306388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环节</a:t>
            </a:r>
            <a:r>
              <a:rPr lang="zh-CN" altLang="en-US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三    言</a:t>
            </a:r>
            <a:r>
              <a:rPr lang="zh-CN" altLang="en-US" sz="2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心声，推情节</a:t>
            </a:r>
            <a:endParaRPr lang="zh-CN" altLang="en-US" sz="20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7705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  <p:bldP spid="68" grpId="1" animBg="1"/>
      <p:bldP spid="70" grpId="0" animBg="1"/>
      <p:bldP spid="71" grpId="0" animBg="1"/>
      <p:bldP spid="71" grpId="1" animBg="1"/>
      <p:bldP spid="7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五边形 31"/>
          <p:cNvSpPr/>
          <p:nvPr/>
        </p:nvSpPr>
        <p:spPr>
          <a:xfrm>
            <a:off x="1979712" y="2492896"/>
            <a:ext cx="1772296" cy="792088"/>
          </a:xfrm>
          <a:prstGeom prst="homePlate">
            <a:avLst/>
          </a:prstGeom>
          <a:solidFill>
            <a:srgbClr val="F0E9CC"/>
          </a:solidFill>
          <a:ln w="19050">
            <a:solidFill>
              <a:srgbClr val="C6BA95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TextBox 32"/>
          <p:cNvSpPr txBox="1"/>
          <p:nvPr/>
        </p:nvSpPr>
        <p:spPr>
          <a:xfrm>
            <a:off x="2185776" y="2704274"/>
            <a:ext cx="14068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深层理解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808" y="-93124"/>
            <a:ext cx="3037404" cy="116262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857" y="1360737"/>
            <a:ext cx="6692467" cy="990365"/>
          </a:xfrm>
          <a:prstGeom prst="rect">
            <a:avLst/>
          </a:prstGeom>
        </p:spPr>
      </p:pic>
      <p:sp>
        <p:nvSpPr>
          <p:cNvPr id="4" name="五边形 3"/>
          <p:cNvSpPr/>
          <p:nvPr/>
        </p:nvSpPr>
        <p:spPr>
          <a:xfrm>
            <a:off x="572857" y="2492896"/>
            <a:ext cx="1772296" cy="792088"/>
          </a:xfrm>
          <a:prstGeom prst="homePlate">
            <a:avLst/>
          </a:prstGeom>
          <a:solidFill>
            <a:srgbClr val="F0E9CC"/>
          </a:solidFill>
          <a:ln w="19050">
            <a:solidFill>
              <a:srgbClr val="C6BA95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24"/>
          <p:cNvSpPr txBox="1"/>
          <p:nvPr/>
        </p:nvSpPr>
        <p:spPr>
          <a:xfrm>
            <a:off x="778921" y="2704274"/>
            <a:ext cx="14068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表层体会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045950" y="2492896"/>
            <a:ext cx="4598069" cy="792088"/>
            <a:chOff x="4045950" y="2492896"/>
            <a:chExt cx="4598069" cy="792088"/>
          </a:xfrm>
        </p:grpSpPr>
        <p:sp>
          <p:nvSpPr>
            <p:cNvPr id="26" name="圆角矩形 25"/>
            <p:cNvSpPr/>
            <p:nvPr/>
          </p:nvSpPr>
          <p:spPr>
            <a:xfrm>
              <a:off x="4045950" y="2492896"/>
              <a:ext cx="4598069" cy="792088"/>
            </a:xfrm>
            <a:prstGeom prst="roundRect">
              <a:avLst>
                <a:gd name="adj" fmla="val 5285"/>
              </a:avLst>
            </a:prstGeom>
            <a:solidFill>
              <a:srgbClr val="F0E9CC"/>
            </a:solidFill>
            <a:ln w="19050">
              <a:solidFill>
                <a:srgbClr val="C6BA95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4499993" y="2531533"/>
              <a:ext cx="27502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动作性表现</a:t>
              </a:r>
              <a:r>
                <a:rPr lang="zh-CN" altLang="en-US" sz="2000" dirty="0" smtClean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之二</a:t>
              </a:r>
              <a:endParaRPr lang="zh-CN" altLang="en-US" sz="2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4499992" y="2862228"/>
              <a:ext cx="40725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itchFamily="18" charset="0"/>
                </a:rPr>
                <a:t>用发自内心的</a:t>
              </a:r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itchFamily="18" charset="0"/>
                </a:rPr>
                <a:t>语言 推动</a:t>
              </a: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itchFamily="18" charset="0"/>
                </a:rPr>
                <a:t>情节向前</a:t>
              </a:r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itchFamily="18" charset="0"/>
                </a:rPr>
                <a:t>发展。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endParaRPr>
            </a:p>
          </p:txBody>
        </p:sp>
      </p:grpSp>
      <p:sp>
        <p:nvSpPr>
          <p:cNvPr id="54" name="同侧圆角矩形 53"/>
          <p:cNvSpPr/>
          <p:nvPr/>
        </p:nvSpPr>
        <p:spPr>
          <a:xfrm>
            <a:off x="1332764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TextBox 58"/>
          <p:cNvSpPr txBox="1"/>
          <p:nvPr/>
        </p:nvSpPr>
        <p:spPr>
          <a:xfrm>
            <a:off x="1332764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课时处理</a:t>
            </a:r>
          </a:p>
        </p:txBody>
      </p:sp>
      <p:sp>
        <p:nvSpPr>
          <p:cNvPr id="62" name="同侧圆角矩形 61"/>
          <p:cNvSpPr/>
          <p:nvPr/>
        </p:nvSpPr>
        <p:spPr>
          <a:xfrm>
            <a:off x="2527872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TextBox 62"/>
          <p:cNvSpPr txBox="1"/>
          <p:nvPr/>
        </p:nvSpPr>
        <p:spPr>
          <a:xfrm>
            <a:off x="2527872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教学选题</a:t>
            </a:r>
          </a:p>
        </p:txBody>
      </p:sp>
      <p:sp>
        <p:nvSpPr>
          <p:cNvPr id="64" name="同侧圆角矩形 63"/>
          <p:cNvSpPr/>
          <p:nvPr/>
        </p:nvSpPr>
        <p:spPr>
          <a:xfrm>
            <a:off x="3722980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TextBox 64"/>
          <p:cNvSpPr txBox="1"/>
          <p:nvPr/>
        </p:nvSpPr>
        <p:spPr>
          <a:xfrm>
            <a:off x="3722980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教学平台</a:t>
            </a:r>
          </a:p>
        </p:txBody>
      </p:sp>
      <p:sp>
        <p:nvSpPr>
          <p:cNvPr id="66" name="同侧圆角矩形 65"/>
          <p:cNvSpPr/>
          <p:nvPr/>
        </p:nvSpPr>
        <p:spPr>
          <a:xfrm>
            <a:off x="4918088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4918088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教学目标</a:t>
            </a:r>
          </a:p>
        </p:txBody>
      </p:sp>
      <p:sp>
        <p:nvSpPr>
          <p:cNvPr id="68" name="同侧圆角矩形 67"/>
          <p:cNvSpPr/>
          <p:nvPr/>
        </p:nvSpPr>
        <p:spPr>
          <a:xfrm>
            <a:off x="6113196" y="476672"/>
            <a:ext cx="1152128" cy="328682"/>
          </a:xfrm>
          <a:prstGeom prst="round2SameRect">
            <a:avLst/>
          </a:prstGeom>
          <a:solidFill>
            <a:srgbClr val="8F09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TextBox 68"/>
          <p:cNvSpPr txBox="1"/>
          <p:nvPr/>
        </p:nvSpPr>
        <p:spPr>
          <a:xfrm>
            <a:off x="6113196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  <p:sp>
        <p:nvSpPr>
          <p:cNvPr id="70" name="同侧圆角矩形 69"/>
          <p:cNvSpPr/>
          <p:nvPr/>
        </p:nvSpPr>
        <p:spPr>
          <a:xfrm>
            <a:off x="7308304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TextBox 70"/>
          <p:cNvSpPr txBox="1"/>
          <p:nvPr/>
        </p:nvSpPr>
        <p:spPr>
          <a:xfrm>
            <a:off x="7308304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教学反思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4704"/>
            <a:ext cx="9144000" cy="609600"/>
          </a:xfrm>
          <a:prstGeom prst="rect">
            <a:avLst/>
          </a:prstGeom>
        </p:spPr>
      </p:pic>
      <p:pic>
        <p:nvPicPr>
          <p:cNvPr id="72" name="图片 71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47" t="22475" r="25299" b="24141"/>
          <a:stretch/>
        </p:blipFill>
        <p:spPr>
          <a:xfrm>
            <a:off x="1571604" y="3315874"/>
            <a:ext cx="6715172" cy="3542126"/>
          </a:xfrm>
          <a:prstGeom prst="rect">
            <a:avLst/>
          </a:prstGeom>
        </p:spPr>
      </p:pic>
      <p:grpSp>
        <p:nvGrpSpPr>
          <p:cNvPr id="74" name="组合 73"/>
          <p:cNvGrpSpPr/>
          <p:nvPr/>
        </p:nvGrpSpPr>
        <p:grpSpPr>
          <a:xfrm>
            <a:off x="3714744" y="4090578"/>
            <a:ext cx="2428892" cy="1267248"/>
            <a:chOff x="3857620" y="4090578"/>
            <a:chExt cx="2428892" cy="1267248"/>
          </a:xfrm>
        </p:grpSpPr>
        <p:grpSp>
          <p:nvGrpSpPr>
            <p:cNvPr id="75" name="组合 68"/>
            <p:cNvGrpSpPr/>
            <p:nvPr/>
          </p:nvGrpSpPr>
          <p:grpSpPr>
            <a:xfrm>
              <a:off x="3857620" y="4143376"/>
              <a:ext cx="2428892" cy="1214445"/>
              <a:chOff x="3838994" y="4246803"/>
              <a:chExt cx="1837411" cy="740615"/>
            </a:xfrm>
          </p:grpSpPr>
          <p:sp>
            <p:nvSpPr>
              <p:cNvPr id="78" name="矩形 77"/>
              <p:cNvSpPr/>
              <p:nvPr/>
            </p:nvSpPr>
            <p:spPr>
              <a:xfrm>
                <a:off x="3868058" y="4246803"/>
                <a:ext cx="1779283" cy="14882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矩形 78"/>
              <p:cNvSpPr/>
              <p:nvPr/>
            </p:nvSpPr>
            <p:spPr>
              <a:xfrm>
                <a:off x="3868058" y="4439094"/>
                <a:ext cx="1779283" cy="14882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矩形 79"/>
              <p:cNvSpPr/>
              <p:nvPr/>
            </p:nvSpPr>
            <p:spPr>
              <a:xfrm rot="5400000">
                <a:off x="4404216" y="4515602"/>
                <a:ext cx="736677" cy="20695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矩形 80"/>
              <p:cNvSpPr/>
              <p:nvPr/>
            </p:nvSpPr>
            <p:spPr>
              <a:xfrm rot="5400000">
                <a:off x="3668310" y="4609779"/>
                <a:ext cx="548323" cy="20695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矩形 81"/>
              <p:cNvSpPr/>
              <p:nvPr/>
            </p:nvSpPr>
            <p:spPr>
              <a:xfrm rot="5400000">
                <a:off x="5298767" y="4609778"/>
                <a:ext cx="548320" cy="20695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椭圆 82"/>
              <p:cNvSpPr/>
              <p:nvPr/>
            </p:nvSpPr>
            <p:spPr>
              <a:xfrm>
                <a:off x="5000055" y="4639490"/>
                <a:ext cx="364031" cy="10701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椭圆 83"/>
              <p:cNvSpPr/>
              <p:nvPr/>
            </p:nvSpPr>
            <p:spPr>
              <a:xfrm>
                <a:off x="5000055" y="4797152"/>
                <a:ext cx="364031" cy="10701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椭圆 84"/>
              <p:cNvSpPr/>
              <p:nvPr/>
            </p:nvSpPr>
            <p:spPr>
              <a:xfrm>
                <a:off x="4175965" y="4639490"/>
                <a:ext cx="364031" cy="10701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椭圆 85"/>
              <p:cNvSpPr/>
              <p:nvPr/>
            </p:nvSpPr>
            <p:spPr>
              <a:xfrm>
                <a:off x="4175965" y="4797152"/>
                <a:ext cx="364031" cy="10701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6" name="TextBox 75"/>
            <p:cNvSpPr txBox="1"/>
            <p:nvPr/>
          </p:nvSpPr>
          <p:spPr>
            <a:xfrm>
              <a:off x="4572000" y="4090578"/>
              <a:ext cx="11161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语        言</a:t>
              </a:r>
              <a:endParaRPr lang="zh-CN" altLang="en-US" b="1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4824717" y="4429132"/>
              <a:ext cx="461665" cy="85725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动作性</a:t>
              </a:r>
              <a:endParaRPr lang="zh-CN" altLang="en-US" b="1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3286116" y="5500702"/>
            <a:ext cx="1643074" cy="1143008"/>
            <a:chOff x="3536089" y="5157192"/>
            <a:chExt cx="1161988" cy="774658"/>
          </a:xfrm>
        </p:grpSpPr>
        <p:graphicFrame>
          <p:nvGraphicFramePr>
            <p:cNvPr id="88" name="图表 87"/>
            <p:cNvGraphicFramePr/>
            <p:nvPr>
              <p:extLst>
                <p:ext uri="{D42A27DB-BD31-4B8C-83A1-F6EECF244321}">
                  <p14:modId xmlns:p14="http://schemas.microsoft.com/office/powerpoint/2010/main" val="1760003251"/>
                </p:ext>
              </p:extLst>
            </p:nvPr>
          </p:nvGraphicFramePr>
          <p:xfrm>
            <a:off x="3536089" y="5157192"/>
            <a:ext cx="1161988" cy="77465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7"/>
            </a:graphicData>
          </a:graphic>
        </p:graphicFrame>
        <p:sp>
          <p:nvSpPr>
            <p:cNvPr id="89" name="TextBox 88"/>
            <p:cNvSpPr txBox="1"/>
            <p:nvPr/>
          </p:nvSpPr>
          <p:spPr>
            <a:xfrm>
              <a:off x="3837405" y="5336640"/>
              <a:ext cx="557152" cy="4797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揭 示</a:t>
              </a:r>
              <a:endParaRPr lang="en-US" altLang="zh-CN" sz="2000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endParaRPr>
            </a:p>
            <a:p>
              <a:pPr algn="ctr"/>
              <a:r>
                <a:rPr lang="zh-CN" altLang="en-US" sz="2000" dirty="0" smtClean="0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心 理</a:t>
              </a:r>
              <a:endParaRPr lang="zh-CN" altLang="en-US" sz="2000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611301" y="3500438"/>
            <a:ext cx="4960963" cy="3143272"/>
            <a:chOff x="1611301" y="3500438"/>
            <a:chExt cx="4960963" cy="3143272"/>
          </a:xfrm>
        </p:grpSpPr>
        <p:pic>
          <p:nvPicPr>
            <p:cNvPr id="73" name="Picture 2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1301" y="3500438"/>
              <a:ext cx="1317625" cy="7493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96" name="组合 95"/>
            <p:cNvGrpSpPr/>
            <p:nvPr/>
          </p:nvGrpSpPr>
          <p:grpSpPr>
            <a:xfrm>
              <a:off x="4572000" y="5500702"/>
              <a:ext cx="2000264" cy="1143008"/>
              <a:chOff x="4572000" y="5500702"/>
              <a:chExt cx="2000264" cy="1143008"/>
            </a:xfrm>
          </p:grpSpPr>
          <p:grpSp>
            <p:nvGrpSpPr>
              <p:cNvPr id="90" name="组合 89"/>
              <p:cNvGrpSpPr/>
              <p:nvPr/>
            </p:nvGrpSpPr>
            <p:grpSpPr>
              <a:xfrm>
                <a:off x="4929190" y="5500702"/>
                <a:ext cx="1643074" cy="1143008"/>
                <a:chOff x="3536089" y="5157192"/>
                <a:chExt cx="1161988" cy="774658"/>
              </a:xfrm>
            </p:grpSpPr>
            <p:graphicFrame>
              <p:nvGraphicFramePr>
                <p:cNvPr id="91" name="图表 90"/>
                <p:cNvGraphicFramePr/>
                <p:nvPr>
                  <p:extLst>
                    <p:ext uri="{D42A27DB-BD31-4B8C-83A1-F6EECF244321}">
                      <p14:modId xmlns:p14="http://schemas.microsoft.com/office/powerpoint/2010/main" val="1760003251"/>
                    </p:ext>
                  </p:extLst>
                </p:nvPr>
              </p:nvGraphicFramePr>
              <p:xfrm>
                <a:off x="3536089" y="5157192"/>
                <a:ext cx="1161988" cy="774658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9"/>
                </a:graphicData>
              </a:graphic>
            </p:graphicFrame>
            <p:sp>
              <p:nvSpPr>
                <p:cNvPr id="92" name="TextBox 91"/>
                <p:cNvSpPr txBox="1"/>
                <p:nvPr/>
              </p:nvSpPr>
              <p:spPr>
                <a:xfrm>
                  <a:off x="3837405" y="5336640"/>
                  <a:ext cx="557152" cy="47976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dirty="0" smtClean="0">
                      <a:solidFill>
                        <a:srgbClr val="FF0000"/>
                      </a:solidFill>
                      <a:latin typeface="华文行楷" pitchFamily="2" charset="-122"/>
                      <a:ea typeface="华文行楷" pitchFamily="2" charset="-122"/>
                    </a:rPr>
                    <a:t>推 动</a:t>
                  </a:r>
                  <a:endParaRPr lang="en-US" altLang="zh-CN" sz="2000" dirty="0" smtClean="0">
                    <a:solidFill>
                      <a:srgbClr val="FF0000"/>
                    </a:solidFill>
                    <a:latin typeface="华文行楷" pitchFamily="2" charset="-122"/>
                    <a:ea typeface="华文行楷" pitchFamily="2" charset="-122"/>
                  </a:endParaRPr>
                </a:p>
                <a:p>
                  <a:pPr algn="ctr"/>
                  <a:r>
                    <a:rPr lang="zh-CN" altLang="en-US" sz="2000" dirty="0" smtClean="0">
                      <a:solidFill>
                        <a:srgbClr val="FF0000"/>
                      </a:solidFill>
                      <a:latin typeface="华文行楷" pitchFamily="2" charset="-122"/>
                      <a:ea typeface="华文行楷" pitchFamily="2" charset="-122"/>
                    </a:rPr>
                    <a:t>情 节</a:t>
                  </a:r>
                  <a:endParaRPr lang="zh-CN" altLang="en-US" sz="2000" dirty="0">
                    <a:solidFill>
                      <a:srgbClr val="FF0000"/>
                    </a:solidFill>
                    <a:latin typeface="华文行楷" pitchFamily="2" charset="-122"/>
                    <a:ea typeface="华文行楷" pitchFamily="2" charset="-122"/>
                  </a:endParaRPr>
                </a:p>
              </p:txBody>
            </p:sp>
          </p:grpSp>
          <p:cxnSp>
            <p:nvCxnSpPr>
              <p:cNvPr id="93" name="直接连接符 92"/>
              <p:cNvCxnSpPr/>
              <p:nvPr/>
            </p:nvCxnSpPr>
            <p:spPr>
              <a:xfrm>
                <a:off x="4572000" y="6072206"/>
                <a:ext cx="714380" cy="1588"/>
              </a:xfrm>
              <a:prstGeom prst="line">
                <a:avLst/>
              </a:prstGeom>
              <a:ln w="28575">
                <a:solidFill>
                  <a:schemeClr val="bg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0" name="Rectangle 1"/>
          <p:cNvSpPr>
            <a:spLocks noChangeArrowheads="1"/>
          </p:cNvSpPr>
          <p:nvPr/>
        </p:nvSpPr>
        <p:spPr bwMode="auto">
          <a:xfrm>
            <a:off x="467544" y="1600130"/>
            <a:ext cx="336694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306388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环节</a:t>
            </a:r>
            <a:r>
              <a:rPr lang="zh-CN" altLang="en-US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三    言</a:t>
            </a:r>
            <a:r>
              <a:rPr lang="zh-CN" altLang="en-US" sz="2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心声，推情节</a:t>
            </a:r>
            <a:endParaRPr lang="zh-CN" altLang="en-US" sz="20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6286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808" y="-93124"/>
            <a:ext cx="3037404" cy="1162627"/>
          </a:xfrm>
          <a:prstGeom prst="rect">
            <a:avLst/>
          </a:prstGeom>
        </p:spPr>
      </p:pic>
      <p:sp>
        <p:nvSpPr>
          <p:cNvPr id="6" name="同侧圆角矩形 5"/>
          <p:cNvSpPr/>
          <p:nvPr/>
        </p:nvSpPr>
        <p:spPr>
          <a:xfrm>
            <a:off x="1332764" y="476672"/>
            <a:ext cx="1152128" cy="328682"/>
          </a:xfrm>
          <a:prstGeom prst="round2SameRect">
            <a:avLst/>
          </a:prstGeom>
          <a:solidFill>
            <a:srgbClr val="8F09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1332764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课时处理</a:t>
            </a:r>
          </a:p>
        </p:txBody>
      </p:sp>
      <p:sp>
        <p:nvSpPr>
          <p:cNvPr id="10" name="同侧圆角矩形 9"/>
          <p:cNvSpPr/>
          <p:nvPr/>
        </p:nvSpPr>
        <p:spPr>
          <a:xfrm>
            <a:off x="2527872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2527872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教学选题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4704"/>
            <a:ext cx="9144000" cy="609600"/>
          </a:xfrm>
          <a:prstGeom prst="rect">
            <a:avLst/>
          </a:prstGeom>
        </p:spPr>
      </p:pic>
      <p:grpSp>
        <p:nvGrpSpPr>
          <p:cNvPr id="59" name="组合 58"/>
          <p:cNvGrpSpPr/>
          <p:nvPr/>
        </p:nvGrpSpPr>
        <p:grpSpPr>
          <a:xfrm>
            <a:off x="3995936" y="1556792"/>
            <a:ext cx="4679752" cy="1080120"/>
            <a:chOff x="3995936" y="1556792"/>
            <a:chExt cx="4679752" cy="1080120"/>
          </a:xfrm>
        </p:grpSpPr>
        <p:sp>
          <p:nvSpPr>
            <p:cNvPr id="3" name="圆角矩形 2"/>
            <p:cNvSpPr/>
            <p:nvPr/>
          </p:nvSpPr>
          <p:spPr>
            <a:xfrm>
              <a:off x="3995936" y="1556792"/>
              <a:ext cx="4679752" cy="1080120"/>
            </a:xfrm>
            <a:prstGeom prst="roundRect">
              <a:avLst>
                <a:gd name="adj" fmla="val 7261"/>
              </a:avLst>
            </a:prstGeom>
            <a:solidFill>
              <a:srgbClr val="E2DCBC"/>
            </a:solidFill>
            <a:ln w="19050">
              <a:solidFill>
                <a:srgbClr val="C6BA9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4182104" y="2186252"/>
              <a:ext cx="449358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latin typeface="华文仿宋" pitchFamily="2" charset="-122"/>
                  <a:ea typeface="华文仿宋" pitchFamily="2" charset="-122"/>
                </a:rPr>
                <a:t>完成了与戏剧和</a:t>
              </a:r>
              <a:r>
                <a:rPr lang="en-US" altLang="zh-CN" sz="1600" b="1" dirty="0">
                  <a:latin typeface="华文仿宋" pitchFamily="2" charset="-122"/>
                  <a:ea typeface="华文仿宋" pitchFamily="2" charset="-122"/>
                </a:rPr>
                <a:t>《</a:t>
              </a:r>
              <a:r>
                <a:rPr lang="zh-CN" altLang="en-US" sz="1600" b="1" dirty="0">
                  <a:latin typeface="华文仿宋" pitchFamily="2" charset="-122"/>
                  <a:ea typeface="华文仿宋" pitchFamily="2" charset="-122"/>
                </a:rPr>
                <a:t>雷雨</a:t>
              </a:r>
              <a:r>
                <a:rPr lang="en-US" altLang="zh-CN" sz="1600" b="1" dirty="0">
                  <a:latin typeface="华文仿宋" pitchFamily="2" charset="-122"/>
                  <a:ea typeface="华文仿宋" pitchFamily="2" charset="-122"/>
                </a:rPr>
                <a:t>》</a:t>
              </a:r>
              <a:r>
                <a:rPr lang="zh-CN" altLang="en-US" sz="1600" b="1" dirty="0">
                  <a:latin typeface="华文仿宋" pitchFamily="2" charset="-122"/>
                  <a:ea typeface="华文仿宋" pitchFamily="2" charset="-122"/>
                </a:rPr>
                <a:t>相关基础知识的学习</a:t>
              </a:r>
              <a:r>
                <a:rPr lang="zh-CN" altLang="en-US" sz="1600" b="1" dirty="0" smtClean="0">
                  <a:latin typeface="华文仿宋" pitchFamily="2" charset="-122"/>
                  <a:ea typeface="华文仿宋" pitchFamily="2" charset="-122"/>
                </a:rPr>
                <a:t>。</a:t>
              </a:r>
              <a:endParaRPr lang="zh-CN" altLang="en-US" sz="1600" b="1" dirty="0">
                <a:latin typeface="华文仿宋" pitchFamily="2" charset="-122"/>
                <a:ea typeface="华文仿宋" pitchFamily="2" charset="-122"/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4186728" y="1628800"/>
              <a:ext cx="2488580" cy="557452"/>
              <a:chOff x="888874" y="1818126"/>
              <a:chExt cx="2488580" cy="557452"/>
            </a:xfrm>
          </p:grpSpPr>
          <p:sp>
            <p:nvSpPr>
              <p:cNvPr id="4" name="菱形 3"/>
              <p:cNvSpPr/>
              <p:nvPr/>
            </p:nvSpPr>
            <p:spPr>
              <a:xfrm>
                <a:off x="888874" y="1818126"/>
                <a:ext cx="557452" cy="557452"/>
              </a:xfrm>
              <a:prstGeom prst="diamond">
                <a:avLst/>
              </a:prstGeom>
              <a:noFill/>
              <a:ln>
                <a:solidFill>
                  <a:srgbClr val="C6BA9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菱形 30"/>
              <p:cNvSpPr/>
              <p:nvPr/>
            </p:nvSpPr>
            <p:spPr>
              <a:xfrm>
                <a:off x="1434362" y="1818126"/>
                <a:ext cx="557452" cy="557452"/>
              </a:xfrm>
              <a:prstGeom prst="diamond">
                <a:avLst/>
              </a:prstGeom>
              <a:noFill/>
              <a:ln>
                <a:solidFill>
                  <a:srgbClr val="C6BA9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菱形 31"/>
              <p:cNvSpPr/>
              <p:nvPr/>
            </p:nvSpPr>
            <p:spPr>
              <a:xfrm>
                <a:off x="1991814" y="1818126"/>
                <a:ext cx="557452" cy="557452"/>
              </a:xfrm>
              <a:prstGeom prst="diamond">
                <a:avLst/>
              </a:prstGeom>
              <a:noFill/>
              <a:ln>
                <a:solidFill>
                  <a:srgbClr val="C6BA9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菱形 32"/>
              <p:cNvSpPr/>
              <p:nvPr/>
            </p:nvSpPr>
            <p:spPr>
              <a:xfrm>
                <a:off x="2549266" y="1818126"/>
                <a:ext cx="557452" cy="557452"/>
              </a:xfrm>
              <a:prstGeom prst="diamond">
                <a:avLst/>
              </a:prstGeom>
              <a:noFill/>
              <a:ln>
                <a:solidFill>
                  <a:srgbClr val="C6BA9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TextBox 34"/>
              <p:cNvSpPr txBox="1"/>
              <p:nvPr/>
            </p:nvSpPr>
            <p:spPr>
              <a:xfrm>
                <a:off x="932416" y="1905210"/>
                <a:ext cx="244503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kern="2900" spc="2400" dirty="0" smtClean="0">
                    <a:solidFill>
                      <a:srgbClr val="8F090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第一课时</a:t>
                </a:r>
                <a:endParaRPr lang="zh-CN" altLang="en-US" sz="2000" b="1" kern="2900" spc="2400" dirty="0">
                  <a:solidFill>
                    <a:srgbClr val="8F090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61" name="组合 60"/>
          <p:cNvGrpSpPr/>
          <p:nvPr/>
        </p:nvGrpSpPr>
        <p:grpSpPr>
          <a:xfrm>
            <a:off x="3995936" y="2772165"/>
            <a:ext cx="4679752" cy="1080120"/>
            <a:chOff x="3995936" y="2756925"/>
            <a:chExt cx="4679752" cy="1080120"/>
          </a:xfrm>
        </p:grpSpPr>
        <p:sp>
          <p:nvSpPr>
            <p:cNvPr id="28" name="圆角矩形 27"/>
            <p:cNvSpPr/>
            <p:nvPr/>
          </p:nvSpPr>
          <p:spPr>
            <a:xfrm>
              <a:off x="3995936" y="2756925"/>
              <a:ext cx="4679752" cy="1080120"/>
            </a:xfrm>
            <a:prstGeom prst="roundRect">
              <a:avLst>
                <a:gd name="adj" fmla="val 7261"/>
              </a:avLst>
            </a:prstGeom>
            <a:solidFill>
              <a:srgbClr val="E2DCBC"/>
            </a:solidFill>
            <a:ln w="19050">
              <a:solidFill>
                <a:srgbClr val="C6BA9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4182104" y="3374786"/>
              <a:ext cx="449358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latin typeface="华文仿宋" pitchFamily="2" charset="-122"/>
                  <a:ea typeface="华文仿宋" pitchFamily="2" charset="-122"/>
                </a:rPr>
                <a:t>欣赏</a:t>
              </a:r>
              <a:r>
                <a:rPr lang="en-US" altLang="zh-CN" sz="1600" b="1" dirty="0">
                  <a:latin typeface="华文仿宋" pitchFamily="2" charset="-122"/>
                  <a:ea typeface="华文仿宋" pitchFamily="2" charset="-122"/>
                </a:rPr>
                <a:t>《</a:t>
              </a:r>
              <a:r>
                <a:rPr lang="zh-CN" altLang="en-US" sz="1600" b="1" dirty="0">
                  <a:latin typeface="华文仿宋" pitchFamily="2" charset="-122"/>
                  <a:ea typeface="华文仿宋" pitchFamily="2" charset="-122"/>
                </a:rPr>
                <a:t>雷雨</a:t>
              </a:r>
              <a:r>
                <a:rPr lang="en-US" altLang="zh-CN" sz="1600" b="1" dirty="0">
                  <a:latin typeface="华文仿宋" pitchFamily="2" charset="-122"/>
                  <a:ea typeface="华文仿宋" pitchFamily="2" charset="-122"/>
                </a:rPr>
                <a:t>》</a:t>
              </a:r>
              <a:r>
                <a:rPr lang="zh-CN" altLang="en-US" sz="1600" b="1" dirty="0">
                  <a:latin typeface="华文仿宋" pitchFamily="2" charset="-122"/>
                  <a:ea typeface="华文仿宋" pitchFamily="2" charset="-122"/>
                </a:rPr>
                <a:t>语言的动作性</a:t>
              </a:r>
              <a:r>
                <a:rPr lang="zh-CN" altLang="en-US" sz="1600" b="1" dirty="0" smtClean="0">
                  <a:latin typeface="华文仿宋" pitchFamily="2" charset="-122"/>
                  <a:ea typeface="华文仿宋" pitchFamily="2" charset="-122"/>
                </a:rPr>
                <a:t>。</a:t>
              </a:r>
              <a:endParaRPr lang="zh-CN" altLang="en-US" sz="1600" b="1" dirty="0">
                <a:latin typeface="华文仿宋" pitchFamily="2" charset="-122"/>
                <a:ea typeface="华文仿宋" pitchFamily="2" charset="-122"/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4197446" y="2826978"/>
              <a:ext cx="2488580" cy="557452"/>
              <a:chOff x="888874" y="1818126"/>
              <a:chExt cx="2488580" cy="557452"/>
            </a:xfrm>
          </p:grpSpPr>
          <p:sp>
            <p:nvSpPr>
              <p:cNvPr id="38" name="菱形 37"/>
              <p:cNvSpPr/>
              <p:nvPr/>
            </p:nvSpPr>
            <p:spPr>
              <a:xfrm>
                <a:off x="888874" y="1818126"/>
                <a:ext cx="557452" cy="557452"/>
              </a:xfrm>
              <a:prstGeom prst="diamond">
                <a:avLst/>
              </a:prstGeom>
              <a:noFill/>
              <a:ln>
                <a:solidFill>
                  <a:srgbClr val="C6BA9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菱形 38"/>
              <p:cNvSpPr/>
              <p:nvPr/>
            </p:nvSpPr>
            <p:spPr>
              <a:xfrm>
                <a:off x="1434362" y="1818126"/>
                <a:ext cx="557452" cy="557452"/>
              </a:xfrm>
              <a:prstGeom prst="diamond">
                <a:avLst/>
              </a:prstGeom>
              <a:noFill/>
              <a:ln>
                <a:solidFill>
                  <a:srgbClr val="C6BA9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菱形 39"/>
              <p:cNvSpPr/>
              <p:nvPr/>
            </p:nvSpPr>
            <p:spPr>
              <a:xfrm>
                <a:off x="1991814" y="1818126"/>
                <a:ext cx="557452" cy="557452"/>
              </a:xfrm>
              <a:prstGeom prst="diamond">
                <a:avLst/>
              </a:prstGeom>
              <a:noFill/>
              <a:ln>
                <a:solidFill>
                  <a:srgbClr val="C6BA9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菱形 40"/>
              <p:cNvSpPr/>
              <p:nvPr/>
            </p:nvSpPr>
            <p:spPr>
              <a:xfrm>
                <a:off x="2549266" y="1818126"/>
                <a:ext cx="557452" cy="557452"/>
              </a:xfrm>
              <a:prstGeom prst="diamond">
                <a:avLst/>
              </a:prstGeom>
              <a:noFill/>
              <a:ln>
                <a:solidFill>
                  <a:srgbClr val="C6BA9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TextBox 41"/>
              <p:cNvSpPr txBox="1"/>
              <p:nvPr/>
            </p:nvSpPr>
            <p:spPr>
              <a:xfrm>
                <a:off x="932416" y="1905210"/>
                <a:ext cx="244503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kern="2900" spc="2400" dirty="0" smtClean="0">
                    <a:solidFill>
                      <a:srgbClr val="8F090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第二课时</a:t>
                </a:r>
                <a:endParaRPr lang="zh-CN" altLang="en-US" sz="2000" b="1" kern="2900" spc="2400" dirty="0">
                  <a:solidFill>
                    <a:srgbClr val="8F090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62" name="组合 61"/>
          <p:cNvGrpSpPr/>
          <p:nvPr/>
        </p:nvGrpSpPr>
        <p:grpSpPr>
          <a:xfrm>
            <a:off x="3995936" y="3987538"/>
            <a:ext cx="4679752" cy="1080120"/>
            <a:chOff x="3995936" y="3957058"/>
            <a:chExt cx="4679752" cy="1080120"/>
          </a:xfrm>
        </p:grpSpPr>
        <p:sp>
          <p:nvSpPr>
            <p:cNvPr id="29" name="圆角矩形 28"/>
            <p:cNvSpPr/>
            <p:nvPr/>
          </p:nvSpPr>
          <p:spPr>
            <a:xfrm>
              <a:off x="3995936" y="3957058"/>
              <a:ext cx="4679752" cy="1080120"/>
            </a:xfrm>
            <a:prstGeom prst="roundRect">
              <a:avLst>
                <a:gd name="adj" fmla="val 7261"/>
              </a:avLst>
            </a:prstGeom>
            <a:solidFill>
              <a:srgbClr val="E2DCBC"/>
            </a:solidFill>
            <a:ln w="19050">
              <a:solidFill>
                <a:srgbClr val="C6BA9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4182104" y="4563320"/>
              <a:ext cx="449358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latin typeface="华文仿宋" pitchFamily="2" charset="-122"/>
                  <a:ea typeface="华文仿宋" pitchFamily="2" charset="-122"/>
                </a:rPr>
                <a:t>探讨人物形象及主题</a:t>
              </a:r>
              <a:r>
                <a:rPr lang="zh-CN" altLang="en-US" sz="1600" b="1" dirty="0" smtClean="0">
                  <a:latin typeface="华文仿宋" pitchFamily="2" charset="-122"/>
                  <a:ea typeface="华文仿宋" pitchFamily="2" charset="-122"/>
                </a:rPr>
                <a:t>。</a:t>
              </a:r>
              <a:endParaRPr lang="zh-CN" altLang="en-US" sz="1600" b="1" dirty="0">
                <a:latin typeface="华文仿宋" pitchFamily="2" charset="-122"/>
                <a:ea typeface="华文仿宋" pitchFamily="2" charset="-122"/>
              </a:endParaRPr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4208164" y="4025156"/>
              <a:ext cx="2488580" cy="557452"/>
              <a:chOff x="888874" y="1818126"/>
              <a:chExt cx="2488580" cy="557452"/>
            </a:xfrm>
          </p:grpSpPr>
          <p:sp>
            <p:nvSpPr>
              <p:cNvPr id="44" name="菱形 43"/>
              <p:cNvSpPr/>
              <p:nvPr/>
            </p:nvSpPr>
            <p:spPr>
              <a:xfrm>
                <a:off x="888874" y="1818126"/>
                <a:ext cx="557452" cy="557452"/>
              </a:xfrm>
              <a:prstGeom prst="diamond">
                <a:avLst/>
              </a:prstGeom>
              <a:noFill/>
              <a:ln>
                <a:solidFill>
                  <a:srgbClr val="C6BA9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菱形 44"/>
              <p:cNvSpPr/>
              <p:nvPr/>
            </p:nvSpPr>
            <p:spPr>
              <a:xfrm>
                <a:off x="1434362" y="1818126"/>
                <a:ext cx="557452" cy="557452"/>
              </a:xfrm>
              <a:prstGeom prst="diamond">
                <a:avLst/>
              </a:prstGeom>
              <a:noFill/>
              <a:ln>
                <a:solidFill>
                  <a:srgbClr val="C6BA9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菱形 45"/>
              <p:cNvSpPr/>
              <p:nvPr/>
            </p:nvSpPr>
            <p:spPr>
              <a:xfrm>
                <a:off x="1991814" y="1818126"/>
                <a:ext cx="557452" cy="557452"/>
              </a:xfrm>
              <a:prstGeom prst="diamond">
                <a:avLst/>
              </a:prstGeom>
              <a:noFill/>
              <a:ln>
                <a:solidFill>
                  <a:srgbClr val="C6BA9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菱形 46"/>
              <p:cNvSpPr/>
              <p:nvPr/>
            </p:nvSpPr>
            <p:spPr>
              <a:xfrm>
                <a:off x="2549266" y="1818126"/>
                <a:ext cx="557452" cy="557452"/>
              </a:xfrm>
              <a:prstGeom prst="diamond">
                <a:avLst/>
              </a:prstGeom>
              <a:noFill/>
              <a:ln>
                <a:solidFill>
                  <a:srgbClr val="C6BA9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TextBox 47"/>
              <p:cNvSpPr txBox="1"/>
              <p:nvPr/>
            </p:nvSpPr>
            <p:spPr>
              <a:xfrm>
                <a:off x="932416" y="1905210"/>
                <a:ext cx="244503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kern="2900" spc="2400" dirty="0" smtClean="0">
                    <a:solidFill>
                      <a:srgbClr val="8F090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第三课时</a:t>
                </a:r>
                <a:endParaRPr lang="zh-CN" altLang="en-US" sz="2000" b="1" kern="2900" spc="2400" dirty="0">
                  <a:solidFill>
                    <a:srgbClr val="8F090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63" name="组合 62"/>
          <p:cNvGrpSpPr/>
          <p:nvPr/>
        </p:nvGrpSpPr>
        <p:grpSpPr>
          <a:xfrm>
            <a:off x="3995936" y="5202912"/>
            <a:ext cx="4679752" cy="1080120"/>
            <a:chOff x="3995936" y="5157192"/>
            <a:chExt cx="4679752" cy="1080120"/>
          </a:xfrm>
        </p:grpSpPr>
        <p:sp>
          <p:nvSpPr>
            <p:cNvPr id="30" name="圆角矩形 29"/>
            <p:cNvSpPr/>
            <p:nvPr/>
          </p:nvSpPr>
          <p:spPr>
            <a:xfrm>
              <a:off x="3995936" y="5157192"/>
              <a:ext cx="4679752" cy="1080120"/>
            </a:xfrm>
            <a:prstGeom prst="roundRect">
              <a:avLst>
                <a:gd name="adj" fmla="val 7261"/>
              </a:avLst>
            </a:prstGeom>
            <a:solidFill>
              <a:srgbClr val="E2DCBC"/>
            </a:solidFill>
            <a:ln w="19050">
              <a:solidFill>
                <a:srgbClr val="C6BA9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4182104" y="5751854"/>
              <a:ext cx="449358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latin typeface="华文仿宋" pitchFamily="2" charset="-122"/>
                  <a:ea typeface="华文仿宋" pitchFamily="2" charset="-122"/>
                </a:rPr>
                <a:t>“我的</a:t>
              </a:r>
              <a:r>
                <a:rPr lang="en-US" altLang="zh-CN" sz="1600" b="1" dirty="0">
                  <a:latin typeface="华文仿宋" pitchFamily="2" charset="-122"/>
                  <a:ea typeface="华文仿宋" pitchFamily="2" charset="-122"/>
                </a:rPr>
                <a:t>《</a:t>
              </a:r>
              <a:r>
                <a:rPr lang="zh-CN" altLang="en-US" sz="1600" b="1" dirty="0">
                  <a:latin typeface="华文仿宋" pitchFamily="2" charset="-122"/>
                  <a:ea typeface="华文仿宋" pitchFamily="2" charset="-122"/>
                </a:rPr>
                <a:t>雷雨</a:t>
              </a:r>
              <a:r>
                <a:rPr lang="en-US" altLang="zh-CN" sz="1600" b="1" dirty="0">
                  <a:latin typeface="华文仿宋" pitchFamily="2" charset="-122"/>
                  <a:ea typeface="华文仿宋" pitchFamily="2" charset="-122"/>
                </a:rPr>
                <a:t>》SHOW”</a:t>
              </a:r>
              <a:r>
                <a:rPr lang="zh-CN" altLang="en-US" sz="1600" b="1" dirty="0">
                  <a:latin typeface="华文仿宋" pitchFamily="2" charset="-122"/>
                  <a:ea typeface="华文仿宋" pitchFamily="2" charset="-122"/>
                </a:rPr>
                <a:t>课堂表演</a:t>
              </a:r>
              <a:r>
                <a:rPr lang="zh-CN" altLang="en-US" sz="1600" b="1" dirty="0" smtClean="0">
                  <a:latin typeface="华文仿宋" pitchFamily="2" charset="-122"/>
                  <a:ea typeface="华文仿宋" pitchFamily="2" charset="-122"/>
                </a:rPr>
                <a:t>。</a:t>
              </a:r>
              <a:endParaRPr lang="zh-CN" altLang="en-US" sz="1600" b="1" dirty="0">
                <a:latin typeface="华文仿宋" pitchFamily="2" charset="-122"/>
                <a:ea typeface="华文仿宋" pitchFamily="2" charset="-122"/>
              </a:endParaRPr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4218882" y="5223334"/>
              <a:ext cx="2488580" cy="557452"/>
              <a:chOff x="888874" y="1818126"/>
              <a:chExt cx="2488580" cy="557452"/>
            </a:xfrm>
          </p:grpSpPr>
          <p:sp>
            <p:nvSpPr>
              <p:cNvPr id="50" name="菱形 49"/>
              <p:cNvSpPr/>
              <p:nvPr/>
            </p:nvSpPr>
            <p:spPr>
              <a:xfrm>
                <a:off x="888874" y="1818126"/>
                <a:ext cx="557452" cy="557452"/>
              </a:xfrm>
              <a:prstGeom prst="diamond">
                <a:avLst/>
              </a:prstGeom>
              <a:noFill/>
              <a:ln>
                <a:solidFill>
                  <a:srgbClr val="C6BA9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菱形 50"/>
              <p:cNvSpPr/>
              <p:nvPr/>
            </p:nvSpPr>
            <p:spPr>
              <a:xfrm>
                <a:off x="1434362" y="1818126"/>
                <a:ext cx="557452" cy="557452"/>
              </a:xfrm>
              <a:prstGeom prst="diamond">
                <a:avLst/>
              </a:prstGeom>
              <a:noFill/>
              <a:ln>
                <a:solidFill>
                  <a:srgbClr val="C6BA9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菱形 51"/>
              <p:cNvSpPr/>
              <p:nvPr/>
            </p:nvSpPr>
            <p:spPr>
              <a:xfrm>
                <a:off x="1991814" y="1818126"/>
                <a:ext cx="557452" cy="557452"/>
              </a:xfrm>
              <a:prstGeom prst="diamond">
                <a:avLst/>
              </a:prstGeom>
              <a:noFill/>
              <a:ln>
                <a:solidFill>
                  <a:srgbClr val="C6BA9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菱形 52"/>
              <p:cNvSpPr/>
              <p:nvPr/>
            </p:nvSpPr>
            <p:spPr>
              <a:xfrm>
                <a:off x="2549266" y="1818126"/>
                <a:ext cx="557452" cy="557452"/>
              </a:xfrm>
              <a:prstGeom prst="diamond">
                <a:avLst/>
              </a:prstGeom>
              <a:noFill/>
              <a:ln>
                <a:solidFill>
                  <a:srgbClr val="C6BA9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TextBox 53"/>
              <p:cNvSpPr txBox="1"/>
              <p:nvPr/>
            </p:nvSpPr>
            <p:spPr>
              <a:xfrm>
                <a:off x="932416" y="1905210"/>
                <a:ext cx="244503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kern="2900" spc="2400" dirty="0" smtClean="0">
                    <a:solidFill>
                      <a:srgbClr val="8F090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第四课时</a:t>
                </a:r>
                <a:endParaRPr lang="zh-CN" altLang="en-US" sz="2000" b="1" kern="2900" spc="2400" dirty="0">
                  <a:solidFill>
                    <a:srgbClr val="8F090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58" name="同侧圆角矩形 57"/>
          <p:cNvSpPr/>
          <p:nvPr/>
        </p:nvSpPr>
        <p:spPr>
          <a:xfrm>
            <a:off x="4920070" y="45711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72" name="组合 3071"/>
          <p:cNvGrpSpPr/>
          <p:nvPr/>
        </p:nvGrpSpPr>
        <p:grpSpPr>
          <a:xfrm>
            <a:off x="539750" y="1564245"/>
            <a:ext cx="3312170" cy="4744480"/>
            <a:chOff x="539750" y="1564245"/>
            <a:chExt cx="3312170" cy="4744480"/>
          </a:xfrm>
        </p:grpSpPr>
        <p:sp>
          <p:nvSpPr>
            <p:cNvPr id="60" name="矩形 59"/>
            <p:cNvSpPr/>
            <p:nvPr/>
          </p:nvSpPr>
          <p:spPr>
            <a:xfrm>
              <a:off x="539750" y="1564245"/>
              <a:ext cx="3312170" cy="4744480"/>
            </a:xfrm>
            <a:prstGeom prst="rect">
              <a:avLst/>
            </a:prstGeom>
            <a:noFill/>
            <a:ln>
              <a:solidFill>
                <a:srgbClr val="C6BA9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074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102" t="21763" r="37061" b="13260"/>
            <a:stretch/>
          </p:blipFill>
          <p:spPr bwMode="auto">
            <a:xfrm>
              <a:off x="704876" y="1828356"/>
              <a:ext cx="2981918" cy="4216258"/>
            </a:xfrm>
            <a:prstGeom prst="rect">
              <a:avLst/>
            </a:prstGeom>
            <a:ln w="190500" cap="sq">
              <a:solidFill>
                <a:srgbClr val="C8C6BD"/>
              </a:solidFill>
              <a:prstDash val="solid"/>
              <a:miter lim="800000"/>
            </a:ln>
            <a:effectLst>
              <a:outerShdw blurRad="254000" algn="bl" rotWithShape="0">
                <a:srgbClr val="000000">
                  <a:alpha val="43000"/>
                </a:srgbClr>
              </a:outerShdw>
            </a:effectLst>
            <a:scene3d>
              <a:camera prst="perspectiveFront" fov="5400000"/>
              <a:lightRig rig="threePt" dir="t">
                <a:rot lat="0" lon="0" rev="2100000"/>
              </a:lightRig>
            </a:scene3d>
            <a:sp3d extrusionH="25400">
              <a:bevelT w="304800" h="152400" prst="hardEdge"/>
              <a:extrusionClr>
                <a:srgbClr val="000000"/>
              </a:extrusionClr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</p:grpSp>
      <p:sp>
        <p:nvSpPr>
          <p:cNvPr id="65" name="同侧圆角矩形 64"/>
          <p:cNvSpPr/>
          <p:nvPr/>
        </p:nvSpPr>
        <p:spPr>
          <a:xfrm>
            <a:off x="7348962" y="45711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同侧圆角矩形 56"/>
          <p:cNvSpPr/>
          <p:nvPr/>
        </p:nvSpPr>
        <p:spPr>
          <a:xfrm>
            <a:off x="3714744" y="45711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TextBox 55"/>
          <p:cNvSpPr txBox="1"/>
          <p:nvPr/>
        </p:nvSpPr>
        <p:spPr>
          <a:xfrm>
            <a:off x="3723864" y="500042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教学选题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910950" y="500042"/>
            <a:ext cx="1152128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教学目标</a:t>
            </a:r>
          </a:p>
        </p:txBody>
      </p:sp>
      <p:sp>
        <p:nvSpPr>
          <p:cNvPr id="64" name="同侧圆角矩形 63"/>
          <p:cNvSpPr/>
          <p:nvPr/>
        </p:nvSpPr>
        <p:spPr>
          <a:xfrm>
            <a:off x="6134516" y="45711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6134516" y="500042"/>
            <a:ext cx="1152128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308304" y="492061"/>
            <a:ext cx="1152128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教学反思</a:t>
            </a:r>
          </a:p>
        </p:txBody>
      </p:sp>
    </p:spTree>
    <p:extLst>
      <p:ext uri="{BB962C8B-B14F-4D97-AF65-F5344CB8AC3E}">
        <p14:creationId xmlns:p14="http://schemas.microsoft.com/office/powerpoint/2010/main" val="160465462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808" y="-93124"/>
            <a:ext cx="3037404" cy="116262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857" y="1360737"/>
            <a:ext cx="6692467" cy="990365"/>
          </a:xfrm>
          <a:prstGeom prst="rect">
            <a:avLst/>
          </a:prstGeom>
        </p:spPr>
      </p:pic>
      <p:sp>
        <p:nvSpPr>
          <p:cNvPr id="29" name="Rectangle 1"/>
          <p:cNvSpPr>
            <a:spLocks noChangeArrowheads="1"/>
          </p:cNvSpPr>
          <p:nvPr/>
        </p:nvSpPr>
        <p:spPr bwMode="auto">
          <a:xfrm>
            <a:off x="467544" y="1571612"/>
            <a:ext cx="336694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306388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环节四    思舞台，写提示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136576" y="2500306"/>
            <a:ext cx="4792614" cy="1428760"/>
            <a:chOff x="571473" y="3284984"/>
            <a:chExt cx="4792614" cy="1428760"/>
          </a:xfrm>
        </p:grpSpPr>
        <p:sp>
          <p:nvSpPr>
            <p:cNvPr id="34" name="圆角矩形 33"/>
            <p:cNvSpPr/>
            <p:nvPr/>
          </p:nvSpPr>
          <p:spPr>
            <a:xfrm>
              <a:off x="574142" y="3284984"/>
              <a:ext cx="4789945" cy="1428760"/>
            </a:xfrm>
            <a:prstGeom prst="roundRect">
              <a:avLst>
                <a:gd name="adj" fmla="val 2034"/>
              </a:avLst>
            </a:prstGeom>
            <a:solidFill>
              <a:srgbClr val="E2DCBC"/>
            </a:solidFill>
            <a:ln w="19050">
              <a:solidFill>
                <a:srgbClr val="C6BA95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571473" y="3501008"/>
              <a:ext cx="4648600" cy="977191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 smtClean="0">
                  <a:latin typeface="华文隶书" pitchFamily="2" charset="-122"/>
                  <a:ea typeface="华文隶书" pitchFamily="2" charset="-122"/>
                </a:rPr>
                <a:t>        综合</a:t>
              </a:r>
              <a:r>
                <a:rPr lang="zh-CN" altLang="en-US" sz="2000" dirty="0">
                  <a:latin typeface="华文隶书" pitchFamily="2" charset="-122"/>
                  <a:ea typeface="华文隶书" pitchFamily="2" charset="-122"/>
                </a:rPr>
                <a:t>的舞台表演比单纯的表演朗读多了哪些元素？根据在哪里？</a:t>
              </a:r>
            </a:p>
          </p:txBody>
        </p:sp>
      </p:grpSp>
      <p:sp>
        <p:nvSpPr>
          <p:cNvPr id="36" name="右箭头 35"/>
          <p:cNvSpPr/>
          <p:nvPr/>
        </p:nvSpPr>
        <p:spPr>
          <a:xfrm rot="5400000">
            <a:off x="2167713" y="4102816"/>
            <a:ext cx="576064" cy="648072"/>
          </a:xfrm>
          <a:prstGeom prst="rightArrow">
            <a:avLst/>
          </a:prstGeom>
          <a:solidFill>
            <a:schemeClr val="bg1">
              <a:lumMod val="6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1208145" y="4854340"/>
            <a:ext cx="2376264" cy="1646494"/>
            <a:chOff x="1643042" y="5677583"/>
            <a:chExt cx="2376264" cy="2376264"/>
          </a:xfrm>
        </p:grpSpPr>
        <p:sp>
          <p:nvSpPr>
            <p:cNvPr id="38" name="椭圆 37"/>
            <p:cNvSpPr/>
            <p:nvPr/>
          </p:nvSpPr>
          <p:spPr>
            <a:xfrm>
              <a:off x="1643042" y="5677583"/>
              <a:ext cx="2376264" cy="2376264"/>
            </a:xfrm>
            <a:prstGeom prst="ellipse">
              <a:avLst/>
            </a:prstGeom>
            <a:solidFill>
              <a:srgbClr val="E2DCBC"/>
            </a:solidFill>
            <a:ln w="19050">
              <a:solidFill>
                <a:srgbClr val="C6BA95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2242296" y="5895317"/>
              <a:ext cx="1777010" cy="1438855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latin typeface="华文隶书" pitchFamily="2" charset="-122"/>
                  <a:ea typeface="华文隶书" pitchFamily="2" charset="-122"/>
                </a:rPr>
                <a:t>看视频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2000" dirty="0">
                  <a:latin typeface="华文隶书" pitchFamily="2" charset="-122"/>
                  <a:ea typeface="华文隶书" pitchFamily="2" charset="-122"/>
                </a:rPr>
                <a:t>找差距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华文隶书" pitchFamily="2" charset="-122"/>
                  <a:ea typeface="华文隶书" pitchFamily="2" charset="-122"/>
                </a:rPr>
                <a:t>WIKI</a:t>
              </a:r>
              <a:r>
                <a:rPr lang="zh-CN" altLang="en-US" sz="2000" dirty="0">
                  <a:latin typeface="华文隶书" pitchFamily="2" charset="-122"/>
                  <a:ea typeface="华文隶书" pitchFamily="2" charset="-122"/>
                </a:rPr>
                <a:t>交流</a:t>
              </a:r>
            </a:p>
          </p:txBody>
        </p:sp>
      </p:grpSp>
      <p:sp>
        <p:nvSpPr>
          <p:cNvPr id="31" name="同侧圆角矩形 30"/>
          <p:cNvSpPr/>
          <p:nvPr/>
        </p:nvSpPr>
        <p:spPr>
          <a:xfrm>
            <a:off x="1332764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TextBox 31"/>
          <p:cNvSpPr txBox="1"/>
          <p:nvPr/>
        </p:nvSpPr>
        <p:spPr>
          <a:xfrm>
            <a:off x="1332764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课时处理</a:t>
            </a:r>
          </a:p>
        </p:txBody>
      </p:sp>
      <p:sp>
        <p:nvSpPr>
          <p:cNvPr id="40" name="同侧圆角矩形 39"/>
          <p:cNvSpPr/>
          <p:nvPr/>
        </p:nvSpPr>
        <p:spPr>
          <a:xfrm>
            <a:off x="2527872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TextBox 40"/>
          <p:cNvSpPr txBox="1"/>
          <p:nvPr/>
        </p:nvSpPr>
        <p:spPr>
          <a:xfrm>
            <a:off x="2527872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教学选题</a:t>
            </a:r>
          </a:p>
        </p:txBody>
      </p:sp>
      <p:sp>
        <p:nvSpPr>
          <p:cNvPr id="42" name="同侧圆角矩形 41"/>
          <p:cNvSpPr/>
          <p:nvPr/>
        </p:nvSpPr>
        <p:spPr>
          <a:xfrm>
            <a:off x="3722980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TextBox 42"/>
          <p:cNvSpPr txBox="1"/>
          <p:nvPr/>
        </p:nvSpPr>
        <p:spPr>
          <a:xfrm>
            <a:off x="3722980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教学平台</a:t>
            </a:r>
          </a:p>
        </p:txBody>
      </p:sp>
      <p:sp>
        <p:nvSpPr>
          <p:cNvPr id="44" name="同侧圆角矩形 43"/>
          <p:cNvSpPr/>
          <p:nvPr/>
        </p:nvSpPr>
        <p:spPr>
          <a:xfrm>
            <a:off x="4918088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918088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教学目标</a:t>
            </a:r>
          </a:p>
        </p:txBody>
      </p:sp>
      <p:sp>
        <p:nvSpPr>
          <p:cNvPr id="46" name="同侧圆角矩形 45"/>
          <p:cNvSpPr/>
          <p:nvPr/>
        </p:nvSpPr>
        <p:spPr>
          <a:xfrm>
            <a:off x="6113196" y="476672"/>
            <a:ext cx="1152128" cy="328682"/>
          </a:xfrm>
          <a:prstGeom prst="round2SameRect">
            <a:avLst/>
          </a:prstGeom>
          <a:solidFill>
            <a:srgbClr val="8F09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TextBox 46"/>
          <p:cNvSpPr txBox="1"/>
          <p:nvPr/>
        </p:nvSpPr>
        <p:spPr>
          <a:xfrm>
            <a:off x="6113196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  <p:sp>
        <p:nvSpPr>
          <p:cNvPr id="48" name="同侧圆角矩形 47"/>
          <p:cNvSpPr/>
          <p:nvPr/>
        </p:nvSpPr>
        <p:spPr>
          <a:xfrm>
            <a:off x="7308304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TextBox 48"/>
          <p:cNvSpPr txBox="1"/>
          <p:nvPr/>
        </p:nvSpPr>
        <p:spPr>
          <a:xfrm>
            <a:off x="7308304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教学反思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4704"/>
            <a:ext cx="9144000" cy="60960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1724" y="2786058"/>
            <a:ext cx="4860912" cy="4071942"/>
          </a:xfrm>
          <a:prstGeom prst="rect">
            <a:avLst/>
          </a:prstGeom>
        </p:spPr>
      </p:pic>
      <p:pic>
        <p:nvPicPr>
          <p:cNvPr id="30" name="好地方视频片段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5286380" y="3286124"/>
            <a:ext cx="3643338" cy="2571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950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6776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video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7" dur="1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3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 descr="提示演员表演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598" y="2996953"/>
            <a:ext cx="8117241" cy="309634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808" y="-93124"/>
            <a:ext cx="3037404" cy="116262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857" y="1360737"/>
            <a:ext cx="6692467" cy="990365"/>
          </a:xfrm>
          <a:prstGeom prst="rect">
            <a:avLst/>
          </a:prstGeom>
        </p:spPr>
      </p:pic>
      <p:sp>
        <p:nvSpPr>
          <p:cNvPr id="32" name="Rectangle 1"/>
          <p:cNvSpPr>
            <a:spLocks noChangeArrowheads="1"/>
          </p:cNvSpPr>
          <p:nvPr/>
        </p:nvSpPr>
        <p:spPr bwMode="auto">
          <a:xfrm>
            <a:off x="251520" y="2393115"/>
            <a:ext cx="256224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306388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 smtClean="0">
                <a:solidFill>
                  <a:schemeClr val="accent1">
                    <a:lumMod val="50000"/>
                  </a:schemeClr>
                </a:solidFill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WIKI</a:t>
            </a:r>
            <a:r>
              <a:rPr lang="zh-CN" altLang="en-US" sz="2000" b="1" dirty="0" smtClean="0">
                <a:solidFill>
                  <a:schemeClr val="accent1">
                    <a:lumMod val="50000"/>
                  </a:schemeClr>
                </a:solidFill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平台学生生成</a:t>
            </a:r>
            <a:endParaRPr lang="zh-CN" altLang="zh-CN" sz="2000" b="1" dirty="0" smtClean="0">
              <a:solidFill>
                <a:schemeClr val="accent1">
                  <a:lumMod val="50000"/>
                </a:schemeClr>
              </a:solidFill>
              <a:latin typeface="方正姚体" pitchFamily="2" charset="-122"/>
              <a:ea typeface="方正姚体" pitchFamily="2" charset="-122"/>
              <a:cs typeface="Times New Roman" pitchFamily="18" charset="0"/>
            </a:endParaRPr>
          </a:p>
        </p:txBody>
      </p:sp>
      <p:sp>
        <p:nvSpPr>
          <p:cNvPr id="30" name="同侧圆角矩形 29"/>
          <p:cNvSpPr/>
          <p:nvPr/>
        </p:nvSpPr>
        <p:spPr>
          <a:xfrm>
            <a:off x="1332764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TextBox 30"/>
          <p:cNvSpPr txBox="1"/>
          <p:nvPr/>
        </p:nvSpPr>
        <p:spPr>
          <a:xfrm>
            <a:off x="1332764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课时处理</a:t>
            </a:r>
          </a:p>
        </p:txBody>
      </p:sp>
      <p:sp>
        <p:nvSpPr>
          <p:cNvPr id="33" name="同侧圆角矩形 32"/>
          <p:cNvSpPr/>
          <p:nvPr/>
        </p:nvSpPr>
        <p:spPr>
          <a:xfrm>
            <a:off x="2527872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TextBox 33"/>
          <p:cNvSpPr txBox="1"/>
          <p:nvPr/>
        </p:nvSpPr>
        <p:spPr>
          <a:xfrm>
            <a:off x="2527872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教学选题</a:t>
            </a:r>
          </a:p>
        </p:txBody>
      </p:sp>
      <p:sp>
        <p:nvSpPr>
          <p:cNvPr id="35" name="同侧圆角矩形 34"/>
          <p:cNvSpPr/>
          <p:nvPr/>
        </p:nvSpPr>
        <p:spPr>
          <a:xfrm>
            <a:off x="3722980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TextBox 35"/>
          <p:cNvSpPr txBox="1"/>
          <p:nvPr/>
        </p:nvSpPr>
        <p:spPr>
          <a:xfrm>
            <a:off x="3722980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教学平台</a:t>
            </a:r>
          </a:p>
        </p:txBody>
      </p:sp>
      <p:sp>
        <p:nvSpPr>
          <p:cNvPr id="40" name="同侧圆角矩形 39"/>
          <p:cNvSpPr/>
          <p:nvPr/>
        </p:nvSpPr>
        <p:spPr>
          <a:xfrm>
            <a:off x="4918088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918088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教学目标</a:t>
            </a:r>
          </a:p>
        </p:txBody>
      </p:sp>
      <p:sp>
        <p:nvSpPr>
          <p:cNvPr id="42" name="同侧圆角矩形 41"/>
          <p:cNvSpPr/>
          <p:nvPr/>
        </p:nvSpPr>
        <p:spPr>
          <a:xfrm>
            <a:off x="6113196" y="476672"/>
            <a:ext cx="1152128" cy="328682"/>
          </a:xfrm>
          <a:prstGeom prst="round2SameRect">
            <a:avLst/>
          </a:prstGeom>
          <a:solidFill>
            <a:srgbClr val="8F09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TextBox 42"/>
          <p:cNvSpPr txBox="1"/>
          <p:nvPr/>
        </p:nvSpPr>
        <p:spPr>
          <a:xfrm>
            <a:off x="6113196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  <p:sp>
        <p:nvSpPr>
          <p:cNvPr id="44" name="同侧圆角矩形 43"/>
          <p:cNvSpPr/>
          <p:nvPr/>
        </p:nvSpPr>
        <p:spPr>
          <a:xfrm>
            <a:off x="7308304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TextBox 44"/>
          <p:cNvSpPr txBox="1"/>
          <p:nvPr/>
        </p:nvSpPr>
        <p:spPr>
          <a:xfrm>
            <a:off x="7308304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教学反思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4704"/>
            <a:ext cx="9144000" cy="609600"/>
          </a:xfrm>
          <a:prstGeom prst="rect">
            <a:avLst/>
          </a:prstGeom>
        </p:spPr>
      </p:pic>
      <p:sp>
        <p:nvSpPr>
          <p:cNvPr id="46" name="矩形 45"/>
          <p:cNvSpPr/>
          <p:nvPr/>
        </p:nvSpPr>
        <p:spPr>
          <a:xfrm>
            <a:off x="1259632" y="4077072"/>
            <a:ext cx="306966" cy="1440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8" name="组合 47"/>
          <p:cNvGrpSpPr/>
          <p:nvPr/>
        </p:nvGrpSpPr>
        <p:grpSpPr>
          <a:xfrm>
            <a:off x="1532640" y="3519010"/>
            <a:ext cx="1396286" cy="488377"/>
            <a:chOff x="2484892" y="3068960"/>
            <a:chExt cx="828079" cy="488377"/>
          </a:xfrm>
        </p:grpSpPr>
        <p:sp>
          <p:nvSpPr>
            <p:cNvPr id="49" name="圆角矩形标注 48"/>
            <p:cNvSpPr/>
            <p:nvPr/>
          </p:nvSpPr>
          <p:spPr>
            <a:xfrm>
              <a:off x="2484892" y="3068960"/>
              <a:ext cx="828079" cy="468052"/>
            </a:xfrm>
            <a:prstGeom prst="wedgeRoundRectCallout">
              <a:avLst>
                <a:gd name="adj1" fmla="val -35769"/>
                <a:gd name="adj2" fmla="val 90420"/>
                <a:gd name="adj3" fmla="val 16667"/>
              </a:avLst>
            </a:prstGeom>
            <a:solidFill>
              <a:srgbClr val="F0E9CC"/>
            </a:solidFill>
            <a:ln w="12700">
              <a:solidFill>
                <a:srgbClr val="C6BA9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2593340" y="3095672"/>
              <a:ext cx="61118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道具</a:t>
              </a:r>
              <a:endParaRPr lang="zh-CN" altLang="en-US" sz="24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1034379" y="4257452"/>
            <a:ext cx="306966" cy="1440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3" name="组合 52"/>
          <p:cNvGrpSpPr/>
          <p:nvPr/>
        </p:nvGrpSpPr>
        <p:grpSpPr>
          <a:xfrm>
            <a:off x="1297604" y="3715605"/>
            <a:ext cx="1345569" cy="488377"/>
            <a:chOff x="2484892" y="3068960"/>
            <a:chExt cx="1231294" cy="488377"/>
          </a:xfrm>
        </p:grpSpPr>
        <p:sp>
          <p:nvSpPr>
            <p:cNvPr id="54" name="圆角矩形标注 53"/>
            <p:cNvSpPr/>
            <p:nvPr/>
          </p:nvSpPr>
          <p:spPr>
            <a:xfrm>
              <a:off x="2484892" y="3068960"/>
              <a:ext cx="828079" cy="468052"/>
            </a:xfrm>
            <a:prstGeom prst="wedgeRoundRectCallout">
              <a:avLst>
                <a:gd name="adj1" fmla="val -35769"/>
                <a:gd name="adj2" fmla="val 90420"/>
                <a:gd name="adj3" fmla="val 16667"/>
              </a:avLst>
            </a:prstGeom>
            <a:solidFill>
              <a:srgbClr val="F0E9CC"/>
            </a:solidFill>
            <a:ln w="12700">
              <a:solidFill>
                <a:srgbClr val="C6BA9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2593339" y="3095672"/>
              <a:ext cx="112284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眼神</a:t>
              </a:r>
              <a:endParaRPr lang="zh-CN" altLang="en-US" sz="24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56" name="矩形 55"/>
          <p:cNvSpPr/>
          <p:nvPr/>
        </p:nvSpPr>
        <p:spPr>
          <a:xfrm>
            <a:off x="1895570" y="4653136"/>
            <a:ext cx="306966" cy="1440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7" name="组合 56"/>
          <p:cNvGrpSpPr/>
          <p:nvPr/>
        </p:nvGrpSpPr>
        <p:grpSpPr>
          <a:xfrm>
            <a:off x="2134186" y="4077073"/>
            <a:ext cx="1437682" cy="857709"/>
            <a:chOff x="2484892" y="3068960"/>
            <a:chExt cx="828079" cy="857709"/>
          </a:xfrm>
        </p:grpSpPr>
        <p:sp>
          <p:nvSpPr>
            <p:cNvPr id="58" name="圆角矩形标注 57"/>
            <p:cNvSpPr/>
            <p:nvPr/>
          </p:nvSpPr>
          <p:spPr>
            <a:xfrm>
              <a:off x="2484892" y="3068960"/>
              <a:ext cx="828079" cy="468052"/>
            </a:xfrm>
            <a:prstGeom prst="wedgeRoundRectCallout">
              <a:avLst>
                <a:gd name="adj1" fmla="val -35769"/>
                <a:gd name="adj2" fmla="val 90420"/>
                <a:gd name="adj3" fmla="val 16667"/>
              </a:avLst>
            </a:prstGeom>
            <a:solidFill>
              <a:srgbClr val="F0E9CC"/>
            </a:solidFill>
            <a:ln w="12700">
              <a:solidFill>
                <a:srgbClr val="C6BA9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2593340" y="3095672"/>
              <a:ext cx="61118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动作</a:t>
              </a:r>
              <a:endParaRPr lang="zh-CN" altLang="en-US" sz="24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60" name="矩形 59"/>
          <p:cNvSpPr/>
          <p:nvPr/>
        </p:nvSpPr>
        <p:spPr>
          <a:xfrm>
            <a:off x="1831623" y="5085184"/>
            <a:ext cx="306966" cy="1440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1" name="组合 60"/>
          <p:cNvGrpSpPr/>
          <p:nvPr/>
        </p:nvGrpSpPr>
        <p:grpSpPr>
          <a:xfrm>
            <a:off x="2084023" y="4509502"/>
            <a:ext cx="916341" cy="488377"/>
            <a:chOff x="2484892" y="3068960"/>
            <a:chExt cx="838519" cy="488377"/>
          </a:xfrm>
        </p:grpSpPr>
        <p:sp>
          <p:nvSpPr>
            <p:cNvPr id="62" name="圆角矩形标注 61"/>
            <p:cNvSpPr/>
            <p:nvPr/>
          </p:nvSpPr>
          <p:spPr>
            <a:xfrm>
              <a:off x="2484892" y="3068960"/>
              <a:ext cx="828079" cy="468052"/>
            </a:xfrm>
            <a:prstGeom prst="wedgeRoundRectCallout">
              <a:avLst>
                <a:gd name="adj1" fmla="val -35769"/>
                <a:gd name="adj2" fmla="val 90420"/>
                <a:gd name="adj3" fmla="val 16667"/>
              </a:avLst>
            </a:prstGeom>
            <a:solidFill>
              <a:srgbClr val="F0E9CC"/>
            </a:solidFill>
            <a:ln w="12700">
              <a:solidFill>
                <a:srgbClr val="C6BA9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2593340" y="3095672"/>
              <a:ext cx="7300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根据</a:t>
              </a:r>
              <a:endParaRPr lang="zh-CN" altLang="en-US" sz="24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pic>
        <p:nvPicPr>
          <p:cNvPr id="38" name="图片 37" descr="IMG_0823.JPG"/>
          <p:cNvPicPr>
            <a:picLocks noChangeAspect="1"/>
          </p:cNvPicPr>
          <p:nvPr/>
        </p:nvPicPr>
        <p:blipFill>
          <a:blip r:embed="rId7" cstate="print"/>
          <a:srcRect l="6191" r="12085"/>
          <a:stretch>
            <a:fillRect/>
          </a:stretch>
        </p:blipFill>
        <p:spPr>
          <a:xfrm rot="5400000">
            <a:off x="5374051" y="1269627"/>
            <a:ext cx="3000396" cy="4032994"/>
          </a:xfrm>
          <a:prstGeom prst="ellipse">
            <a:avLst/>
          </a:prstGeom>
          <a:effectLst>
            <a:softEdge rad="127000"/>
          </a:effectLst>
        </p:spPr>
      </p:pic>
      <p:sp>
        <p:nvSpPr>
          <p:cNvPr id="37" name="Rectangle 1"/>
          <p:cNvSpPr>
            <a:spLocks noChangeArrowheads="1"/>
          </p:cNvSpPr>
          <p:nvPr/>
        </p:nvSpPr>
        <p:spPr bwMode="auto">
          <a:xfrm>
            <a:off x="467544" y="1600130"/>
            <a:ext cx="336694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306388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环节四    思舞台，写提示</a:t>
            </a:r>
          </a:p>
        </p:txBody>
      </p:sp>
    </p:spTree>
    <p:extLst>
      <p:ext uri="{BB962C8B-B14F-4D97-AF65-F5344CB8AC3E}">
        <p14:creationId xmlns:p14="http://schemas.microsoft.com/office/powerpoint/2010/main" val="2275691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6" grpId="1" animBg="1"/>
      <p:bldP spid="51" grpId="0" animBg="1"/>
      <p:bldP spid="51" grpId="1" animBg="1"/>
      <p:bldP spid="56" grpId="0" animBg="1"/>
      <p:bldP spid="56" grpId="1" animBg="1"/>
      <p:bldP spid="6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808" y="-93124"/>
            <a:ext cx="3037404" cy="116262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857" y="1360737"/>
            <a:ext cx="6692467" cy="990365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571472" y="2357430"/>
            <a:ext cx="4789945" cy="1800200"/>
            <a:chOff x="571472" y="2357430"/>
            <a:chExt cx="4789945" cy="1800200"/>
          </a:xfrm>
        </p:grpSpPr>
        <p:sp>
          <p:nvSpPr>
            <p:cNvPr id="32" name="圆角矩形 31"/>
            <p:cNvSpPr/>
            <p:nvPr/>
          </p:nvSpPr>
          <p:spPr>
            <a:xfrm>
              <a:off x="571472" y="2357430"/>
              <a:ext cx="4789945" cy="1800200"/>
            </a:xfrm>
            <a:prstGeom prst="roundRect">
              <a:avLst>
                <a:gd name="adj" fmla="val 2034"/>
              </a:avLst>
            </a:prstGeom>
            <a:solidFill>
              <a:srgbClr val="E2DCBC"/>
            </a:solidFill>
            <a:ln w="19050">
              <a:solidFill>
                <a:srgbClr val="C6BA95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785786" y="2428868"/>
              <a:ext cx="4404537" cy="1477328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 smtClean="0">
                  <a:latin typeface="华文隶书" pitchFamily="2" charset="-122"/>
                  <a:ea typeface="华文隶书" pitchFamily="2" charset="-122"/>
                </a:rPr>
                <a:t>        如果</a:t>
              </a:r>
              <a:r>
                <a:rPr lang="zh-CN" altLang="en-US" sz="2000" dirty="0">
                  <a:latin typeface="华文隶书" pitchFamily="2" charset="-122"/>
                  <a:ea typeface="华文隶书" pitchFamily="2" charset="-122"/>
                </a:rPr>
                <a:t>你是导演，会准备怎样的道具？会对演员的心理、表情、肢体提出怎样的表演要求？</a:t>
              </a:r>
            </a:p>
          </p:txBody>
        </p:sp>
      </p:grpSp>
      <p:sp>
        <p:nvSpPr>
          <p:cNvPr id="41" name="右箭头 40"/>
          <p:cNvSpPr/>
          <p:nvPr/>
        </p:nvSpPr>
        <p:spPr>
          <a:xfrm rot="5400000">
            <a:off x="2674048" y="4250252"/>
            <a:ext cx="576064" cy="648072"/>
          </a:xfrm>
          <a:prstGeom prst="rightArrow">
            <a:avLst/>
          </a:prstGeom>
          <a:solidFill>
            <a:schemeClr val="bg1">
              <a:lumMod val="6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1971424" y="4913784"/>
            <a:ext cx="2029072" cy="1944216"/>
            <a:chOff x="6225072" y="2996952"/>
            <a:chExt cx="2376264" cy="2376264"/>
          </a:xfrm>
        </p:grpSpPr>
        <p:sp>
          <p:nvSpPr>
            <p:cNvPr id="43" name="椭圆 42"/>
            <p:cNvSpPr/>
            <p:nvPr/>
          </p:nvSpPr>
          <p:spPr>
            <a:xfrm>
              <a:off x="6225072" y="2996952"/>
              <a:ext cx="2376264" cy="2376264"/>
            </a:xfrm>
            <a:prstGeom prst="ellipse">
              <a:avLst/>
            </a:prstGeom>
            <a:solidFill>
              <a:srgbClr val="E2DCBC"/>
            </a:solidFill>
            <a:ln w="19050">
              <a:solidFill>
                <a:srgbClr val="C6BA95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6706927" y="3520831"/>
              <a:ext cx="1777010" cy="1015663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latin typeface="华文隶书" pitchFamily="2" charset="-122"/>
                  <a:ea typeface="华文隶书" pitchFamily="2" charset="-122"/>
                </a:rPr>
                <a:t>小组讨论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华文隶书" pitchFamily="2" charset="-122"/>
                  <a:ea typeface="华文隶书" pitchFamily="2" charset="-122"/>
                </a:rPr>
                <a:t>WIKI</a:t>
              </a:r>
              <a:r>
                <a:rPr lang="zh-CN" altLang="en-US" sz="2000" dirty="0">
                  <a:latin typeface="华文隶书" pitchFamily="2" charset="-122"/>
                  <a:ea typeface="华文隶书" pitchFamily="2" charset="-122"/>
                </a:rPr>
                <a:t>交流</a:t>
              </a:r>
            </a:p>
          </p:txBody>
        </p:sp>
      </p:grpSp>
      <p:sp>
        <p:nvSpPr>
          <p:cNvPr id="33" name="同侧圆角矩形 32"/>
          <p:cNvSpPr/>
          <p:nvPr/>
        </p:nvSpPr>
        <p:spPr>
          <a:xfrm>
            <a:off x="1332764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TextBox 33"/>
          <p:cNvSpPr txBox="1"/>
          <p:nvPr/>
        </p:nvSpPr>
        <p:spPr>
          <a:xfrm>
            <a:off x="1332764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课时处理</a:t>
            </a:r>
          </a:p>
        </p:txBody>
      </p:sp>
      <p:sp>
        <p:nvSpPr>
          <p:cNvPr id="35" name="同侧圆角矩形 34"/>
          <p:cNvSpPr/>
          <p:nvPr/>
        </p:nvSpPr>
        <p:spPr>
          <a:xfrm>
            <a:off x="2527872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TextBox 35"/>
          <p:cNvSpPr txBox="1"/>
          <p:nvPr/>
        </p:nvSpPr>
        <p:spPr>
          <a:xfrm>
            <a:off x="2527872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教学选题</a:t>
            </a:r>
          </a:p>
        </p:txBody>
      </p:sp>
      <p:sp>
        <p:nvSpPr>
          <p:cNvPr id="37" name="同侧圆角矩形 36"/>
          <p:cNvSpPr/>
          <p:nvPr/>
        </p:nvSpPr>
        <p:spPr>
          <a:xfrm>
            <a:off x="3722980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TextBox 37"/>
          <p:cNvSpPr txBox="1"/>
          <p:nvPr/>
        </p:nvSpPr>
        <p:spPr>
          <a:xfrm>
            <a:off x="3722980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教学平台</a:t>
            </a:r>
          </a:p>
        </p:txBody>
      </p:sp>
      <p:sp>
        <p:nvSpPr>
          <p:cNvPr id="39" name="同侧圆角矩形 38"/>
          <p:cNvSpPr/>
          <p:nvPr/>
        </p:nvSpPr>
        <p:spPr>
          <a:xfrm>
            <a:off x="4918088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918088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教学目标</a:t>
            </a:r>
          </a:p>
        </p:txBody>
      </p:sp>
      <p:sp>
        <p:nvSpPr>
          <p:cNvPr id="46" name="同侧圆角矩形 45"/>
          <p:cNvSpPr/>
          <p:nvPr/>
        </p:nvSpPr>
        <p:spPr>
          <a:xfrm>
            <a:off x="6113196" y="476672"/>
            <a:ext cx="1152128" cy="328682"/>
          </a:xfrm>
          <a:prstGeom prst="round2SameRect">
            <a:avLst/>
          </a:prstGeom>
          <a:solidFill>
            <a:srgbClr val="8F09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TextBox 46"/>
          <p:cNvSpPr txBox="1"/>
          <p:nvPr/>
        </p:nvSpPr>
        <p:spPr>
          <a:xfrm>
            <a:off x="6113196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  <p:sp>
        <p:nvSpPr>
          <p:cNvPr id="48" name="同侧圆角矩形 47"/>
          <p:cNvSpPr/>
          <p:nvPr/>
        </p:nvSpPr>
        <p:spPr>
          <a:xfrm>
            <a:off x="7308304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TextBox 48"/>
          <p:cNvSpPr txBox="1"/>
          <p:nvPr/>
        </p:nvSpPr>
        <p:spPr>
          <a:xfrm>
            <a:off x="7308304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教学反思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4704"/>
            <a:ext cx="9144000" cy="609600"/>
          </a:xfrm>
          <a:prstGeom prst="rect">
            <a:avLst/>
          </a:prstGeom>
        </p:spPr>
      </p:pic>
      <p:pic>
        <p:nvPicPr>
          <p:cNvPr id="26" name="图片 25" descr="IMG_0828.JPG"/>
          <p:cNvPicPr>
            <a:picLocks noChangeAspect="1"/>
          </p:cNvPicPr>
          <p:nvPr/>
        </p:nvPicPr>
        <p:blipFill>
          <a:blip r:embed="rId6" cstate="print"/>
          <a:srcRect t="28865" r="42263"/>
          <a:stretch>
            <a:fillRect/>
          </a:stretch>
        </p:blipFill>
        <p:spPr>
          <a:xfrm rot="5400000">
            <a:off x="5081564" y="2919434"/>
            <a:ext cx="4214843" cy="3519463"/>
          </a:xfrm>
          <a:prstGeom prst="roundRect">
            <a:avLst/>
          </a:prstGeom>
          <a:effectLst>
            <a:softEdge rad="127000"/>
          </a:effectLst>
        </p:spPr>
      </p:pic>
      <p:sp>
        <p:nvSpPr>
          <p:cNvPr id="27" name="Rectangle 1"/>
          <p:cNvSpPr>
            <a:spLocks noChangeArrowheads="1"/>
          </p:cNvSpPr>
          <p:nvPr/>
        </p:nvSpPr>
        <p:spPr bwMode="auto">
          <a:xfrm>
            <a:off x="467544" y="1571612"/>
            <a:ext cx="336694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306388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环节四    思舞台，写提示</a:t>
            </a:r>
          </a:p>
        </p:txBody>
      </p:sp>
    </p:spTree>
    <p:extLst>
      <p:ext uri="{BB962C8B-B14F-4D97-AF65-F5344CB8AC3E}">
        <p14:creationId xmlns:p14="http://schemas.microsoft.com/office/powerpoint/2010/main" val="580841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 descr="提示演员表演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857" y="2857496"/>
            <a:ext cx="8135938" cy="222468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808" y="-93124"/>
            <a:ext cx="3037404" cy="116262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857" y="1360737"/>
            <a:ext cx="6692467" cy="990365"/>
          </a:xfrm>
          <a:prstGeom prst="rect">
            <a:avLst/>
          </a:prstGeom>
        </p:spPr>
      </p:pic>
      <p:sp>
        <p:nvSpPr>
          <p:cNvPr id="32" name="Rectangle 1"/>
          <p:cNvSpPr>
            <a:spLocks noChangeArrowheads="1"/>
          </p:cNvSpPr>
          <p:nvPr/>
        </p:nvSpPr>
        <p:spPr bwMode="auto">
          <a:xfrm>
            <a:off x="251520" y="2393115"/>
            <a:ext cx="254460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306388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chemeClr val="accent1">
                    <a:lumMod val="50000"/>
                  </a:schemeClr>
                </a:solidFill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WIKI</a:t>
            </a:r>
            <a:r>
              <a:rPr lang="zh-CN" altLang="en-US" sz="2000" b="1" dirty="0" smtClean="0">
                <a:solidFill>
                  <a:schemeClr val="accent1">
                    <a:lumMod val="50000"/>
                  </a:schemeClr>
                </a:solidFill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平台学生生成</a:t>
            </a:r>
            <a:endParaRPr lang="zh-CN" altLang="zh-CN" sz="2000" b="1" dirty="0" smtClean="0">
              <a:solidFill>
                <a:schemeClr val="accent1">
                  <a:lumMod val="50000"/>
                </a:schemeClr>
              </a:solidFill>
              <a:latin typeface="方正姚体" pitchFamily="2" charset="-122"/>
              <a:ea typeface="方正姚体" pitchFamily="2" charset="-122"/>
              <a:cs typeface="Times New Roman" pitchFamily="18" charset="0"/>
            </a:endParaRPr>
          </a:p>
        </p:txBody>
      </p:sp>
      <p:sp>
        <p:nvSpPr>
          <p:cNvPr id="35" name="同侧圆角矩形 34"/>
          <p:cNvSpPr/>
          <p:nvPr/>
        </p:nvSpPr>
        <p:spPr>
          <a:xfrm>
            <a:off x="1332764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TextBox 35"/>
          <p:cNvSpPr txBox="1"/>
          <p:nvPr/>
        </p:nvSpPr>
        <p:spPr>
          <a:xfrm>
            <a:off x="1332764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课时处理</a:t>
            </a:r>
          </a:p>
        </p:txBody>
      </p:sp>
      <p:sp>
        <p:nvSpPr>
          <p:cNvPr id="40" name="同侧圆角矩形 39"/>
          <p:cNvSpPr/>
          <p:nvPr/>
        </p:nvSpPr>
        <p:spPr>
          <a:xfrm>
            <a:off x="2527872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TextBox 40"/>
          <p:cNvSpPr txBox="1"/>
          <p:nvPr/>
        </p:nvSpPr>
        <p:spPr>
          <a:xfrm>
            <a:off x="2527872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教学选题</a:t>
            </a:r>
          </a:p>
        </p:txBody>
      </p:sp>
      <p:sp>
        <p:nvSpPr>
          <p:cNvPr id="42" name="同侧圆角矩形 41"/>
          <p:cNvSpPr/>
          <p:nvPr/>
        </p:nvSpPr>
        <p:spPr>
          <a:xfrm>
            <a:off x="3722980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TextBox 42"/>
          <p:cNvSpPr txBox="1"/>
          <p:nvPr/>
        </p:nvSpPr>
        <p:spPr>
          <a:xfrm>
            <a:off x="3722980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教学平台</a:t>
            </a:r>
          </a:p>
        </p:txBody>
      </p:sp>
      <p:sp>
        <p:nvSpPr>
          <p:cNvPr id="44" name="同侧圆角矩形 43"/>
          <p:cNvSpPr/>
          <p:nvPr/>
        </p:nvSpPr>
        <p:spPr>
          <a:xfrm>
            <a:off x="4918088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918088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教学目标</a:t>
            </a:r>
          </a:p>
        </p:txBody>
      </p:sp>
      <p:sp>
        <p:nvSpPr>
          <p:cNvPr id="46" name="同侧圆角矩形 45"/>
          <p:cNvSpPr/>
          <p:nvPr/>
        </p:nvSpPr>
        <p:spPr>
          <a:xfrm>
            <a:off x="6113196" y="476672"/>
            <a:ext cx="1152128" cy="328682"/>
          </a:xfrm>
          <a:prstGeom prst="round2SameRect">
            <a:avLst/>
          </a:prstGeom>
          <a:solidFill>
            <a:srgbClr val="8F09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TextBox 46"/>
          <p:cNvSpPr txBox="1"/>
          <p:nvPr/>
        </p:nvSpPr>
        <p:spPr>
          <a:xfrm>
            <a:off x="6113196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  <p:sp>
        <p:nvSpPr>
          <p:cNvPr id="48" name="同侧圆角矩形 47"/>
          <p:cNvSpPr/>
          <p:nvPr/>
        </p:nvSpPr>
        <p:spPr>
          <a:xfrm>
            <a:off x="7308304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TextBox 48"/>
          <p:cNvSpPr txBox="1"/>
          <p:nvPr/>
        </p:nvSpPr>
        <p:spPr>
          <a:xfrm>
            <a:off x="7308304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教学反思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4704"/>
            <a:ext cx="9144000" cy="609600"/>
          </a:xfrm>
          <a:prstGeom prst="rect">
            <a:avLst/>
          </a:prstGeom>
        </p:spPr>
      </p:pic>
      <p:sp>
        <p:nvSpPr>
          <p:cNvPr id="51" name="矩形 50"/>
          <p:cNvSpPr/>
          <p:nvPr/>
        </p:nvSpPr>
        <p:spPr>
          <a:xfrm>
            <a:off x="1755344" y="4783494"/>
            <a:ext cx="3352544" cy="15327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1992780" y="2877652"/>
            <a:ext cx="5722492" cy="1261437"/>
            <a:chOff x="2484891" y="2708920"/>
            <a:chExt cx="4572683" cy="828092"/>
          </a:xfrm>
        </p:grpSpPr>
        <p:sp>
          <p:nvSpPr>
            <p:cNvPr id="33" name="圆角矩形标注 32"/>
            <p:cNvSpPr/>
            <p:nvPr/>
          </p:nvSpPr>
          <p:spPr>
            <a:xfrm>
              <a:off x="2484891" y="2708920"/>
              <a:ext cx="4572682" cy="828092"/>
            </a:xfrm>
            <a:prstGeom prst="wedgeRoundRectCallout">
              <a:avLst>
                <a:gd name="adj1" fmla="val -33392"/>
                <a:gd name="adj2" fmla="val 113404"/>
                <a:gd name="adj3" fmla="val 16667"/>
              </a:avLst>
            </a:prstGeom>
            <a:solidFill>
              <a:srgbClr val="F0E9CC"/>
            </a:solidFill>
            <a:ln w="12700">
              <a:solidFill>
                <a:srgbClr val="C6BA9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597498" y="2822456"/>
              <a:ext cx="4460076" cy="4647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        </a:t>
              </a:r>
              <a:r>
                <a:rPr lang="zh-CN" altLang="en-US" sz="2000" b="1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用</a:t>
              </a:r>
              <a:r>
                <a:rPr lang="zh-CN" altLang="en-US" sz="2000" b="1" dirty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躲闪的眼神偷看周朴园，用痛苦、无奈、反讽的语气读出这句话，语音轻，语调短</a:t>
              </a:r>
              <a:r>
                <a:rPr lang="zh-CN" altLang="en-US" sz="2000" b="1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。</a:t>
              </a:r>
              <a:endParaRPr lang="zh-CN" altLang="en-US" sz="20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pic>
        <p:nvPicPr>
          <p:cNvPr id="25" name="图片 24" descr="IMG_0829.JPG"/>
          <p:cNvPicPr>
            <a:picLocks noChangeAspect="1"/>
          </p:cNvPicPr>
          <p:nvPr/>
        </p:nvPicPr>
        <p:blipFill>
          <a:blip r:embed="rId6" cstate="print"/>
          <a:srcRect r="35324"/>
          <a:stretch>
            <a:fillRect/>
          </a:stretch>
        </p:blipFill>
        <p:spPr>
          <a:xfrm rot="5400000">
            <a:off x="6306343" y="4164045"/>
            <a:ext cx="2501163" cy="2888462"/>
          </a:xfrm>
          <a:prstGeom prst="roundRect">
            <a:avLst/>
          </a:prstGeom>
          <a:effectLst>
            <a:softEdge rad="127000"/>
          </a:effectLst>
        </p:spPr>
      </p:pic>
      <p:sp>
        <p:nvSpPr>
          <p:cNvPr id="26" name="Rectangle 1"/>
          <p:cNvSpPr>
            <a:spLocks noChangeArrowheads="1"/>
          </p:cNvSpPr>
          <p:nvPr/>
        </p:nvSpPr>
        <p:spPr bwMode="auto">
          <a:xfrm>
            <a:off x="467544" y="1600130"/>
            <a:ext cx="336694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306388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环节四    思舞台，写提示</a:t>
            </a:r>
          </a:p>
        </p:txBody>
      </p:sp>
    </p:spTree>
    <p:extLst>
      <p:ext uri="{BB962C8B-B14F-4D97-AF65-F5344CB8AC3E}">
        <p14:creationId xmlns:p14="http://schemas.microsoft.com/office/powerpoint/2010/main" val="1657709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1979712" y="3573016"/>
            <a:ext cx="1772296" cy="792088"/>
            <a:chOff x="1979712" y="3573016"/>
            <a:chExt cx="1772296" cy="792088"/>
          </a:xfrm>
        </p:grpSpPr>
        <p:sp>
          <p:nvSpPr>
            <p:cNvPr id="32" name="五边形 31"/>
            <p:cNvSpPr/>
            <p:nvPr/>
          </p:nvSpPr>
          <p:spPr>
            <a:xfrm>
              <a:off x="1979712" y="3573016"/>
              <a:ext cx="1772296" cy="792088"/>
            </a:xfrm>
            <a:prstGeom prst="homePlate">
              <a:avLst/>
            </a:prstGeom>
            <a:solidFill>
              <a:srgbClr val="F0E9CC"/>
            </a:solidFill>
            <a:ln w="19050">
              <a:solidFill>
                <a:srgbClr val="C6BA95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2185776" y="3784394"/>
              <a:ext cx="14068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</a:rPr>
                <a:t>提要求</a:t>
              </a:r>
              <a:endParaRPr lang="zh-CN" altLang="en-US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808" y="-93124"/>
            <a:ext cx="3037404" cy="116262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857" y="1360737"/>
            <a:ext cx="6692467" cy="99036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572857" y="3573016"/>
            <a:ext cx="1772296" cy="792088"/>
            <a:chOff x="572857" y="3573016"/>
            <a:chExt cx="1772296" cy="792088"/>
          </a:xfrm>
        </p:grpSpPr>
        <p:sp>
          <p:nvSpPr>
            <p:cNvPr id="4" name="五边形 3"/>
            <p:cNvSpPr/>
            <p:nvPr/>
          </p:nvSpPr>
          <p:spPr>
            <a:xfrm>
              <a:off x="572857" y="3573016"/>
              <a:ext cx="1772296" cy="792088"/>
            </a:xfrm>
            <a:prstGeom prst="homePlate">
              <a:avLst/>
            </a:prstGeom>
            <a:solidFill>
              <a:srgbClr val="F0E9CC"/>
            </a:solidFill>
            <a:ln w="19050">
              <a:solidFill>
                <a:srgbClr val="C6BA95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778921" y="3784394"/>
              <a:ext cx="14068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</a:rPr>
                <a:t>找差距</a:t>
              </a:r>
              <a:endParaRPr lang="zh-CN" altLang="en-US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000496" y="3357562"/>
            <a:ext cx="5357850" cy="1285884"/>
            <a:chOff x="4000496" y="3573016"/>
            <a:chExt cx="5357850" cy="784678"/>
          </a:xfrm>
        </p:grpSpPr>
        <p:sp>
          <p:nvSpPr>
            <p:cNvPr id="26" name="圆角矩形 25"/>
            <p:cNvSpPr/>
            <p:nvPr/>
          </p:nvSpPr>
          <p:spPr>
            <a:xfrm>
              <a:off x="4045950" y="3573016"/>
              <a:ext cx="4883768" cy="784678"/>
            </a:xfrm>
            <a:prstGeom prst="roundRect">
              <a:avLst>
                <a:gd name="adj" fmla="val 5285"/>
              </a:avLst>
            </a:prstGeom>
            <a:solidFill>
              <a:srgbClr val="F0E9CC"/>
            </a:solidFill>
            <a:ln w="19050">
              <a:solidFill>
                <a:srgbClr val="C6BA95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4499993" y="3611653"/>
              <a:ext cx="27502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动作性表现</a:t>
              </a:r>
              <a:r>
                <a:rPr lang="zh-CN" altLang="en-US" sz="2000" dirty="0" smtClean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之三</a:t>
              </a:r>
              <a:endParaRPr lang="zh-CN" altLang="en-US" sz="2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4000496" y="3942348"/>
              <a:ext cx="53578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itchFamily="18" charset="0"/>
                </a:rPr>
                <a:t>为演员在表演时寻找准确的舞台动作提供基础。</a:t>
              </a:r>
            </a:p>
          </p:txBody>
        </p:sp>
      </p:grpSp>
      <p:sp>
        <p:nvSpPr>
          <p:cNvPr id="31" name="同侧圆角矩形 30"/>
          <p:cNvSpPr/>
          <p:nvPr/>
        </p:nvSpPr>
        <p:spPr>
          <a:xfrm>
            <a:off x="1332764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TextBox 33"/>
          <p:cNvSpPr txBox="1"/>
          <p:nvPr/>
        </p:nvSpPr>
        <p:spPr>
          <a:xfrm>
            <a:off x="1332764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课时处理</a:t>
            </a:r>
          </a:p>
        </p:txBody>
      </p:sp>
      <p:sp>
        <p:nvSpPr>
          <p:cNvPr id="35" name="同侧圆角矩形 34"/>
          <p:cNvSpPr/>
          <p:nvPr/>
        </p:nvSpPr>
        <p:spPr>
          <a:xfrm>
            <a:off x="2527872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TextBox 35"/>
          <p:cNvSpPr txBox="1"/>
          <p:nvPr/>
        </p:nvSpPr>
        <p:spPr>
          <a:xfrm>
            <a:off x="2527872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教学选题</a:t>
            </a:r>
          </a:p>
        </p:txBody>
      </p:sp>
      <p:sp>
        <p:nvSpPr>
          <p:cNvPr id="37" name="同侧圆角矩形 36"/>
          <p:cNvSpPr/>
          <p:nvPr/>
        </p:nvSpPr>
        <p:spPr>
          <a:xfrm>
            <a:off x="3722980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TextBox 37"/>
          <p:cNvSpPr txBox="1"/>
          <p:nvPr/>
        </p:nvSpPr>
        <p:spPr>
          <a:xfrm>
            <a:off x="3722980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教学平台</a:t>
            </a:r>
          </a:p>
        </p:txBody>
      </p:sp>
      <p:sp>
        <p:nvSpPr>
          <p:cNvPr id="39" name="同侧圆角矩形 38"/>
          <p:cNvSpPr/>
          <p:nvPr/>
        </p:nvSpPr>
        <p:spPr>
          <a:xfrm>
            <a:off x="4918088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918088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教学目标</a:t>
            </a:r>
          </a:p>
        </p:txBody>
      </p:sp>
      <p:sp>
        <p:nvSpPr>
          <p:cNvPr id="41" name="同侧圆角矩形 40"/>
          <p:cNvSpPr/>
          <p:nvPr/>
        </p:nvSpPr>
        <p:spPr>
          <a:xfrm>
            <a:off x="6113196" y="476672"/>
            <a:ext cx="1152128" cy="328682"/>
          </a:xfrm>
          <a:prstGeom prst="round2SameRect">
            <a:avLst/>
          </a:prstGeom>
          <a:solidFill>
            <a:srgbClr val="8F09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TextBox 41"/>
          <p:cNvSpPr txBox="1"/>
          <p:nvPr/>
        </p:nvSpPr>
        <p:spPr>
          <a:xfrm>
            <a:off x="6113196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  <p:sp>
        <p:nvSpPr>
          <p:cNvPr id="43" name="同侧圆角矩形 42"/>
          <p:cNvSpPr/>
          <p:nvPr/>
        </p:nvSpPr>
        <p:spPr>
          <a:xfrm>
            <a:off x="7308304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TextBox 43"/>
          <p:cNvSpPr txBox="1"/>
          <p:nvPr/>
        </p:nvSpPr>
        <p:spPr>
          <a:xfrm>
            <a:off x="7308304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教学反思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4704"/>
            <a:ext cx="9144000" cy="609600"/>
          </a:xfrm>
          <a:prstGeom prst="rect">
            <a:avLst/>
          </a:prstGeom>
        </p:spPr>
      </p:pic>
      <p:sp>
        <p:nvSpPr>
          <p:cNvPr id="47" name="Rectangle 1"/>
          <p:cNvSpPr>
            <a:spLocks noChangeArrowheads="1"/>
          </p:cNvSpPr>
          <p:nvPr/>
        </p:nvSpPr>
        <p:spPr bwMode="auto">
          <a:xfrm>
            <a:off x="467544" y="1571612"/>
            <a:ext cx="336694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306388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环节四    思舞台，写提示</a:t>
            </a:r>
          </a:p>
        </p:txBody>
      </p:sp>
    </p:spTree>
    <p:extLst>
      <p:ext uri="{BB962C8B-B14F-4D97-AF65-F5344CB8AC3E}">
        <p14:creationId xmlns:p14="http://schemas.microsoft.com/office/powerpoint/2010/main" val="4022100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808" y="-93124"/>
            <a:ext cx="3037404" cy="116262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857" y="1360737"/>
            <a:ext cx="6692467" cy="990365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47" t="22475" r="25299" b="24141"/>
          <a:stretch/>
        </p:blipFill>
        <p:spPr>
          <a:xfrm>
            <a:off x="1500166" y="2332246"/>
            <a:ext cx="6786610" cy="3954274"/>
          </a:xfrm>
          <a:prstGeom prst="rect">
            <a:avLst/>
          </a:prstGeom>
        </p:spPr>
      </p:pic>
      <p:sp>
        <p:nvSpPr>
          <p:cNvPr id="67" name="同侧圆角矩形 66"/>
          <p:cNvSpPr/>
          <p:nvPr/>
        </p:nvSpPr>
        <p:spPr>
          <a:xfrm>
            <a:off x="1332764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TextBox 67"/>
          <p:cNvSpPr txBox="1"/>
          <p:nvPr/>
        </p:nvSpPr>
        <p:spPr>
          <a:xfrm>
            <a:off x="1332764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课时处理</a:t>
            </a:r>
          </a:p>
        </p:txBody>
      </p:sp>
      <p:sp>
        <p:nvSpPr>
          <p:cNvPr id="69" name="同侧圆角矩形 68"/>
          <p:cNvSpPr/>
          <p:nvPr/>
        </p:nvSpPr>
        <p:spPr>
          <a:xfrm>
            <a:off x="2527872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TextBox 69"/>
          <p:cNvSpPr txBox="1"/>
          <p:nvPr/>
        </p:nvSpPr>
        <p:spPr>
          <a:xfrm>
            <a:off x="2527872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教学选题</a:t>
            </a:r>
          </a:p>
        </p:txBody>
      </p:sp>
      <p:sp>
        <p:nvSpPr>
          <p:cNvPr id="71" name="同侧圆角矩形 70"/>
          <p:cNvSpPr/>
          <p:nvPr/>
        </p:nvSpPr>
        <p:spPr>
          <a:xfrm>
            <a:off x="3722980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TextBox 71"/>
          <p:cNvSpPr txBox="1"/>
          <p:nvPr/>
        </p:nvSpPr>
        <p:spPr>
          <a:xfrm>
            <a:off x="3722980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教学平台</a:t>
            </a:r>
          </a:p>
        </p:txBody>
      </p:sp>
      <p:sp>
        <p:nvSpPr>
          <p:cNvPr id="73" name="同侧圆角矩形 72"/>
          <p:cNvSpPr/>
          <p:nvPr/>
        </p:nvSpPr>
        <p:spPr>
          <a:xfrm>
            <a:off x="4918088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4918088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教学目标</a:t>
            </a:r>
          </a:p>
        </p:txBody>
      </p:sp>
      <p:sp>
        <p:nvSpPr>
          <p:cNvPr id="75" name="同侧圆角矩形 74"/>
          <p:cNvSpPr/>
          <p:nvPr/>
        </p:nvSpPr>
        <p:spPr>
          <a:xfrm>
            <a:off x="6113196" y="476672"/>
            <a:ext cx="1152128" cy="328682"/>
          </a:xfrm>
          <a:prstGeom prst="round2SameRect">
            <a:avLst/>
          </a:prstGeom>
          <a:solidFill>
            <a:srgbClr val="8F09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TextBox 75"/>
          <p:cNvSpPr txBox="1"/>
          <p:nvPr/>
        </p:nvSpPr>
        <p:spPr>
          <a:xfrm>
            <a:off x="6113196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  <p:sp>
        <p:nvSpPr>
          <p:cNvPr id="77" name="同侧圆角矩形 76"/>
          <p:cNvSpPr/>
          <p:nvPr/>
        </p:nvSpPr>
        <p:spPr>
          <a:xfrm>
            <a:off x="7308304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TextBox 77"/>
          <p:cNvSpPr txBox="1"/>
          <p:nvPr/>
        </p:nvSpPr>
        <p:spPr>
          <a:xfrm>
            <a:off x="7308304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教学反思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4704"/>
            <a:ext cx="9144000" cy="609600"/>
          </a:xfrm>
          <a:prstGeom prst="rect">
            <a:avLst/>
          </a:prstGeom>
        </p:spPr>
      </p:pic>
      <p:pic>
        <p:nvPicPr>
          <p:cNvPr id="79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1301" y="2500306"/>
            <a:ext cx="1317625" cy="74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0" name="组合 79"/>
          <p:cNvGrpSpPr/>
          <p:nvPr/>
        </p:nvGrpSpPr>
        <p:grpSpPr>
          <a:xfrm>
            <a:off x="3714744" y="2876132"/>
            <a:ext cx="2714644" cy="1195809"/>
            <a:chOff x="3857620" y="4090578"/>
            <a:chExt cx="2428892" cy="1267247"/>
          </a:xfrm>
        </p:grpSpPr>
        <p:grpSp>
          <p:nvGrpSpPr>
            <p:cNvPr id="81" name="组合 68"/>
            <p:cNvGrpSpPr/>
            <p:nvPr/>
          </p:nvGrpSpPr>
          <p:grpSpPr>
            <a:xfrm>
              <a:off x="3857620" y="4143378"/>
              <a:ext cx="2428892" cy="1214445"/>
              <a:chOff x="3838994" y="4246803"/>
              <a:chExt cx="1837411" cy="740615"/>
            </a:xfrm>
          </p:grpSpPr>
          <p:sp>
            <p:nvSpPr>
              <p:cNvPr id="84" name="矩形 83"/>
              <p:cNvSpPr/>
              <p:nvPr/>
            </p:nvSpPr>
            <p:spPr>
              <a:xfrm>
                <a:off x="3868058" y="4246803"/>
                <a:ext cx="1779283" cy="14882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矩形 84"/>
              <p:cNvSpPr/>
              <p:nvPr/>
            </p:nvSpPr>
            <p:spPr>
              <a:xfrm>
                <a:off x="3868058" y="4439094"/>
                <a:ext cx="1779283" cy="14882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矩形 85"/>
              <p:cNvSpPr/>
              <p:nvPr/>
            </p:nvSpPr>
            <p:spPr>
              <a:xfrm rot="5400000">
                <a:off x="4404216" y="4515602"/>
                <a:ext cx="736677" cy="20695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矩形 86"/>
              <p:cNvSpPr/>
              <p:nvPr/>
            </p:nvSpPr>
            <p:spPr>
              <a:xfrm rot="5400000">
                <a:off x="3668310" y="4609779"/>
                <a:ext cx="548323" cy="20695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矩形 87"/>
              <p:cNvSpPr/>
              <p:nvPr/>
            </p:nvSpPr>
            <p:spPr>
              <a:xfrm rot="5400000">
                <a:off x="5298767" y="4609778"/>
                <a:ext cx="548320" cy="20695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椭圆 88"/>
              <p:cNvSpPr/>
              <p:nvPr/>
            </p:nvSpPr>
            <p:spPr>
              <a:xfrm>
                <a:off x="5000055" y="4639490"/>
                <a:ext cx="364031" cy="10701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椭圆 89"/>
              <p:cNvSpPr/>
              <p:nvPr/>
            </p:nvSpPr>
            <p:spPr>
              <a:xfrm>
                <a:off x="5000055" y="4797152"/>
                <a:ext cx="364031" cy="10701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椭圆 90"/>
              <p:cNvSpPr/>
              <p:nvPr/>
            </p:nvSpPr>
            <p:spPr>
              <a:xfrm>
                <a:off x="4175965" y="4639490"/>
                <a:ext cx="364031" cy="10701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椭圆 91"/>
              <p:cNvSpPr/>
              <p:nvPr/>
            </p:nvSpPr>
            <p:spPr>
              <a:xfrm>
                <a:off x="4175965" y="4797152"/>
                <a:ext cx="364031" cy="10701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2" name="TextBox 81"/>
            <p:cNvSpPr txBox="1"/>
            <p:nvPr/>
          </p:nvSpPr>
          <p:spPr>
            <a:xfrm>
              <a:off x="4572000" y="4090578"/>
              <a:ext cx="11161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语        言</a:t>
              </a:r>
              <a:endParaRPr lang="zh-CN" altLang="en-US" b="1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4873315" y="4429131"/>
              <a:ext cx="413069" cy="92869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动作性</a:t>
              </a:r>
              <a:endParaRPr lang="zh-CN" altLang="en-US" b="1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3428992" y="4786322"/>
            <a:ext cx="1643074" cy="1143008"/>
            <a:chOff x="3536089" y="5157192"/>
            <a:chExt cx="1161988" cy="774658"/>
          </a:xfrm>
        </p:grpSpPr>
        <p:graphicFrame>
          <p:nvGraphicFramePr>
            <p:cNvPr id="94" name="图表 93"/>
            <p:cNvGraphicFramePr/>
            <p:nvPr>
              <p:extLst>
                <p:ext uri="{D42A27DB-BD31-4B8C-83A1-F6EECF244321}">
                  <p14:modId xmlns:p14="http://schemas.microsoft.com/office/powerpoint/2010/main" val="1760003251"/>
                </p:ext>
              </p:extLst>
            </p:nvPr>
          </p:nvGraphicFramePr>
          <p:xfrm>
            <a:off x="3536089" y="5157192"/>
            <a:ext cx="1161988" cy="77465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8"/>
            </a:graphicData>
          </a:graphic>
        </p:graphicFrame>
        <p:sp>
          <p:nvSpPr>
            <p:cNvPr id="95" name="TextBox 94"/>
            <p:cNvSpPr txBox="1"/>
            <p:nvPr/>
          </p:nvSpPr>
          <p:spPr>
            <a:xfrm>
              <a:off x="3837405" y="5336640"/>
              <a:ext cx="557152" cy="4797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揭 示</a:t>
              </a:r>
              <a:endParaRPr lang="en-US" altLang="zh-CN" sz="2000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endParaRPr>
            </a:p>
            <a:p>
              <a:pPr algn="ctr"/>
              <a:r>
                <a:rPr lang="zh-CN" altLang="en-US" sz="2000" dirty="0" smtClean="0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心 理</a:t>
              </a:r>
              <a:endParaRPr lang="zh-CN" altLang="en-US" sz="2000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4714876" y="4786322"/>
            <a:ext cx="2000264" cy="1143008"/>
            <a:chOff x="4572000" y="5500702"/>
            <a:chExt cx="2000264" cy="1143008"/>
          </a:xfrm>
        </p:grpSpPr>
        <p:grpSp>
          <p:nvGrpSpPr>
            <p:cNvPr id="97" name="组合 89"/>
            <p:cNvGrpSpPr/>
            <p:nvPr/>
          </p:nvGrpSpPr>
          <p:grpSpPr>
            <a:xfrm>
              <a:off x="4929190" y="5500702"/>
              <a:ext cx="1643074" cy="1143008"/>
              <a:chOff x="3536089" y="5157192"/>
              <a:chExt cx="1161988" cy="774658"/>
            </a:xfrm>
          </p:grpSpPr>
          <p:graphicFrame>
            <p:nvGraphicFramePr>
              <p:cNvPr id="99" name="图表 98"/>
              <p:cNvGraphicFramePr/>
              <p:nvPr>
                <p:extLst>
                  <p:ext uri="{D42A27DB-BD31-4B8C-83A1-F6EECF244321}">
                    <p14:modId xmlns:p14="http://schemas.microsoft.com/office/powerpoint/2010/main" val="1760003251"/>
                  </p:ext>
                </p:extLst>
              </p:nvPr>
            </p:nvGraphicFramePr>
            <p:xfrm>
              <a:off x="3536089" y="5157192"/>
              <a:ext cx="1161988" cy="774658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9"/>
              </a:graphicData>
            </a:graphic>
          </p:graphicFrame>
          <p:sp>
            <p:nvSpPr>
              <p:cNvPr id="100" name="TextBox 99"/>
              <p:cNvSpPr txBox="1"/>
              <p:nvPr/>
            </p:nvSpPr>
            <p:spPr>
              <a:xfrm>
                <a:off x="3837405" y="5336640"/>
                <a:ext cx="557152" cy="4797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dirty="0" smtClean="0">
                    <a:solidFill>
                      <a:srgbClr val="FF0000"/>
                    </a:solidFill>
                    <a:latin typeface="华文行楷" pitchFamily="2" charset="-122"/>
                    <a:ea typeface="华文行楷" pitchFamily="2" charset="-122"/>
                  </a:rPr>
                  <a:t>推 动</a:t>
                </a:r>
                <a:endParaRPr lang="en-US" altLang="zh-CN" sz="2000" dirty="0" smtClean="0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endParaRPr>
              </a:p>
              <a:p>
                <a:pPr algn="ctr"/>
                <a:r>
                  <a:rPr lang="zh-CN" altLang="en-US" sz="2000" dirty="0" smtClean="0">
                    <a:solidFill>
                      <a:srgbClr val="FF0000"/>
                    </a:solidFill>
                    <a:latin typeface="华文行楷" pitchFamily="2" charset="-122"/>
                    <a:ea typeface="华文行楷" pitchFamily="2" charset="-122"/>
                  </a:rPr>
                  <a:t>情 节</a:t>
                </a:r>
                <a:endParaRPr lang="zh-CN" altLang="en-US" sz="2000" dirty="0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endParaRPr>
              </a:p>
            </p:txBody>
          </p:sp>
        </p:grpSp>
        <p:cxnSp>
          <p:nvCxnSpPr>
            <p:cNvPr id="98" name="直接连接符 97"/>
            <p:cNvCxnSpPr/>
            <p:nvPr/>
          </p:nvCxnSpPr>
          <p:spPr>
            <a:xfrm>
              <a:off x="4572000" y="6072206"/>
              <a:ext cx="714380" cy="1588"/>
            </a:xfrm>
            <a:prstGeom prst="line">
              <a:avLst/>
            </a:prstGeom>
            <a:ln w="28575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1" name="组合 100"/>
          <p:cNvGrpSpPr/>
          <p:nvPr/>
        </p:nvGrpSpPr>
        <p:grpSpPr>
          <a:xfrm>
            <a:off x="4143371" y="4000503"/>
            <a:ext cx="1836376" cy="1078573"/>
            <a:chOff x="3536089" y="5157192"/>
            <a:chExt cx="1161988" cy="774658"/>
          </a:xfrm>
        </p:grpSpPr>
        <p:graphicFrame>
          <p:nvGraphicFramePr>
            <p:cNvPr id="102" name="图表 101"/>
            <p:cNvGraphicFramePr/>
            <p:nvPr>
              <p:extLst>
                <p:ext uri="{D42A27DB-BD31-4B8C-83A1-F6EECF244321}">
                  <p14:modId xmlns:p14="http://schemas.microsoft.com/office/powerpoint/2010/main" val="1760003251"/>
                </p:ext>
              </p:extLst>
            </p:nvPr>
          </p:nvGraphicFramePr>
          <p:xfrm>
            <a:off x="3536089" y="5157192"/>
            <a:ext cx="1161988" cy="77465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0"/>
            </a:graphicData>
          </a:graphic>
        </p:graphicFrame>
        <p:sp>
          <p:nvSpPr>
            <p:cNvPr id="103" name="TextBox 102"/>
            <p:cNvSpPr txBox="1"/>
            <p:nvPr/>
          </p:nvSpPr>
          <p:spPr>
            <a:xfrm>
              <a:off x="3837405" y="5336640"/>
              <a:ext cx="557152" cy="4797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提 示</a:t>
              </a:r>
              <a:endParaRPr lang="en-US" altLang="zh-CN" sz="2000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endParaRPr>
            </a:p>
            <a:p>
              <a:pPr algn="ctr"/>
              <a:r>
                <a:rPr lang="zh-CN" altLang="en-US" sz="2000" dirty="0" smtClean="0">
                  <a:solidFill>
                    <a:srgbClr val="FF0000"/>
                  </a:solidFill>
                  <a:latin typeface="华文行楷" pitchFamily="2" charset="-122"/>
                  <a:ea typeface="华文行楷" pitchFamily="2" charset="-122"/>
                </a:rPr>
                <a:t>表 演</a:t>
              </a:r>
              <a:endParaRPr lang="zh-CN" altLang="en-US" sz="2000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endParaRPr>
            </a:p>
          </p:txBody>
        </p:sp>
      </p:grpSp>
      <p:cxnSp>
        <p:nvCxnSpPr>
          <p:cNvPr id="104" name="直接连接符 103"/>
          <p:cNvCxnSpPr/>
          <p:nvPr/>
        </p:nvCxnSpPr>
        <p:spPr>
          <a:xfrm flipV="1">
            <a:off x="4643438" y="4929198"/>
            <a:ext cx="199472" cy="142876"/>
          </a:xfrm>
          <a:prstGeom prst="line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/>
          <p:nvPr/>
        </p:nvCxnSpPr>
        <p:spPr>
          <a:xfrm rot="16200000" flipV="1">
            <a:off x="5357818" y="4929198"/>
            <a:ext cx="142876" cy="142876"/>
          </a:xfrm>
          <a:prstGeom prst="line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1"/>
          <p:cNvSpPr>
            <a:spLocks noChangeArrowheads="1"/>
          </p:cNvSpPr>
          <p:nvPr/>
        </p:nvSpPr>
        <p:spPr bwMode="auto">
          <a:xfrm>
            <a:off x="467544" y="1600130"/>
            <a:ext cx="336694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306388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环节四    思舞台，写提示</a:t>
            </a:r>
          </a:p>
        </p:txBody>
      </p:sp>
    </p:spTree>
    <p:extLst>
      <p:ext uri="{BB962C8B-B14F-4D97-AF65-F5344CB8AC3E}">
        <p14:creationId xmlns:p14="http://schemas.microsoft.com/office/powerpoint/2010/main" val="3120427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808" y="-93124"/>
            <a:ext cx="3037404" cy="116262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857" y="1360737"/>
            <a:ext cx="6692467" cy="990365"/>
          </a:xfrm>
          <a:prstGeom prst="rect">
            <a:avLst/>
          </a:prstGeom>
        </p:spPr>
      </p:pic>
      <p:grpSp>
        <p:nvGrpSpPr>
          <p:cNvPr id="2" name="组合 31"/>
          <p:cNvGrpSpPr/>
          <p:nvPr/>
        </p:nvGrpSpPr>
        <p:grpSpPr>
          <a:xfrm>
            <a:off x="1285852" y="2357430"/>
            <a:ext cx="6929486" cy="571504"/>
            <a:chOff x="1214858" y="2636912"/>
            <a:chExt cx="6798450" cy="455620"/>
          </a:xfrm>
        </p:grpSpPr>
        <p:sp>
          <p:nvSpPr>
            <p:cNvPr id="33" name="圆角矩形 32"/>
            <p:cNvSpPr/>
            <p:nvPr/>
          </p:nvSpPr>
          <p:spPr>
            <a:xfrm>
              <a:off x="1214858" y="2636912"/>
              <a:ext cx="6798450" cy="449574"/>
            </a:xfrm>
            <a:prstGeom prst="roundRect">
              <a:avLst>
                <a:gd name="adj" fmla="val 7261"/>
              </a:avLst>
            </a:prstGeom>
            <a:solidFill>
              <a:srgbClr val="E2DCBC"/>
            </a:solidFill>
            <a:ln w="19050">
              <a:solidFill>
                <a:srgbClr val="C6BA9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332765" y="2692422"/>
              <a:ext cx="65516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latin typeface="华文楷体" pitchFamily="2" charset="-122"/>
                  <a:ea typeface="华文楷体" pitchFamily="2" charset="-122"/>
                </a:rPr>
                <a:t>小组选择一个三分钟以内的片段</a:t>
              </a:r>
              <a:endParaRPr lang="en-US" altLang="zh-CN" sz="2000" b="1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4" name="组合 36"/>
          <p:cNvGrpSpPr/>
          <p:nvPr/>
        </p:nvGrpSpPr>
        <p:grpSpPr>
          <a:xfrm>
            <a:off x="1285852" y="3214686"/>
            <a:ext cx="6929486" cy="571504"/>
            <a:chOff x="1214858" y="2636912"/>
            <a:chExt cx="6798450" cy="455620"/>
          </a:xfrm>
        </p:grpSpPr>
        <p:sp>
          <p:nvSpPr>
            <p:cNvPr id="38" name="圆角矩形 37"/>
            <p:cNvSpPr/>
            <p:nvPr/>
          </p:nvSpPr>
          <p:spPr>
            <a:xfrm>
              <a:off x="1214858" y="2636912"/>
              <a:ext cx="6798450" cy="449574"/>
            </a:xfrm>
            <a:prstGeom prst="roundRect">
              <a:avLst>
                <a:gd name="adj" fmla="val 7261"/>
              </a:avLst>
            </a:prstGeom>
            <a:solidFill>
              <a:srgbClr val="E2DCBC"/>
            </a:solidFill>
            <a:ln w="19050">
              <a:solidFill>
                <a:srgbClr val="C6BA9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1332765" y="2692422"/>
              <a:ext cx="65516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latin typeface="华文楷体" pitchFamily="2" charset="-122"/>
                  <a:ea typeface="华文楷体" pitchFamily="2" charset="-122"/>
                </a:rPr>
                <a:t>写出表演提示</a:t>
              </a:r>
              <a:endParaRPr lang="en-US" altLang="zh-CN" sz="2000" b="1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6" name="组合 40"/>
          <p:cNvGrpSpPr/>
          <p:nvPr/>
        </p:nvGrpSpPr>
        <p:grpSpPr>
          <a:xfrm>
            <a:off x="1285852" y="4071942"/>
            <a:ext cx="6929486" cy="571504"/>
            <a:chOff x="1214857" y="2636912"/>
            <a:chExt cx="6798450" cy="455620"/>
          </a:xfrm>
        </p:grpSpPr>
        <p:sp>
          <p:nvSpPr>
            <p:cNvPr id="42" name="圆角矩形 41"/>
            <p:cNvSpPr/>
            <p:nvPr/>
          </p:nvSpPr>
          <p:spPr>
            <a:xfrm>
              <a:off x="1214857" y="2636912"/>
              <a:ext cx="6798450" cy="449574"/>
            </a:xfrm>
            <a:prstGeom prst="roundRect">
              <a:avLst>
                <a:gd name="adj" fmla="val 7261"/>
              </a:avLst>
            </a:prstGeom>
            <a:solidFill>
              <a:srgbClr val="E2DCBC"/>
            </a:solidFill>
            <a:ln w="19050">
              <a:solidFill>
                <a:srgbClr val="C6BA9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1332764" y="2692422"/>
              <a:ext cx="65516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latin typeface="华文楷体" pitchFamily="2" charset="-122"/>
                  <a:ea typeface="华文楷体" pitchFamily="2" charset="-122"/>
                </a:rPr>
                <a:t>一个星期排练</a:t>
              </a:r>
              <a:endParaRPr lang="zh-CN" altLang="en-US" sz="2000" b="1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7" name="组合 44"/>
          <p:cNvGrpSpPr/>
          <p:nvPr/>
        </p:nvGrpSpPr>
        <p:grpSpPr>
          <a:xfrm>
            <a:off x="1285852" y="5000636"/>
            <a:ext cx="6929486" cy="571504"/>
            <a:chOff x="1214858" y="2636912"/>
            <a:chExt cx="6798450" cy="455620"/>
          </a:xfrm>
        </p:grpSpPr>
        <p:sp>
          <p:nvSpPr>
            <p:cNvPr id="46" name="圆角矩形 45"/>
            <p:cNvSpPr/>
            <p:nvPr/>
          </p:nvSpPr>
          <p:spPr>
            <a:xfrm>
              <a:off x="1214858" y="2636912"/>
              <a:ext cx="6798450" cy="449574"/>
            </a:xfrm>
            <a:prstGeom prst="roundRect">
              <a:avLst>
                <a:gd name="adj" fmla="val 7261"/>
              </a:avLst>
            </a:prstGeom>
            <a:solidFill>
              <a:srgbClr val="E2DCBC"/>
            </a:solidFill>
            <a:ln w="19050">
              <a:solidFill>
                <a:srgbClr val="C6BA9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1332765" y="2692422"/>
              <a:ext cx="65516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我的</a:t>
              </a:r>
              <a:r>
                <a:rPr lang="en-US" altLang="zh-CN" sz="2000" b="1" dirty="0" smtClean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《</a:t>
              </a:r>
              <a:r>
                <a:rPr lang="zh-CN" altLang="en-US" sz="2000" b="1" dirty="0" smtClean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雷雨</a:t>
              </a:r>
              <a:r>
                <a:rPr lang="en-US" altLang="zh-CN" sz="2000" b="1" dirty="0" smtClean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》SHOW</a:t>
              </a:r>
              <a:endParaRPr lang="zh-CN" altLang="en-US" sz="2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52" name="同侧圆角矩形 51"/>
          <p:cNvSpPr/>
          <p:nvPr/>
        </p:nvSpPr>
        <p:spPr>
          <a:xfrm>
            <a:off x="1332764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TextBox 52"/>
          <p:cNvSpPr txBox="1"/>
          <p:nvPr/>
        </p:nvSpPr>
        <p:spPr>
          <a:xfrm>
            <a:off x="1332764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课时处理</a:t>
            </a:r>
          </a:p>
        </p:txBody>
      </p:sp>
      <p:sp>
        <p:nvSpPr>
          <p:cNvPr id="54" name="同侧圆角矩形 53"/>
          <p:cNvSpPr/>
          <p:nvPr/>
        </p:nvSpPr>
        <p:spPr>
          <a:xfrm>
            <a:off x="2527872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TextBox 54"/>
          <p:cNvSpPr txBox="1"/>
          <p:nvPr/>
        </p:nvSpPr>
        <p:spPr>
          <a:xfrm>
            <a:off x="2527872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教学选题</a:t>
            </a:r>
          </a:p>
        </p:txBody>
      </p:sp>
      <p:sp>
        <p:nvSpPr>
          <p:cNvPr id="56" name="同侧圆角矩形 55"/>
          <p:cNvSpPr/>
          <p:nvPr/>
        </p:nvSpPr>
        <p:spPr>
          <a:xfrm>
            <a:off x="3722980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TextBox 56"/>
          <p:cNvSpPr txBox="1"/>
          <p:nvPr/>
        </p:nvSpPr>
        <p:spPr>
          <a:xfrm>
            <a:off x="3722980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教学平台</a:t>
            </a:r>
          </a:p>
        </p:txBody>
      </p:sp>
      <p:sp>
        <p:nvSpPr>
          <p:cNvPr id="58" name="同侧圆角矩形 57"/>
          <p:cNvSpPr/>
          <p:nvPr/>
        </p:nvSpPr>
        <p:spPr>
          <a:xfrm>
            <a:off x="4918088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4918088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教学目标</a:t>
            </a:r>
          </a:p>
        </p:txBody>
      </p:sp>
      <p:sp>
        <p:nvSpPr>
          <p:cNvPr id="60" name="同侧圆角矩形 59"/>
          <p:cNvSpPr/>
          <p:nvPr/>
        </p:nvSpPr>
        <p:spPr>
          <a:xfrm>
            <a:off x="6113196" y="476672"/>
            <a:ext cx="1152128" cy="328682"/>
          </a:xfrm>
          <a:prstGeom prst="round2SameRect">
            <a:avLst/>
          </a:prstGeom>
          <a:solidFill>
            <a:srgbClr val="8F09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TextBox 60"/>
          <p:cNvSpPr txBox="1"/>
          <p:nvPr/>
        </p:nvSpPr>
        <p:spPr>
          <a:xfrm>
            <a:off x="6113196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  <p:sp>
        <p:nvSpPr>
          <p:cNvPr id="62" name="同侧圆角矩形 61"/>
          <p:cNvSpPr/>
          <p:nvPr/>
        </p:nvSpPr>
        <p:spPr>
          <a:xfrm>
            <a:off x="7308304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TextBox 62"/>
          <p:cNvSpPr txBox="1"/>
          <p:nvPr/>
        </p:nvSpPr>
        <p:spPr>
          <a:xfrm>
            <a:off x="7308304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教学反思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4704"/>
            <a:ext cx="9144000" cy="609600"/>
          </a:xfrm>
          <a:prstGeom prst="rect">
            <a:avLst/>
          </a:prstGeom>
        </p:spPr>
      </p:pic>
      <p:cxnSp>
        <p:nvCxnSpPr>
          <p:cNvPr id="78" name="直接箭头连接符 77"/>
          <p:cNvCxnSpPr>
            <a:stCxn id="34" idx="2"/>
            <a:endCxn id="38" idx="0"/>
          </p:cNvCxnSpPr>
          <p:nvPr/>
        </p:nvCxnSpPr>
        <p:spPr>
          <a:xfrm rot="16200000" flipH="1">
            <a:off x="4604908" y="3068999"/>
            <a:ext cx="285752" cy="5622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2" name="直接箭头连接符 81"/>
          <p:cNvCxnSpPr>
            <a:stCxn id="39" idx="2"/>
            <a:endCxn id="42" idx="0"/>
          </p:cNvCxnSpPr>
          <p:nvPr/>
        </p:nvCxnSpPr>
        <p:spPr>
          <a:xfrm rot="16200000" flipH="1">
            <a:off x="4604908" y="3926255"/>
            <a:ext cx="285752" cy="5622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4" name="直接箭头连接符 83"/>
          <p:cNvCxnSpPr>
            <a:stCxn id="43" idx="2"/>
            <a:endCxn id="46" idx="0"/>
          </p:cNvCxnSpPr>
          <p:nvPr/>
        </p:nvCxnSpPr>
        <p:spPr>
          <a:xfrm rot="16200000" flipH="1">
            <a:off x="4569189" y="4819230"/>
            <a:ext cx="357190" cy="5622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5" name="Rectangle 1"/>
          <p:cNvSpPr>
            <a:spLocks noChangeArrowheads="1"/>
          </p:cNvSpPr>
          <p:nvPr/>
        </p:nvSpPr>
        <p:spPr bwMode="auto">
          <a:xfrm>
            <a:off x="467544" y="1600130"/>
            <a:ext cx="336694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306388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环节五    课后</a:t>
            </a:r>
            <a:r>
              <a:rPr lang="zh-CN" altLang="en-US" sz="2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练，赛</a:t>
            </a:r>
            <a:r>
              <a:rPr lang="zh-CN" altLang="en-US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表演</a:t>
            </a:r>
            <a:endParaRPr lang="zh-CN" altLang="en-US" sz="20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9531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808" y="-93124"/>
            <a:ext cx="3037404" cy="116262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857" y="1360737"/>
            <a:ext cx="6692467" cy="990365"/>
          </a:xfrm>
          <a:prstGeom prst="rect">
            <a:avLst/>
          </a:prstGeom>
        </p:spPr>
      </p:pic>
      <p:sp>
        <p:nvSpPr>
          <p:cNvPr id="29" name="Rectangle 1"/>
          <p:cNvSpPr>
            <a:spLocks noChangeArrowheads="1"/>
          </p:cNvSpPr>
          <p:nvPr/>
        </p:nvSpPr>
        <p:spPr bwMode="auto">
          <a:xfrm>
            <a:off x="467544" y="1571612"/>
            <a:ext cx="336694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306388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环节五    课后</a:t>
            </a:r>
            <a:r>
              <a:rPr lang="zh-CN" altLang="en-US" sz="2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练，赛</a:t>
            </a:r>
            <a:r>
              <a:rPr lang="zh-CN" altLang="en-US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表演</a:t>
            </a:r>
            <a:endParaRPr lang="zh-CN" altLang="en-US" sz="20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67" name="图片 66" descr="学生作业一.png"/>
          <p:cNvPicPr>
            <a:picLocks noChangeAspect="1"/>
          </p:cNvPicPr>
          <p:nvPr/>
        </p:nvPicPr>
        <p:blipFill rotWithShape="1">
          <a:blip r:embed="rId4"/>
          <a:srcRect b="20986"/>
          <a:stretch/>
        </p:blipFill>
        <p:spPr>
          <a:xfrm>
            <a:off x="539750" y="2924945"/>
            <a:ext cx="8135938" cy="324309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8" name="Rectangle 1"/>
          <p:cNvSpPr>
            <a:spLocks noChangeArrowheads="1"/>
          </p:cNvSpPr>
          <p:nvPr/>
        </p:nvSpPr>
        <p:spPr bwMode="auto">
          <a:xfrm>
            <a:off x="251520" y="2393115"/>
            <a:ext cx="256224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306388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 smtClean="0">
                <a:solidFill>
                  <a:schemeClr val="accent1">
                    <a:lumMod val="50000"/>
                  </a:schemeClr>
                </a:solidFill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WIKI</a:t>
            </a:r>
            <a:r>
              <a:rPr lang="zh-CN" altLang="en-US" sz="2000" b="1" dirty="0" smtClean="0">
                <a:solidFill>
                  <a:schemeClr val="accent1">
                    <a:lumMod val="50000"/>
                  </a:schemeClr>
                </a:solidFill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平台学生生成</a:t>
            </a:r>
            <a:endParaRPr lang="zh-CN" altLang="en-US" sz="2000" b="1" dirty="0" smtClean="0">
              <a:solidFill>
                <a:schemeClr val="accent1">
                  <a:lumMod val="50000"/>
                </a:schemeClr>
              </a:solidFill>
              <a:latin typeface="方正姚体" pitchFamily="2" charset="-122"/>
              <a:ea typeface="方正姚体" pitchFamily="2" charset="-122"/>
              <a:cs typeface="宋体" pitchFamily="2" charset="-122"/>
            </a:endParaRPr>
          </a:p>
        </p:txBody>
      </p:sp>
      <p:sp>
        <p:nvSpPr>
          <p:cNvPr id="30" name="同侧圆角矩形 29"/>
          <p:cNvSpPr/>
          <p:nvPr/>
        </p:nvSpPr>
        <p:spPr>
          <a:xfrm>
            <a:off x="1332764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TextBox 30"/>
          <p:cNvSpPr txBox="1"/>
          <p:nvPr/>
        </p:nvSpPr>
        <p:spPr>
          <a:xfrm>
            <a:off x="1332764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课时处理</a:t>
            </a:r>
          </a:p>
        </p:txBody>
      </p:sp>
      <p:sp>
        <p:nvSpPr>
          <p:cNvPr id="32" name="同侧圆角矩形 31"/>
          <p:cNvSpPr/>
          <p:nvPr/>
        </p:nvSpPr>
        <p:spPr>
          <a:xfrm>
            <a:off x="2527872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TextBox 32"/>
          <p:cNvSpPr txBox="1"/>
          <p:nvPr/>
        </p:nvSpPr>
        <p:spPr>
          <a:xfrm>
            <a:off x="2527872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教学选题</a:t>
            </a:r>
          </a:p>
        </p:txBody>
      </p:sp>
      <p:sp>
        <p:nvSpPr>
          <p:cNvPr id="34" name="同侧圆角矩形 33"/>
          <p:cNvSpPr/>
          <p:nvPr/>
        </p:nvSpPr>
        <p:spPr>
          <a:xfrm>
            <a:off x="3722980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TextBox 34"/>
          <p:cNvSpPr txBox="1"/>
          <p:nvPr/>
        </p:nvSpPr>
        <p:spPr>
          <a:xfrm>
            <a:off x="3722980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教学平台</a:t>
            </a:r>
          </a:p>
        </p:txBody>
      </p:sp>
      <p:sp>
        <p:nvSpPr>
          <p:cNvPr id="36" name="同侧圆角矩形 35"/>
          <p:cNvSpPr/>
          <p:nvPr/>
        </p:nvSpPr>
        <p:spPr>
          <a:xfrm>
            <a:off x="4918088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918088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教学目标</a:t>
            </a:r>
          </a:p>
        </p:txBody>
      </p:sp>
      <p:sp>
        <p:nvSpPr>
          <p:cNvPr id="38" name="同侧圆角矩形 37"/>
          <p:cNvSpPr/>
          <p:nvPr/>
        </p:nvSpPr>
        <p:spPr>
          <a:xfrm>
            <a:off x="6113196" y="476672"/>
            <a:ext cx="1152128" cy="328682"/>
          </a:xfrm>
          <a:prstGeom prst="round2SameRect">
            <a:avLst/>
          </a:prstGeom>
          <a:solidFill>
            <a:srgbClr val="8F09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TextBox 38"/>
          <p:cNvSpPr txBox="1"/>
          <p:nvPr/>
        </p:nvSpPr>
        <p:spPr>
          <a:xfrm>
            <a:off x="6113196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  <p:sp>
        <p:nvSpPr>
          <p:cNvPr id="40" name="同侧圆角矩形 39"/>
          <p:cNvSpPr/>
          <p:nvPr/>
        </p:nvSpPr>
        <p:spPr>
          <a:xfrm>
            <a:off x="7308304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TextBox 40"/>
          <p:cNvSpPr txBox="1"/>
          <p:nvPr/>
        </p:nvSpPr>
        <p:spPr>
          <a:xfrm>
            <a:off x="7308304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教学反思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4704"/>
            <a:ext cx="9144000" cy="609600"/>
          </a:xfrm>
          <a:prstGeom prst="rect">
            <a:avLst/>
          </a:prstGeom>
        </p:spPr>
      </p:pic>
      <p:sp>
        <p:nvSpPr>
          <p:cNvPr id="42" name="矩形 41"/>
          <p:cNvSpPr/>
          <p:nvPr/>
        </p:nvSpPr>
        <p:spPr>
          <a:xfrm>
            <a:off x="1601100" y="4244202"/>
            <a:ext cx="1962788" cy="69696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9" name="组合 68"/>
          <p:cNvGrpSpPr/>
          <p:nvPr/>
        </p:nvGrpSpPr>
        <p:grpSpPr>
          <a:xfrm>
            <a:off x="3270358" y="2488673"/>
            <a:ext cx="4447587" cy="1832165"/>
            <a:chOff x="2484891" y="2460931"/>
            <a:chExt cx="4069869" cy="1832165"/>
          </a:xfrm>
        </p:grpSpPr>
        <p:sp>
          <p:nvSpPr>
            <p:cNvPr id="70" name="圆角矩形标注 69"/>
            <p:cNvSpPr/>
            <p:nvPr/>
          </p:nvSpPr>
          <p:spPr>
            <a:xfrm>
              <a:off x="2484891" y="2460931"/>
              <a:ext cx="4069869" cy="1832165"/>
            </a:xfrm>
            <a:prstGeom prst="wedgeRoundRectCallout">
              <a:avLst>
                <a:gd name="adj1" fmla="val -33392"/>
                <a:gd name="adj2" fmla="val 77721"/>
                <a:gd name="adj3" fmla="val 16667"/>
              </a:avLst>
            </a:prstGeom>
            <a:solidFill>
              <a:srgbClr val="F0E9CC"/>
            </a:solidFill>
            <a:ln w="12700">
              <a:solidFill>
                <a:srgbClr val="C6BA9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2597497" y="2669548"/>
              <a:ext cx="3957263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王晓兰  李碟琼 李央央组表演片段提示</a:t>
              </a:r>
            </a:p>
            <a:p>
              <a:r>
                <a:rPr lang="zh-CN" altLang="en-US" b="1" dirty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王晓兰</a:t>
              </a:r>
              <a:r>
                <a:rPr lang="en-US" altLang="zh-CN" b="1" dirty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——</a:t>
              </a:r>
              <a:r>
                <a:rPr lang="zh-CN" altLang="en-US" b="1" dirty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鲁侍萍</a:t>
              </a:r>
            </a:p>
            <a:p>
              <a:r>
                <a:rPr lang="zh-CN" altLang="en-US" b="1" dirty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李央央</a:t>
              </a:r>
              <a:r>
                <a:rPr lang="en-US" altLang="zh-CN" b="1" dirty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——</a:t>
              </a:r>
              <a:r>
                <a:rPr lang="zh-CN" altLang="en-US" b="1" dirty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周朴园</a:t>
              </a:r>
            </a:p>
            <a:p>
              <a:r>
                <a:rPr lang="zh-CN" altLang="en-US" b="1" dirty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李碟琼</a:t>
              </a:r>
              <a:r>
                <a:rPr lang="en-US" altLang="zh-CN" b="1" dirty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——</a:t>
              </a:r>
              <a:r>
                <a:rPr lang="zh-CN" altLang="en-US" b="1" dirty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导演</a:t>
              </a:r>
            </a:p>
            <a:p>
              <a:r>
                <a:rPr lang="zh-CN" altLang="en-US" b="1" dirty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道具：一张桌子，一张椅子。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87582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808" y="-93124"/>
            <a:ext cx="3037404" cy="116262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857" y="1360737"/>
            <a:ext cx="6692467" cy="990365"/>
          </a:xfrm>
          <a:prstGeom prst="rect">
            <a:avLst/>
          </a:prstGeom>
        </p:spPr>
      </p:pic>
      <p:grpSp>
        <p:nvGrpSpPr>
          <p:cNvPr id="2" name="组合 31"/>
          <p:cNvGrpSpPr/>
          <p:nvPr/>
        </p:nvGrpSpPr>
        <p:grpSpPr>
          <a:xfrm>
            <a:off x="142844" y="2642831"/>
            <a:ext cx="4159564" cy="455620"/>
            <a:chOff x="1214858" y="2636912"/>
            <a:chExt cx="6798450" cy="455620"/>
          </a:xfrm>
        </p:grpSpPr>
        <p:sp>
          <p:nvSpPr>
            <p:cNvPr id="33" name="圆角矩形 32"/>
            <p:cNvSpPr/>
            <p:nvPr/>
          </p:nvSpPr>
          <p:spPr>
            <a:xfrm>
              <a:off x="1214858" y="2636912"/>
              <a:ext cx="6798450" cy="449574"/>
            </a:xfrm>
            <a:prstGeom prst="roundRect">
              <a:avLst>
                <a:gd name="adj" fmla="val 7261"/>
              </a:avLst>
            </a:prstGeom>
            <a:solidFill>
              <a:srgbClr val="E2DCBC"/>
            </a:solidFill>
            <a:ln w="19050">
              <a:solidFill>
                <a:srgbClr val="C6BA9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332765" y="2692422"/>
              <a:ext cx="65516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latin typeface="华文楷体" pitchFamily="2" charset="-122"/>
                  <a:ea typeface="华文楷体" pitchFamily="2" charset="-122"/>
                </a:rPr>
                <a:t>小组选择一个三分钟以内的片段</a:t>
              </a:r>
              <a:endParaRPr lang="en-US" altLang="zh-CN" sz="2000" b="1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cxnSp>
        <p:nvCxnSpPr>
          <p:cNvPr id="35" name="直接箭头连接符 34"/>
          <p:cNvCxnSpPr>
            <a:stCxn id="33" idx="2"/>
          </p:cNvCxnSpPr>
          <p:nvPr/>
        </p:nvCxnSpPr>
        <p:spPr>
          <a:xfrm flipH="1">
            <a:off x="2219252" y="3092405"/>
            <a:ext cx="3374" cy="270506"/>
          </a:xfrm>
          <a:prstGeom prst="straightConnector1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6"/>
          <p:cNvGrpSpPr/>
          <p:nvPr/>
        </p:nvGrpSpPr>
        <p:grpSpPr>
          <a:xfrm>
            <a:off x="142844" y="3388078"/>
            <a:ext cx="4159564" cy="455620"/>
            <a:chOff x="1214858" y="2636912"/>
            <a:chExt cx="6798450" cy="455620"/>
          </a:xfrm>
        </p:grpSpPr>
        <p:sp>
          <p:nvSpPr>
            <p:cNvPr id="38" name="圆角矩形 37"/>
            <p:cNvSpPr/>
            <p:nvPr/>
          </p:nvSpPr>
          <p:spPr>
            <a:xfrm>
              <a:off x="1214858" y="2636912"/>
              <a:ext cx="6798450" cy="449574"/>
            </a:xfrm>
            <a:prstGeom prst="roundRect">
              <a:avLst>
                <a:gd name="adj" fmla="val 7261"/>
              </a:avLst>
            </a:prstGeom>
            <a:solidFill>
              <a:srgbClr val="E2DCBC"/>
            </a:solidFill>
            <a:ln w="19050">
              <a:solidFill>
                <a:srgbClr val="C6BA9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1332765" y="2692422"/>
              <a:ext cx="65516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latin typeface="华文楷体" pitchFamily="2" charset="-122"/>
                  <a:ea typeface="华文楷体" pitchFamily="2" charset="-122"/>
                </a:rPr>
                <a:t>写出表演提示</a:t>
              </a:r>
              <a:endParaRPr lang="en-US" altLang="zh-CN" sz="2000" b="1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cxnSp>
        <p:nvCxnSpPr>
          <p:cNvPr id="40" name="直接箭头连接符 39"/>
          <p:cNvCxnSpPr>
            <a:stCxn id="38" idx="2"/>
          </p:cNvCxnSpPr>
          <p:nvPr/>
        </p:nvCxnSpPr>
        <p:spPr>
          <a:xfrm flipH="1">
            <a:off x="2219251" y="3837652"/>
            <a:ext cx="3375" cy="270506"/>
          </a:xfrm>
          <a:prstGeom prst="straightConnector1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40"/>
          <p:cNvGrpSpPr/>
          <p:nvPr/>
        </p:nvGrpSpPr>
        <p:grpSpPr>
          <a:xfrm>
            <a:off x="142844" y="4138348"/>
            <a:ext cx="4159564" cy="455620"/>
            <a:chOff x="1214857" y="2636912"/>
            <a:chExt cx="6798450" cy="455620"/>
          </a:xfrm>
        </p:grpSpPr>
        <p:sp>
          <p:nvSpPr>
            <p:cNvPr id="42" name="圆角矩形 41"/>
            <p:cNvSpPr/>
            <p:nvPr/>
          </p:nvSpPr>
          <p:spPr>
            <a:xfrm>
              <a:off x="1214857" y="2636912"/>
              <a:ext cx="6798450" cy="449574"/>
            </a:xfrm>
            <a:prstGeom prst="roundRect">
              <a:avLst>
                <a:gd name="adj" fmla="val 7261"/>
              </a:avLst>
            </a:prstGeom>
            <a:solidFill>
              <a:srgbClr val="E2DCBC"/>
            </a:solidFill>
            <a:ln w="19050">
              <a:solidFill>
                <a:srgbClr val="C6BA9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1332764" y="2692422"/>
              <a:ext cx="65516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latin typeface="华文楷体" pitchFamily="2" charset="-122"/>
                  <a:ea typeface="华文楷体" pitchFamily="2" charset="-122"/>
                </a:rPr>
                <a:t>一个星期排练</a:t>
              </a:r>
              <a:endParaRPr lang="zh-CN" altLang="en-US" sz="2000" b="1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cxnSp>
        <p:nvCxnSpPr>
          <p:cNvPr id="44" name="直接箭头连接符 43"/>
          <p:cNvCxnSpPr>
            <a:stCxn id="42" idx="2"/>
          </p:cNvCxnSpPr>
          <p:nvPr/>
        </p:nvCxnSpPr>
        <p:spPr>
          <a:xfrm flipH="1">
            <a:off x="2219251" y="4587922"/>
            <a:ext cx="3375" cy="270506"/>
          </a:xfrm>
          <a:prstGeom prst="straightConnector1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44"/>
          <p:cNvGrpSpPr/>
          <p:nvPr/>
        </p:nvGrpSpPr>
        <p:grpSpPr>
          <a:xfrm>
            <a:off x="142844" y="4878329"/>
            <a:ext cx="4159564" cy="455620"/>
            <a:chOff x="1214858" y="2636912"/>
            <a:chExt cx="6798450" cy="455620"/>
          </a:xfrm>
        </p:grpSpPr>
        <p:sp>
          <p:nvSpPr>
            <p:cNvPr id="46" name="圆角矩形 45"/>
            <p:cNvSpPr/>
            <p:nvPr/>
          </p:nvSpPr>
          <p:spPr>
            <a:xfrm>
              <a:off x="1214858" y="2636912"/>
              <a:ext cx="6798450" cy="449574"/>
            </a:xfrm>
            <a:prstGeom prst="roundRect">
              <a:avLst>
                <a:gd name="adj" fmla="val 7261"/>
              </a:avLst>
            </a:prstGeom>
            <a:solidFill>
              <a:srgbClr val="E2DCBC"/>
            </a:solidFill>
            <a:ln w="19050">
              <a:solidFill>
                <a:srgbClr val="C6BA9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1332765" y="2692422"/>
              <a:ext cx="65516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我的</a:t>
              </a:r>
              <a:r>
                <a:rPr lang="en-US" altLang="zh-CN" sz="2000" b="1" dirty="0" smtClean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《</a:t>
              </a:r>
              <a:r>
                <a:rPr lang="zh-CN" altLang="en-US" sz="2000" b="1" dirty="0" smtClean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雷雨</a:t>
              </a:r>
              <a:r>
                <a:rPr lang="en-US" altLang="zh-CN" sz="2000" b="1" dirty="0" smtClean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》SHOW</a:t>
              </a:r>
              <a:endParaRPr lang="zh-CN" altLang="en-US" sz="2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42844" y="5327903"/>
            <a:ext cx="4158424" cy="1204871"/>
            <a:chOff x="142844" y="5327903"/>
            <a:chExt cx="4158424" cy="1204871"/>
          </a:xfrm>
        </p:grpSpPr>
        <p:cxnSp>
          <p:nvCxnSpPr>
            <p:cNvPr id="48" name="直接箭头连接符 47"/>
            <p:cNvCxnSpPr>
              <a:stCxn id="46" idx="2"/>
            </p:cNvCxnSpPr>
            <p:nvPr/>
          </p:nvCxnSpPr>
          <p:spPr>
            <a:xfrm flipH="1">
              <a:off x="2219251" y="5327903"/>
              <a:ext cx="3375" cy="270506"/>
            </a:xfrm>
            <a:prstGeom prst="straightConnector1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组合 48"/>
            <p:cNvGrpSpPr/>
            <p:nvPr/>
          </p:nvGrpSpPr>
          <p:grpSpPr>
            <a:xfrm>
              <a:off x="142844" y="5643578"/>
              <a:ext cx="4158424" cy="889196"/>
              <a:chOff x="1214858" y="2668852"/>
              <a:chExt cx="6796587" cy="889196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50" name="圆角矩形 49"/>
              <p:cNvSpPr/>
              <p:nvPr/>
            </p:nvSpPr>
            <p:spPr>
              <a:xfrm>
                <a:off x="1214858" y="2668852"/>
                <a:ext cx="6796587" cy="889196"/>
              </a:xfrm>
              <a:prstGeom prst="roundRect">
                <a:avLst>
                  <a:gd name="adj" fmla="val 7261"/>
                </a:avLst>
              </a:prstGeom>
              <a:grpFill/>
              <a:ln w="19050">
                <a:solidFill>
                  <a:srgbClr val="C6BA95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1" name="TextBox 50"/>
              <p:cNvSpPr txBox="1"/>
              <p:nvPr/>
            </p:nvSpPr>
            <p:spPr>
              <a:xfrm>
                <a:off x="1332765" y="2692422"/>
                <a:ext cx="6551605" cy="707886"/>
              </a:xfrm>
              <a:prstGeom prst="rect">
                <a:avLst/>
              </a:prstGeom>
              <a:grpFill/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kern="1100" dirty="0" smtClean="0">
                    <a:ln w="18000">
                      <a:solidFill>
                        <a:schemeClr val="accent2">
                          <a:satMod val="140000"/>
                        </a:schemeClr>
                      </a:solidFill>
                      <a:prstDash val="solid"/>
                      <a:miter lim="800000"/>
                    </a:ln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Times New Roman" pitchFamily="18" charset="0"/>
                  </a:rPr>
                  <a:t>以表演再读</a:t>
                </a:r>
                <a:r>
                  <a:rPr lang="en-US" altLang="zh-CN" sz="2000" b="1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Times New Roman" pitchFamily="18" charset="0"/>
                  </a:rPr>
                  <a:t>《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Times New Roman" pitchFamily="18" charset="0"/>
                  </a:rPr>
                  <a:t>雷雨</a:t>
                </a:r>
                <a:r>
                  <a:rPr lang="en-US" altLang="zh-CN" sz="2000" b="1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Times New Roman" pitchFamily="18" charset="0"/>
                  </a:rPr>
                  <a:t>》</a:t>
                </a:r>
              </a:p>
              <a:p>
                <a:pPr algn="ctr"/>
                <a:r>
                  <a:rPr lang="en-US" altLang="zh-CN" sz="2000" b="1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Times New Roman" pitchFamily="18" charset="0"/>
                  </a:rPr>
                  <a:t>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Times New Roman" pitchFamily="18" charset="0"/>
                  </a:rPr>
                  <a:t>用 实 践 感 受 话 剧</a:t>
                </a:r>
              </a:p>
            </p:txBody>
          </p:sp>
        </p:grpSp>
      </p:grpSp>
      <p:sp>
        <p:nvSpPr>
          <p:cNvPr id="52" name="同侧圆角矩形 51"/>
          <p:cNvSpPr/>
          <p:nvPr/>
        </p:nvSpPr>
        <p:spPr>
          <a:xfrm>
            <a:off x="1332764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TextBox 52"/>
          <p:cNvSpPr txBox="1"/>
          <p:nvPr/>
        </p:nvSpPr>
        <p:spPr>
          <a:xfrm>
            <a:off x="1332764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课时处理</a:t>
            </a:r>
          </a:p>
        </p:txBody>
      </p:sp>
      <p:sp>
        <p:nvSpPr>
          <p:cNvPr id="54" name="同侧圆角矩形 53"/>
          <p:cNvSpPr/>
          <p:nvPr/>
        </p:nvSpPr>
        <p:spPr>
          <a:xfrm>
            <a:off x="2527872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TextBox 54"/>
          <p:cNvSpPr txBox="1"/>
          <p:nvPr/>
        </p:nvSpPr>
        <p:spPr>
          <a:xfrm>
            <a:off x="2527872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教学选题</a:t>
            </a:r>
          </a:p>
        </p:txBody>
      </p:sp>
      <p:sp>
        <p:nvSpPr>
          <p:cNvPr id="56" name="同侧圆角矩形 55"/>
          <p:cNvSpPr/>
          <p:nvPr/>
        </p:nvSpPr>
        <p:spPr>
          <a:xfrm>
            <a:off x="3722980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TextBox 56"/>
          <p:cNvSpPr txBox="1"/>
          <p:nvPr/>
        </p:nvSpPr>
        <p:spPr>
          <a:xfrm>
            <a:off x="3722980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教学平台</a:t>
            </a:r>
          </a:p>
        </p:txBody>
      </p:sp>
      <p:sp>
        <p:nvSpPr>
          <p:cNvPr id="58" name="同侧圆角矩形 57"/>
          <p:cNvSpPr/>
          <p:nvPr/>
        </p:nvSpPr>
        <p:spPr>
          <a:xfrm>
            <a:off x="4918088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4918088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教学目标</a:t>
            </a:r>
          </a:p>
        </p:txBody>
      </p:sp>
      <p:sp>
        <p:nvSpPr>
          <p:cNvPr id="60" name="同侧圆角矩形 59"/>
          <p:cNvSpPr/>
          <p:nvPr/>
        </p:nvSpPr>
        <p:spPr>
          <a:xfrm>
            <a:off x="6113196" y="476672"/>
            <a:ext cx="1152128" cy="328682"/>
          </a:xfrm>
          <a:prstGeom prst="round2SameRect">
            <a:avLst/>
          </a:prstGeom>
          <a:solidFill>
            <a:srgbClr val="8F09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TextBox 60"/>
          <p:cNvSpPr txBox="1"/>
          <p:nvPr/>
        </p:nvSpPr>
        <p:spPr>
          <a:xfrm>
            <a:off x="6113196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  <p:sp>
        <p:nvSpPr>
          <p:cNvPr id="62" name="同侧圆角矩形 61"/>
          <p:cNvSpPr/>
          <p:nvPr/>
        </p:nvSpPr>
        <p:spPr>
          <a:xfrm>
            <a:off x="7308304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TextBox 62"/>
          <p:cNvSpPr txBox="1"/>
          <p:nvPr/>
        </p:nvSpPr>
        <p:spPr>
          <a:xfrm>
            <a:off x="7308304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教学反思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4704"/>
            <a:ext cx="9144000" cy="609600"/>
          </a:xfrm>
          <a:prstGeom prst="rect">
            <a:avLst/>
          </a:prstGeom>
        </p:spPr>
      </p:pic>
      <p:pic>
        <p:nvPicPr>
          <p:cNvPr id="64" name="图片 6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9487" y="2214554"/>
            <a:ext cx="5543149" cy="4643446"/>
          </a:xfrm>
          <a:prstGeom prst="rect">
            <a:avLst/>
          </a:prstGeom>
        </p:spPr>
      </p:pic>
      <p:sp>
        <p:nvSpPr>
          <p:cNvPr id="41" name="Rectangle 1"/>
          <p:cNvSpPr>
            <a:spLocks noChangeArrowheads="1"/>
          </p:cNvSpPr>
          <p:nvPr/>
        </p:nvSpPr>
        <p:spPr bwMode="auto">
          <a:xfrm>
            <a:off x="467544" y="1600130"/>
            <a:ext cx="336694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306388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环节五    课后</a:t>
            </a:r>
            <a:r>
              <a:rPr lang="zh-CN" altLang="en-US" sz="2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练，赛</a:t>
            </a:r>
            <a:r>
              <a:rPr lang="zh-CN" altLang="en-US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表演</a:t>
            </a:r>
            <a:endParaRPr lang="zh-CN" altLang="en-US" sz="20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9" name="学生表演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735061" y="2698341"/>
            <a:ext cx="4052446" cy="3061659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639531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808" y="-93124"/>
            <a:ext cx="3037404" cy="1162627"/>
          </a:xfrm>
          <a:prstGeom prst="rect">
            <a:avLst/>
          </a:prstGeom>
        </p:spPr>
      </p:pic>
      <p:sp>
        <p:nvSpPr>
          <p:cNvPr id="39" name="同侧圆角矩形 38"/>
          <p:cNvSpPr/>
          <p:nvPr/>
        </p:nvSpPr>
        <p:spPr>
          <a:xfrm>
            <a:off x="1332764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TextBox 39"/>
          <p:cNvSpPr txBox="1"/>
          <p:nvPr/>
        </p:nvSpPr>
        <p:spPr>
          <a:xfrm>
            <a:off x="1332764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课时处理</a:t>
            </a:r>
          </a:p>
        </p:txBody>
      </p:sp>
      <p:sp>
        <p:nvSpPr>
          <p:cNvPr id="41" name="同侧圆角矩形 40"/>
          <p:cNvSpPr/>
          <p:nvPr/>
        </p:nvSpPr>
        <p:spPr>
          <a:xfrm>
            <a:off x="2527872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TextBox 41"/>
          <p:cNvSpPr txBox="1"/>
          <p:nvPr/>
        </p:nvSpPr>
        <p:spPr>
          <a:xfrm>
            <a:off x="2527872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教学选题</a:t>
            </a:r>
          </a:p>
        </p:txBody>
      </p:sp>
      <p:sp>
        <p:nvSpPr>
          <p:cNvPr id="43" name="同侧圆角矩形 42"/>
          <p:cNvSpPr/>
          <p:nvPr/>
        </p:nvSpPr>
        <p:spPr>
          <a:xfrm>
            <a:off x="3722980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TextBox 43"/>
          <p:cNvSpPr txBox="1"/>
          <p:nvPr/>
        </p:nvSpPr>
        <p:spPr>
          <a:xfrm>
            <a:off x="3722980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教学平台</a:t>
            </a:r>
          </a:p>
        </p:txBody>
      </p:sp>
      <p:sp>
        <p:nvSpPr>
          <p:cNvPr id="45" name="同侧圆角矩形 44"/>
          <p:cNvSpPr/>
          <p:nvPr/>
        </p:nvSpPr>
        <p:spPr>
          <a:xfrm>
            <a:off x="4918088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918088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教学目标</a:t>
            </a:r>
          </a:p>
        </p:txBody>
      </p:sp>
      <p:sp>
        <p:nvSpPr>
          <p:cNvPr id="47" name="同侧圆角矩形 46"/>
          <p:cNvSpPr/>
          <p:nvPr/>
        </p:nvSpPr>
        <p:spPr>
          <a:xfrm>
            <a:off x="6113196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TextBox 47"/>
          <p:cNvSpPr txBox="1"/>
          <p:nvPr/>
        </p:nvSpPr>
        <p:spPr>
          <a:xfrm>
            <a:off x="6113196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  <p:sp>
        <p:nvSpPr>
          <p:cNvPr id="49" name="同侧圆角矩形 48"/>
          <p:cNvSpPr/>
          <p:nvPr/>
        </p:nvSpPr>
        <p:spPr>
          <a:xfrm>
            <a:off x="7308304" y="476672"/>
            <a:ext cx="1152128" cy="328682"/>
          </a:xfrm>
          <a:prstGeom prst="round2SameRect">
            <a:avLst/>
          </a:prstGeom>
          <a:solidFill>
            <a:srgbClr val="8F09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TextBox 49"/>
          <p:cNvSpPr txBox="1"/>
          <p:nvPr/>
        </p:nvSpPr>
        <p:spPr>
          <a:xfrm>
            <a:off x="7308304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教学反思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4704"/>
            <a:ext cx="9144000" cy="609600"/>
          </a:xfrm>
          <a:prstGeom prst="rect">
            <a:avLst/>
          </a:prstGeom>
        </p:spPr>
      </p:pic>
      <p:grpSp>
        <p:nvGrpSpPr>
          <p:cNvPr id="35" name="组合 84"/>
          <p:cNvGrpSpPr/>
          <p:nvPr/>
        </p:nvGrpSpPr>
        <p:grpSpPr>
          <a:xfrm>
            <a:off x="357158" y="2010070"/>
            <a:ext cx="2928958" cy="1061740"/>
            <a:chOff x="666269" y="1652880"/>
            <a:chExt cx="3905731" cy="1488088"/>
          </a:xfrm>
        </p:grpSpPr>
        <p:sp>
          <p:nvSpPr>
            <p:cNvPr id="36" name="圆角矩形 35"/>
            <p:cNvSpPr/>
            <p:nvPr/>
          </p:nvSpPr>
          <p:spPr>
            <a:xfrm>
              <a:off x="763142" y="1652880"/>
              <a:ext cx="3808858" cy="1488088"/>
            </a:xfrm>
            <a:prstGeom prst="roundRect">
              <a:avLst>
                <a:gd name="adj" fmla="val 9912"/>
              </a:avLst>
            </a:prstGeom>
            <a:noFill/>
            <a:ln w="38100">
              <a:solidFill>
                <a:srgbClr val="C6BA9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7" name="Picture 2" descr="F:\51b96a504b7959202c00009f\51b96a504b7959202c00009f\AC090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6269" y="1742696"/>
              <a:ext cx="1161960" cy="10978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8" name="TextBox 37"/>
            <p:cNvSpPr txBox="1"/>
            <p:nvPr/>
          </p:nvSpPr>
          <p:spPr>
            <a:xfrm>
              <a:off x="887994" y="2016848"/>
              <a:ext cx="79368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</a:t>
              </a:r>
              <a:endPara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1746437" y="1893892"/>
              <a:ext cx="2825563" cy="1225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indent="306388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   创新交流平台</a:t>
              </a:r>
              <a:r>
                <a:rPr lang="en-US" altLang="zh-CN" b="1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 </a:t>
              </a:r>
              <a:r>
                <a:rPr lang="zh-CN" altLang="en-US" b="1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改变了什么？</a:t>
              </a:r>
              <a:endPara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endParaRPr>
            </a:p>
          </p:txBody>
        </p:sp>
      </p:grpSp>
      <p:grpSp>
        <p:nvGrpSpPr>
          <p:cNvPr id="61" name="组合 64"/>
          <p:cNvGrpSpPr/>
          <p:nvPr/>
        </p:nvGrpSpPr>
        <p:grpSpPr>
          <a:xfrm>
            <a:off x="4286241" y="1285860"/>
            <a:ext cx="785825" cy="714380"/>
            <a:chOff x="7501301" y="1652880"/>
            <a:chExt cx="1038241" cy="1038231"/>
          </a:xfrm>
        </p:grpSpPr>
        <p:sp>
          <p:nvSpPr>
            <p:cNvPr id="62" name="椭圆 61"/>
            <p:cNvSpPr/>
            <p:nvPr/>
          </p:nvSpPr>
          <p:spPr>
            <a:xfrm>
              <a:off x="7501301" y="1652880"/>
              <a:ext cx="1038231" cy="1038231"/>
            </a:xfrm>
            <a:prstGeom prst="ellipse">
              <a:avLst/>
            </a:prstGeom>
            <a:noFill/>
            <a:ln>
              <a:solidFill>
                <a:srgbClr val="C6BA9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7501310" y="1860526"/>
              <a:ext cx="1038232" cy="5814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latin typeface="黑体" pitchFamily="49" charset="-122"/>
                  <a:ea typeface="黑体" pitchFamily="49" charset="-122"/>
                </a:rPr>
                <a:t>学生</a:t>
              </a:r>
              <a:endParaRPr lang="zh-CN" altLang="en-US" sz="2000" b="1" dirty="0"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3286116" y="1571612"/>
            <a:ext cx="928694" cy="2000264"/>
            <a:chOff x="3286116" y="1509601"/>
            <a:chExt cx="1357322" cy="2348027"/>
          </a:xfrm>
        </p:grpSpPr>
        <p:grpSp>
          <p:nvGrpSpPr>
            <p:cNvPr id="98" name="组合 97"/>
            <p:cNvGrpSpPr/>
            <p:nvPr/>
          </p:nvGrpSpPr>
          <p:grpSpPr>
            <a:xfrm>
              <a:off x="3286116" y="2609040"/>
              <a:ext cx="774412" cy="105580"/>
              <a:chOff x="4643438" y="2143116"/>
              <a:chExt cx="774412" cy="105580"/>
            </a:xfrm>
          </p:grpSpPr>
          <p:cxnSp>
            <p:nvCxnSpPr>
              <p:cNvPr id="54" name="直接连接符 53"/>
              <p:cNvCxnSpPr/>
              <p:nvPr/>
            </p:nvCxnSpPr>
            <p:spPr>
              <a:xfrm>
                <a:off x="4769778" y="2190074"/>
                <a:ext cx="648072" cy="0"/>
              </a:xfrm>
              <a:prstGeom prst="line">
                <a:avLst/>
              </a:prstGeom>
              <a:ln w="38100">
                <a:solidFill>
                  <a:srgbClr val="C6BA95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6" name="椭圆 55"/>
              <p:cNvSpPr/>
              <p:nvPr/>
            </p:nvSpPr>
            <p:spPr>
              <a:xfrm>
                <a:off x="4643438" y="2143116"/>
                <a:ext cx="105580" cy="105580"/>
              </a:xfrm>
              <a:prstGeom prst="ellipse">
                <a:avLst/>
              </a:prstGeom>
              <a:solidFill>
                <a:srgbClr val="C6BA95"/>
              </a:solidFill>
              <a:ln w="38100">
                <a:solidFill>
                  <a:srgbClr val="C6BA9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7" name="组合 87"/>
            <p:cNvGrpSpPr/>
            <p:nvPr/>
          </p:nvGrpSpPr>
          <p:grpSpPr>
            <a:xfrm>
              <a:off x="4143372" y="1509601"/>
              <a:ext cx="500066" cy="2348027"/>
              <a:chOff x="6710578" y="2081105"/>
              <a:chExt cx="510782" cy="3537883"/>
            </a:xfrm>
          </p:grpSpPr>
          <p:sp>
            <p:nvSpPr>
              <p:cNvPr id="78" name="圆角矩形 10"/>
              <p:cNvSpPr/>
              <p:nvPr/>
            </p:nvSpPr>
            <p:spPr>
              <a:xfrm>
                <a:off x="6710578" y="2133895"/>
                <a:ext cx="447942" cy="3432303"/>
              </a:xfrm>
              <a:custGeom>
                <a:avLst/>
                <a:gdLst>
                  <a:gd name="connsiteX0" fmla="*/ 0 w 1440160"/>
                  <a:gd name="connsiteY0" fmla="*/ 240031 h 2582750"/>
                  <a:gd name="connsiteX1" fmla="*/ 240031 w 1440160"/>
                  <a:gd name="connsiteY1" fmla="*/ 0 h 2582750"/>
                  <a:gd name="connsiteX2" fmla="*/ 1200129 w 1440160"/>
                  <a:gd name="connsiteY2" fmla="*/ 0 h 2582750"/>
                  <a:gd name="connsiteX3" fmla="*/ 1440160 w 1440160"/>
                  <a:gd name="connsiteY3" fmla="*/ 240031 h 2582750"/>
                  <a:gd name="connsiteX4" fmla="*/ 1440160 w 1440160"/>
                  <a:gd name="connsiteY4" fmla="*/ 2342719 h 2582750"/>
                  <a:gd name="connsiteX5" fmla="*/ 1200129 w 1440160"/>
                  <a:gd name="connsiteY5" fmla="*/ 2582750 h 2582750"/>
                  <a:gd name="connsiteX6" fmla="*/ 240031 w 1440160"/>
                  <a:gd name="connsiteY6" fmla="*/ 2582750 h 2582750"/>
                  <a:gd name="connsiteX7" fmla="*/ 0 w 1440160"/>
                  <a:gd name="connsiteY7" fmla="*/ 2342719 h 2582750"/>
                  <a:gd name="connsiteX8" fmla="*/ 0 w 1440160"/>
                  <a:gd name="connsiteY8" fmla="*/ 240031 h 2582750"/>
                  <a:gd name="connsiteX0" fmla="*/ 1200129 w 1440160"/>
                  <a:gd name="connsiteY0" fmla="*/ 0 h 2582750"/>
                  <a:gd name="connsiteX1" fmla="*/ 1440160 w 1440160"/>
                  <a:gd name="connsiteY1" fmla="*/ 240031 h 2582750"/>
                  <a:gd name="connsiteX2" fmla="*/ 1440160 w 1440160"/>
                  <a:gd name="connsiteY2" fmla="*/ 2342719 h 2582750"/>
                  <a:gd name="connsiteX3" fmla="*/ 1200129 w 1440160"/>
                  <a:gd name="connsiteY3" fmla="*/ 2582750 h 2582750"/>
                  <a:gd name="connsiteX4" fmla="*/ 240031 w 1440160"/>
                  <a:gd name="connsiteY4" fmla="*/ 2582750 h 2582750"/>
                  <a:gd name="connsiteX5" fmla="*/ 0 w 1440160"/>
                  <a:gd name="connsiteY5" fmla="*/ 2342719 h 2582750"/>
                  <a:gd name="connsiteX6" fmla="*/ 0 w 1440160"/>
                  <a:gd name="connsiteY6" fmla="*/ 240031 h 2582750"/>
                  <a:gd name="connsiteX7" fmla="*/ 240031 w 1440160"/>
                  <a:gd name="connsiteY7" fmla="*/ 0 h 2582750"/>
                  <a:gd name="connsiteX8" fmla="*/ 1291569 w 1440160"/>
                  <a:gd name="connsiteY8" fmla="*/ 91440 h 2582750"/>
                  <a:gd name="connsiteX0" fmla="*/ 1200129 w 1440160"/>
                  <a:gd name="connsiteY0" fmla="*/ 0 h 2582750"/>
                  <a:gd name="connsiteX1" fmla="*/ 1440160 w 1440160"/>
                  <a:gd name="connsiteY1" fmla="*/ 240031 h 2582750"/>
                  <a:gd name="connsiteX2" fmla="*/ 1440160 w 1440160"/>
                  <a:gd name="connsiteY2" fmla="*/ 2342719 h 2582750"/>
                  <a:gd name="connsiteX3" fmla="*/ 1200129 w 1440160"/>
                  <a:gd name="connsiteY3" fmla="*/ 2582750 h 2582750"/>
                  <a:gd name="connsiteX4" fmla="*/ 240031 w 1440160"/>
                  <a:gd name="connsiteY4" fmla="*/ 2582750 h 2582750"/>
                  <a:gd name="connsiteX5" fmla="*/ 0 w 1440160"/>
                  <a:gd name="connsiteY5" fmla="*/ 2342719 h 2582750"/>
                  <a:gd name="connsiteX6" fmla="*/ 0 w 1440160"/>
                  <a:gd name="connsiteY6" fmla="*/ 240031 h 2582750"/>
                  <a:gd name="connsiteX7" fmla="*/ 240031 w 1440160"/>
                  <a:gd name="connsiteY7" fmla="*/ 0 h 2582750"/>
                  <a:gd name="connsiteX8" fmla="*/ 415269 w 1440160"/>
                  <a:gd name="connsiteY8" fmla="*/ 5715 h 2582750"/>
                  <a:gd name="connsiteX0" fmla="*/ 1440160 w 1440160"/>
                  <a:gd name="connsiteY0" fmla="*/ 240031 h 2582750"/>
                  <a:gd name="connsiteX1" fmla="*/ 1440160 w 1440160"/>
                  <a:gd name="connsiteY1" fmla="*/ 2342719 h 2582750"/>
                  <a:gd name="connsiteX2" fmla="*/ 1200129 w 1440160"/>
                  <a:gd name="connsiteY2" fmla="*/ 2582750 h 2582750"/>
                  <a:gd name="connsiteX3" fmla="*/ 240031 w 1440160"/>
                  <a:gd name="connsiteY3" fmla="*/ 2582750 h 2582750"/>
                  <a:gd name="connsiteX4" fmla="*/ 0 w 1440160"/>
                  <a:gd name="connsiteY4" fmla="*/ 2342719 h 2582750"/>
                  <a:gd name="connsiteX5" fmla="*/ 0 w 1440160"/>
                  <a:gd name="connsiteY5" fmla="*/ 240031 h 2582750"/>
                  <a:gd name="connsiteX6" fmla="*/ 240031 w 1440160"/>
                  <a:gd name="connsiteY6" fmla="*/ 0 h 2582750"/>
                  <a:gd name="connsiteX7" fmla="*/ 415269 w 1440160"/>
                  <a:gd name="connsiteY7" fmla="*/ 5715 h 2582750"/>
                  <a:gd name="connsiteX0" fmla="*/ 1440160 w 1440160"/>
                  <a:gd name="connsiteY0" fmla="*/ 2342719 h 2582750"/>
                  <a:gd name="connsiteX1" fmla="*/ 1200129 w 1440160"/>
                  <a:gd name="connsiteY1" fmla="*/ 2582750 h 2582750"/>
                  <a:gd name="connsiteX2" fmla="*/ 240031 w 1440160"/>
                  <a:gd name="connsiteY2" fmla="*/ 2582750 h 2582750"/>
                  <a:gd name="connsiteX3" fmla="*/ 0 w 1440160"/>
                  <a:gd name="connsiteY3" fmla="*/ 2342719 h 2582750"/>
                  <a:gd name="connsiteX4" fmla="*/ 0 w 1440160"/>
                  <a:gd name="connsiteY4" fmla="*/ 240031 h 2582750"/>
                  <a:gd name="connsiteX5" fmla="*/ 240031 w 1440160"/>
                  <a:gd name="connsiteY5" fmla="*/ 0 h 2582750"/>
                  <a:gd name="connsiteX6" fmla="*/ 415269 w 1440160"/>
                  <a:gd name="connsiteY6" fmla="*/ 5715 h 2582750"/>
                  <a:gd name="connsiteX0" fmla="*/ 1200129 w 1200129"/>
                  <a:gd name="connsiteY0" fmla="*/ 2582750 h 2582750"/>
                  <a:gd name="connsiteX1" fmla="*/ 240031 w 1200129"/>
                  <a:gd name="connsiteY1" fmla="*/ 2582750 h 2582750"/>
                  <a:gd name="connsiteX2" fmla="*/ 0 w 1200129"/>
                  <a:gd name="connsiteY2" fmla="*/ 2342719 h 2582750"/>
                  <a:gd name="connsiteX3" fmla="*/ 0 w 1200129"/>
                  <a:gd name="connsiteY3" fmla="*/ 240031 h 2582750"/>
                  <a:gd name="connsiteX4" fmla="*/ 240031 w 1200129"/>
                  <a:gd name="connsiteY4" fmla="*/ 0 h 2582750"/>
                  <a:gd name="connsiteX5" fmla="*/ 415269 w 1200129"/>
                  <a:gd name="connsiteY5" fmla="*/ 5715 h 2582750"/>
                  <a:gd name="connsiteX0" fmla="*/ 409554 w 447942"/>
                  <a:gd name="connsiteY0" fmla="*/ 2592275 h 2592275"/>
                  <a:gd name="connsiteX1" fmla="*/ 240031 w 447942"/>
                  <a:gd name="connsiteY1" fmla="*/ 2582750 h 2592275"/>
                  <a:gd name="connsiteX2" fmla="*/ 0 w 447942"/>
                  <a:gd name="connsiteY2" fmla="*/ 2342719 h 2592275"/>
                  <a:gd name="connsiteX3" fmla="*/ 0 w 447942"/>
                  <a:gd name="connsiteY3" fmla="*/ 240031 h 2592275"/>
                  <a:gd name="connsiteX4" fmla="*/ 240031 w 447942"/>
                  <a:gd name="connsiteY4" fmla="*/ 0 h 2592275"/>
                  <a:gd name="connsiteX5" fmla="*/ 415269 w 447942"/>
                  <a:gd name="connsiteY5" fmla="*/ 5715 h 2592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47942" h="2592275">
                    <a:moveTo>
                      <a:pt x="409554" y="2592275"/>
                    </a:moveTo>
                    <a:lnTo>
                      <a:pt x="240031" y="2582750"/>
                    </a:lnTo>
                    <a:cubicBezTo>
                      <a:pt x="107466" y="2582750"/>
                      <a:pt x="0" y="2475284"/>
                      <a:pt x="0" y="2342719"/>
                    </a:cubicBezTo>
                    <a:lnTo>
                      <a:pt x="0" y="240031"/>
                    </a:lnTo>
                    <a:cubicBezTo>
                      <a:pt x="0" y="107466"/>
                      <a:pt x="107466" y="0"/>
                      <a:pt x="240031" y="0"/>
                    </a:cubicBezTo>
                    <a:cubicBezTo>
                      <a:pt x="560064" y="0"/>
                      <a:pt x="415269" y="5715"/>
                      <a:pt x="415269" y="5715"/>
                    </a:cubicBezTo>
                  </a:path>
                </a:pathLst>
              </a:custGeom>
              <a:noFill/>
              <a:ln w="38100">
                <a:solidFill>
                  <a:srgbClr val="C6BA95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椭圆 78"/>
              <p:cNvSpPr/>
              <p:nvPr/>
            </p:nvSpPr>
            <p:spPr>
              <a:xfrm flipH="1">
                <a:off x="7115780" y="2081105"/>
                <a:ext cx="105580" cy="105580"/>
              </a:xfrm>
              <a:prstGeom prst="ellipse">
                <a:avLst/>
              </a:prstGeom>
              <a:solidFill>
                <a:srgbClr val="C6BA95"/>
              </a:solidFill>
              <a:ln w="38100">
                <a:solidFill>
                  <a:srgbClr val="C6BA9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椭圆 80"/>
              <p:cNvSpPr/>
              <p:nvPr/>
            </p:nvSpPr>
            <p:spPr>
              <a:xfrm flipH="1">
                <a:off x="7115780" y="5513408"/>
                <a:ext cx="105580" cy="105580"/>
              </a:xfrm>
              <a:prstGeom prst="ellipse">
                <a:avLst/>
              </a:prstGeom>
              <a:solidFill>
                <a:srgbClr val="C6BA95"/>
              </a:solidFill>
              <a:ln w="38100">
                <a:solidFill>
                  <a:srgbClr val="C6BA9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83" name="组合 77"/>
              <p:cNvGrpSpPr/>
              <p:nvPr/>
            </p:nvGrpSpPr>
            <p:grpSpPr>
              <a:xfrm>
                <a:off x="6710578" y="3681486"/>
                <a:ext cx="437813" cy="215277"/>
                <a:chOff x="6710578" y="3190271"/>
                <a:chExt cx="437813" cy="215277"/>
              </a:xfrm>
            </p:grpSpPr>
            <p:cxnSp>
              <p:nvCxnSpPr>
                <p:cNvPr id="85" name="直接连接符 84"/>
                <p:cNvCxnSpPr/>
                <p:nvPr/>
              </p:nvCxnSpPr>
              <p:spPr>
                <a:xfrm flipH="1">
                  <a:off x="6710578" y="3297911"/>
                  <a:ext cx="384442" cy="0"/>
                </a:xfrm>
                <a:prstGeom prst="line">
                  <a:avLst/>
                </a:prstGeom>
                <a:ln w="38100">
                  <a:solidFill>
                    <a:srgbClr val="C6BA95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9" name="椭圆 88"/>
                <p:cNvSpPr/>
                <p:nvPr/>
              </p:nvSpPr>
              <p:spPr>
                <a:xfrm flipH="1">
                  <a:off x="7075422" y="3190271"/>
                  <a:ext cx="72969" cy="215277"/>
                </a:xfrm>
                <a:prstGeom prst="ellipse">
                  <a:avLst/>
                </a:prstGeom>
                <a:solidFill>
                  <a:srgbClr val="C6BA95"/>
                </a:solidFill>
                <a:ln w="38100">
                  <a:solidFill>
                    <a:srgbClr val="C6BA9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99" name="组合 84"/>
          <p:cNvGrpSpPr/>
          <p:nvPr/>
        </p:nvGrpSpPr>
        <p:grpSpPr>
          <a:xfrm>
            <a:off x="285720" y="4691163"/>
            <a:ext cx="2928958" cy="1095291"/>
            <a:chOff x="666269" y="1652880"/>
            <a:chExt cx="3905731" cy="1535111"/>
          </a:xfrm>
        </p:grpSpPr>
        <p:sp>
          <p:nvSpPr>
            <p:cNvPr id="100" name="圆角矩形 99"/>
            <p:cNvSpPr/>
            <p:nvPr/>
          </p:nvSpPr>
          <p:spPr>
            <a:xfrm>
              <a:off x="763142" y="1652880"/>
              <a:ext cx="3808858" cy="1488088"/>
            </a:xfrm>
            <a:prstGeom prst="roundRect">
              <a:avLst>
                <a:gd name="adj" fmla="val 9912"/>
              </a:avLst>
            </a:prstGeom>
            <a:noFill/>
            <a:ln w="38100">
              <a:solidFill>
                <a:srgbClr val="C6BA9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1" name="Picture 2" descr="F:\51b96a504b7959202c00009f\51b96a504b7959202c00009f\AC090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6269" y="1686126"/>
              <a:ext cx="1161960" cy="10978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2" name="TextBox 101"/>
            <p:cNvSpPr txBox="1"/>
            <p:nvPr/>
          </p:nvSpPr>
          <p:spPr>
            <a:xfrm>
              <a:off x="887993" y="2016849"/>
              <a:ext cx="793684" cy="560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</a:t>
              </a:r>
              <a:endPara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3" name="TextBox 102"/>
            <p:cNvSpPr txBox="1"/>
            <p:nvPr/>
          </p:nvSpPr>
          <p:spPr>
            <a:xfrm>
              <a:off x="1746437" y="1893892"/>
              <a:ext cx="2825563" cy="12940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indent="306388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   创新教学内容带给学生什么？</a:t>
              </a:r>
              <a:endPara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endParaRPr>
            </a:p>
          </p:txBody>
        </p:sp>
      </p:grpSp>
      <p:grpSp>
        <p:nvGrpSpPr>
          <p:cNvPr id="105" name="组合 64"/>
          <p:cNvGrpSpPr/>
          <p:nvPr/>
        </p:nvGrpSpPr>
        <p:grpSpPr>
          <a:xfrm>
            <a:off x="4286241" y="2143116"/>
            <a:ext cx="785825" cy="714380"/>
            <a:chOff x="7501301" y="1652880"/>
            <a:chExt cx="1038241" cy="1038231"/>
          </a:xfrm>
        </p:grpSpPr>
        <p:sp>
          <p:nvSpPr>
            <p:cNvPr id="106" name="椭圆 105"/>
            <p:cNvSpPr/>
            <p:nvPr/>
          </p:nvSpPr>
          <p:spPr>
            <a:xfrm>
              <a:off x="7501301" y="1652880"/>
              <a:ext cx="1038231" cy="1038231"/>
            </a:xfrm>
            <a:prstGeom prst="ellipse">
              <a:avLst/>
            </a:prstGeom>
            <a:noFill/>
            <a:ln>
              <a:solidFill>
                <a:srgbClr val="C6BA9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7501310" y="1860526"/>
              <a:ext cx="1038232" cy="5814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latin typeface="黑体" pitchFamily="49" charset="-122"/>
                  <a:ea typeface="黑体" pitchFamily="49" charset="-122"/>
                </a:rPr>
                <a:t>教师</a:t>
              </a:r>
              <a:endParaRPr lang="zh-CN" altLang="en-US" sz="2000" b="1" dirty="0"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108" name="组合 64"/>
          <p:cNvGrpSpPr/>
          <p:nvPr/>
        </p:nvGrpSpPr>
        <p:grpSpPr>
          <a:xfrm>
            <a:off x="4286248" y="3214686"/>
            <a:ext cx="785825" cy="714380"/>
            <a:chOff x="7501301" y="1652880"/>
            <a:chExt cx="1038241" cy="1038231"/>
          </a:xfrm>
        </p:grpSpPr>
        <p:sp>
          <p:nvSpPr>
            <p:cNvPr id="109" name="椭圆 108"/>
            <p:cNvSpPr/>
            <p:nvPr/>
          </p:nvSpPr>
          <p:spPr>
            <a:xfrm>
              <a:off x="7501301" y="1652880"/>
              <a:ext cx="1038231" cy="1038231"/>
            </a:xfrm>
            <a:prstGeom prst="ellipse">
              <a:avLst/>
            </a:prstGeom>
            <a:noFill/>
            <a:ln>
              <a:solidFill>
                <a:srgbClr val="C6BA9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TextBox 109"/>
            <p:cNvSpPr txBox="1"/>
            <p:nvPr/>
          </p:nvSpPr>
          <p:spPr>
            <a:xfrm>
              <a:off x="7501310" y="1860526"/>
              <a:ext cx="1038232" cy="5814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latin typeface="黑体" pitchFamily="49" charset="-122"/>
                  <a:ea typeface="黑体" pitchFamily="49" charset="-122"/>
                </a:rPr>
                <a:t>课堂</a:t>
              </a:r>
              <a:endParaRPr lang="zh-CN" altLang="en-US" sz="2000" b="1" dirty="0"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111" name="Rectangle 1"/>
          <p:cNvSpPr>
            <a:spLocks noChangeArrowheads="1"/>
          </p:cNvSpPr>
          <p:nvPr/>
        </p:nvSpPr>
        <p:spPr bwMode="auto">
          <a:xfrm>
            <a:off x="4993358" y="1357298"/>
            <a:ext cx="307520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306388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 smtClean="0">
                <a:solidFill>
                  <a:schemeClr val="accent1">
                    <a:lumMod val="50000"/>
                  </a:schemeClr>
                </a:solidFill>
                <a:latin typeface="方正姚体" pitchFamily="2" charset="-122"/>
                <a:ea typeface="方正姚体" pitchFamily="2" charset="-122"/>
                <a:cs typeface="宋体" pitchFamily="2" charset="-122"/>
              </a:rPr>
              <a:t>自由、平等、多向交流</a:t>
            </a:r>
            <a:endParaRPr lang="en-US" altLang="zh-CN" sz="2000" b="1" dirty="0" smtClean="0">
              <a:solidFill>
                <a:schemeClr val="accent1">
                  <a:lumMod val="50000"/>
                </a:schemeClr>
              </a:solidFill>
              <a:latin typeface="方正姚体" pitchFamily="2" charset="-122"/>
              <a:ea typeface="方正姚体" pitchFamily="2" charset="-122"/>
              <a:cs typeface="宋体" pitchFamily="2" charset="-122"/>
            </a:endParaRPr>
          </a:p>
        </p:txBody>
      </p:sp>
      <p:sp>
        <p:nvSpPr>
          <p:cNvPr id="112" name="Rectangle 1"/>
          <p:cNvSpPr>
            <a:spLocks noChangeArrowheads="1"/>
          </p:cNvSpPr>
          <p:nvPr/>
        </p:nvSpPr>
        <p:spPr bwMode="auto">
          <a:xfrm>
            <a:off x="4993358" y="2243072"/>
            <a:ext cx="307520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306388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 smtClean="0">
                <a:solidFill>
                  <a:schemeClr val="accent1">
                    <a:lumMod val="50000"/>
                  </a:schemeClr>
                </a:solidFill>
                <a:latin typeface="方正姚体" pitchFamily="2" charset="-122"/>
                <a:ea typeface="方正姚体" pitchFamily="2" charset="-122"/>
                <a:cs typeface="宋体" pitchFamily="2" charset="-122"/>
              </a:rPr>
              <a:t>充分、即时、平等关注</a:t>
            </a:r>
          </a:p>
        </p:txBody>
      </p:sp>
      <p:sp>
        <p:nvSpPr>
          <p:cNvPr id="113" name="Rectangle 1"/>
          <p:cNvSpPr>
            <a:spLocks noChangeArrowheads="1"/>
          </p:cNvSpPr>
          <p:nvPr/>
        </p:nvSpPr>
        <p:spPr bwMode="auto">
          <a:xfrm>
            <a:off x="5000692" y="3286124"/>
            <a:ext cx="342896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306388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 smtClean="0">
                <a:solidFill>
                  <a:schemeClr val="accent1">
                    <a:lumMod val="50000"/>
                  </a:schemeClr>
                </a:solidFill>
                <a:latin typeface="方正姚体" pitchFamily="2" charset="-122"/>
                <a:ea typeface="方正姚体" pitchFamily="2" charset="-122"/>
                <a:cs typeface="宋体" pitchFamily="2" charset="-122"/>
              </a:rPr>
              <a:t>增容量、提效率、厚积累</a:t>
            </a:r>
          </a:p>
        </p:txBody>
      </p:sp>
      <p:grpSp>
        <p:nvGrpSpPr>
          <p:cNvPr id="114" name="组合 113"/>
          <p:cNvGrpSpPr/>
          <p:nvPr/>
        </p:nvGrpSpPr>
        <p:grpSpPr>
          <a:xfrm>
            <a:off x="3214678" y="4429132"/>
            <a:ext cx="1000132" cy="1500198"/>
            <a:chOff x="3286116" y="1509601"/>
            <a:chExt cx="1357322" cy="2348027"/>
          </a:xfrm>
        </p:grpSpPr>
        <p:grpSp>
          <p:nvGrpSpPr>
            <p:cNvPr id="115" name="组合 97"/>
            <p:cNvGrpSpPr/>
            <p:nvPr/>
          </p:nvGrpSpPr>
          <p:grpSpPr>
            <a:xfrm>
              <a:off x="3286116" y="2609040"/>
              <a:ext cx="774412" cy="105580"/>
              <a:chOff x="4643438" y="2143116"/>
              <a:chExt cx="774412" cy="105580"/>
            </a:xfrm>
          </p:grpSpPr>
          <p:cxnSp>
            <p:nvCxnSpPr>
              <p:cNvPr id="123" name="直接连接符 122"/>
              <p:cNvCxnSpPr/>
              <p:nvPr/>
            </p:nvCxnSpPr>
            <p:spPr>
              <a:xfrm>
                <a:off x="4769778" y="2190074"/>
                <a:ext cx="648072" cy="0"/>
              </a:xfrm>
              <a:prstGeom prst="line">
                <a:avLst/>
              </a:prstGeom>
              <a:ln w="38100">
                <a:solidFill>
                  <a:srgbClr val="C6BA95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4" name="椭圆 123"/>
              <p:cNvSpPr/>
              <p:nvPr/>
            </p:nvSpPr>
            <p:spPr>
              <a:xfrm>
                <a:off x="4643438" y="2143116"/>
                <a:ext cx="105580" cy="105580"/>
              </a:xfrm>
              <a:prstGeom prst="ellipse">
                <a:avLst/>
              </a:prstGeom>
              <a:solidFill>
                <a:srgbClr val="C6BA95"/>
              </a:solidFill>
              <a:ln w="38100">
                <a:solidFill>
                  <a:srgbClr val="C6BA9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6" name="组合 87"/>
            <p:cNvGrpSpPr/>
            <p:nvPr/>
          </p:nvGrpSpPr>
          <p:grpSpPr>
            <a:xfrm>
              <a:off x="4143372" y="1509600"/>
              <a:ext cx="500066" cy="2348028"/>
              <a:chOff x="6710578" y="2081105"/>
              <a:chExt cx="510782" cy="3537883"/>
            </a:xfrm>
          </p:grpSpPr>
          <p:sp>
            <p:nvSpPr>
              <p:cNvPr id="117" name="圆角矩形 10"/>
              <p:cNvSpPr/>
              <p:nvPr/>
            </p:nvSpPr>
            <p:spPr>
              <a:xfrm>
                <a:off x="6710578" y="2133895"/>
                <a:ext cx="447942" cy="3432303"/>
              </a:xfrm>
              <a:custGeom>
                <a:avLst/>
                <a:gdLst>
                  <a:gd name="connsiteX0" fmla="*/ 0 w 1440160"/>
                  <a:gd name="connsiteY0" fmla="*/ 240031 h 2582750"/>
                  <a:gd name="connsiteX1" fmla="*/ 240031 w 1440160"/>
                  <a:gd name="connsiteY1" fmla="*/ 0 h 2582750"/>
                  <a:gd name="connsiteX2" fmla="*/ 1200129 w 1440160"/>
                  <a:gd name="connsiteY2" fmla="*/ 0 h 2582750"/>
                  <a:gd name="connsiteX3" fmla="*/ 1440160 w 1440160"/>
                  <a:gd name="connsiteY3" fmla="*/ 240031 h 2582750"/>
                  <a:gd name="connsiteX4" fmla="*/ 1440160 w 1440160"/>
                  <a:gd name="connsiteY4" fmla="*/ 2342719 h 2582750"/>
                  <a:gd name="connsiteX5" fmla="*/ 1200129 w 1440160"/>
                  <a:gd name="connsiteY5" fmla="*/ 2582750 h 2582750"/>
                  <a:gd name="connsiteX6" fmla="*/ 240031 w 1440160"/>
                  <a:gd name="connsiteY6" fmla="*/ 2582750 h 2582750"/>
                  <a:gd name="connsiteX7" fmla="*/ 0 w 1440160"/>
                  <a:gd name="connsiteY7" fmla="*/ 2342719 h 2582750"/>
                  <a:gd name="connsiteX8" fmla="*/ 0 w 1440160"/>
                  <a:gd name="connsiteY8" fmla="*/ 240031 h 2582750"/>
                  <a:gd name="connsiteX0" fmla="*/ 1200129 w 1440160"/>
                  <a:gd name="connsiteY0" fmla="*/ 0 h 2582750"/>
                  <a:gd name="connsiteX1" fmla="*/ 1440160 w 1440160"/>
                  <a:gd name="connsiteY1" fmla="*/ 240031 h 2582750"/>
                  <a:gd name="connsiteX2" fmla="*/ 1440160 w 1440160"/>
                  <a:gd name="connsiteY2" fmla="*/ 2342719 h 2582750"/>
                  <a:gd name="connsiteX3" fmla="*/ 1200129 w 1440160"/>
                  <a:gd name="connsiteY3" fmla="*/ 2582750 h 2582750"/>
                  <a:gd name="connsiteX4" fmla="*/ 240031 w 1440160"/>
                  <a:gd name="connsiteY4" fmla="*/ 2582750 h 2582750"/>
                  <a:gd name="connsiteX5" fmla="*/ 0 w 1440160"/>
                  <a:gd name="connsiteY5" fmla="*/ 2342719 h 2582750"/>
                  <a:gd name="connsiteX6" fmla="*/ 0 w 1440160"/>
                  <a:gd name="connsiteY6" fmla="*/ 240031 h 2582750"/>
                  <a:gd name="connsiteX7" fmla="*/ 240031 w 1440160"/>
                  <a:gd name="connsiteY7" fmla="*/ 0 h 2582750"/>
                  <a:gd name="connsiteX8" fmla="*/ 1291569 w 1440160"/>
                  <a:gd name="connsiteY8" fmla="*/ 91440 h 2582750"/>
                  <a:gd name="connsiteX0" fmla="*/ 1200129 w 1440160"/>
                  <a:gd name="connsiteY0" fmla="*/ 0 h 2582750"/>
                  <a:gd name="connsiteX1" fmla="*/ 1440160 w 1440160"/>
                  <a:gd name="connsiteY1" fmla="*/ 240031 h 2582750"/>
                  <a:gd name="connsiteX2" fmla="*/ 1440160 w 1440160"/>
                  <a:gd name="connsiteY2" fmla="*/ 2342719 h 2582750"/>
                  <a:gd name="connsiteX3" fmla="*/ 1200129 w 1440160"/>
                  <a:gd name="connsiteY3" fmla="*/ 2582750 h 2582750"/>
                  <a:gd name="connsiteX4" fmla="*/ 240031 w 1440160"/>
                  <a:gd name="connsiteY4" fmla="*/ 2582750 h 2582750"/>
                  <a:gd name="connsiteX5" fmla="*/ 0 w 1440160"/>
                  <a:gd name="connsiteY5" fmla="*/ 2342719 h 2582750"/>
                  <a:gd name="connsiteX6" fmla="*/ 0 w 1440160"/>
                  <a:gd name="connsiteY6" fmla="*/ 240031 h 2582750"/>
                  <a:gd name="connsiteX7" fmla="*/ 240031 w 1440160"/>
                  <a:gd name="connsiteY7" fmla="*/ 0 h 2582750"/>
                  <a:gd name="connsiteX8" fmla="*/ 415269 w 1440160"/>
                  <a:gd name="connsiteY8" fmla="*/ 5715 h 2582750"/>
                  <a:gd name="connsiteX0" fmla="*/ 1440160 w 1440160"/>
                  <a:gd name="connsiteY0" fmla="*/ 240031 h 2582750"/>
                  <a:gd name="connsiteX1" fmla="*/ 1440160 w 1440160"/>
                  <a:gd name="connsiteY1" fmla="*/ 2342719 h 2582750"/>
                  <a:gd name="connsiteX2" fmla="*/ 1200129 w 1440160"/>
                  <a:gd name="connsiteY2" fmla="*/ 2582750 h 2582750"/>
                  <a:gd name="connsiteX3" fmla="*/ 240031 w 1440160"/>
                  <a:gd name="connsiteY3" fmla="*/ 2582750 h 2582750"/>
                  <a:gd name="connsiteX4" fmla="*/ 0 w 1440160"/>
                  <a:gd name="connsiteY4" fmla="*/ 2342719 h 2582750"/>
                  <a:gd name="connsiteX5" fmla="*/ 0 w 1440160"/>
                  <a:gd name="connsiteY5" fmla="*/ 240031 h 2582750"/>
                  <a:gd name="connsiteX6" fmla="*/ 240031 w 1440160"/>
                  <a:gd name="connsiteY6" fmla="*/ 0 h 2582750"/>
                  <a:gd name="connsiteX7" fmla="*/ 415269 w 1440160"/>
                  <a:gd name="connsiteY7" fmla="*/ 5715 h 2582750"/>
                  <a:gd name="connsiteX0" fmla="*/ 1440160 w 1440160"/>
                  <a:gd name="connsiteY0" fmla="*/ 2342719 h 2582750"/>
                  <a:gd name="connsiteX1" fmla="*/ 1200129 w 1440160"/>
                  <a:gd name="connsiteY1" fmla="*/ 2582750 h 2582750"/>
                  <a:gd name="connsiteX2" fmla="*/ 240031 w 1440160"/>
                  <a:gd name="connsiteY2" fmla="*/ 2582750 h 2582750"/>
                  <a:gd name="connsiteX3" fmla="*/ 0 w 1440160"/>
                  <a:gd name="connsiteY3" fmla="*/ 2342719 h 2582750"/>
                  <a:gd name="connsiteX4" fmla="*/ 0 w 1440160"/>
                  <a:gd name="connsiteY4" fmla="*/ 240031 h 2582750"/>
                  <a:gd name="connsiteX5" fmla="*/ 240031 w 1440160"/>
                  <a:gd name="connsiteY5" fmla="*/ 0 h 2582750"/>
                  <a:gd name="connsiteX6" fmla="*/ 415269 w 1440160"/>
                  <a:gd name="connsiteY6" fmla="*/ 5715 h 2582750"/>
                  <a:gd name="connsiteX0" fmla="*/ 1200129 w 1200129"/>
                  <a:gd name="connsiteY0" fmla="*/ 2582750 h 2582750"/>
                  <a:gd name="connsiteX1" fmla="*/ 240031 w 1200129"/>
                  <a:gd name="connsiteY1" fmla="*/ 2582750 h 2582750"/>
                  <a:gd name="connsiteX2" fmla="*/ 0 w 1200129"/>
                  <a:gd name="connsiteY2" fmla="*/ 2342719 h 2582750"/>
                  <a:gd name="connsiteX3" fmla="*/ 0 w 1200129"/>
                  <a:gd name="connsiteY3" fmla="*/ 240031 h 2582750"/>
                  <a:gd name="connsiteX4" fmla="*/ 240031 w 1200129"/>
                  <a:gd name="connsiteY4" fmla="*/ 0 h 2582750"/>
                  <a:gd name="connsiteX5" fmla="*/ 415269 w 1200129"/>
                  <a:gd name="connsiteY5" fmla="*/ 5715 h 2582750"/>
                  <a:gd name="connsiteX0" fmla="*/ 409554 w 447942"/>
                  <a:gd name="connsiteY0" fmla="*/ 2592275 h 2592275"/>
                  <a:gd name="connsiteX1" fmla="*/ 240031 w 447942"/>
                  <a:gd name="connsiteY1" fmla="*/ 2582750 h 2592275"/>
                  <a:gd name="connsiteX2" fmla="*/ 0 w 447942"/>
                  <a:gd name="connsiteY2" fmla="*/ 2342719 h 2592275"/>
                  <a:gd name="connsiteX3" fmla="*/ 0 w 447942"/>
                  <a:gd name="connsiteY3" fmla="*/ 240031 h 2592275"/>
                  <a:gd name="connsiteX4" fmla="*/ 240031 w 447942"/>
                  <a:gd name="connsiteY4" fmla="*/ 0 h 2592275"/>
                  <a:gd name="connsiteX5" fmla="*/ 415269 w 447942"/>
                  <a:gd name="connsiteY5" fmla="*/ 5715 h 2592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47942" h="2592275">
                    <a:moveTo>
                      <a:pt x="409554" y="2592275"/>
                    </a:moveTo>
                    <a:lnTo>
                      <a:pt x="240031" y="2582750"/>
                    </a:lnTo>
                    <a:cubicBezTo>
                      <a:pt x="107466" y="2582750"/>
                      <a:pt x="0" y="2475284"/>
                      <a:pt x="0" y="2342719"/>
                    </a:cubicBezTo>
                    <a:lnTo>
                      <a:pt x="0" y="240031"/>
                    </a:lnTo>
                    <a:cubicBezTo>
                      <a:pt x="0" y="107466"/>
                      <a:pt x="107466" y="0"/>
                      <a:pt x="240031" y="0"/>
                    </a:cubicBezTo>
                    <a:cubicBezTo>
                      <a:pt x="560064" y="0"/>
                      <a:pt x="415269" y="5715"/>
                      <a:pt x="415269" y="5715"/>
                    </a:cubicBezTo>
                  </a:path>
                </a:pathLst>
              </a:custGeom>
              <a:noFill/>
              <a:ln w="38100">
                <a:solidFill>
                  <a:srgbClr val="C6BA95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" name="椭圆 117"/>
              <p:cNvSpPr/>
              <p:nvPr/>
            </p:nvSpPr>
            <p:spPr>
              <a:xfrm flipH="1">
                <a:off x="7115780" y="2081105"/>
                <a:ext cx="105580" cy="105580"/>
              </a:xfrm>
              <a:prstGeom prst="ellipse">
                <a:avLst/>
              </a:prstGeom>
              <a:solidFill>
                <a:srgbClr val="C6BA95"/>
              </a:solidFill>
              <a:ln w="38100">
                <a:solidFill>
                  <a:srgbClr val="C6BA9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9" name="椭圆 118"/>
              <p:cNvSpPr/>
              <p:nvPr/>
            </p:nvSpPr>
            <p:spPr>
              <a:xfrm flipH="1">
                <a:off x="7115780" y="5513408"/>
                <a:ext cx="105580" cy="105580"/>
              </a:xfrm>
              <a:prstGeom prst="ellipse">
                <a:avLst/>
              </a:prstGeom>
              <a:solidFill>
                <a:srgbClr val="C6BA95"/>
              </a:solidFill>
              <a:ln w="38100">
                <a:solidFill>
                  <a:srgbClr val="C6BA9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0" name="组合 64"/>
          <p:cNvGrpSpPr/>
          <p:nvPr/>
        </p:nvGrpSpPr>
        <p:grpSpPr>
          <a:xfrm>
            <a:off x="4286241" y="4071942"/>
            <a:ext cx="785825" cy="714380"/>
            <a:chOff x="7501301" y="1652880"/>
            <a:chExt cx="1038241" cy="1038231"/>
          </a:xfrm>
        </p:grpSpPr>
        <p:sp>
          <p:nvSpPr>
            <p:cNvPr id="64" name="椭圆 63"/>
            <p:cNvSpPr/>
            <p:nvPr/>
          </p:nvSpPr>
          <p:spPr>
            <a:xfrm>
              <a:off x="7501301" y="1652880"/>
              <a:ext cx="1038231" cy="1038231"/>
            </a:xfrm>
            <a:prstGeom prst="ellipse">
              <a:avLst/>
            </a:prstGeom>
            <a:noFill/>
            <a:ln>
              <a:solidFill>
                <a:srgbClr val="C6BA9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7501310" y="1860526"/>
              <a:ext cx="1038232" cy="5814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latin typeface="黑体" pitchFamily="49" charset="-122"/>
                  <a:ea typeface="黑体" pitchFamily="49" charset="-122"/>
                </a:rPr>
                <a:t>学习</a:t>
              </a:r>
              <a:endParaRPr lang="zh-CN" altLang="en-US" sz="2000" b="1" dirty="0"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66" name="组合 64"/>
          <p:cNvGrpSpPr/>
          <p:nvPr/>
        </p:nvGrpSpPr>
        <p:grpSpPr>
          <a:xfrm>
            <a:off x="4286241" y="5572140"/>
            <a:ext cx="785825" cy="714380"/>
            <a:chOff x="7501301" y="1652880"/>
            <a:chExt cx="1038241" cy="1038231"/>
          </a:xfrm>
        </p:grpSpPr>
        <p:sp>
          <p:nvSpPr>
            <p:cNvPr id="67" name="椭圆 66"/>
            <p:cNvSpPr/>
            <p:nvPr/>
          </p:nvSpPr>
          <p:spPr>
            <a:xfrm>
              <a:off x="7501301" y="1652880"/>
              <a:ext cx="1038231" cy="1038231"/>
            </a:xfrm>
            <a:prstGeom prst="ellipse">
              <a:avLst/>
            </a:prstGeom>
            <a:noFill/>
            <a:ln>
              <a:solidFill>
                <a:srgbClr val="C6BA9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7501310" y="1860526"/>
              <a:ext cx="1038232" cy="5814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latin typeface="黑体" pitchFamily="49" charset="-122"/>
                  <a:ea typeface="黑体" pitchFamily="49" charset="-122"/>
                </a:rPr>
                <a:t>生活</a:t>
              </a:r>
              <a:endParaRPr lang="zh-CN" altLang="en-US" sz="2000" b="1" dirty="0"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69" name="Rectangle 1"/>
          <p:cNvSpPr>
            <a:spLocks noChangeArrowheads="1"/>
          </p:cNvSpPr>
          <p:nvPr/>
        </p:nvSpPr>
        <p:spPr bwMode="auto">
          <a:xfrm>
            <a:off x="5000628" y="4171898"/>
            <a:ext cx="342896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306388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 smtClean="0">
                <a:solidFill>
                  <a:schemeClr val="accent1">
                    <a:lumMod val="50000"/>
                  </a:schemeClr>
                </a:solidFill>
                <a:latin typeface="方正姚体" pitchFamily="2" charset="-122"/>
                <a:ea typeface="方正姚体" pitchFamily="2" charset="-122"/>
                <a:cs typeface="宋体" pitchFamily="2" charset="-122"/>
              </a:rPr>
              <a:t>后续学习有基础</a:t>
            </a:r>
          </a:p>
        </p:txBody>
      </p:sp>
      <p:sp>
        <p:nvSpPr>
          <p:cNvPr id="70" name="Rectangle 1"/>
          <p:cNvSpPr>
            <a:spLocks noChangeArrowheads="1"/>
          </p:cNvSpPr>
          <p:nvPr/>
        </p:nvSpPr>
        <p:spPr bwMode="auto">
          <a:xfrm>
            <a:off x="5000628" y="5743534"/>
            <a:ext cx="342896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306388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 smtClean="0">
                <a:solidFill>
                  <a:schemeClr val="accent1">
                    <a:lumMod val="50000"/>
                  </a:schemeClr>
                </a:solidFill>
                <a:latin typeface="方正姚体" pitchFamily="2" charset="-122"/>
                <a:ea typeface="方正姚体" pitchFamily="2" charset="-122"/>
                <a:cs typeface="宋体" pitchFamily="2" charset="-122"/>
              </a:rPr>
              <a:t>日后生活有语文</a:t>
            </a:r>
          </a:p>
        </p:txBody>
      </p:sp>
    </p:spTree>
    <p:extLst>
      <p:ext uri="{BB962C8B-B14F-4D97-AF65-F5344CB8AC3E}">
        <p14:creationId xmlns:p14="http://schemas.microsoft.com/office/powerpoint/2010/main" val="51009544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6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9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4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2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" grpId="0"/>
      <p:bldP spid="112" grpId="0"/>
      <p:bldP spid="113" grpId="0"/>
      <p:bldP spid="69" grpId="0"/>
      <p:bldP spid="7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标题 1"/>
          <p:cNvSpPr txBox="1">
            <a:spLocks/>
          </p:cNvSpPr>
          <p:nvPr/>
        </p:nvSpPr>
        <p:spPr>
          <a:xfrm>
            <a:off x="4906312" y="2086248"/>
            <a:ext cx="3880530" cy="267480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sz="1800" dirty="0" smtClean="0"/>
              <a:t>          </a:t>
            </a:r>
            <a:r>
              <a:rPr lang="zh-CN" altLang="en-US" sz="2400" b="1" dirty="0" smtClean="0">
                <a:latin typeface="隶书" pitchFamily="49" charset="-122"/>
                <a:ea typeface="隶书" pitchFamily="49" charset="-122"/>
              </a:rPr>
              <a:t>钱谷融评</a:t>
            </a:r>
            <a:r>
              <a:rPr lang="en-US" altLang="zh-CN" sz="2400" b="1" dirty="0" smtClean="0">
                <a:latin typeface="隶书" pitchFamily="49" charset="-122"/>
                <a:ea typeface="隶书" pitchFamily="49" charset="-122"/>
              </a:rPr>
              <a:t>《</a:t>
            </a:r>
            <a:r>
              <a:rPr lang="zh-CN" altLang="en-US" sz="2400" b="1" dirty="0" smtClean="0">
                <a:latin typeface="隶书" pitchFamily="49" charset="-122"/>
                <a:ea typeface="隶书" pitchFamily="49" charset="-122"/>
              </a:rPr>
              <a:t>雷雨</a:t>
            </a:r>
            <a:r>
              <a:rPr lang="en-US" altLang="zh-CN" sz="2400" b="1" dirty="0" smtClean="0">
                <a:latin typeface="隶书" pitchFamily="49" charset="-122"/>
                <a:ea typeface="隶书" pitchFamily="49" charset="-122"/>
              </a:rPr>
              <a:t>》</a:t>
            </a:r>
            <a:r>
              <a:rPr lang="zh-CN" altLang="en-US" sz="2400" b="1" dirty="0" smtClean="0">
                <a:latin typeface="隶书" pitchFamily="49" charset="-122"/>
                <a:ea typeface="隶书" pitchFamily="49" charset="-122"/>
              </a:rPr>
              <a:t>语言的</a:t>
            </a:r>
            <a:r>
              <a:rPr lang="zh-CN" altLang="en-US" sz="2400" b="1" dirty="0" smtClean="0">
                <a:solidFill>
                  <a:srgbClr val="C00000"/>
                </a:solidFill>
                <a:latin typeface="隶书" pitchFamily="49" charset="-122"/>
                <a:ea typeface="隶书" pitchFamily="49" charset="-122"/>
              </a:rPr>
              <a:t>动作性</a:t>
            </a:r>
            <a:r>
              <a:rPr lang="zh-CN" altLang="en-US" sz="1800" dirty="0" smtClean="0"/>
              <a:t>：</a:t>
            </a:r>
            <a:r>
              <a:rPr lang="zh-CN" altLang="en-US" sz="1800" b="1" dirty="0" smtClean="0">
                <a:latin typeface="华文行楷" pitchFamily="2" charset="-122"/>
                <a:ea typeface="华文行楷" pitchFamily="2" charset="-122"/>
              </a:rPr>
              <a:t>“他（曹禺）的对话，都是从行动着的人物的嘴里说出来的，都是贯穿着强烈的动作性的，这些人物之所以说出这些话来，都是基于行动的需要，斗争的需要。</a:t>
            </a:r>
            <a:endParaRPr lang="zh-CN" altLang="en-US" sz="1800" b="1" dirty="0">
              <a:latin typeface="华文行楷" pitchFamily="2" charset="-122"/>
              <a:ea typeface="华文行楷" pitchFamily="2" charset="-122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597806" y="5244589"/>
            <a:ext cx="3837716" cy="338554"/>
            <a:chOff x="597806" y="5244589"/>
            <a:chExt cx="3837716" cy="338554"/>
          </a:xfrm>
        </p:grpSpPr>
        <p:sp>
          <p:nvSpPr>
            <p:cNvPr id="59" name="TextBox 58"/>
            <p:cNvSpPr txBox="1"/>
            <p:nvPr/>
          </p:nvSpPr>
          <p:spPr>
            <a:xfrm>
              <a:off x="597806" y="5244589"/>
              <a:ext cx="90608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>
                  <a:latin typeface="黑体" pitchFamily="49" charset="-122"/>
                  <a:ea typeface="黑体" pitchFamily="49" charset="-122"/>
                </a:rPr>
                <a:t>钱谷融</a:t>
              </a:r>
              <a:endParaRPr lang="zh-CN" altLang="en-US" sz="1600" b="1" dirty="0">
                <a:latin typeface="黑体" pitchFamily="49" charset="-122"/>
                <a:ea typeface="黑体" pitchFamily="49" charset="-122"/>
              </a:endParaRPr>
            </a:p>
          </p:txBody>
        </p:sp>
        <p:cxnSp>
          <p:nvCxnSpPr>
            <p:cNvPr id="61" name="直接连接符 60"/>
            <p:cNvCxnSpPr/>
            <p:nvPr/>
          </p:nvCxnSpPr>
          <p:spPr>
            <a:xfrm>
              <a:off x="1460200" y="5244589"/>
              <a:ext cx="0" cy="338554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TextBox 61"/>
            <p:cNvSpPr txBox="1"/>
            <p:nvPr/>
          </p:nvSpPr>
          <p:spPr>
            <a:xfrm>
              <a:off x="1511000" y="5259978"/>
              <a:ext cx="292452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400" b="1" dirty="0" smtClean="0"/>
                <a:t>华东师范大学中文系 教授</a:t>
              </a:r>
              <a:endParaRPr lang="zh-CN" altLang="en-US" sz="1400" b="1" dirty="0"/>
            </a:p>
          </p:txBody>
        </p:sp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808" y="-93124"/>
            <a:ext cx="3037404" cy="116262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4704"/>
            <a:ext cx="9144000" cy="609600"/>
          </a:xfrm>
          <a:prstGeom prst="rect">
            <a:avLst/>
          </a:prstGeom>
        </p:spPr>
      </p:pic>
      <p:grpSp>
        <p:nvGrpSpPr>
          <p:cNvPr id="68" name="组合 67"/>
          <p:cNvGrpSpPr/>
          <p:nvPr/>
        </p:nvGrpSpPr>
        <p:grpSpPr>
          <a:xfrm>
            <a:off x="539750" y="1916832"/>
            <a:ext cx="4032250" cy="3168352"/>
            <a:chOff x="539750" y="1916832"/>
            <a:chExt cx="4032250" cy="3168352"/>
          </a:xfrm>
        </p:grpSpPr>
        <p:sp>
          <p:nvSpPr>
            <p:cNvPr id="34" name="矩形 33"/>
            <p:cNvSpPr/>
            <p:nvPr/>
          </p:nvSpPr>
          <p:spPr>
            <a:xfrm>
              <a:off x="539750" y="1916832"/>
              <a:ext cx="4032250" cy="3168352"/>
            </a:xfrm>
            <a:prstGeom prst="rect">
              <a:avLst/>
            </a:prstGeom>
            <a:solidFill>
              <a:srgbClr val="E2DCBC"/>
            </a:solidFill>
            <a:ln>
              <a:solidFill>
                <a:srgbClr val="C6BA9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26" name="Picture 2" descr="http://www.photofans.cn/uploads2011/09/userid91028time20110901125457.jp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676228" y="2060848"/>
              <a:ext cx="3759294" cy="28803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3" name="同侧圆角矩形 32"/>
          <p:cNvSpPr/>
          <p:nvPr/>
        </p:nvSpPr>
        <p:spPr>
          <a:xfrm>
            <a:off x="1332764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TextBox 34"/>
          <p:cNvSpPr txBox="1"/>
          <p:nvPr/>
        </p:nvSpPr>
        <p:spPr>
          <a:xfrm>
            <a:off x="1332764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课时处理</a:t>
            </a:r>
          </a:p>
        </p:txBody>
      </p:sp>
      <p:sp>
        <p:nvSpPr>
          <p:cNvPr id="36" name="同侧圆角矩形 35"/>
          <p:cNvSpPr/>
          <p:nvPr/>
        </p:nvSpPr>
        <p:spPr>
          <a:xfrm>
            <a:off x="2527872" y="476672"/>
            <a:ext cx="1152128" cy="328682"/>
          </a:xfrm>
          <a:prstGeom prst="round2SameRect">
            <a:avLst/>
          </a:prstGeom>
          <a:solidFill>
            <a:srgbClr val="8F09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TextBox 36"/>
          <p:cNvSpPr txBox="1"/>
          <p:nvPr/>
        </p:nvSpPr>
        <p:spPr>
          <a:xfrm>
            <a:off x="2527872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教学选题</a:t>
            </a:r>
          </a:p>
        </p:txBody>
      </p:sp>
      <p:sp>
        <p:nvSpPr>
          <p:cNvPr id="38" name="同侧圆角矩形 37"/>
          <p:cNvSpPr/>
          <p:nvPr/>
        </p:nvSpPr>
        <p:spPr>
          <a:xfrm>
            <a:off x="3722980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TextBox 38"/>
          <p:cNvSpPr txBox="1"/>
          <p:nvPr/>
        </p:nvSpPr>
        <p:spPr>
          <a:xfrm>
            <a:off x="3722980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教学平台</a:t>
            </a:r>
          </a:p>
        </p:txBody>
      </p:sp>
      <p:sp>
        <p:nvSpPr>
          <p:cNvPr id="40" name="同侧圆角矩形 39"/>
          <p:cNvSpPr/>
          <p:nvPr/>
        </p:nvSpPr>
        <p:spPr>
          <a:xfrm>
            <a:off x="4918088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TextBox 40"/>
          <p:cNvSpPr txBox="1"/>
          <p:nvPr/>
        </p:nvSpPr>
        <p:spPr>
          <a:xfrm>
            <a:off x="4918088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教学目标</a:t>
            </a:r>
          </a:p>
        </p:txBody>
      </p:sp>
      <p:sp>
        <p:nvSpPr>
          <p:cNvPr id="42" name="同侧圆角矩形 41"/>
          <p:cNvSpPr/>
          <p:nvPr/>
        </p:nvSpPr>
        <p:spPr>
          <a:xfrm>
            <a:off x="6113196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TextBox 42"/>
          <p:cNvSpPr txBox="1"/>
          <p:nvPr/>
        </p:nvSpPr>
        <p:spPr>
          <a:xfrm>
            <a:off x="6113196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  <p:sp>
        <p:nvSpPr>
          <p:cNvPr id="44" name="同侧圆角矩形 43"/>
          <p:cNvSpPr/>
          <p:nvPr/>
        </p:nvSpPr>
        <p:spPr>
          <a:xfrm>
            <a:off x="7308304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TextBox 44"/>
          <p:cNvSpPr txBox="1"/>
          <p:nvPr/>
        </p:nvSpPr>
        <p:spPr>
          <a:xfrm>
            <a:off x="7308304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教学反思</a:t>
            </a:r>
          </a:p>
        </p:txBody>
      </p:sp>
    </p:spTree>
    <p:extLst>
      <p:ext uri="{BB962C8B-B14F-4D97-AF65-F5344CB8AC3E}">
        <p14:creationId xmlns:p14="http://schemas.microsoft.com/office/powerpoint/2010/main" val="29497316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 hidden="1"/>
          <p:cNvSpPr/>
          <p:nvPr/>
        </p:nvSpPr>
        <p:spPr>
          <a:xfrm>
            <a:off x="-21142" y="0"/>
            <a:ext cx="9165141" cy="6363908"/>
          </a:xfrm>
          <a:prstGeom prst="rect">
            <a:avLst/>
          </a:prstGeom>
          <a:solidFill>
            <a:srgbClr val="F0E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4397" y="476672"/>
            <a:ext cx="6109603" cy="5549798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-21141" y="6363908"/>
            <a:ext cx="9212250" cy="494092"/>
          </a:xfrm>
          <a:prstGeom prst="rect">
            <a:avLst/>
          </a:prstGeom>
          <a:solidFill>
            <a:srgbClr val="8F09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标题 12" hidden="1"/>
          <p:cNvSpPr>
            <a:spLocks noGrp="1"/>
          </p:cNvSpPr>
          <p:nvPr>
            <p:ph type="ctrTitle"/>
          </p:nvPr>
        </p:nvSpPr>
        <p:spPr>
          <a:xfrm>
            <a:off x="531157" y="1628955"/>
            <a:ext cx="2994755" cy="1470025"/>
          </a:xfrm>
        </p:spPr>
        <p:txBody>
          <a:bodyPr>
            <a:noAutofit/>
          </a:bodyPr>
          <a:lstStyle/>
          <a:p>
            <a:pPr algn="l"/>
            <a:r>
              <a:rPr lang="zh-CN" altLang="en-US" sz="8800" dirty="0" smtClean="0">
                <a:latin typeface="金梅毛行破裂國際碼" panose="02010509060101010101" pitchFamily="49" charset="-120"/>
                <a:ea typeface="金梅毛行破裂國際碼" panose="02010509060101010101" pitchFamily="49" charset="-120"/>
              </a:rPr>
              <a:t>雷雨</a:t>
            </a:r>
            <a:endParaRPr lang="zh-CN" altLang="en-US" sz="8800" dirty="0">
              <a:latin typeface="金梅毛行破裂國際碼" panose="02010509060101010101" pitchFamily="49" charset="-120"/>
              <a:ea typeface="金梅毛行破裂國際碼" panose="02010509060101010101" pitchFamily="49" charset="-12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63386" y="1418921"/>
            <a:ext cx="78488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/>
              <a:t>谢    谢！</a:t>
            </a:r>
            <a:endParaRPr lang="zh-CN" altLang="en-US" sz="6000" b="1" dirty="0">
              <a:solidFill>
                <a:schemeClr val="bg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26470"/>
            <a:ext cx="91440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751760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808" y="-93124"/>
            <a:ext cx="3037404" cy="116262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4704"/>
            <a:ext cx="9144000" cy="609600"/>
          </a:xfrm>
          <a:prstGeom prst="rect">
            <a:avLst/>
          </a:prstGeom>
        </p:spPr>
      </p:pic>
      <p:grpSp>
        <p:nvGrpSpPr>
          <p:cNvPr id="85" name="组合 84"/>
          <p:cNvGrpSpPr/>
          <p:nvPr/>
        </p:nvGrpSpPr>
        <p:grpSpPr>
          <a:xfrm>
            <a:off x="357158" y="3000374"/>
            <a:ext cx="3810470" cy="1643072"/>
            <a:chOff x="761530" y="1636797"/>
            <a:chExt cx="3810470" cy="1504171"/>
          </a:xfrm>
        </p:grpSpPr>
        <p:sp>
          <p:nvSpPr>
            <p:cNvPr id="25" name="圆角矩形 24"/>
            <p:cNvSpPr/>
            <p:nvPr/>
          </p:nvSpPr>
          <p:spPr>
            <a:xfrm>
              <a:off x="763142" y="1652880"/>
              <a:ext cx="3808858" cy="1488088"/>
            </a:xfrm>
            <a:prstGeom prst="roundRect">
              <a:avLst>
                <a:gd name="adj" fmla="val 9912"/>
              </a:avLst>
            </a:prstGeom>
            <a:noFill/>
            <a:ln w="38100">
              <a:solidFill>
                <a:srgbClr val="C6BA9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6" name="Picture 2" descr="F:\51b96a504b7959202c00009f\51b96a504b7959202c00009f\AC090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1530" y="1742696"/>
              <a:ext cx="1003754" cy="9484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887994" y="2016848"/>
              <a:ext cx="79368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学情</a:t>
              </a: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1909399" y="1636797"/>
              <a:ext cx="2138247" cy="1338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b="1" dirty="0">
                  <a:latin typeface="黑体" pitchFamily="49" charset="-122"/>
                  <a:ea typeface="黑体" pitchFamily="49" charset="-122"/>
                </a:rPr>
                <a:t>从未现场看过</a:t>
              </a:r>
              <a:r>
                <a:rPr lang="zh-CN" altLang="en-US" b="1" dirty="0" smtClean="0">
                  <a:latin typeface="黑体" pitchFamily="49" charset="-122"/>
                  <a:ea typeface="黑体" pitchFamily="49" charset="-122"/>
                </a:rPr>
                <a:t>话剧</a:t>
              </a:r>
              <a:r>
                <a:rPr lang="en-US" altLang="zh-CN" b="1" dirty="0" smtClean="0">
                  <a:latin typeface="黑体" pitchFamily="49" charset="-122"/>
                  <a:ea typeface="黑体" pitchFamily="49" charset="-122"/>
                </a:rPr>
                <a:t>;</a:t>
              </a:r>
            </a:p>
            <a:p>
              <a:pPr>
                <a:lnSpc>
                  <a:spcPct val="150000"/>
                </a:lnSpc>
              </a:pPr>
              <a:r>
                <a:rPr lang="zh-CN" altLang="en-US" b="1" dirty="0" smtClean="0">
                  <a:latin typeface="黑体" pitchFamily="49" charset="-122"/>
                  <a:ea typeface="黑体" pitchFamily="49" charset="-122"/>
                </a:rPr>
                <a:t>与</a:t>
              </a:r>
              <a:r>
                <a:rPr lang="zh-CN" altLang="en-US" b="1" dirty="0">
                  <a:latin typeface="黑体" pitchFamily="49" charset="-122"/>
                  <a:ea typeface="黑体" pitchFamily="49" charset="-122"/>
                </a:rPr>
                <a:t>剧中人物的年龄</a:t>
              </a:r>
              <a:r>
                <a:rPr lang="zh-CN" altLang="en-US" b="1" dirty="0" smtClean="0">
                  <a:latin typeface="黑体" pitchFamily="49" charset="-122"/>
                  <a:ea typeface="黑体" pitchFamily="49" charset="-122"/>
                </a:rPr>
                <a:t>、</a:t>
              </a:r>
              <a:endParaRPr lang="en-US" altLang="zh-CN" b="1" dirty="0" smtClean="0">
                <a:latin typeface="黑体" pitchFamily="49" charset="-122"/>
                <a:ea typeface="黑体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b="1" dirty="0" smtClean="0">
                  <a:latin typeface="黑体" pitchFamily="49" charset="-122"/>
                  <a:ea typeface="黑体" pitchFamily="49" charset="-122"/>
                </a:rPr>
                <a:t>阅历相差较大</a:t>
              </a:r>
              <a:r>
                <a:rPr lang="zh-CN" altLang="en-US" b="1" dirty="0">
                  <a:latin typeface="黑体" pitchFamily="49" charset="-122"/>
                  <a:ea typeface="黑体" pitchFamily="49" charset="-122"/>
                </a:rPr>
                <a:t>。</a:t>
              </a:r>
              <a:r>
                <a:rPr lang="zh-CN" altLang="en-US" b="1" dirty="0" smtClean="0">
                  <a:latin typeface="黑体" pitchFamily="49" charset="-122"/>
                  <a:ea typeface="黑体" pitchFamily="49" charset="-122"/>
                </a:rPr>
                <a:t> </a:t>
              </a:r>
              <a:endParaRPr lang="zh-CN" altLang="en-US" b="1" dirty="0"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81" name="同侧圆角矩形 80"/>
          <p:cNvSpPr/>
          <p:nvPr/>
        </p:nvSpPr>
        <p:spPr>
          <a:xfrm>
            <a:off x="1332764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TextBox 81"/>
          <p:cNvSpPr txBox="1"/>
          <p:nvPr/>
        </p:nvSpPr>
        <p:spPr>
          <a:xfrm>
            <a:off x="1332764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课时处理</a:t>
            </a:r>
          </a:p>
        </p:txBody>
      </p:sp>
      <p:sp>
        <p:nvSpPr>
          <p:cNvPr id="83" name="同侧圆角矩形 82"/>
          <p:cNvSpPr/>
          <p:nvPr/>
        </p:nvSpPr>
        <p:spPr>
          <a:xfrm>
            <a:off x="2527872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TextBox 83"/>
          <p:cNvSpPr txBox="1"/>
          <p:nvPr/>
        </p:nvSpPr>
        <p:spPr>
          <a:xfrm>
            <a:off x="2527872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教学选题</a:t>
            </a:r>
          </a:p>
        </p:txBody>
      </p:sp>
      <p:sp>
        <p:nvSpPr>
          <p:cNvPr id="89" name="同侧圆角矩形 88"/>
          <p:cNvSpPr/>
          <p:nvPr/>
        </p:nvSpPr>
        <p:spPr>
          <a:xfrm>
            <a:off x="3722980" y="476672"/>
            <a:ext cx="1152128" cy="328682"/>
          </a:xfrm>
          <a:prstGeom prst="round2SameRect">
            <a:avLst/>
          </a:prstGeom>
          <a:solidFill>
            <a:srgbClr val="8F09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TextBox 89"/>
          <p:cNvSpPr txBox="1"/>
          <p:nvPr/>
        </p:nvSpPr>
        <p:spPr>
          <a:xfrm>
            <a:off x="3722980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教学平台</a:t>
            </a:r>
          </a:p>
        </p:txBody>
      </p:sp>
      <p:sp>
        <p:nvSpPr>
          <p:cNvPr id="91" name="同侧圆角矩形 90"/>
          <p:cNvSpPr/>
          <p:nvPr/>
        </p:nvSpPr>
        <p:spPr>
          <a:xfrm>
            <a:off x="4918088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TextBox 91"/>
          <p:cNvSpPr txBox="1"/>
          <p:nvPr/>
        </p:nvSpPr>
        <p:spPr>
          <a:xfrm>
            <a:off x="4918088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教学目标</a:t>
            </a:r>
          </a:p>
        </p:txBody>
      </p:sp>
      <p:sp>
        <p:nvSpPr>
          <p:cNvPr id="93" name="同侧圆角矩形 92"/>
          <p:cNvSpPr/>
          <p:nvPr/>
        </p:nvSpPr>
        <p:spPr>
          <a:xfrm>
            <a:off x="6113196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6113196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  <p:sp>
        <p:nvSpPr>
          <p:cNvPr id="95" name="同侧圆角矩形 94"/>
          <p:cNvSpPr/>
          <p:nvPr/>
        </p:nvSpPr>
        <p:spPr>
          <a:xfrm>
            <a:off x="7308304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TextBox 95"/>
          <p:cNvSpPr txBox="1"/>
          <p:nvPr/>
        </p:nvSpPr>
        <p:spPr>
          <a:xfrm>
            <a:off x="7308304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教学反思</a:t>
            </a:r>
          </a:p>
        </p:txBody>
      </p:sp>
      <p:grpSp>
        <p:nvGrpSpPr>
          <p:cNvPr id="101" name="组合 100"/>
          <p:cNvGrpSpPr/>
          <p:nvPr/>
        </p:nvGrpSpPr>
        <p:grpSpPr>
          <a:xfrm>
            <a:off x="4214810" y="1714488"/>
            <a:ext cx="4500594" cy="4000528"/>
            <a:chOff x="4214810" y="1714488"/>
            <a:chExt cx="4500594" cy="4000528"/>
          </a:xfrm>
        </p:grpSpPr>
        <p:grpSp>
          <p:nvGrpSpPr>
            <p:cNvPr id="27" name="组合 26"/>
            <p:cNvGrpSpPr/>
            <p:nvPr/>
          </p:nvGrpSpPr>
          <p:grpSpPr>
            <a:xfrm>
              <a:off x="4857752" y="1714488"/>
              <a:ext cx="3811041" cy="1161956"/>
              <a:chOff x="761530" y="1652880"/>
              <a:chExt cx="3811041" cy="1161956"/>
            </a:xfrm>
          </p:grpSpPr>
          <p:sp>
            <p:nvSpPr>
              <p:cNvPr id="28" name="圆角矩形 27"/>
              <p:cNvSpPr/>
              <p:nvPr/>
            </p:nvSpPr>
            <p:spPr>
              <a:xfrm>
                <a:off x="763142" y="1652880"/>
                <a:ext cx="3808858" cy="1161956"/>
              </a:xfrm>
              <a:prstGeom prst="roundRect">
                <a:avLst>
                  <a:gd name="adj" fmla="val 9912"/>
                </a:avLst>
              </a:prstGeom>
              <a:noFill/>
              <a:ln w="38100">
                <a:solidFill>
                  <a:srgbClr val="C6BA9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9" name="Picture 2" descr="F:\51b96a504b7959202c00009f\51b96a504b7959202c00009f\AC090.JPG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1530" y="1742696"/>
                <a:ext cx="1003754" cy="94841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0" name="TextBox 29"/>
              <p:cNvSpPr txBox="1"/>
              <p:nvPr/>
            </p:nvSpPr>
            <p:spPr>
              <a:xfrm>
                <a:off x="887994" y="2016848"/>
                <a:ext cx="79368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内容</a:t>
                </a:r>
                <a:endParaRPr lang="zh-CN" altLang="en-US" sz="20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1909399" y="1962987"/>
                <a:ext cx="2663172" cy="4428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b="1" dirty="0" smtClean="0">
                    <a:latin typeface="黑体" pitchFamily="49" charset="-122"/>
                    <a:ea typeface="黑体" pitchFamily="49" charset="-122"/>
                  </a:rPr>
                  <a:t>有 难 度。</a:t>
                </a:r>
                <a:endParaRPr lang="zh-CN" altLang="en-US" b="1" dirty="0">
                  <a:latin typeface="黑体" pitchFamily="49" charset="-122"/>
                  <a:ea typeface="黑体" pitchFamily="49" charset="-122"/>
                </a:endParaRP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4904363" y="3124300"/>
              <a:ext cx="3811041" cy="1161956"/>
              <a:chOff x="761530" y="1652880"/>
              <a:chExt cx="3811041" cy="1161956"/>
            </a:xfrm>
          </p:grpSpPr>
          <p:sp>
            <p:nvSpPr>
              <p:cNvPr id="38" name="圆角矩形 37"/>
              <p:cNvSpPr/>
              <p:nvPr/>
            </p:nvSpPr>
            <p:spPr>
              <a:xfrm>
                <a:off x="763142" y="1652880"/>
                <a:ext cx="3808858" cy="1161956"/>
              </a:xfrm>
              <a:prstGeom prst="roundRect">
                <a:avLst>
                  <a:gd name="adj" fmla="val 9912"/>
                </a:avLst>
              </a:prstGeom>
              <a:noFill/>
              <a:ln w="38100">
                <a:solidFill>
                  <a:srgbClr val="C6BA9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9" name="Picture 2" descr="F:\51b96a504b7959202c00009f\51b96a504b7959202c00009f\AC090.JPG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1530" y="1742696"/>
                <a:ext cx="1003754" cy="94841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40" name="TextBox 39"/>
              <p:cNvSpPr txBox="1"/>
              <p:nvPr/>
            </p:nvSpPr>
            <p:spPr>
              <a:xfrm>
                <a:off x="887994" y="2016848"/>
                <a:ext cx="79368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课时</a:t>
                </a:r>
                <a:endParaRPr lang="zh-CN" altLang="en-US" sz="20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TextBox 40"/>
              <p:cNvSpPr txBox="1"/>
              <p:nvPr/>
            </p:nvSpPr>
            <p:spPr>
              <a:xfrm>
                <a:off x="1909399" y="1962987"/>
                <a:ext cx="2663172" cy="4428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b="1" dirty="0">
                    <a:latin typeface="黑体" pitchFamily="49" charset="-122"/>
                    <a:ea typeface="黑体" pitchFamily="49" charset="-122"/>
                  </a:rPr>
                  <a:t>每周三</a:t>
                </a:r>
                <a:r>
                  <a:rPr lang="zh-CN" altLang="en-US" b="1" dirty="0" smtClean="0">
                    <a:latin typeface="黑体" pitchFamily="49" charset="-122"/>
                    <a:ea typeface="黑体" pitchFamily="49" charset="-122"/>
                  </a:rPr>
                  <a:t>节。</a:t>
                </a:r>
                <a:endParaRPr lang="zh-CN" altLang="en-US" b="1" dirty="0">
                  <a:latin typeface="黑体" pitchFamily="49" charset="-122"/>
                  <a:ea typeface="黑体" pitchFamily="49" charset="-122"/>
                </a:endParaRPr>
              </a:p>
            </p:txBody>
          </p:sp>
        </p:grpSp>
        <p:grpSp>
          <p:nvGrpSpPr>
            <p:cNvPr id="66" name="组合 65"/>
            <p:cNvGrpSpPr/>
            <p:nvPr/>
          </p:nvGrpSpPr>
          <p:grpSpPr>
            <a:xfrm>
              <a:off x="4214810" y="2214554"/>
              <a:ext cx="571504" cy="2823503"/>
              <a:chOff x="4669408" y="2071678"/>
              <a:chExt cx="1534260" cy="3537883"/>
            </a:xfrm>
          </p:grpSpPr>
          <p:grpSp>
            <p:nvGrpSpPr>
              <p:cNvPr id="86" name="组合 85"/>
              <p:cNvGrpSpPr/>
              <p:nvPr/>
            </p:nvGrpSpPr>
            <p:grpSpPr>
              <a:xfrm>
                <a:off x="4669408" y="3912325"/>
                <a:ext cx="774412" cy="105580"/>
                <a:chOff x="4669408" y="3912325"/>
                <a:chExt cx="774412" cy="105580"/>
              </a:xfrm>
            </p:grpSpPr>
            <p:cxnSp>
              <p:nvCxnSpPr>
                <p:cNvPr id="43" name="直接连接符 42"/>
                <p:cNvCxnSpPr/>
                <p:nvPr/>
              </p:nvCxnSpPr>
              <p:spPr>
                <a:xfrm>
                  <a:off x="4795748" y="3959283"/>
                  <a:ext cx="648072" cy="0"/>
                </a:xfrm>
                <a:prstGeom prst="line">
                  <a:avLst/>
                </a:prstGeom>
                <a:ln w="38100">
                  <a:solidFill>
                    <a:srgbClr val="C6BA95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6" name="椭圆 45"/>
                <p:cNvSpPr/>
                <p:nvPr/>
              </p:nvSpPr>
              <p:spPr>
                <a:xfrm>
                  <a:off x="4669408" y="3912325"/>
                  <a:ext cx="105580" cy="105580"/>
                </a:xfrm>
                <a:prstGeom prst="ellipse">
                  <a:avLst/>
                </a:prstGeom>
                <a:solidFill>
                  <a:srgbClr val="C6BA95"/>
                </a:solidFill>
                <a:ln w="38100">
                  <a:solidFill>
                    <a:srgbClr val="C6BA9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88" name="组合 87"/>
              <p:cNvGrpSpPr/>
              <p:nvPr/>
            </p:nvGrpSpPr>
            <p:grpSpPr>
              <a:xfrm>
                <a:off x="5429256" y="2071678"/>
                <a:ext cx="774412" cy="3537883"/>
                <a:chOff x="6446948" y="2081105"/>
                <a:chExt cx="774412" cy="3537883"/>
              </a:xfrm>
            </p:grpSpPr>
            <p:sp>
              <p:nvSpPr>
                <p:cNvPr id="53" name="圆角矩形 10"/>
                <p:cNvSpPr/>
                <p:nvPr/>
              </p:nvSpPr>
              <p:spPr>
                <a:xfrm>
                  <a:off x="6710578" y="2133895"/>
                  <a:ext cx="447942" cy="3432303"/>
                </a:xfrm>
                <a:custGeom>
                  <a:avLst/>
                  <a:gdLst>
                    <a:gd name="connsiteX0" fmla="*/ 0 w 1440160"/>
                    <a:gd name="connsiteY0" fmla="*/ 240031 h 2582750"/>
                    <a:gd name="connsiteX1" fmla="*/ 240031 w 1440160"/>
                    <a:gd name="connsiteY1" fmla="*/ 0 h 2582750"/>
                    <a:gd name="connsiteX2" fmla="*/ 1200129 w 1440160"/>
                    <a:gd name="connsiteY2" fmla="*/ 0 h 2582750"/>
                    <a:gd name="connsiteX3" fmla="*/ 1440160 w 1440160"/>
                    <a:gd name="connsiteY3" fmla="*/ 240031 h 2582750"/>
                    <a:gd name="connsiteX4" fmla="*/ 1440160 w 1440160"/>
                    <a:gd name="connsiteY4" fmla="*/ 2342719 h 2582750"/>
                    <a:gd name="connsiteX5" fmla="*/ 1200129 w 1440160"/>
                    <a:gd name="connsiteY5" fmla="*/ 2582750 h 2582750"/>
                    <a:gd name="connsiteX6" fmla="*/ 240031 w 1440160"/>
                    <a:gd name="connsiteY6" fmla="*/ 2582750 h 2582750"/>
                    <a:gd name="connsiteX7" fmla="*/ 0 w 1440160"/>
                    <a:gd name="connsiteY7" fmla="*/ 2342719 h 2582750"/>
                    <a:gd name="connsiteX8" fmla="*/ 0 w 1440160"/>
                    <a:gd name="connsiteY8" fmla="*/ 240031 h 2582750"/>
                    <a:gd name="connsiteX0" fmla="*/ 1200129 w 1440160"/>
                    <a:gd name="connsiteY0" fmla="*/ 0 h 2582750"/>
                    <a:gd name="connsiteX1" fmla="*/ 1440160 w 1440160"/>
                    <a:gd name="connsiteY1" fmla="*/ 240031 h 2582750"/>
                    <a:gd name="connsiteX2" fmla="*/ 1440160 w 1440160"/>
                    <a:gd name="connsiteY2" fmla="*/ 2342719 h 2582750"/>
                    <a:gd name="connsiteX3" fmla="*/ 1200129 w 1440160"/>
                    <a:gd name="connsiteY3" fmla="*/ 2582750 h 2582750"/>
                    <a:gd name="connsiteX4" fmla="*/ 240031 w 1440160"/>
                    <a:gd name="connsiteY4" fmla="*/ 2582750 h 2582750"/>
                    <a:gd name="connsiteX5" fmla="*/ 0 w 1440160"/>
                    <a:gd name="connsiteY5" fmla="*/ 2342719 h 2582750"/>
                    <a:gd name="connsiteX6" fmla="*/ 0 w 1440160"/>
                    <a:gd name="connsiteY6" fmla="*/ 240031 h 2582750"/>
                    <a:gd name="connsiteX7" fmla="*/ 240031 w 1440160"/>
                    <a:gd name="connsiteY7" fmla="*/ 0 h 2582750"/>
                    <a:gd name="connsiteX8" fmla="*/ 1291569 w 1440160"/>
                    <a:gd name="connsiteY8" fmla="*/ 91440 h 2582750"/>
                    <a:gd name="connsiteX0" fmla="*/ 1200129 w 1440160"/>
                    <a:gd name="connsiteY0" fmla="*/ 0 h 2582750"/>
                    <a:gd name="connsiteX1" fmla="*/ 1440160 w 1440160"/>
                    <a:gd name="connsiteY1" fmla="*/ 240031 h 2582750"/>
                    <a:gd name="connsiteX2" fmla="*/ 1440160 w 1440160"/>
                    <a:gd name="connsiteY2" fmla="*/ 2342719 h 2582750"/>
                    <a:gd name="connsiteX3" fmla="*/ 1200129 w 1440160"/>
                    <a:gd name="connsiteY3" fmla="*/ 2582750 h 2582750"/>
                    <a:gd name="connsiteX4" fmla="*/ 240031 w 1440160"/>
                    <a:gd name="connsiteY4" fmla="*/ 2582750 h 2582750"/>
                    <a:gd name="connsiteX5" fmla="*/ 0 w 1440160"/>
                    <a:gd name="connsiteY5" fmla="*/ 2342719 h 2582750"/>
                    <a:gd name="connsiteX6" fmla="*/ 0 w 1440160"/>
                    <a:gd name="connsiteY6" fmla="*/ 240031 h 2582750"/>
                    <a:gd name="connsiteX7" fmla="*/ 240031 w 1440160"/>
                    <a:gd name="connsiteY7" fmla="*/ 0 h 2582750"/>
                    <a:gd name="connsiteX8" fmla="*/ 415269 w 1440160"/>
                    <a:gd name="connsiteY8" fmla="*/ 5715 h 2582750"/>
                    <a:gd name="connsiteX0" fmla="*/ 1440160 w 1440160"/>
                    <a:gd name="connsiteY0" fmla="*/ 240031 h 2582750"/>
                    <a:gd name="connsiteX1" fmla="*/ 1440160 w 1440160"/>
                    <a:gd name="connsiteY1" fmla="*/ 2342719 h 2582750"/>
                    <a:gd name="connsiteX2" fmla="*/ 1200129 w 1440160"/>
                    <a:gd name="connsiteY2" fmla="*/ 2582750 h 2582750"/>
                    <a:gd name="connsiteX3" fmla="*/ 240031 w 1440160"/>
                    <a:gd name="connsiteY3" fmla="*/ 2582750 h 2582750"/>
                    <a:gd name="connsiteX4" fmla="*/ 0 w 1440160"/>
                    <a:gd name="connsiteY4" fmla="*/ 2342719 h 2582750"/>
                    <a:gd name="connsiteX5" fmla="*/ 0 w 1440160"/>
                    <a:gd name="connsiteY5" fmla="*/ 240031 h 2582750"/>
                    <a:gd name="connsiteX6" fmla="*/ 240031 w 1440160"/>
                    <a:gd name="connsiteY6" fmla="*/ 0 h 2582750"/>
                    <a:gd name="connsiteX7" fmla="*/ 415269 w 1440160"/>
                    <a:gd name="connsiteY7" fmla="*/ 5715 h 2582750"/>
                    <a:gd name="connsiteX0" fmla="*/ 1440160 w 1440160"/>
                    <a:gd name="connsiteY0" fmla="*/ 2342719 h 2582750"/>
                    <a:gd name="connsiteX1" fmla="*/ 1200129 w 1440160"/>
                    <a:gd name="connsiteY1" fmla="*/ 2582750 h 2582750"/>
                    <a:gd name="connsiteX2" fmla="*/ 240031 w 1440160"/>
                    <a:gd name="connsiteY2" fmla="*/ 2582750 h 2582750"/>
                    <a:gd name="connsiteX3" fmla="*/ 0 w 1440160"/>
                    <a:gd name="connsiteY3" fmla="*/ 2342719 h 2582750"/>
                    <a:gd name="connsiteX4" fmla="*/ 0 w 1440160"/>
                    <a:gd name="connsiteY4" fmla="*/ 240031 h 2582750"/>
                    <a:gd name="connsiteX5" fmla="*/ 240031 w 1440160"/>
                    <a:gd name="connsiteY5" fmla="*/ 0 h 2582750"/>
                    <a:gd name="connsiteX6" fmla="*/ 415269 w 1440160"/>
                    <a:gd name="connsiteY6" fmla="*/ 5715 h 2582750"/>
                    <a:gd name="connsiteX0" fmla="*/ 1200129 w 1200129"/>
                    <a:gd name="connsiteY0" fmla="*/ 2582750 h 2582750"/>
                    <a:gd name="connsiteX1" fmla="*/ 240031 w 1200129"/>
                    <a:gd name="connsiteY1" fmla="*/ 2582750 h 2582750"/>
                    <a:gd name="connsiteX2" fmla="*/ 0 w 1200129"/>
                    <a:gd name="connsiteY2" fmla="*/ 2342719 h 2582750"/>
                    <a:gd name="connsiteX3" fmla="*/ 0 w 1200129"/>
                    <a:gd name="connsiteY3" fmla="*/ 240031 h 2582750"/>
                    <a:gd name="connsiteX4" fmla="*/ 240031 w 1200129"/>
                    <a:gd name="connsiteY4" fmla="*/ 0 h 2582750"/>
                    <a:gd name="connsiteX5" fmla="*/ 415269 w 1200129"/>
                    <a:gd name="connsiteY5" fmla="*/ 5715 h 2582750"/>
                    <a:gd name="connsiteX0" fmla="*/ 409554 w 447942"/>
                    <a:gd name="connsiteY0" fmla="*/ 2592275 h 2592275"/>
                    <a:gd name="connsiteX1" fmla="*/ 240031 w 447942"/>
                    <a:gd name="connsiteY1" fmla="*/ 2582750 h 2592275"/>
                    <a:gd name="connsiteX2" fmla="*/ 0 w 447942"/>
                    <a:gd name="connsiteY2" fmla="*/ 2342719 h 2592275"/>
                    <a:gd name="connsiteX3" fmla="*/ 0 w 447942"/>
                    <a:gd name="connsiteY3" fmla="*/ 240031 h 2592275"/>
                    <a:gd name="connsiteX4" fmla="*/ 240031 w 447942"/>
                    <a:gd name="connsiteY4" fmla="*/ 0 h 2592275"/>
                    <a:gd name="connsiteX5" fmla="*/ 415269 w 447942"/>
                    <a:gd name="connsiteY5" fmla="*/ 5715 h 25922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47942" h="2592275">
                      <a:moveTo>
                        <a:pt x="409554" y="2592275"/>
                      </a:moveTo>
                      <a:lnTo>
                        <a:pt x="240031" y="2582750"/>
                      </a:lnTo>
                      <a:cubicBezTo>
                        <a:pt x="107466" y="2582750"/>
                        <a:pt x="0" y="2475284"/>
                        <a:pt x="0" y="2342719"/>
                      </a:cubicBezTo>
                      <a:lnTo>
                        <a:pt x="0" y="240031"/>
                      </a:lnTo>
                      <a:cubicBezTo>
                        <a:pt x="0" y="107466"/>
                        <a:pt x="107466" y="0"/>
                        <a:pt x="240031" y="0"/>
                      </a:cubicBezTo>
                      <a:cubicBezTo>
                        <a:pt x="560064" y="0"/>
                        <a:pt x="415269" y="5715"/>
                        <a:pt x="415269" y="5715"/>
                      </a:cubicBezTo>
                    </a:path>
                  </a:pathLst>
                </a:custGeom>
                <a:noFill/>
                <a:ln w="38100">
                  <a:solidFill>
                    <a:srgbClr val="C6BA95"/>
                  </a:solidFill>
                  <a:prstDash val="sys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" name="椭圆 54"/>
                <p:cNvSpPr/>
                <p:nvPr/>
              </p:nvSpPr>
              <p:spPr>
                <a:xfrm flipH="1">
                  <a:off x="7115780" y="2081105"/>
                  <a:ext cx="105580" cy="105580"/>
                </a:xfrm>
                <a:prstGeom prst="ellipse">
                  <a:avLst/>
                </a:prstGeom>
                <a:solidFill>
                  <a:srgbClr val="C6BA95"/>
                </a:solidFill>
                <a:ln w="38100">
                  <a:solidFill>
                    <a:srgbClr val="C6BA9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54" name="直接连接符 53"/>
                <p:cNvCxnSpPr/>
                <p:nvPr/>
              </p:nvCxnSpPr>
              <p:spPr>
                <a:xfrm flipH="1">
                  <a:off x="6446948" y="3959283"/>
                  <a:ext cx="263630" cy="0"/>
                </a:xfrm>
                <a:prstGeom prst="line">
                  <a:avLst/>
                </a:prstGeom>
                <a:ln w="38100">
                  <a:solidFill>
                    <a:srgbClr val="C6BA95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7" name="椭圆 56"/>
                <p:cNvSpPr/>
                <p:nvPr/>
              </p:nvSpPr>
              <p:spPr>
                <a:xfrm flipH="1">
                  <a:off x="7115780" y="5513408"/>
                  <a:ext cx="105580" cy="105580"/>
                </a:xfrm>
                <a:prstGeom prst="ellipse">
                  <a:avLst/>
                </a:prstGeom>
                <a:solidFill>
                  <a:srgbClr val="C6BA95"/>
                </a:solidFill>
                <a:ln w="38100">
                  <a:solidFill>
                    <a:srgbClr val="C6BA9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67" name="椭圆 66"/>
            <p:cNvSpPr/>
            <p:nvPr/>
          </p:nvSpPr>
          <p:spPr>
            <a:xfrm flipH="1">
              <a:off x="4643438" y="3714752"/>
              <a:ext cx="214314" cy="71438"/>
            </a:xfrm>
            <a:prstGeom prst="ellipse">
              <a:avLst/>
            </a:prstGeom>
            <a:solidFill>
              <a:srgbClr val="C6BA95"/>
            </a:solidFill>
            <a:ln w="38100">
              <a:solidFill>
                <a:srgbClr val="C6BA9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8" name="组合 67"/>
            <p:cNvGrpSpPr/>
            <p:nvPr/>
          </p:nvGrpSpPr>
          <p:grpSpPr>
            <a:xfrm>
              <a:off x="4904363" y="4553060"/>
              <a:ext cx="3811041" cy="1161956"/>
              <a:chOff x="761530" y="1652880"/>
              <a:chExt cx="3811041" cy="1161956"/>
            </a:xfrm>
          </p:grpSpPr>
          <p:sp>
            <p:nvSpPr>
              <p:cNvPr id="97" name="圆角矩形 96"/>
              <p:cNvSpPr/>
              <p:nvPr/>
            </p:nvSpPr>
            <p:spPr>
              <a:xfrm>
                <a:off x="763142" y="1652880"/>
                <a:ext cx="3808858" cy="1161956"/>
              </a:xfrm>
              <a:prstGeom prst="roundRect">
                <a:avLst>
                  <a:gd name="adj" fmla="val 9912"/>
                </a:avLst>
              </a:prstGeom>
              <a:noFill/>
              <a:ln w="38100">
                <a:solidFill>
                  <a:srgbClr val="C6BA9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98" name="Picture 2" descr="F:\51b96a504b7959202c00009f\51b96a504b7959202c00009f\AC090.JPG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1530" y="1742696"/>
                <a:ext cx="1003754" cy="94841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99" name="TextBox 98"/>
              <p:cNvSpPr txBox="1"/>
              <p:nvPr/>
            </p:nvSpPr>
            <p:spPr>
              <a:xfrm>
                <a:off x="887994" y="2016848"/>
                <a:ext cx="79368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方式</a:t>
                </a:r>
                <a:endParaRPr lang="zh-CN" altLang="en-US" sz="20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0" name="TextBox 99"/>
              <p:cNvSpPr txBox="1"/>
              <p:nvPr/>
            </p:nvSpPr>
            <p:spPr>
              <a:xfrm>
                <a:off x="1909399" y="1962987"/>
                <a:ext cx="2663172" cy="4428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b="1" dirty="0" smtClean="0">
                    <a:latin typeface="黑体" pitchFamily="49" charset="-122"/>
                    <a:ea typeface="黑体" pitchFamily="49" charset="-122"/>
                  </a:rPr>
                  <a:t>自主、高效。</a:t>
                </a:r>
                <a:endParaRPr lang="zh-CN" altLang="en-US" b="1" dirty="0">
                  <a:latin typeface="黑体" pitchFamily="49" charset="-122"/>
                  <a:ea typeface="黑体" pitchFamily="49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1087071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808" y="-93124"/>
            <a:ext cx="3037404" cy="116262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4704"/>
            <a:ext cx="9144000" cy="609600"/>
          </a:xfrm>
          <a:prstGeom prst="rect">
            <a:avLst/>
          </a:prstGeom>
        </p:spPr>
      </p:pic>
      <p:sp>
        <p:nvSpPr>
          <p:cNvPr id="66" name="标题 1"/>
          <p:cNvSpPr txBox="1">
            <a:spLocks/>
          </p:cNvSpPr>
          <p:nvPr/>
        </p:nvSpPr>
        <p:spPr>
          <a:xfrm>
            <a:off x="683568" y="2086248"/>
            <a:ext cx="7840832" cy="267480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endParaRPr lang="zh-CN" altLang="en-US" sz="1800" dirty="0"/>
          </a:p>
        </p:txBody>
      </p:sp>
      <p:sp>
        <p:nvSpPr>
          <p:cNvPr id="67" name="TextBox 66"/>
          <p:cNvSpPr txBox="1"/>
          <p:nvPr/>
        </p:nvSpPr>
        <p:spPr>
          <a:xfrm>
            <a:off x="539750" y="2005608"/>
            <a:ext cx="81359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人人皆可自由编辑的网页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wiki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地址，“</a:t>
            </a:r>
            <a:r>
              <a:rPr lang="zh-CN" altLang="en-US" b="1" spc="-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注册登录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”，即可访问。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8" name="内容占位符 10" descr="登陆页面.png"/>
          <p:cNvPicPr>
            <a:picLocks noChangeAspect="1"/>
          </p:cNvPicPr>
          <p:nvPr/>
        </p:nvPicPr>
        <p:blipFill rotWithShape="1">
          <a:blip r:embed="rId5"/>
          <a:srcRect b="18378"/>
          <a:stretch/>
        </p:blipFill>
        <p:spPr>
          <a:xfrm>
            <a:off x="699684" y="2498074"/>
            <a:ext cx="7789293" cy="369417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1" name="图片 8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806" y="1396454"/>
            <a:ext cx="3184174" cy="737920"/>
          </a:xfrm>
          <a:prstGeom prst="rect">
            <a:avLst/>
          </a:prstGeom>
        </p:spPr>
      </p:pic>
      <p:sp>
        <p:nvSpPr>
          <p:cNvPr id="82" name="TextBox 81"/>
          <p:cNvSpPr txBox="1"/>
          <p:nvPr/>
        </p:nvSpPr>
        <p:spPr>
          <a:xfrm>
            <a:off x="827584" y="1556792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进入网页</a:t>
            </a:r>
            <a:endParaRPr lang="zh-CN" altLang="en-US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918088" y="2427015"/>
            <a:ext cx="3624512" cy="3624512"/>
            <a:chOff x="4918088" y="2427015"/>
            <a:chExt cx="3624512" cy="3624512"/>
          </a:xfrm>
        </p:grpSpPr>
        <p:grpSp>
          <p:nvGrpSpPr>
            <p:cNvPr id="83" name="组合 82"/>
            <p:cNvGrpSpPr/>
            <p:nvPr/>
          </p:nvGrpSpPr>
          <p:grpSpPr>
            <a:xfrm>
              <a:off x="4918088" y="2427015"/>
              <a:ext cx="3624512" cy="3624512"/>
              <a:chOff x="4239639" y="2780743"/>
              <a:chExt cx="3624512" cy="3624512"/>
            </a:xfrm>
          </p:grpSpPr>
          <p:sp>
            <p:nvSpPr>
              <p:cNvPr id="84" name="椭圆 83"/>
              <p:cNvSpPr/>
              <p:nvPr/>
            </p:nvSpPr>
            <p:spPr>
              <a:xfrm>
                <a:off x="4239639" y="2780743"/>
                <a:ext cx="3624512" cy="3624512"/>
              </a:xfrm>
              <a:prstGeom prst="ellipse">
                <a:avLst/>
              </a:prstGeom>
              <a:solidFill>
                <a:schemeClr val="bg1"/>
              </a:solidFill>
              <a:ln w="571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85" name="直接连接符 84"/>
              <p:cNvCxnSpPr/>
              <p:nvPr/>
            </p:nvCxnSpPr>
            <p:spPr>
              <a:xfrm>
                <a:off x="4427984" y="3841731"/>
                <a:ext cx="3312368" cy="0"/>
              </a:xfrm>
              <a:prstGeom prst="line">
                <a:avLst/>
              </a:prstGeom>
              <a:ln w="1905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直接连接符 85"/>
              <p:cNvCxnSpPr/>
              <p:nvPr/>
            </p:nvCxnSpPr>
            <p:spPr>
              <a:xfrm>
                <a:off x="4603984" y="3933056"/>
                <a:ext cx="3165396" cy="0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直接连接符 86"/>
              <p:cNvCxnSpPr/>
              <p:nvPr/>
            </p:nvCxnSpPr>
            <p:spPr>
              <a:xfrm flipH="1">
                <a:off x="4603984" y="3933056"/>
                <a:ext cx="3735" cy="1728192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直接连接符 87"/>
              <p:cNvCxnSpPr/>
              <p:nvPr/>
            </p:nvCxnSpPr>
            <p:spPr>
              <a:xfrm>
                <a:off x="4731750" y="4377982"/>
                <a:ext cx="3132401" cy="0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直接连接符 88"/>
              <p:cNvCxnSpPr/>
              <p:nvPr/>
            </p:nvCxnSpPr>
            <p:spPr>
              <a:xfrm>
                <a:off x="4918088" y="3402065"/>
                <a:ext cx="2462224" cy="0"/>
              </a:xfrm>
              <a:prstGeom prst="line">
                <a:avLst/>
              </a:prstGeom>
              <a:ln w="12700">
                <a:solidFill>
                  <a:schemeClr val="accent5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直接连接符 89"/>
              <p:cNvCxnSpPr/>
              <p:nvPr/>
            </p:nvCxnSpPr>
            <p:spPr>
              <a:xfrm flipV="1">
                <a:off x="4918088" y="3212976"/>
                <a:ext cx="0" cy="189089"/>
              </a:xfrm>
              <a:prstGeom prst="line">
                <a:avLst/>
              </a:prstGeom>
              <a:ln w="12700">
                <a:solidFill>
                  <a:schemeClr val="accent5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1" name="矩形 90"/>
              <p:cNvSpPr/>
              <p:nvPr/>
            </p:nvSpPr>
            <p:spPr>
              <a:xfrm>
                <a:off x="5292080" y="5006737"/>
                <a:ext cx="1440160" cy="198000"/>
              </a:xfrm>
              <a:prstGeom prst="rect">
                <a:avLst/>
              </a:prstGeom>
              <a:noFill/>
              <a:ln w="12700">
                <a:solidFill>
                  <a:schemeClr val="accent5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矩形 91"/>
              <p:cNvSpPr/>
              <p:nvPr/>
            </p:nvSpPr>
            <p:spPr>
              <a:xfrm>
                <a:off x="5292080" y="5262574"/>
                <a:ext cx="1368152" cy="198000"/>
              </a:xfrm>
              <a:prstGeom prst="rect">
                <a:avLst/>
              </a:prstGeom>
              <a:noFill/>
              <a:ln w="12700">
                <a:solidFill>
                  <a:schemeClr val="accent5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圆角矩形 92"/>
              <p:cNvSpPr/>
              <p:nvPr/>
            </p:nvSpPr>
            <p:spPr>
              <a:xfrm>
                <a:off x="5338068" y="5553124"/>
                <a:ext cx="108000" cy="108000"/>
              </a:xfrm>
              <a:prstGeom prst="roundRect">
                <a:avLst>
                  <a:gd name="adj" fmla="val 5642"/>
                </a:avLst>
              </a:prstGeom>
              <a:noFill/>
              <a:ln w="127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圆角矩形 93"/>
              <p:cNvSpPr/>
              <p:nvPr/>
            </p:nvSpPr>
            <p:spPr>
              <a:xfrm>
                <a:off x="5292080" y="5733256"/>
                <a:ext cx="360040" cy="216024"/>
              </a:xfrm>
              <a:prstGeom prst="roundRect">
                <a:avLst>
                  <a:gd name="adj" fmla="val 5642"/>
                </a:avLst>
              </a:prstGeom>
              <a:noFill/>
              <a:ln w="127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TextBox 94"/>
              <p:cNvSpPr txBox="1"/>
              <p:nvPr/>
            </p:nvSpPr>
            <p:spPr>
              <a:xfrm>
                <a:off x="4410111" y="3507715"/>
                <a:ext cx="179246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 smtClean="0"/>
                  <a:t>登录</a:t>
                </a:r>
                <a:r>
                  <a:rPr lang="en-US" altLang="zh-CN" dirty="0" smtClean="0"/>
                  <a:t>/</a:t>
                </a:r>
                <a:r>
                  <a:rPr lang="zh-CN" altLang="en-US" dirty="0" smtClean="0"/>
                  <a:t>创建账户</a:t>
                </a:r>
                <a:endParaRPr lang="zh-CN" altLang="en-US" dirty="0"/>
              </a:p>
            </p:txBody>
          </p:sp>
          <p:sp>
            <p:nvSpPr>
              <p:cNvPr id="96" name="TextBox 95"/>
              <p:cNvSpPr txBox="1"/>
              <p:nvPr/>
            </p:nvSpPr>
            <p:spPr>
              <a:xfrm>
                <a:off x="4640859" y="4075325"/>
                <a:ext cx="69721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/>
                  <a:t>登录</a:t>
                </a:r>
                <a:endParaRPr lang="zh-CN" altLang="en-US" sz="1400" dirty="0"/>
              </a:p>
            </p:txBody>
          </p:sp>
          <p:sp>
            <p:nvSpPr>
              <p:cNvPr id="97" name="TextBox 96"/>
              <p:cNvSpPr txBox="1"/>
              <p:nvPr/>
            </p:nvSpPr>
            <p:spPr>
              <a:xfrm>
                <a:off x="4640858" y="4439110"/>
                <a:ext cx="1561715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00" dirty="0" smtClean="0"/>
                  <a:t>没有账户？</a:t>
                </a:r>
                <a:r>
                  <a:rPr lang="zh-CN" altLang="en-US" sz="1000" dirty="0" smtClean="0">
                    <a:solidFill>
                      <a:srgbClr val="00B0F0"/>
                    </a:solidFill>
                  </a:rPr>
                  <a:t>创建账户</a:t>
                </a:r>
                <a:r>
                  <a:rPr lang="zh-CN" altLang="en-US" sz="1000" dirty="0" smtClean="0"/>
                  <a:t>。</a:t>
                </a:r>
                <a:endParaRPr lang="zh-CN" altLang="en-US" sz="1000" dirty="0"/>
              </a:p>
            </p:txBody>
          </p:sp>
          <p:sp>
            <p:nvSpPr>
              <p:cNvPr id="98" name="TextBox 97"/>
              <p:cNvSpPr txBox="1"/>
              <p:nvPr/>
            </p:nvSpPr>
            <p:spPr>
              <a:xfrm>
                <a:off x="4640858" y="4676044"/>
                <a:ext cx="2048402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00" dirty="0" smtClean="0"/>
                  <a:t>你必须启用</a:t>
                </a:r>
                <a:r>
                  <a:rPr lang="en-US" altLang="zh-CN" sz="1000" dirty="0" smtClean="0"/>
                  <a:t>Cookies</a:t>
                </a:r>
                <a:r>
                  <a:rPr lang="zh-CN" altLang="en-US" sz="1000" dirty="0" smtClean="0"/>
                  <a:t>才能登录</a:t>
                </a:r>
                <a:r>
                  <a:rPr lang="en-US" altLang="zh-CN" sz="1000" dirty="0" err="1" smtClean="0"/>
                  <a:t>yp</a:t>
                </a:r>
                <a:r>
                  <a:rPr lang="zh-CN" altLang="en-US" sz="1000" dirty="0"/>
                  <a:t>。</a:t>
                </a:r>
              </a:p>
            </p:txBody>
          </p:sp>
          <p:sp>
            <p:nvSpPr>
              <p:cNvPr id="99" name="TextBox 98"/>
              <p:cNvSpPr txBox="1"/>
              <p:nvPr/>
            </p:nvSpPr>
            <p:spPr>
              <a:xfrm>
                <a:off x="4650383" y="4931059"/>
                <a:ext cx="665484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1000" dirty="0" smtClean="0"/>
                  <a:t>用户名：</a:t>
                </a:r>
                <a:endParaRPr lang="zh-CN" altLang="en-US" sz="1000" dirty="0"/>
              </a:p>
            </p:txBody>
          </p:sp>
          <p:sp>
            <p:nvSpPr>
              <p:cNvPr id="100" name="TextBox 99"/>
              <p:cNvSpPr txBox="1"/>
              <p:nvPr/>
            </p:nvSpPr>
            <p:spPr>
              <a:xfrm>
                <a:off x="4650383" y="5205855"/>
                <a:ext cx="665484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1000" dirty="0" smtClean="0"/>
                  <a:t>密码：</a:t>
                </a:r>
                <a:endParaRPr lang="zh-CN" altLang="en-US" sz="1000" dirty="0"/>
              </a:p>
            </p:txBody>
          </p:sp>
          <p:sp>
            <p:nvSpPr>
              <p:cNvPr id="101" name="TextBox 100"/>
              <p:cNvSpPr txBox="1"/>
              <p:nvPr/>
            </p:nvSpPr>
            <p:spPr>
              <a:xfrm>
                <a:off x="5417951" y="5477510"/>
                <a:ext cx="2369999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00" dirty="0" smtClean="0"/>
                  <a:t>在此浏览器上保留我的登录信息（最长</a:t>
                </a:r>
                <a:endParaRPr lang="zh-CN" altLang="en-US" sz="1000" dirty="0"/>
              </a:p>
            </p:txBody>
          </p:sp>
          <p:sp>
            <p:nvSpPr>
              <p:cNvPr id="102" name="TextBox 101"/>
              <p:cNvSpPr txBox="1"/>
              <p:nvPr/>
            </p:nvSpPr>
            <p:spPr>
              <a:xfrm>
                <a:off x="5206120" y="5718157"/>
                <a:ext cx="576064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000" dirty="0" smtClean="0"/>
                  <a:t>登录</a:t>
                </a:r>
                <a:endParaRPr lang="zh-CN" altLang="en-US" sz="1000" dirty="0"/>
              </a:p>
            </p:txBody>
          </p:sp>
          <p:sp>
            <p:nvSpPr>
              <p:cNvPr id="103" name="TextBox 102"/>
              <p:cNvSpPr txBox="1"/>
              <p:nvPr/>
            </p:nvSpPr>
            <p:spPr>
              <a:xfrm>
                <a:off x="5589637" y="5736005"/>
                <a:ext cx="1427221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00" dirty="0" smtClean="0">
                    <a:solidFill>
                      <a:srgbClr val="00B0F0"/>
                    </a:solidFill>
                  </a:rPr>
                  <a:t>忘记了你的登录信息？</a:t>
                </a:r>
                <a:endParaRPr lang="zh-CN" altLang="en-US" sz="1000" dirty="0">
                  <a:solidFill>
                    <a:srgbClr val="00B0F0"/>
                  </a:solidFill>
                </a:endParaRPr>
              </a:p>
            </p:txBody>
          </p:sp>
        </p:grpSp>
        <p:sp>
          <p:nvSpPr>
            <p:cNvPr id="104" name="椭圆 103"/>
            <p:cNvSpPr/>
            <p:nvPr/>
          </p:nvSpPr>
          <p:spPr>
            <a:xfrm>
              <a:off x="4918088" y="2427015"/>
              <a:ext cx="3624512" cy="3624512"/>
            </a:xfrm>
            <a:prstGeom prst="ellipse">
              <a:avLst/>
            </a:prstGeom>
            <a:noFill/>
            <a:ln w="57150">
              <a:solidFill>
                <a:schemeClr val="bg2">
                  <a:lumMod val="50000"/>
                </a:schemeClr>
              </a:solidFill>
            </a:ln>
            <a:effectLst>
              <a:outerShdw blurRad="50800" dist="762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0" name="同侧圆角矩形 49"/>
          <p:cNvSpPr/>
          <p:nvPr/>
        </p:nvSpPr>
        <p:spPr>
          <a:xfrm>
            <a:off x="1332764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TextBox 50"/>
          <p:cNvSpPr txBox="1"/>
          <p:nvPr/>
        </p:nvSpPr>
        <p:spPr>
          <a:xfrm>
            <a:off x="1332764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课时处理</a:t>
            </a:r>
          </a:p>
        </p:txBody>
      </p:sp>
      <p:sp>
        <p:nvSpPr>
          <p:cNvPr id="52" name="同侧圆角矩形 51"/>
          <p:cNvSpPr/>
          <p:nvPr/>
        </p:nvSpPr>
        <p:spPr>
          <a:xfrm>
            <a:off x="2527872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TextBox 52"/>
          <p:cNvSpPr txBox="1"/>
          <p:nvPr/>
        </p:nvSpPr>
        <p:spPr>
          <a:xfrm>
            <a:off x="2527872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教学选题</a:t>
            </a:r>
          </a:p>
        </p:txBody>
      </p:sp>
      <p:sp>
        <p:nvSpPr>
          <p:cNvPr id="54" name="同侧圆角矩形 53"/>
          <p:cNvSpPr/>
          <p:nvPr/>
        </p:nvSpPr>
        <p:spPr>
          <a:xfrm>
            <a:off x="3722980" y="476672"/>
            <a:ext cx="1152128" cy="328682"/>
          </a:xfrm>
          <a:prstGeom prst="round2SameRect">
            <a:avLst/>
          </a:prstGeom>
          <a:solidFill>
            <a:srgbClr val="8F09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TextBox 54"/>
          <p:cNvSpPr txBox="1"/>
          <p:nvPr/>
        </p:nvSpPr>
        <p:spPr>
          <a:xfrm>
            <a:off x="3722980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教学平台</a:t>
            </a:r>
          </a:p>
        </p:txBody>
      </p:sp>
      <p:sp>
        <p:nvSpPr>
          <p:cNvPr id="56" name="同侧圆角矩形 55"/>
          <p:cNvSpPr/>
          <p:nvPr/>
        </p:nvSpPr>
        <p:spPr>
          <a:xfrm>
            <a:off x="4918088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TextBox 56"/>
          <p:cNvSpPr txBox="1"/>
          <p:nvPr/>
        </p:nvSpPr>
        <p:spPr>
          <a:xfrm>
            <a:off x="4918088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教学目标</a:t>
            </a:r>
          </a:p>
        </p:txBody>
      </p:sp>
      <p:sp>
        <p:nvSpPr>
          <p:cNvPr id="58" name="同侧圆角矩形 57"/>
          <p:cNvSpPr/>
          <p:nvPr/>
        </p:nvSpPr>
        <p:spPr>
          <a:xfrm>
            <a:off x="6113196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TextBox 58"/>
          <p:cNvSpPr txBox="1"/>
          <p:nvPr/>
        </p:nvSpPr>
        <p:spPr>
          <a:xfrm>
            <a:off x="6113196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  <p:sp>
        <p:nvSpPr>
          <p:cNvPr id="60" name="同侧圆角矩形 59"/>
          <p:cNvSpPr/>
          <p:nvPr/>
        </p:nvSpPr>
        <p:spPr>
          <a:xfrm>
            <a:off x="7308304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TextBox 60"/>
          <p:cNvSpPr txBox="1"/>
          <p:nvPr/>
        </p:nvSpPr>
        <p:spPr>
          <a:xfrm>
            <a:off x="7308304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教学反思</a:t>
            </a:r>
          </a:p>
        </p:txBody>
      </p:sp>
    </p:spTree>
    <p:extLst>
      <p:ext uri="{BB962C8B-B14F-4D97-AF65-F5344CB8AC3E}">
        <p14:creationId xmlns:p14="http://schemas.microsoft.com/office/powerpoint/2010/main" val="514159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3489 0.08138 L -4.72222E-6 2.31214E-6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736" y="-40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808" y="-93124"/>
            <a:ext cx="3037404" cy="116262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4704"/>
            <a:ext cx="9144000" cy="609600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806" y="1396454"/>
            <a:ext cx="3184174" cy="737920"/>
          </a:xfrm>
          <a:prstGeom prst="rect">
            <a:avLst/>
          </a:prstGeom>
        </p:spPr>
      </p:pic>
      <p:sp>
        <p:nvSpPr>
          <p:cNvPr id="51" name="TextBox 50"/>
          <p:cNvSpPr txBox="1"/>
          <p:nvPr/>
        </p:nvSpPr>
        <p:spPr>
          <a:xfrm>
            <a:off x="827584" y="1556792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编辑页面</a:t>
            </a:r>
            <a:endParaRPr lang="zh-CN" altLang="en-US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539750" y="2005608"/>
            <a:ext cx="81359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页面上有一个“编辑”按钮，点击即可编辑页面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3" name="内容占位符 10" descr="首页2.png"/>
          <p:cNvPicPr>
            <a:picLocks noChangeAspect="1"/>
          </p:cNvPicPr>
          <p:nvPr/>
        </p:nvPicPr>
        <p:blipFill rotWithShape="1">
          <a:blip r:embed="rId6"/>
          <a:srcRect b="18955"/>
          <a:stretch/>
        </p:blipFill>
        <p:spPr>
          <a:xfrm>
            <a:off x="710731" y="2492896"/>
            <a:ext cx="7722537" cy="366806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25" name="组合 24"/>
          <p:cNvGrpSpPr/>
          <p:nvPr/>
        </p:nvGrpSpPr>
        <p:grpSpPr>
          <a:xfrm>
            <a:off x="5762062" y="2570014"/>
            <a:ext cx="653500" cy="576064"/>
            <a:chOff x="7803799" y="3188246"/>
            <a:chExt cx="653500" cy="576064"/>
          </a:xfrm>
        </p:grpSpPr>
        <p:sp>
          <p:nvSpPr>
            <p:cNvPr id="2" name="泪滴形 1"/>
            <p:cNvSpPr/>
            <p:nvPr/>
          </p:nvSpPr>
          <p:spPr>
            <a:xfrm rot="8134693">
              <a:off x="7842517" y="3188246"/>
              <a:ext cx="576064" cy="576064"/>
            </a:xfrm>
            <a:prstGeom prst="teardrop">
              <a:avLst>
                <a:gd name="adj" fmla="val 162452"/>
              </a:avLst>
            </a:prstGeom>
            <a:solidFill>
              <a:srgbClr val="8F090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7803799" y="3320152"/>
              <a:ext cx="6535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编辑</a:t>
              </a:r>
            </a:p>
          </p:txBody>
        </p:sp>
      </p:grpSp>
      <p:sp>
        <p:nvSpPr>
          <p:cNvPr id="29" name="同侧圆角矩形 28"/>
          <p:cNvSpPr/>
          <p:nvPr/>
        </p:nvSpPr>
        <p:spPr>
          <a:xfrm>
            <a:off x="1332764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TextBox 29"/>
          <p:cNvSpPr txBox="1"/>
          <p:nvPr/>
        </p:nvSpPr>
        <p:spPr>
          <a:xfrm>
            <a:off x="1332764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课时处理</a:t>
            </a:r>
          </a:p>
        </p:txBody>
      </p:sp>
      <p:sp>
        <p:nvSpPr>
          <p:cNvPr id="31" name="同侧圆角矩形 30"/>
          <p:cNvSpPr/>
          <p:nvPr/>
        </p:nvSpPr>
        <p:spPr>
          <a:xfrm>
            <a:off x="2527872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TextBox 31"/>
          <p:cNvSpPr txBox="1"/>
          <p:nvPr/>
        </p:nvSpPr>
        <p:spPr>
          <a:xfrm>
            <a:off x="2527872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教学选题</a:t>
            </a:r>
          </a:p>
        </p:txBody>
      </p:sp>
      <p:sp>
        <p:nvSpPr>
          <p:cNvPr id="33" name="同侧圆角矩形 32"/>
          <p:cNvSpPr/>
          <p:nvPr/>
        </p:nvSpPr>
        <p:spPr>
          <a:xfrm>
            <a:off x="3722980" y="476672"/>
            <a:ext cx="1152128" cy="328682"/>
          </a:xfrm>
          <a:prstGeom prst="round2SameRect">
            <a:avLst/>
          </a:prstGeom>
          <a:solidFill>
            <a:srgbClr val="8F09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TextBox 33"/>
          <p:cNvSpPr txBox="1"/>
          <p:nvPr/>
        </p:nvSpPr>
        <p:spPr>
          <a:xfrm>
            <a:off x="3722980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教学平台</a:t>
            </a:r>
          </a:p>
        </p:txBody>
      </p:sp>
      <p:sp>
        <p:nvSpPr>
          <p:cNvPr id="35" name="同侧圆角矩形 34"/>
          <p:cNvSpPr/>
          <p:nvPr/>
        </p:nvSpPr>
        <p:spPr>
          <a:xfrm>
            <a:off x="4918088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TextBox 35"/>
          <p:cNvSpPr txBox="1"/>
          <p:nvPr/>
        </p:nvSpPr>
        <p:spPr>
          <a:xfrm>
            <a:off x="4918088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教学目标</a:t>
            </a:r>
          </a:p>
        </p:txBody>
      </p:sp>
      <p:sp>
        <p:nvSpPr>
          <p:cNvPr id="37" name="同侧圆角矩形 36"/>
          <p:cNvSpPr/>
          <p:nvPr/>
        </p:nvSpPr>
        <p:spPr>
          <a:xfrm>
            <a:off x="6113196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TextBox 37"/>
          <p:cNvSpPr txBox="1"/>
          <p:nvPr/>
        </p:nvSpPr>
        <p:spPr>
          <a:xfrm>
            <a:off x="6113196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  <p:sp>
        <p:nvSpPr>
          <p:cNvPr id="39" name="同侧圆角矩形 38"/>
          <p:cNvSpPr/>
          <p:nvPr/>
        </p:nvSpPr>
        <p:spPr>
          <a:xfrm>
            <a:off x="7308304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TextBox 39"/>
          <p:cNvSpPr txBox="1"/>
          <p:nvPr/>
        </p:nvSpPr>
        <p:spPr>
          <a:xfrm>
            <a:off x="7308304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教学反思</a:t>
            </a:r>
          </a:p>
        </p:txBody>
      </p:sp>
      <p:pic>
        <p:nvPicPr>
          <p:cNvPr id="23" name="图片 22" descr="IMG_8193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607719" y="4000504"/>
            <a:ext cx="4286244" cy="285749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9297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4" presetClass="path" presetSubtype="0" repeatCount="indefinite" autoRev="1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2.5E-6 -2.96296E-6 L -2.5E-6 -0.02777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808" y="-93124"/>
            <a:ext cx="3037404" cy="116262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4704"/>
            <a:ext cx="9144000" cy="609600"/>
          </a:xfrm>
          <a:prstGeom prst="rect">
            <a:avLst/>
          </a:prstGeom>
        </p:spPr>
      </p:pic>
      <p:pic>
        <p:nvPicPr>
          <p:cNvPr id="94" name="图片 93" hidden="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3235" y="1294967"/>
            <a:ext cx="5068541" cy="5563033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683568" y="1776264"/>
            <a:ext cx="3615476" cy="455620"/>
            <a:chOff x="683568" y="1776264"/>
            <a:chExt cx="3615476" cy="455620"/>
          </a:xfrm>
        </p:grpSpPr>
        <p:sp>
          <p:nvSpPr>
            <p:cNvPr id="59" name="圆角矩形 58"/>
            <p:cNvSpPr/>
            <p:nvPr/>
          </p:nvSpPr>
          <p:spPr>
            <a:xfrm>
              <a:off x="683568" y="1776264"/>
              <a:ext cx="3615476" cy="449574"/>
            </a:xfrm>
            <a:prstGeom prst="roundRect">
              <a:avLst>
                <a:gd name="adj" fmla="val 7261"/>
              </a:avLst>
            </a:prstGeom>
            <a:solidFill>
              <a:srgbClr val="005A5A"/>
            </a:solidFill>
            <a:ln w="19050"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778775" y="1831774"/>
              <a:ext cx="3376253" cy="400110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隶书" pitchFamily="49" charset="-122"/>
                  <a:ea typeface="隶书" pitchFamily="49" charset="-122"/>
                </a:rPr>
                <a:t>建构主义     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隶书" pitchFamily="49" charset="-122"/>
                  <a:ea typeface="隶书" pitchFamily="49" charset="-122"/>
                </a:rPr>
                <a:t>人本主义</a:t>
              </a:r>
              <a:endParaRPr lang="zh-CN" altLang="en-US" sz="2000" dirty="0">
                <a:solidFill>
                  <a:schemeClr val="bg1"/>
                </a:solidFill>
                <a:latin typeface="隶书" pitchFamily="49" charset="-122"/>
                <a:ea typeface="隶书" pitchFamily="49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844956" y="1776264"/>
            <a:ext cx="3615476" cy="455620"/>
            <a:chOff x="4844956" y="1776264"/>
            <a:chExt cx="3615476" cy="455620"/>
          </a:xfrm>
        </p:grpSpPr>
        <p:sp>
          <p:nvSpPr>
            <p:cNvPr id="61" name="圆角矩形 60"/>
            <p:cNvSpPr/>
            <p:nvPr/>
          </p:nvSpPr>
          <p:spPr>
            <a:xfrm>
              <a:off x="4844956" y="1776264"/>
              <a:ext cx="3615476" cy="449574"/>
            </a:xfrm>
            <a:prstGeom prst="roundRect">
              <a:avLst>
                <a:gd name="adj" fmla="val 7261"/>
              </a:avLst>
            </a:prstGeom>
            <a:solidFill>
              <a:srgbClr val="005A5A"/>
            </a:solidFill>
            <a:ln w="19050">
              <a:noFill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4940163" y="1831774"/>
              <a:ext cx="3376253" cy="400110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隶书" pitchFamily="49" charset="-122"/>
                  <a:ea typeface="隶书" pitchFamily="49" charset="-122"/>
                </a:rPr>
                <a:t>一人一机       </a:t>
              </a:r>
              <a:r>
                <a:rPr lang="en-US" altLang="zh-CN" sz="2000" dirty="0">
                  <a:solidFill>
                    <a:schemeClr val="bg1"/>
                  </a:solidFill>
                  <a:latin typeface="隶书" pitchFamily="49" charset="-122"/>
                  <a:ea typeface="隶书" pitchFamily="49" charset="-122"/>
                </a:rPr>
                <a:t>WIKI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隶书" pitchFamily="49" charset="-122"/>
                  <a:ea typeface="隶书" pitchFamily="49" charset="-122"/>
                </a:rPr>
                <a:t>平台</a:t>
              </a:r>
              <a:endParaRPr lang="zh-CN" altLang="en-US" sz="2000" dirty="0">
                <a:solidFill>
                  <a:schemeClr val="bg1"/>
                </a:solidFill>
                <a:latin typeface="隶书" pitchFamily="49" charset="-122"/>
                <a:ea typeface="隶书" pitchFamily="49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214858" y="2636912"/>
            <a:ext cx="6798450" cy="449574"/>
            <a:chOff x="1214858" y="2636912"/>
            <a:chExt cx="6798450" cy="449574"/>
          </a:xfrm>
        </p:grpSpPr>
        <p:sp>
          <p:nvSpPr>
            <p:cNvPr id="65" name="圆角矩形 64"/>
            <p:cNvSpPr/>
            <p:nvPr/>
          </p:nvSpPr>
          <p:spPr>
            <a:xfrm>
              <a:off x="1214858" y="2636912"/>
              <a:ext cx="6798450" cy="449574"/>
            </a:xfrm>
            <a:prstGeom prst="roundRect">
              <a:avLst>
                <a:gd name="adj" fmla="val 7261"/>
              </a:avLst>
            </a:prstGeom>
            <a:solidFill>
              <a:srgbClr val="675774"/>
            </a:solidFill>
            <a:ln w="19050">
              <a:noFill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1332764" y="2643182"/>
              <a:ext cx="6551604" cy="400110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隶书" pitchFamily="49" charset="-122"/>
                  <a:ea typeface="隶书" pitchFamily="49" charset="-122"/>
                </a:rPr>
                <a:t>表演朗读、网络讨论、观看视频、撰写表演提示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83568" y="3500438"/>
            <a:ext cx="3615476" cy="470090"/>
            <a:chOff x="683568" y="3500438"/>
            <a:chExt cx="3615476" cy="470090"/>
          </a:xfrm>
        </p:grpSpPr>
        <p:sp>
          <p:nvSpPr>
            <p:cNvPr id="67" name="圆角矩形 66"/>
            <p:cNvSpPr/>
            <p:nvPr/>
          </p:nvSpPr>
          <p:spPr>
            <a:xfrm>
              <a:off x="683568" y="3520954"/>
              <a:ext cx="3615476" cy="449574"/>
            </a:xfrm>
            <a:prstGeom prst="roundRect">
              <a:avLst>
                <a:gd name="adj" fmla="val 7261"/>
              </a:avLst>
            </a:prstGeom>
            <a:solidFill>
              <a:srgbClr val="E77829"/>
            </a:solidFill>
            <a:ln w="19050">
              <a:noFill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778775" y="3500438"/>
              <a:ext cx="3376253" cy="400110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隶书" pitchFamily="49" charset="-122"/>
                  <a:ea typeface="隶书" pitchFamily="49" charset="-122"/>
                </a:rPr>
                <a:t>语言揭示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隶书" pitchFamily="49" charset="-122"/>
                  <a:ea typeface="隶书" pitchFamily="49" charset="-122"/>
                </a:rPr>
                <a:t>心理</a:t>
              </a:r>
              <a:endParaRPr lang="zh-CN" altLang="en-US" sz="2000" dirty="0">
                <a:solidFill>
                  <a:schemeClr val="bg1"/>
                </a:solidFill>
                <a:latin typeface="隶书" pitchFamily="49" charset="-122"/>
                <a:ea typeface="隶书" pitchFamily="49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844956" y="3500438"/>
            <a:ext cx="3615476" cy="470090"/>
            <a:chOff x="4844956" y="3500438"/>
            <a:chExt cx="3615476" cy="470090"/>
          </a:xfrm>
        </p:grpSpPr>
        <p:sp>
          <p:nvSpPr>
            <p:cNvPr id="70" name="圆角矩形 69"/>
            <p:cNvSpPr/>
            <p:nvPr/>
          </p:nvSpPr>
          <p:spPr>
            <a:xfrm>
              <a:off x="4844956" y="3520954"/>
              <a:ext cx="3615476" cy="449574"/>
            </a:xfrm>
            <a:prstGeom prst="roundRect">
              <a:avLst>
                <a:gd name="adj" fmla="val 7261"/>
              </a:avLst>
            </a:prstGeom>
            <a:solidFill>
              <a:srgbClr val="E77829"/>
            </a:solidFill>
            <a:ln w="19050">
              <a:noFill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4940163" y="3500438"/>
              <a:ext cx="3376253" cy="400110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隶书" pitchFamily="49" charset="-122"/>
                  <a:ea typeface="隶书" pitchFamily="49" charset="-122"/>
                </a:rPr>
                <a:t>心理推动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隶书" pitchFamily="49" charset="-122"/>
                  <a:ea typeface="隶书" pitchFamily="49" charset="-122"/>
                </a:rPr>
                <a:t>情节</a:t>
              </a:r>
              <a:endParaRPr lang="zh-CN" altLang="en-US" sz="2000" dirty="0">
                <a:solidFill>
                  <a:schemeClr val="bg1"/>
                </a:solidFill>
                <a:latin typeface="隶书" pitchFamily="49" charset="-122"/>
                <a:ea typeface="隶书" pitchFamily="49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214858" y="4357694"/>
            <a:ext cx="6798450" cy="473482"/>
            <a:chOff x="1214858" y="4357694"/>
            <a:chExt cx="6798450" cy="473482"/>
          </a:xfrm>
        </p:grpSpPr>
        <p:sp>
          <p:nvSpPr>
            <p:cNvPr id="72" name="圆角矩形 71"/>
            <p:cNvSpPr/>
            <p:nvPr/>
          </p:nvSpPr>
          <p:spPr>
            <a:xfrm>
              <a:off x="1214858" y="4381602"/>
              <a:ext cx="6798450" cy="449574"/>
            </a:xfrm>
            <a:prstGeom prst="roundRect">
              <a:avLst>
                <a:gd name="adj" fmla="val 7261"/>
              </a:avLst>
            </a:prstGeom>
            <a:solidFill>
              <a:srgbClr val="E77829"/>
            </a:solidFill>
            <a:ln w="19050">
              <a:noFill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1332764" y="4357694"/>
              <a:ext cx="6551604" cy="400110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隶书" pitchFamily="49" charset="-122"/>
                  <a:ea typeface="隶书" pitchFamily="49" charset="-122"/>
                </a:rPr>
                <a:t>心理和情节共同提示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隶书" pitchFamily="49" charset="-122"/>
                  <a:ea typeface="隶书" pitchFamily="49" charset="-122"/>
                </a:rPr>
                <a:t>表演</a:t>
              </a:r>
              <a:endParaRPr lang="zh-CN" altLang="en-US" sz="2000" dirty="0">
                <a:solidFill>
                  <a:schemeClr val="bg1"/>
                </a:solidFill>
                <a:latin typeface="隶书" pitchFamily="49" charset="-122"/>
                <a:ea typeface="隶书" pitchFamily="49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491306" y="2225838"/>
            <a:ext cx="4161388" cy="405174"/>
            <a:chOff x="2491306" y="2225838"/>
            <a:chExt cx="4161388" cy="405174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2491306" y="2409840"/>
              <a:ext cx="4161388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>
              <a:endCxn id="59" idx="2"/>
            </p:cNvCxnSpPr>
            <p:nvPr/>
          </p:nvCxnSpPr>
          <p:spPr>
            <a:xfrm flipV="1">
              <a:off x="2491306" y="2225838"/>
              <a:ext cx="0" cy="184002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 flipV="1">
              <a:off x="6651171" y="2225838"/>
              <a:ext cx="0" cy="184002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flipV="1">
              <a:off x="4614083" y="2409840"/>
              <a:ext cx="0" cy="221172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  <a:headEnd type="stealt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1" name="直接箭头连接符 40"/>
          <p:cNvCxnSpPr>
            <a:stCxn id="67" idx="3"/>
            <a:endCxn id="70" idx="1"/>
          </p:cNvCxnSpPr>
          <p:nvPr/>
        </p:nvCxnSpPr>
        <p:spPr>
          <a:xfrm>
            <a:off x="4299044" y="3745741"/>
            <a:ext cx="545912" cy="0"/>
          </a:xfrm>
          <a:prstGeom prst="straightConnector1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组合 47"/>
          <p:cNvGrpSpPr/>
          <p:nvPr/>
        </p:nvGrpSpPr>
        <p:grpSpPr>
          <a:xfrm>
            <a:off x="2491306" y="3086486"/>
            <a:ext cx="4161388" cy="386058"/>
            <a:chOff x="2491306" y="3086486"/>
            <a:chExt cx="4161388" cy="386058"/>
          </a:xfrm>
        </p:grpSpPr>
        <p:cxnSp>
          <p:nvCxnSpPr>
            <p:cNvPr id="86" name="直接连接符 85"/>
            <p:cNvCxnSpPr/>
            <p:nvPr/>
          </p:nvCxnSpPr>
          <p:spPr>
            <a:xfrm>
              <a:off x="2491306" y="3284984"/>
              <a:ext cx="4161388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 flipV="1">
              <a:off x="2491306" y="3288542"/>
              <a:ext cx="0" cy="184002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 flipV="1">
              <a:off x="6651171" y="3288542"/>
              <a:ext cx="0" cy="184002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>
              <a:endCxn id="65" idx="2"/>
            </p:cNvCxnSpPr>
            <p:nvPr/>
          </p:nvCxnSpPr>
          <p:spPr>
            <a:xfrm flipV="1">
              <a:off x="4608566" y="3086486"/>
              <a:ext cx="5517" cy="206304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  <a:headEnd type="stealt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9" name="组合 48"/>
          <p:cNvGrpSpPr/>
          <p:nvPr/>
        </p:nvGrpSpPr>
        <p:grpSpPr>
          <a:xfrm>
            <a:off x="2491306" y="3965078"/>
            <a:ext cx="4161388" cy="390306"/>
            <a:chOff x="2491306" y="3965078"/>
            <a:chExt cx="4161388" cy="390306"/>
          </a:xfrm>
        </p:grpSpPr>
        <p:cxnSp>
          <p:nvCxnSpPr>
            <p:cNvPr id="91" name="直接连接符 90"/>
            <p:cNvCxnSpPr/>
            <p:nvPr/>
          </p:nvCxnSpPr>
          <p:spPr>
            <a:xfrm>
              <a:off x="2491306" y="4149080"/>
              <a:ext cx="4161388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 flipV="1">
              <a:off x="2491306" y="3965078"/>
              <a:ext cx="0" cy="184002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 flipV="1">
              <a:off x="6651171" y="3965078"/>
              <a:ext cx="0" cy="184002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/>
            <p:nvPr/>
          </p:nvCxnSpPr>
          <p:spPr>
            <a:xfrm flipV="1">
              <a:off x="4608566" y="4149080"/>
              <a:ext cx="5517" cy="206304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  <a:headEnd type="stealt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" name="同侧圆角矩形 62"/>
          <p:cNvSpPr/>
          <p:nvPr/>
        </p:nvSpPr>
        <p:spPr>
          <a:xfrm>
            <a:off x="1332764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TextBox 63"/>
          <p:cNvSpPr txBox="1"/>
          <p:nvPr/>
        </p:nvSpPr>
        <p:spPr>
          <a:xfrm>
            <a:off x="1332764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课时处理</a:t>
            </a:r>
          </a:p>
        </p:txBody>
      </p:sp>
      <p:sp>
        <p:nvSpPr>
          <p:cNvPr id="69" name="同侧圆角矩形 68"/>
          <p:cNvSpPr/>
          <p:nvPr/>
        </p:nvSpPr>
        <p:spPr>
          <a:xfrm>
            <a:off x="2527872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TextBox 73"/>
          <p:cNvSpPr txBox="1"/>
          <p:nvPr/>
        </p:nvSpPr>
        <p:spPr>
          <a:xfrm>
            <a:off x="2527872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教学选题</a:t>
            </a:r>
          </a:p>
        </p:txBody>
      </p:sp>
      <p:sp>
        <p:nvSpPr>
          <p:cNvPr id="77" name="同侧圆角矩形 76"/>
          <p:cNvSpPr/>
          <p:nvPr/>
        </p:nvSpPr>
        <p:spPr>
          <a:xfrm>
            <a:off x="3722980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TextBox 78"/>
          <p:cNvSpPr txBox="1"/>
          <p:nvPr/>
        </p:nvSpPr>
        <p:spPr>
          <a:xfrm>
            <a:off x="3722980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教学平台</a:t>
            </a:r>
          </a:p>
        </p:txBody>
      </p:sp>
      <p:sp>
        <p:nvSpPr>
          <p:cNvPr id="80" name="同侧圆角矩形 79"/>
          <p:cNvSpPr/>
          <p:nvPr/>
        </p:nvSpPr>
        <p:spPr>
          <a:xfrm>
            <a:off x="4918088" y="476672"/>
            <a:ext cx="1152128" cy="328682"/>
          </a:xfrm>
          <a:prstGeom prst="round2SameRect">
            <a:avLst/>
          </a:prstGeom>
          <a:solidFill>
            <a:srgbClr val="8F09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TextBox 80"/>
          <p:cNvSpPr txBox="1"/>
          <p:nvPr/>
        </p:nvSpPr>
        <p:spPr>
          <a:xfrm>
            <a:off x="4918088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教学目标</a:t>
            </a:r>
          </a:p>
        </p:txBody>
      </p:sp>
      <p:sp>
        <p:nvSpPr>
          <p:cNvPr id="82" name="同侧圆角矩形 81"/>
          <p:cNvSpPr/>
          <p:nvPr/>
        </p:nvSpPr>
        <p:spPr>
          <a:xfrm>
            <a:off x="6113196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TextBox 83"/>
          <p:cNvSpPr txBox="1"/>
          <p:nvPr/>
        </p:nvSpPr>
        <p:spPr>
          <a:xfrm>
            <a:off x="6113196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  <p:sp>
        <p:nvSpPr>
          <p:cNvPr id="85" name="同侧圆角矩形 84"/>
          <p:cNvSpPr/>
          <p:nvPr/>
        </p:nvSpPr>
        <p:spPr>
          <a:xfrm>
            <a:off x="7308304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TextBox 88"/>
          <p:cNvSpPr txBox="1"/>
          <p:nvPr/>
        </p:nvSpPr>
        <p:spPr>
          <a:xfrm>
            <a:off x="7308304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教学反思</a:t>
            </a:r>
          </a:p>
        </p:txBody>
      </p:sp>
      <p:grpSp>
        <p:nvGrpSpPr>
          <p:cNvPr id="96" name="组合 95"/>
          <p:cNvGrpSpPr/>
          <p:nvPr/>
        </p:nvGrpSpPr>
        <p:grpSpPr>
          <a:xfrm>
            <a:off x="1214858" y="4786322"/>
            <a:ext cx="7214794" cy="1285884"/>
            <a:chOff x="1214858" y="4786322"/>
            <a:chExt cx="7214794" cy="1285884"/>
          </a:xfrm>
        </p:grpSpPr>
        <p:grpSp>
          <p:nvGrpSpPr>
            <p:cNvPr id="31" name="组合 30"/>
            <p:cNvGrpSpPr/>
            <p:nvPr/>
          </p:nvGrpSpPr>
          <p:grpSpPr>
            <a:xfrm>
              <a:off x="1214858" y="5364320"/>
              <a:ext cx="7214794" cy="707886"/>
              <a:chOff x="1214858" y="5214950"/>
              <a:chExt cx="6798450" cy="707886"/>
            </a:xfrm>
          </p:grpSpPr>
          <p:sp>
            <p:nvSpPr>
              <p:cNvPr id="75" name="圆角矩形 74"/>
              <p:cNvSpPr/>
              <p:nvPr/>
            </p:nvSpPr>
            <p:spPr>
              <a:xfrm>
                <a:off x="1214858" y="5245698"/>
                <a:ext cx="6798450" cy="449574"/>
              </a:xfrm>
              <a:prstGeom prst="roundRect">
                <a:avLst>
                  <a:gd name="adj" fmla="val 7261"/>
                </a:avLst>
              </a:prstGeom>
              <a:solidFill>
                <a:srgbClr val="E77829"/>
              </a:solidFill>
              <a:ln w="19050">
                <a:noFill/>
              </a:ln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6" name="TextBox 75"/>
              <p:cNvSpPr txBox="1"/>
              <p:nvPr/>
            </p:nvSpPr>
            <p:spPr>
              <a:xfrm>
                <a:off x="1332764" y="5214950"/>
                <a:ext cx="6551604" cy="707886"/>
              </a:xfrm>
              <a:prstGeom prst="rect">
                <a:avLst/>
              </a:prstGeom>
              <a:noFill/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  <a:latin typeface="隶书" pitchFamily="49" charset="-122"/>
                    <a:ea typeface="隶书" pitchFamily="49" charset="-122"/>
                  </a:rPr>
                  <a:t>理解</a:t>
                </a:r>
                <a:r>
                  <a:rPr lang="en-US" altLang="zh-CN" sz="2000" dirty="0">
                    <a:solidFill>
                      <a:schemeClr val="bg1"/>
                    </a:solidFill>
                    <a:latin typeface="隶书" pitchFamily="49" charset="-122"/>
                    <a:ea typeface="隶书" pitchFamily="49" charset="-122"/>
                  </a:rPr>
                  <a:t>《</a:t>
                </a:r>
                <a:r>
                  <a:rPr lang="zh-CN" altLang="en-US" sz="2000" dirty="0">
                    <a:solidFill>
                      <a:schemeClr val="bg1"/>
                    </a:solidFill>
                    <a:latin typeface="隶书" pitchFamily="49" charset="-122"/>
                    <a:ea typeface="隶书" pitchFamily="49" charset="-122"/>
                  </a:rPr>
                  <a:t>雷雨</a:t>
                </a:r>
                <a:r>
                  <a:rPr lang="en-US" altLang="zh-CN" sz="2000" dirty="0">
                    <a:solidFill>
                      <a:schemeClr val="bg1"/>
                    </a:solidFill>
                    <a:latin typeface="隶书" pitchFamily="49" charset="-122"/>
                    <a:ea typeface="隶书" pitchFamily="49" charset="-122"/>
                  </a:rPr>
                  <a:t>》</a:t>
                </a:r>
                <a:r>
                  <a:rPr lang="zh-CN" altLang="en-US" sz="2000" dirty="0">
                    <a:solidFill>
                      <a:schemeClr val="bg1"/>
                    </a:solidFill>
                    <a:latin typeface="隶书" pitchFamily="49" charset="-122"/>
                    <a:ea typeface="隶书" pitchFamily="49" charset="-122"/>
                  </a:rPr>
                  <a:t>语言的动作性特征，深读</a:t>
                </a:r>
                <a:r>
                  <a:rPr lang="en-US" altLang="zh-CN" sz="2000" dirty="0">
                    <a:solidFill>
                      <a:schemeClr val="bg1"/>
                    </a:solidFill>
                    <a:latin typeface="隶书" pitchFamily="49" charset="-122"/>
                    <a:ea typeface="隶书" pitchFamily="49" charset="-122"/>
                  </a:rPr>
                  <a:t>《</a:t>
                </a:r>
                <a:r>
                  <a:rPr lang="zh-CN" altLang="en-US" sz="2000" dirty="0">
                    <a:solidFill>
                      <a:schemeClr val="bg1"/>
                    </a:solidFill>
                    <a:latin typeface="隶书" pitchFamily="49" charset="-122"/>
                    <a:ea typeface="隶书" pitchFamily="49" charset="-122"/>
                  </a:rPr>
                  <a:t>雷雨</a:t>
                </a:r>
                <a:r>
                  <a:rPr lang="en-US" altLang="zh-CN" sz="2000" dirty="0">
                    <a:solidFill>
                      <a:schemeClr val="bg1"/>
                    </a:solidFill>
                    <a:latin typeface="隶书" pitchFamily="49" charset="-122"/>
                    <a:ea typeface="隶书" pitchFamily="49" charset="-122"/>
                  </a:rPr>
                  <a:t>》</a:t>
                </a:r>
                <a:r>
                  <a:rPr lang="zh-CN" altLang="en-US" sz="2000" dirty="0">
                    <a:solidFill>
                      <a:schemeClr val="bg1"/>
                    </a:solidFill>
                    <a:latin typeface="隶书" pitchFamily="49" charset="-122"/>
                    <a:ea typeface="隶书" pitchFamily="49" charset="-122"/>
                  </a:rPr>
                  <a:t>，感受话剧。</a:t>
                </a:r>
              </a:p>
            </p:txBody>
          </p:sp>
        </p:grpSp>
        <p:cxnSp>
          <p:nvCxnSpPr>
            <p:cNvPr id="58" name="直接箭头连接符 57"/>
            <p:cNvCxnSpPr/>
            <p:nvPr/>
          </p:nvCxnSpPr>
          <p:spPr>
            <a:xfrm rot="5400000" flipH="1" flipV="1">
              <a:off x="4358084" y="5071677"/>
              <a:ext cx="571503" cy="794"/>
            </a:xfrm>
            <a:prstGeom prst="straightConnector1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  <a:headEnd type="stealt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9411685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250"/>
                            </p:stCondLst>
                            <p:childTnLst>
                              <p:par>
                                <p:cTn id="42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808" y="-93124"/>
            <a:ext cx="3037404" cy="116262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4704"/>
            <a:ext cx="9144000" cy="609600"/>
          </a:xfrm>
          <a:prstGeom prst="rect">
            <a:avLst/>
          </a:prstGeom>
        </p:spPr>
      </p:pic>
      <p:sp>
        <p:nvSpPr>
          <p:cNvPr id="28" name="Oval 8"/>
          <p:cNvSpPr/>
          <p:nvPr/>
        </p:nvSpPr>
        <p:spPr bwMode="auto">
          <a:xfrm>
            <a:off x="883363" y="2516519"/>
            <a:ext cx="3291159" cy="3291973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65000"/>
                </a:schemeClr>
              </a:gs>
              <a:gs pos="100000">
                <a:schemeClr val="bg1">
                  <a:lumMod val="9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-110" charset="0"/>
                <a:ea typeface="ＭＳ Ｐゴシック" pitchFamily="-110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pitchFamily="-110" charset="0"/>
                <a:ea typeface="ＭＳ Ｐゴシック" pitchFamily="-110" charset="-128"/>
              </a:defRPr>
            </a:lvl2pPr>
            <a:lvl3pPr>
              <a:defRPr>
                <a:solidFill>
                  <a:schemeClr val="tx1"/>
                </a:solidFill>
                <a:latin typeface="Calibri" pitchFamily="-110" charset="0"/>
                <a:ea typeface="ＭＳ Ｐゴシック" pitchFamily="-110" charset="-128"/>
              </a:defRPr>
            </a:lvl3pPr>
            <a:lvl4pPr>
              <a:defRPr>
                <a:solidFill>
                  <a:schemeClr val="tx1"/>
                </a:solidFill>
                <a:latin typeface="Calibri" pitchFamily="-110" charset="0"/>
                <a:ea typeface="ＭＳ Ｐゴシック" pitchFamily="-110" charset="-128"/>
              </a:defRPr>
            </a:lvl4pPr>
            <a:lvl5pPr>
              <a:defRPr>
                <a:solidFill>
                  <a:schemeClr val="tx1"/>
                </a:solidFill>
                <a:latin typeface="Calibri" pitchFamily="-110" charset="0"/>
                <a:ea typeface="ＭＳ Ｐゴシック" pitchFamily="-110" charset="-128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-110" charset="0"/>
                <a:ea typeface="ＭＳ Ｐゴシック" pitchFamily="-110" charset="-128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-110" charset="0"/>
                <a:ea typeface="ＭＳ Ｐゴシック" pitchFamily="-110" charset="-128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-110" charset="0"/>
                <a:ea typeface="ＭＳ Ｐゴシック" pitchFamily="-110" charset="-128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-110" charset="0"/>
                <a:ea typeface="ＭＳ Ｐゴシック" pitchFamily="-110" charset="-128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9" name="Oval 4"/>
          <p:cNvSpPr/>
          <p:nvPr/>
        </p:nvSpPr>
        <p:spPr bwMode="auto">
          <a:xfrm>
            <a:off x="1067338" y="2700275"/>
            <a:ext cx="2923209" cy="2924459"/>
          </a:xfrm>
          <a:prstGeom prst="ellipse">
            <a:avLst/>
          </a:prstGeom>
          <a:gradFill flip="none" rotWithShape="1">
            <a:gsLst>
              <a:gs pos="42000">
                <a:schemeClr val="tx1">
                  <a:lumMod val="50000"/>
                  <a:lumOff val="50000"/>
                </a:schemeClr>
              </a:gs>
              <a:gs pos="26000">
                <a:schemeClr val="bg1">
                  <a:lumMod val="75000"/>
                </a:schemeClr>
              </a:gs>
              <a:gs pos="50000">
                <a:schemeClr val="bg1">
                  <a:lumMod val="85000"/>
                </a:schemeClr>
              </a:gs>
              <a:gs pos="64000">
                <a:schemeClr val="bg1">
                  <a:lumMod val="85000"/>
                </a:schemeClr>
              </a:gs>
              <a:gs pos="100000">
                <a:schemeClr val="bg1">
                  <a:lumMod val="85000"/>
                </a:schemeClr>
              </a:gs>
              <a:gs pos="0">
                <a:schemeClr val="bg1">
                  <a:lumMod val="95000"/>
                </a:schemeClr>
              </a:gs>
            </a:gsLst>
            <a:lin ang="16200000" scaled="0"/>
            <a:tileRect/>
          </a:gradFill>
          <a:ln w="31750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ea typeface="ＭＳ Ｐゴシック" pitchFamily="-110" charset="-128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203235" y="2836797"/>
            <a:ext cx="2651416" cy="2651416"/>
            <a:chOff x="5470228" y="2184595"/>
            <a:chExt cx="3477412" cy="3477412"/>
          </a:xfrm>
        </p:grpSpPr>
        <p:grpSp>
          <p:nvGrpSpPr>
            <p:cNvPr id="31" name="组合 30"/>
            <p:cNvGrpSpPr/>
            <p:nvPr/>
          </p:nvGrpSpPr>
          <p:grpSpPr>
            <a:xfrm>
              <a:off x="5470228" y="2184595"/>
              <a:ext cx="3477412" cy="3477412"/>
              <a:chOff x="4795040" y="1868227"/>
              <a:chExt cx="3477412" cy="3477412"/>
            </a:xfrm>
          </p:grpSpPr>
          <p:grpSp>
            <p:nvGrpSpPr>
              <p:cNvPr id="90" name="组合 89"/>
              <p:cNvGrpSpPr/>
              <p:nvPr/>
            </p:nvGrpSpPr>
            <p:grpSpPr>
              <a:xfrm rot="360000">
                <a:off x="4795040" y="1868227"/>
                <a:ext cx="3477412" cy="3477412"/>
                <a:chOff x="2104057" y="1777107"/>
                <a:chExt cx="3477412" cy="3477412"/>
              </a:xfrm>
            </p:grpSpPr>
            <p:grpSp>
              <p:nvGrpSpPr>
                <p:cNvPr id="112" name="Group 12"/>
                <p:cNvGrpSpPr>
                  <a:grpSpLocks/>
                </p:cNvGrpSpPr>
                <p:nvPr/>
              </p:nvGrpSpPr>
              <p:grpSpPr bwMode="auto">
                <a:xfrm>
                  <a:off x="3841275" y="1777107"/>
                  <a:ext cx="2975" cy="3477412"/>
                  <a:chOff x="4539618" y="1567287"/>
                  <a:chExt cx="3176" cy="3711462"/>
                </a:xfrm>
              </p:grpSpPr>
              <p:cxnSp>
                <p:nvCxnSpPr>
                  <p:cNvPr id="116" name="Straight Connector 10"/>
                  <p:cNvCxnSpPr/>
                  <p:nvPr/>
                </p:nvCxnSpPr>
                <p:spPr>
                  <a:xfrm rot="5400000">
                    <a:off x="4386155" y="1720255"/>
                    <a:ext cx="308371" cy="1694"/>
                  </a:xfrm>
                  <a:prstGeom prst="line">
                    <a:avLst/>
                  </a:prstGeom>
                  <a:ln w="28575" cap="flat" cmpd="sng" algn="ctr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7" name="Straight Connector 11"/>
                  <p:cNvCxnSpPr/>
                  <p:nvPr/>
                </p:nvCxnSpPr>
                <p:spPr>
                  <a:xfrm rot="5400000">
                    <a:off x="4387849" y="5124201"/>
                    <a:ext cx="308371" cy="1695"/>
                  </a:xfrm>
                  <a:prstGeom prst="line">
                    <a:avLst/>
                  </a:prstGeom>
                  <a:ln w="28575" cap="flat" cmpd="sng" algn="ctr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13" name="Group 12"/>
                <p:cNvGrpSpPr>
                  <a:grpSpLocks/>
                </p:cNvGrpSpPr>
                <p:nvPr/>
              </p:nvGrpSpPr>
              <p:grpSpPr bwMode="auto">
                <a:xfrm rot="16200000">
                  <a:off x="3841275" y="1777107"/>
                  <a:ext cx="2975" cy="3477412"/>
                  <a:chOff x="4539618" y="1567287"/>
                  <a:chExt cx="3176" cy="3711462"/>
                </a:xfrm>
              </p:grpSpPr>
              <p:cxnSp>
                <p:nvCxnSpPr>
                  <p:cNvPr id="114" name="Straight Connector 10"/>
                  <p:cNvCxnSpPr/>
                  <p:nvPr/>
                </p:nvCxnSpPr>
                <p:spPr>
                  <a:xfrm rot="5400000">
                    <a:off x="4386155" y="1720255"/>
                    <a:ext cx="308371" cy="1694"/>
                  </a:xfrm>
                  <a:prstGeom prst="line">
                    <a:avLst/>
                  </a:prstGeom>
                  <a:ln w="28575" cap="flat" cmpd="sng" algn="ctr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5" name="Straight Connector 11"/>
                  <p:cNvCxnSpPr/>
                  <p:nvPr/>
                </p:nvCxnSpPr>
                <p:spPr>
                  <a:xfrm rot="5400000">
                    <a:off x="4387849" y="5124201"/>
                    <a:ext cx="308371" cy="1695"/>
                  </a:xfrm>
                  <a:prstGeom prst="line">
                    <a:avLst/>
                  </a:prstGeom>
                  <a:ln w="28575" cap="flat" cmpd="sng" algn="ctr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91" name="组合 90"/>
              <p:cNvGrpSpPr/>
              <p:nvPr/>
            </p:nvGrpSpPr>
            <p:grpSpPr>
              <a:xfrm rot="720000">
                <a:off x="4795040" y="1868227"/>
                <a:ext cx="3477412" cy="3477412"/>
                <a:chOff x="2104057" y="1777107"/>
                <a:chExt cx="3477412" cy="3477412"/>
              </a:xfrm>
            </p:grpSpPr>
            <p:grpSp>
              <p:nvGrpSpPr>
                <p:cNvPr id="106" name="Group 12"/>
                <p:cNvGrpSpPr>
                  <a:grpSpLocks/>
                </p:cNvGrpSpPr>
                <p:nvPr/>
              </p:nvGrpSpPr>
              <p:grpSpPr bwMode="auto">
                <a:xfrm>
                  <a:off x="3841275" y="1777107"/>
                  <a:ext cx="2975" cy="3477412"/>
                  <a:chOff x="4539618" y="1567287"/>
                  <a:chExt cx="3176" cy="3711462"/>
                </a:xfrm>
              </p:grpSpPr>
              <p:cxnSp>
                <p:nvCxnSpPr>
                  <p:cNvPr id="110" name="Straight Connector 10"/>
                  <p:cNvCxnSpPr/>
                  <p:nvPr/>
                </p:nvCxnSpPr>
                <p:spPr>
                  <a:xfrm rot="5400000">
                    <a:off x="4386155" y="1720255"/>
                    <a:ext cx="308371" cy="1694"/>
                  </a:xfrm>
                  <a:prstGeom prst="line">
                    <a:avLst/>
                  </a:prstGeom>
                  <a:ln w="28575" cap="flat" cmpd="sng" algn="ctr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1" name="Straight Connector 11"/>
                  <p:cNvCxnSpPr/>
                  <p:nvPr/>
                </p:nvCxnSpPr>
                <p:spPr>
                  <a:xfrm rot="5400000">
                    <a:off x="4387849" y="5124201"/>
                    <a:ext cx="308371" cy="1695"/>
                  </a:xfrm>
                  <a:prstGeom prst="line">
                    <a:avLst/>
                  </a:prstGeom>
                  <a:ln w="28575" cap="flat" cmpd="sng" algn="ctr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07" name="Group 12"/>
                <p:cNvGrpSpPr>
                  <a:grpSpLocks/>
                </p:cNvGrpSpPr>
                <p:nvPr/>
              </p:nvGrpSpPr>
              <p:grpSpPr bwMode="auto">
                <a:xfrm rot="16200000">
                  <a:off x="3841275" y="1777107"/>
                  <a:ext cx="2975" cy="3477412"/>
                  <a:chOff x="4539618" y="1567287"/>
                  <a:chExt cx="3176" cy="3711462"/>
                </a:xfrm>
              </p:grpSpPr>
              <p:cxnSp>
                <p:nvCxnSpPr>
                  <p:cNvPr id="108" name="Straight Connector 10"/>
                  <p:cNvCxnSpPr/>
                  <p:nvPr/>
                </p:nvCxnSpPr>
                <p:spPr>
                  <a:xfrm rot="5400000">
                    <a:off x="4386155" y="1720255"/>
                    <a:ext cx="308371" cy="1694"/>
                  </a:xfrm>
                  <a:prstGeom prst="line">
                    <a:avLst/>
                  </a:prstGeom>
                  <a:ln w="28575" cap="flat" cmpd="sng" algn="ctr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9" name="Straight Connector 11"/>
                  <p:cNvCxnSpPr/>
                  <p:nvPr/>
                </p:nvCxnSpPr>
                <p:spPr>
                  <a:xfrm rot="5400000">
                    <a:off x="4387849" y="5124201"/>
                    <a:ext cx="308371" cy="1695"/>
                  </a:xfrm>
                  <a:prstGeom prst="line">
                    <a:avLst/>
                  </a:prstGeom>
                  <a:ln w="28575" cap="flat" cmpd="sng" algn="ctr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92" name="组合 91"/>
              <p:cNvGrpSpPr/>
              <p:nvPr/>
            </p:nvGrpSpPr>
            <p:grpSpPr>
              <a:xfrm rot="1080000">
                <a:off x="4795040" y="1868227"/>
                <a:ext cx="3477412" cy="3477412"/>
                <a:chOff x="2104057" y="1777107"/>
                <a:chExt cx="3477412" cy="3477412"/>
              </a:xfrm>
            </p:grpSpPr>
            <p:grpSp>
              <p:nvGrpSpPr>
                <p:cNvPr id="100" name="Group 12"/>
                <p:cNvGrpSpPr>
                  <a:grpSpLocks/>
                </p:cNvGrpSpPr>
                <p:nvPr/>
              </p:nvGrpSpPr>
              <p:grpSpPr bwMode="auto">
                <a:xfrm>
                  <a:off x="3841275" y="1777107"/>
                  <a:ext cx="2975" cy="3477412"/>
                  <a:chOff x="4539618" y="1567287"/>
                  <a:chExt cx="3176" cy="3711462"/>
                </a:xfrm>
              </p:grpSpPr>
              <p:cxnSp>
                <p:nvCxnSpPr>
                  <p:cNvPr id="104" name="Straight Connector 10"/>
                  <p:cNvCxnSpPr/>
                  <p:nvPr/>
                </p:nvCxnSpPr>
                <p:spPr>
                  <a:xfrm rot="5400000">
                    <a:off x="4386155" y="1720255"/>
                    <a:ext cx="308371" cy="1694"/>
                  </a:xfrm>
                  <a:prstGeom prst="line">
                    <a:avLst/>
                  </a:prstGeom>
                  <a:ln w="28575" cap="flat" cmpd="sng" algn="ctr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5" name="Straight Connector 11"/>
                  <p:cNvCxnSpPr/>
                  <p:nvPr/>
                </p:nvCxnSpPr>
                <p:spPr>
                  <a:xfrm rot="5400000">
                    <a:off x="4387849" y="5124201"/>
                    <a:ext cx="308371" cy="1695"/>
                  </a:xfrm>
                  <a:prstGeom prst="line">
                    <a:avLst/>
                  </a:prstGeom>
                  <a:ln w="28575" cap="flat" cmpd="sng" algn="ctr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01" name="Group 12"/>
                <p:cNvGrpSpPr>
                  <a:grpSpLocks/>
                </p:cNvGrpSpPr>
                <p:nvPr/>
              </p:nvGrpSpPr>
              <p:grpSpPr bwMode="auto">
                <a:xfrm rot="16200000">
                  <a:off x="3841275" y="1777107"/>
                  <a:ext cx="2975" cy="3477412"/>
                  <a:chOff x="4539618" y="1567287"/>
                  <a:chExt cx="3176" cy="3711462"/>
                </a:xfrm>
              </p:grpSpPr>
              <p:cxnSp>
                <p:nvCxnSpPr>
                  <p:cNvPr id="102" name="Straight Connector 10"/>
                  <p:cNvCxnSpPr/>
                  <p:nvPr/>
                </p:nvCxnSpPr>
                <p:spPr>
                  <a:xfrm rot="5400000">
                    <a:off x="4386155" y="1720255"/>
                    <a:ext cx="308371" cy="1694"/>
                  </a:xfrm>
                  <a:prstGeom prst="line">
                    <a:avLst/>
                  </a:prstGeom>
                  <a:ln w="28575" cap="flat" cmpd="sng" algn="ctr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3" name="Straight Connector 11"/>
                  <p:cNvCxnSpPr/>
                  <p:nvPr/>
                </p:nvCxnSpPr>
                <p:spPr>
                  <a:xfrm rot="5400000">
                    <a:off x="4387849" y="5124201"/>
                    <a:ext cx="308371" cy="1695"/>
                  </a:xfrm>
                  <a:prstGeom prst="line">
                    <a:avLst/>
                  </a:prstGeom>
                  <a:ln w="28575" cap="flat" cmpd="sng" algn="ctr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93" name="组合 92"/>
              <p:cNvGrpSpPr/>
              <p:nvPr/>
            </p:nvGrpSpPr>
            <p:grpSpPr>
              <a:xfrm rot="1440000">
                <a:off x="4795040" y="1868227"/>
                <a:ext cx="3477412" cy="3477412"/>
                <a:chOff x="2104057" y="1777107"/>
                <a:chExt cx="3477412" cy="3477412"/>
              </a:xfrm>
            </p:grpSpPr>
            <p:grpSp>
              <p:nvGrpSpPr>
                <p:cNvPr id="94" name="Group 12"/>
                <p:cNvGrpSpPr>
                  <a:grpSpLocks/>
                </p:cNvGrpSpPr>
                <p:nvPr/>
              </p:nvGrpSpPr>
              <p:grpSpPr bwMode="auto">
                <a:xfrm>
                  <a:off x="3841275" y="1777107"/>
                  <a:ext cx="2975" cy="3477412"/>
                  <a:chOff x="4539618" y="1567287"/>
                  <a:chExt cx="3176" cy="3711462"/>
                </a:xfrm>
              </p:grpSpPr>
              <p:cxnSp>
                <p:nvCxnSpPr>
                  <p:cNvPr id="98" name="Straight Connector 10"/>
                  <p:cNvCxnSpPr/>
                  <p:nvPr/>
                </p:nvCxnSpPr>
                <p:spPr>
                  <a:xfrm rot="5400000">
                    <a:off x="4386155" y="1720255"/>
                    <a:ext cx="308371" cy="1694"/>
                  </a:xfrm>
                  <a:prstGeom prst="line">
                    <a:avLst/>
                  </a:prstGeom>
                  <a:ln w="28575" cap="flat" cmpd="sng" algn="ctr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9" name="Straight Connector 11"/>
                  <p:cNvCxnSpPr/>
                  <p:nvPr/>
                </p:nvCxnSpPr>
                <p:spPr>
                  <a:xfrm rot="5400000">
                    <a:off x="4387849" y="5124201"/>
                    <a:ext cx="308371" cy="1695"/>
                  </a:xfrm>
                  <a:prstGeom prst="line">
                    <a:avLst/>
                  </a:prstGeom>
                  <a:ln w="28575" cap="flat" cmpd="sng" algn="ctr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95" name="Group 12"/>
                <p:cNvGrpSpPr>
                  <a:grpSpLocks/>
                </p:cNvGrpSpPr>
                <p:nvPr/>
              </p:nvGrpSpPr>
              <p:grpSpPr bwMode="auto">
                <a:xfrm rot="16200000">
                  <a:off x="3841275" y="1777107"/>
                  <a:ext cx="2975" cy="3477412"/>
                  <a:chOff x="4539618" y="1567287"/>
                  <a:chExt cx="3176" cy="3711462"/>
                </a:xfrm>
              </p:grpSpPr>
              <p:cxnSp>
                <p:nvCxnSpPr>
                  <p:cNvPr id="96" name="Straight Connector 10"/>
                  <p:cNvCxnSpPr/>
                  <p:nvPr/>
                </p:nvCxnSpPr>
                <p:spPr>
                  <a:xfrm rot="5400000">
                    <a:off x="4386155" y="1720255"/>
                    <a:ext cx="308371" cy="1694"/>
                  </a:xfrm>
                  <a:prstGeom prst="line">
                    <a:avLst/>
                  </a:prstGeom>
                  <a:ln w="28575" cap="flat" cmpd="sng" algn="ctr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7" name="Straight Connector 11"/>
                  <p:cNvCxnSpPr/>
                  <p:nvPr/>
                </p:nvCxnSpPr>
                <p:spPr>
                  <a:xfrm rot="5400000">
                    <a:off x="4387849" y="5124201"/>
                    <a:ext cx="308371" cy="1695"/>
                  </a:xfrm>
                  <a:prstGeom prst="line">
                    <a:avLst/>
                  </a:prstGeom>
                  <a:ln w="28575" cap="flat" cmpd="sng" algn="ctr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32" name="组合 31"/>
            <p:cNvGrpSpPr/>
            <p:nvPr/>
          </p:nvGrpSpPr>
          <p:grpSpPr>
            <a:xfrm rot="1800000">
              <a:off x="5470228" y="2184595"/>
              <a:ext cx="3477412" cy="3477412"/>
              <a:chOff x="4795040" y="1868227"/>
              <a:chExt cx="3477412" cy="3477412"/>
            </a:xfrm>
          </p:grpSpPr>
          <p:grpSp>
            <p:nvGrpSpPr>
              <p:cNvPr id="62" name="组合 61"/>
              <p:cNvGrpSpPr/>
              <p:nvPr/>
            </p:nvGrpSpPr>
            <p:grpSpPr>
              <a:xfrm rot="360000">
                <a:off x="4795040" y="1868227"/>
                <a:ext cx="3477412" cy="3477412"/>
                <a:chOff x="2104057" y="1777107"/>
                <a:chExt cx="3477412" cy="3477412"/>
              </a:xfrm>
            </p:grpSpPr>
            <p:grpSp>
              <p:nvGrpSpPr>
                <p:cNvPr id="84" name="Group 12"/>
                <p:cNvGrpSpPr>
                  <a:grpSpLocks/>
                </p:cNvGrpSpPr>
                <p:nvPr/>
              </p:nvGrpSpPr>
              <p:grpSpPr bwMode="auto">
                <a:xfrm>
                  <a:off x="3841275" y="1777107"/>
                  <a:ext cx="2975" cy="3477412"/>
                  <a:chOff x="4539618" y="1567287"/>
                  <a:chExt cx="3176" cy="3711462"/>
                </a:xfrm>
              </p:grpSpPr>
              <p:cxnSp>
                <p:nvCxnSpPr>
                  <p:cNvPr id="88" name="Straight Connector 10"/>
                  <p:cNvCxnSpPr/>
                  <p:nvPr/>
                </p:nvCxnSpPr>
                <p:spPr>
                  <a:xfrm rot="5400000">
                    <a:off x="4386155" y="1720255"/>
                    <a:ext cx="308371" cy="1694"/>
                  </a:xfrm>
                  <a:prstGeom prst="line">
                    <a:avLst/>
                  </a:prstGeom>
                  <a:ln w="28575" cap="flat" cmpd="sng" algn="ctr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" name="Straight Connector 11"/>
                  <p:cNvCxnSpPr/>
                  <p:nvPr/>
                </p:nvCxnSpPr>
                <p:spPr>
                  <a:xfrm rot="5400000">
                    <a:off x="4387849" y="5124201"/>
                    <a:ext cx="308371" cy="1695"/>
                  </a:xfrm>
                  <a:prstGeom prst="line">
                    <a:avLst/>
                  </a:prstGeom>
                  <a:ln w="28575" cap="flat" cmpd="sng" algn="ctr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85" name="Group 12"/>
                <p:cNvGrpSpPr>
                  <a:grpSpLocks/>
                </p:cNvGrpSpPr>
                <p:nvPr/>
              </p:nvGrpSpPr>
              <p:grpSpPr bwMode="auto">
                <a:xfrm rot="16200000">
                  <a:off x="3841275" y="1777107"/>
                  <a:ext cx="2975" cy="3477412"/>
                  <a:chOff x="4539618" y="1567287"/>
                  <a:chExt cx="3176" cy="3711462"/>
                </a:xfrm>
              </p:grpSpPr>
              <p:cxnSp>
                <p:nvCxnSpPr>
                  <p:cNvPr id="86" name="Straight Connector 10"/>
                  <p:cNvCxnSpPr/>
                  <p:nvPr/>
                </p:nvCxnSpPr>
                <p:spPr>
                  <a:xfrm rot="5400000">
                    <a:off x="4386155" y="1720255"/>
                    <a:ext cx="308371" cy="1694"/>
                  </a:xfrm>
                  <a:prstGeom prst="line">
                    <a:avLst/>
                  </a:prstGeom>
                  <a:ln w="28575" cap="flat" cmpd="sng" algn="ctr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7" name="Straight Connector 11"/>
                  <p:cNvCxnSpPr/>
                  <p:nvPr/>
                </p:nvCxnSpPr>
                <p:spPr>
                  <a:xfrm rot="5400000">
                    <a:off x="4387849" y="5124201"/>
                    <a:ext cx="308371" cy="1695"/>
                  </a:xfrm>
                  <a:prstGeom prst="line">
                    <a:avLst/>
                  </a:prstGeom>
                  <a:ln w="28575" cap="flat" cmpd="sng" algn="ctr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63" name="组合 62"/>
              <p:cNvGrpSpPr/>
              <p:nvPr/>
            </p:nvGrpSpPr>
            <p:grpSpPr>
              <a:xfrm rot="720000">
                <a:off x="4795040" y="1868227"/>
                <a:ext cx="3477412" cy="3477412"/>
                <a:chOff x="2104057" y="1777107"/>
                <a:chExt cx="3477412" cy="3477412"/>
              </a:xfrm>
            </p:grpSpPr>
            <p:grpSp>
              <p:nvGrpSpPr>
                <p:cNvPr id="78" name="Group 12"/>
                <p:cNvGrpSpPr>
                  <a:grpSpLocks/>
                </p:cNvGrpSpPr>
                <p:nvPr/>
              </p:nvGrpSpPr>
              <p:grpSpPr bwMode="auto">
                <a:xfrm>
                  <a:off x="3841275" y="1777107"/>
                  <a:ext cx="2975" cy="3477412"/>
                  <a:chOff x="4539618" y="1567287"/>
                  <a:chExt cx="3176" cy="3711462"/>
                </a:xfrm>
              </p:grpSpPr>
              <p:cxnSp>
                <p:nvCxnSpPr>
                  <p:cNvPr id="82" name="Straight Connector 10"/>
                  <p:cNvCxnSpPr/>
                  <p:nvPr/>
                </p:nvCxnSpPr>
                <p:spPr>
                  <a:xfrm rot="5400000">
                    <a:off x="4386155" y="1720255"/>
                    <a:ext cx="308371" cy="1694"/>
                  </a:xfrm>
                  <a:prstGeom prst="line">
                    <a:avLst/>
                  </a:prstGeom>
                  <a:ln w="28575" cap="flat" cmpd="sng" algn="ctr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" name="Straight Connector 11"/>
                  <p:cNvCxnSpPr/>
                  <p:nvPr/>
                </p:nvCxnSpPr>
                <p:spPr>
                  <a:xfrm rot="5400000">
                    <a:off x="4387849" y="5124201"/>
                    <a:ext cx="308371" cy="1695"/>
                  </a:xfrm>
                  <a:prstGeom prst="line">
                    <a:avLst/>
                  </a:prstGeom>
                  <a:ln w="28575" cap="flat" cmpd="sng" algn="ctr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79" name="Group 12"/>
                <p:cNvGrpSpPr>
                  <a:grpSpLocks/>
                </p:cNvGrpSpPr>
                <p:nvPr/>
              </p:nvGrpSpPr>
              <p:grpSpPr bwMode="auto">
                <a:xfrm rot="16200000">
                  <a:off x="3841275" y="1777107"/>
                  <a:ext cx="2975" cy="3477412"/>
                  <a:chOff x="4539618" y="1567287"/>
                  <a:chExt cx="3176" cy="3711462"/>
                </a:xfrm>
              </p:grpSpPr>
              <p:cxnSp>
                <p:nvCxnSpPr>
                  <p:cNvPr id="80" name="Straight Connector 10"/>
                  <p:cNvCxnSpPr/>
                  <p:nvPr/>
                </p:nvCxnSpPr>
                <p:spPr>
                  <a:xfrm rot="5400000">
                    <a:off x="4386155" y="1720255"/>
                    <a:ext cx="308371" cy="1694"/>
                  </a:xfrm>
                  <a:prstGeom prst="line">
                    <a:avLst/>
                  </a:prstGeom>
                  <a:ln w="28575" cap="flat" cmpd="sng" algn="ctr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" name="Straight Connector 11"/>
                  <p:cNvCxnSpPr/>
                  <p:nvPr/>
                </p:nvCxnSpPr>
                <p:spPr>
                  <a:xfrm rot="5400000">
                    <a:off x="4387849" y="5124201"/>
                    <a:ext cx="308371" cy="1695"/>
                  </a:xfrm>
                  <a:prstGeom prst="line">
                    <a:avLst/>
                  </a:prstGeom>
                  <a:ln w="28575" cap="flat" cmpd="sng" algn="ctr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64" name="组合 63"/>
              <p:cNvGrpSpPr/>
              <p:nvPr/>
            </p:nvGrpSpPr>
            <p:grpSpPr>
              <a:xfrm rot="1080000">
                <a:off x="4795040" y="1868227"/>
                <a:ext cx="3477412" cy="3477412"/>
                <a:chOff x="2104057" y="1777107"/>
                <a:chExt cx="3477412" cy="3477412"/>
              </a:xfrm>
            </p:grpSpPr>
            <p:grpSp>
              <p:nvGrpSpPr>
                <p:cNvPr id="72" name="Group 12"/>
                <p:cNvGrpSpPr>
                  <a:grpSpLocks/>
                </p:cNvGrpSpPr>
                <p:nvPr/>
              </p:nvGrpSpPr>
              <p:grpSpPr bwMode="auto">
                <a:xfrm>
                  <a:off x="3841275" y="1777107"/>
                  <a:ext cx="2975" cy="3477412"/>
                  <a:chOff x="4539618" y="1567287"/>
                  <a:chExt cx="3176" cy="3711462"/>
                </a:xfrm>
              </p:grpSpPr>
              <p:cxnSp>
                <p:nvCxnSpPr>
                  <p:cNvPr id="76" name="Straight Connector 10"/>
                  <p:cNvCxnSpPr/>
                  <p:nvPr/>
                </p:nvCxnSpPr>
                <p:spPr>
                  <a:xfrm rot="5400000">
                    <a:off x="4386155" y="1720255"/>
                    <a:ext cx="308371" cy="1694"/>
                  </a:xfrm>
                  <a:prstGeom prst="line">
                    <a:avLst/>
                  </a:prstGeom>
                  <a:ln w="28575" cap="flat" cmpd="sng" algn="ctr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7" name="Straight Connector 11"/>
                  <p:cNvCxnSpPr/>
                  <p:nvPr/>
                </p:nvCxnSpPr>
                <p:spPr>
                  <a:xfrm rot="5400000">
                    <a:off x="4387849" y="5124201"/>
                    <a:ext cx="308371" cy="1695"/>
                  </a:xfrm>
                  <a:prstGeom prst="line">
                    <a:avLst/>
                  </a:prstGeom>
                  <a:ln w="28575" cap="flat" cmpd="sng" algn="ctr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73" name="Group 12"/>
                <p:cNvGrpSpPr>
                  <a:grpSpLocks/>
                </p:cNvGrpSpPr>
                <p:nvPr/>
              </p:nvGrpSpPr>
              <p:grpSpPr bwMode="auto">
                <a:xfrm rot="16200000">
                  <a:off x="3841275" y="1777107"/>
                  <a:ext cx="2975" cy="3477412"/>
                  <a:chOff x="4539618" y="1567287"/>
                  <a:chExt cx="3176" cy="3711462"/>
                </a:xfrm>
              </p:grpSpPr>
              <p:cxnSp>
                <p:nvCxnSpPr>
                  <p:cNvPr id="74" name="Straight Connector 10"/>
                  <p:cNvCxnSpPr/>
                  <p:nvPr/>
                </p:nvCxnSpPr>
                <p:spPr>
                  <a:xfrm rot="5400000">
                    <a:off x="4386155" y="1720255"/>
                    <a:ext cx="308371" cy="1694"/>
                  </a:xfrm>
                  <a:prstGeom prst="line">
                    <a:avLst/>
                  </a:prstGeom>
                  <a:ln w="28575" cap="flat" cmpd="sng" algn="ctr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" name="Straight Connector 11"/>
                  <p:cNvCxnSpPr/>
                  <p:nvPr/>
                </p:nvCxnSpPr>
                <p:spPr>
                  <a:xfrm rot="5400000">
                    <a:off x="4387849" y="5124201"/>
                    <a:ext cx="308371" cy="1695"/>
                  </a:xfrm>
                  <a:prstGeom prst="line">
                    <a:avLst/>
                  </a:prstGeom>
                  <a:ln w="28575" cap="flat" cmpd="sng" algn="ctr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65" name="组合 64"/>
              <p:cNvGrpSpPr/>
              <p:nvPr/>
            </p:nvGrpSpPr>
            <p:grpSpPr>
              <a:xfrm rot="1440000">
                <a:off x="4795040" y="1868227"/>
                <a:ext cx="3477412" cy="3477412"/>
                <a:chOff x="2104057" y="1777107"/>
                <a:chExt cx="3477412" cy="3477412"/>
              </a:xfrm>
            </p:grpSpPr>
            <p:grpSp>
              <p:nvGrpSpPr>
                <p:cNvPr id="66" name="Group 12"/>
                <p:cNvGrpSpPr>
                  <a:grpSpLocks/>
                </p:cNvGrpSpPr>
                <p:nvPr/>
              </p:nvGrpSpPr>
              <p:grpSpPr bwMode="auto">
                <a:xfrm>
                  <a:off x="3841275" y="1777107"/>
                  <a:ext cx="2975" cy="3477412"/>
                  <a:chOff x="4539618" y="1567287"/>
                  <a:chExt cx="3176" cy="3711462"/>
                </a:xfrm>
              </p:grpSpPr>
              <p:cxnSp>
                <p:nvCxnSpPr>
                  <p:cNvPr id="70" name="Straight Connector 10"/>
                  <p:cNvCxnSpPr/>
                  <p:nvPr/>
                </p:nvCxnSpPr>
                <p:spPr>
                  <a:xfrm rot="5400000">
                    <a:off x="4386155" y="1720255"/>
                    <a:ext cx="308371" cy="1694"/>
                  </a:xfrm>
                  <a:prstGeom prst="line">
                    <a:avLst/>
                  </a:prstGeom>
                  <a:ln w="28575" cap="flat" cmpd="sng" algn="ctr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1" name="Straight Connector 11"/>
                  <p:cNvCxnSpPr/>
                  <p:nvPr/>
                </p:nvCxnSpPr>
                <p:spPr>
                  <a:xfrm rot="5400000">
                    <a:off x="4387849" y="5124201"/>
                    <a:ext cx="308371" cy="1695"/>
                  </a:xfrm>
                  <a:prstGeom prst="line">
                    <a:avLst/>
                  </a:prstGeom>
                  <a:ln w="28575" cap="flat" cmpd="sng" algn="ctr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7" name="Group 12"/>
                <p:cNvGrpSpPr>
                  <a:grpSpLocks/>
                </p:cNvGrpSpPr>
                <p:nvPr/>
              </p:nvGrpSpPr>
              <p:grpSpPr bwMode="auto">
                <a:xfrm rot="16200000">
                  <a:off x="3841275" y="1777107"/>
                  <a:ext cx="2975" cy="3477412"/>
                  <a:chOff x="4539618" y="1567287"/>
                  <a:chExt cx="3176" cy="3711462"/>
                </a:xfrm>
              </p:grpSpPr>
              <p:cxnSp>
                <p:nvCxnSpPr>
                  <p:cNvPr id="68" name="Straight Connector 10"/>
                  <p:cNvCxnSpPr/>
                  <p:nvPr/>
                </p:nvCxnSpPr>
                <p:spPr>
                  <a:xfrm rot="5400000">
                    <a:off x="4386155" y="1720255"/>
                    <a:ext cx="308371" cy="1694"/>
                  </a:xfrm>
                  <a:prstGeom prst="line">
                    <a:avLst/>
                  </a:prstGeom>
                  <a:ln w="28575" cap="flat" cmpd="sng" algn="ctr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" name="Straight Connector 11"/>
                  <p:cNvCxnSpPr/>
                  <p:nvPr/>
                </p:nvCxnSpPr>
                <p:spPr>
                  <a:xfrm rot="5400000">
                    <a:off x="4387849" y="5124201"/>
                    <a:ext cx="308371" cy="1695"/>
                  </a:xfrm>
                  <a:prstGeom prst="line">
                    <a:avLst/>
                  </a:prstGeom>
                  <a:ln w="28575" cap="flat" cmpd="sng" algn="ctr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33" name="组合 32"/>
            <p:cNvGrpSpPr/>
            <p:nvPr/>
          </p:nvGrpSpPr>
          <p:grpSpPr>
            <a:xfrm rot="3600000">
              <a:off x="5470228" y="2184595"/>
              <a:ext cx="3477412" cy="3477412"/>
              <a:chOff x="4795040" y="1868227"/>
              <a:chExt cx="3477412" cy="3477412"/>
            </a:xfrm>
          </p:grpSpPr>
          <p:grpSp>
            <p:nvGrpSpPr>
              <p:cNvPr id="34" name="组合 33"/>
              <p:cNvGrpSpPr/>
              <p:nvPr/>
            </p:nvGrpSpPr>
            <p:grpSpPr>
              <a:xfrm rot="360000">
                <a:off x="4795040" y="1868227"/>
                <a:ext cx="3477412" cy="3477412"/>
                <a:chOff x="2104057" y="1777107"/>
                <a:chExt cx="3477412" cy="3477412"/>
              </a:xfrm>
            </p:grpSpPr>
            <p:grpSp>
              <p:nvGrpSpPr>
                <p:cNvPr id="56" name="Group 12"/>
                <p:cNvGrpSpPr>
                  <a:grpSpLocks/>
                </p:cNvGrpSpPr>
                <p:nvPr/>
              </p:nvGrpSpPr>
              <p:grpSpPr bwMode="auto">
                <a:xfrm>
                  <a:off x="3841275" y="1777107"/>
                  <a:ext cx="2975" cy="3477412"/>
                  <a:chOff x="4539618" y="1567287"/>
                  <a:chExt cx="3176" cy="3711462"/>
                </a:xfrm>
              </p:grpSpPr>
              <p:cxnSp>
                <p:nvCxnSpPr>
                  <p:cNvPr id="60" name="Straight Connector 10"/>
                  <p:cNvCxnSpPr/>
                  <p:nvPr/>
                </p:nvCxnSpPr>
                <p:spPr>
                  <a:xfrm rot="5400000">
                    <a:off x="4386155" y="1720255"/>
                    <a:ext cx="308371" cy="1694"/>
                  </a:xfrm>
                  <a:prstGeom prst="line">
                    <a:avLst/>
                  </a:prstGeom>
                  <a:ln w="28575" cap="flat" cmpd="sng" algn="ctr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1" name="Straight Connector 11"/>
                  <p:cNvCxnSpPr/>
                  <p:nvPr/>
                </p:nvCxnSpPr>
                <p:spPr>
                  <a:xfrm rot="5400000">
                    <a:off x="4387849" y="5124201"/>
                    <a:ext cx="308371" cy="1695"/>
                  </a:xfrm>
                  <a:prstGeom prst="line">
                    <a:avLst/>
                  </a:prstGeom>
                  <a:ln w="28575" cap="flat" cmpd="sng" algn="ctr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7" name="Group 12"/>
                <p:cNvGrpSpPr>
                  <a:grpSpLocks/>
                </p:cNvGrpSpPr>
                <p:nvPr/>
              </p:nvGrpSpPr>
              <p:grpSpPr bwMode="auto">
                <a:xfrm rot="16200000">
                  <a:off x="3841275" y="1777107"/>
                  <a:ext cx="2975" cy="3477412"/>
                  <a:chOff x="4539618" y="1567287"/>
                  <a:chExt cx="3176" cy="3711462"/>
                </a:xfrm>
              </p:grpSpPr>
              <p:cxnSp>
                <p:nvCxnSpPr>
                  <p:cNvPr id="58" name="Straight Connector 10"/>
                  <p:cNvCxnSpPr/>
                  <p:nvPr/>
                </p:nvCxnSpPr>
                <p:spPr>
                  <a:xfrm rot="5400000">
                    <a:off x="4386155" y="1720255"/>
                    <a:ext cx="308371" cy="1694"/>
                  </a:xfrm>
                  <a:prstGeom prst="line">
                    <a:avLst/>
                  </a:prstGeom>
                  <a:ln w="28575" cap="flat" cmpd="sng" algn="ctr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9" name="Straight Connector 11"/>
                  <p:cNvCxnSpPr/>
                  <p:nvPr/>
                </p:nvCxnSpPr>
                <p:spPr>
                  <a:xfrm rot="5400000">
                    <a:off x="4387849" y="5124201"/>
                    <a:ext cx="308371" cy="1695"/>
                  </a:xfrm>
                  <a:prstGeom prst="line">
                    <a:avLst/>
                  </a:prstGeom>
                  <a:ln w="28575" cap="flat" cmpd="sng" algn="ctr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35" name="组合 34"/>
              <p:cNvGrpSpPr/>
              <p:nvPr/>
            </p:nvGrpSpPr>
            <p:grpSpPr>
              <a:xfrm rot="720000">
                <a:off x="4795040" y="1868227"/>
                <a:ext cx="3477412" cy="3477412"/>
                <a:chOff x="2104057" y="1777107"/>
                <a:chExt cx="3477412" cy="3477412"/>
              </a:xfrm>
            </p:grpSpPr>
            <p:grpSp>
              <p:nvGrpSpPr>
                <p:cNvPr id="50" name="Group 12"/>
                <p:cNvGrpSpPr>
                  <a:grpSpLocks/>
                </p:cNvGrpSpPr>
                <p:nvPr/>
              </p:nvGrpSpPr>
              <p:grpSpPr bwMode="auto">
                <a:xfrm>
                  <a:off x="3841275" y="1777107"/>
                  <a:ext cx="2975" cy="3477412"/>
                  <a:chOff x="4539618" y="1567287"/>
                  <a:chExt cx="3176" cy="3711462"/>
                </a:xfrm>
              </p:grpSpPr>
              <p:cxnSp>
                <p:nvCxnSpPr>
                  <p:cNvPr id="54" name="Straight Connector 10"/>
                  <p:cNvCxnSpPr/>
                  <p:nvPr/>
                </p:nvCxnSpPr>
                <p:spPr>
                  <a:xfrm rot="5400000">
                    <a:off x="4386155" y="1720255"/>
                    <a:ext cx="308371" cy="1694"/>
                  </a:xfrm>
                  <a:prstGeom prst="line">
                    <a:avLst/>
                  </a:prstGeom>
                  <a:ln w="28575" cap="flat" cmpd="sng" algn="ctr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" name="Straight Connector 11"/>
                  <p:cNvCxnSpPr/>
                  <p:nvPr/>
                </p:nvCxnSpPr>
                <p:spPr>
                  <a:xfrm rot="5400000">
                    <a:off x="4387849" y="5124201"/>
                    <a:ext cx="308371" cy="1695"/>
                  </a:xfrm>
                  <a:prstGeom prst="line">
                    <a:avLst/>
                  </a:prstGeom>
                  <a:ln w="28575" cap="flat" cmpd="sng" algn="ctr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1" name="Group 12"/>
                <p:cNvGrpSpPr>
                  <a:grpSpLocks/>
                </p:cNvGrpSpPr>
                <p:nvPr/>
              </p:nvGrpSpPr>
              <p:grpSpPr bwMode="auto">
                <a:xfrm rot="16200000">
                  <a:off x="3841275" y="1777107"/>
                  <a:ext cx="2975" cy="3477412"/>
                  <a:chOff x="4539618" y="1567287"/>
                  <a:chExt cx="3176" cy="3711462"/>
                </a:xfrm>
              </p:grpSpPr>
              <p:cxnSp>
                <p:nvCxnSpPr>
                  <p:cNvPr id="52" name="Straight Connector 10"/>
                  <p:cNvCxnSpPr/>
                  <p:nvPr/>
                </p:nvCxnSpPr>
                <p:spPr>
                  <a:xfrm rot="5400000">
                    <a:off x="4386155" y="1720255"/>
                    <a:ext cx="308371" cy="1694"/>
                  </a:xfrm>
                  <a:prstGeom prst="line">
                    <a:avLst/>
                  </a:prstGeom>
                  <a:ln w="28575" cap="flat" cmpd="sng" algn="ctr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3" name="Straight Connector 11"/>
                  <p:cNvCxnSpPr/>
                  <p:nvPr/>
                </p:nvCxnSpPr>
                <p:spPr>
                  <a:xfrm rot="5400000">
                    <a:off x="4387849" y="5124201"/>
                    <a:ext cx="308371" cy="1695"/>
                  </a:xfrm>
                  <a:prstGeom prst="line">
                    <a:avLst/>
                  </a:prstGeom>
                  <a:ln w="28575" cap="flat" cmpd="sng" algn="ctr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36" name="组合 35"/>
              <p:cNvGrpSpPr/>
              <p:nvPr/>
            </p:nvGrpSpPr>
            <p:grpSpPr>
              <a:xfrm rot="1080000">
                <a:off x="4795040" y="1868227"/>
                <a:ext cx="3477412" cy="3477412"/>
                <a:chOff x="2104057" y="1777107"/>
                <a:chExt cx="3477412" cy="3477412"/>
              </a:xfrm>
            </p:grpSpPr>
            <p:grpSp>
              <p:nvGrpSpPr>
                <p:cNvPr id="44" name="Group 12"/>
                <p:cNvGrpSpPr>
                  <a:grpSpLocks/>
                </p:cNvGrpSpPr>
                <p:nvPr/>
              </p:nvGrpSpPr>
              <p:grpSpPr bwMode="auto">
                <a:xfrm>
                  <a:off x="3841275" y="1777107"/>
                  <a:ext cx="2975" cy="3477412"/>
                  <a:chOff x="4539618" y="1567287"/>
                  <a:chExt cx="3176" cy="3711462"/>
                </a:xfrm>
              </p:grpSpPr>
              <p:cxnSp>
                <p:nvCxnSpPr>
                  <p:cNvPr id="48" name="Straight Connector 10"/>
                  <p:cNvCxnSpPr/>
                  <p:nvPr/>
                </p:nvCxnSpPr>
                <p:spPr>
                  <a:xfrm rot="5400000">
                    <a:off x="4386155" y="1720255"/>
                    <a:ext cx="308371" cy="1694"/>
                  </a:xfrm>
                  <a:prstGeom prst="line">
                    <a:avLst/>
                  </a:prstGeom>
                  <a:ln w="28575" cap="flat" cmpd="sng" algn="ctr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9" name="Straight Connector 11"/>
                  <p:cNvCxnSpPr/>
                  <p:nvPr/>
                </p:nvCxnSpPr>
                <p:spPr>
                  <a:xfrm rot="5400000">
                    <a:off x="4387849" y="5124201"/>
                    <a:ext cx="308371" cy="1695"/>
                  </a:xfrm>
                  <a:prstGeom prst="line">
                    <a:avLst/>
                  </a:prstGeom>
                  <a:ln w="28575" cap="flat" cmpd="sng" algn="ctr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5" name="Group 12"/>
                <p:cNvGrpSpPr>
                  <a:grpSpLocks/>
                </p:cNvGrpSpPr>
                <p:nvPr/>
              </p:nvGrpSpPr>
              <p:grpSpPr bwMode="auto">
                <a:xfrm rot="16200000">
                  <a:off x="3841275" y="1777107"/>
                  <a:ext cx="2975" cy="3477412"/>
                  <a:chOff x="4539618" y="1567287"/>
                  <a:chExt cx="3176" cy="3711462"/>
                </a:xfrm>
              </p:grpSpPr>
              <p:cxnSp>
                <p:nvCxnSpPr>
                  <p:cNvPr id="46" name="Straight Connector 10"/>
                  <p:cNvCxnSpPr/>
                  <p:nvPr/>
                </p:nvCxnSpPr>
                <p:spPr>
                  <a:xfrm rot="5400000">
                    <a:off x="4386155" y="1720255"/>
                    <a:ext cx="308371" cy="1694"/>
                  </a:xfrm>
                  <a:prstGeom prst="line">
                    <a:avLst/>
                  </a:prstGeom>
                  <a:ln w="28575" cap="flat" cmpd="sng" algn="ctr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7" name="Straight Connector 11"/>
                  <p:cNvCxnSpPr/>
                  <p:nvPr/>
                </p:nvCxnSpPr>
                <p:spPr>
                  <a:xfrm rot="5400000">
                    <a:off x="4387849" y="5124201"/>
                    <a:ext cx="308371" cy="1695"/>
                  </a:xfrm>
                  <a:prstGeom prst="line">
                    <a:avLst/>
                  </a:prstGeom>
                  <a:ln w="28575" cap="flat" cmpd="sng" algn="ctr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37" name="组合 36"/>
              <p:cNvGrpSpPr/>
              <p:nvPr/>
            </p:nvGrpSpPr>
            <p:grpSpPr>
              <a:xfrm rot="1440000">
                <a:off x="4795040" y="1868227"/>
                <a:ext cx="3477412" cy="3477412"/>
                <a:chOff x="2104057" y="1777107"/>
                <a:chExt cx="3477412" cy="3477412"/>
              </a:xfrm>
            </p:grpSpPr>
            <p:grpSp>
              <p:nvGrpSpPr>
                <p:cNvPr id="38" name="Group 12"/>
                <p:cNvGrpSpPr>
                  <a:grpSpLocks/>
                </p:cNvGrpSpPr>
                <p:nvPr/>
              </p:nvGrpSpPr>
              <p:grpSpPr bwMode="auto">
                <a:xfrm>
                  <a:off x="3841275" y="1777107"/>
                  <a:ext cx="2975" cy="3477412"/>
                  <a:chOff x="4539618" y="1567287"/>
                  <a:chExt cx="3176" cy="3711462"/>
                </a:xfrm>
              </p:grpSpPr>
              <p:cxnSp>
                <p:nvCxnSpPr>
                  <p:cNvPr id="42" name="Straight Connector 10"/>
                  <p:cNvCxnSpPr/>
                  <p:nvPr/>
                </p:nvCxnSpPr>
                <p:spPr>
                  <a:xfrm rot="5400000">
                    <a:off x="4386155" y="1720255"/>
                    <a:ext cx="308371" cy="1694"/>
                  </a:xfrm>
                  <a:prstGeom prst="line">
                    <a:avLst/>
                  </a:prstGeom>
                  <a:ln w="28575" cap="flat" cmpd="sng" algn="ctr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3" name="Straight Connector 11"/>
                  <p:cNvCxnSpPr/>
                  <p:nvPr/>
                </p:nvCxnSpPr>
                <p:spPr>
                  <a:xfrm rot="5400000">
                    <a:off x="4387849" y="5124201"/>
                    <a:ext cx="308371" cy="1695"/>
                  </a:xfrm>
                  <a:prstGeom prst="line">
                    <a:avLst/>
                  </a:prstGeom>
                  <a:ln w="28575" cap="flat" cmpd="sng" algn="ctr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9" name="Group 12"/>
                <p:cNvGrpSpPr>
                  <a:grpSpLocks/>
                </p:cNvGrpSpPr>
                <p:nvPr/>
              </p:nvGrpSpPr>
              <p:grpSpPr bwMode="auto">
                <a:xfrm rot="16200000">
                  <a:off x="3841275" y="1777107"/>
                  <a:ext cx="2975" cy="3477412"/>
                  <a:chOff x="4539618" y="1567287"/>
                  <a:chExt cx="3176" cy="3711462"/>
                </a:xfrm>
              </p:grpSpPr>
              <p:cxnSp>
                <p:nvCxnSpPr>
                  <p:cNvPr id="40" name="Straight Connector 10"/>
                  <p:cNvCxnSpPr/>
                  <p:nvPr/>
                </p:nvCxnSpPr>
                <p:spPr>
                  <a:xfrm rot="5400000">
                    <a:off x="4386155" y="1720255"/>
                    <a:ext cx="308371" cy="1694"/>
                  </a:xfrm>
                  <a:prstGeom prst="line">
                    <a:avLst/>
                  </a:prstGeom>
                  <a:ln w="28575" cap="flat" cmpd="sng" algn="ctr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1" name="Straight Connector 11"/>
                  <p:cNvCxnSpPr/>
                  <p:nvPr/>
                </p:nvCxnSpPr>
                <p:spPr>
                  <a:xfrm rot="5400000">
                    <a:off x="4387849" y="5124201"/>
                    <a:ext cx="308371" cy="1695"/>
                  </a:xfrm>
                  <a:prstGeom prst="line">
                    <a:avLst/>
                  </a:prstGeom>
                  <a:ln w="28575" cap="flat" cmpd="sng" algn="ctr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  <p:sp>
        <p:nvSpPr>
          <p:cNvPr id="118" name="Oval 7"/>
          <p:cNvSpPr/>
          <p:nvPr/>
        </p:nvSpPr>
        <p:spPr bwMode="auto">
          <a:xfrm>
            <a:off x="1318626" y="2951888"/>
            <a:ext cx="2420633" cy="2421233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7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-110" charset="0"/>
                <a:ea typeface="ＭＳ Ｐゴシック" pitchFamily="-110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pitchFamily="-110" charset="0"/>
                <a:ea typeface="ＭＳ Ｐゴシック" pitchFamily="-110" charset="-128"/>
              </a:defRPr>
            </a:lvl2pPr>
            <a:lvl3pPr>
              <a:defRPr>
                <a:solidFill>
                  <a:schemeClr val="tx1"/>
                </a:solidFill>
                <a:latin typeface="Calibri" pitchFamily="-110" charset="0"/>
                <a:ea typeface="ＭＳ Ｐゴシック" pitchFamily="-110" charset="-128"/>
              </a:defRPr>
            </a:lvl3pPr>
            <a:lvl4pPr>
              <a:defRPr>
                <a:solidFill>
                  <a:schemeClr val="tx1"/>
                </a:solidFill>
                <a:latin typeface="Calibri" pitchFamily="-110" charset="0"/>
                <a:ea typeface="ＭＳ Ｐゴシック" pitchFamily="-110" charset="-128"/>
              </a:defRPr>
            </a:lvl4pPr>
            <a:lvl5pPr>
              <a:defRPr>
                <a:solidFill>
                  <a:schemeClr val="tx1"/>
                </a:solidFill>
                <a:latin typeface="Calibri" pitchFamily="-110" charset="0"/>
                <a:ea typeface="ＭＳ Ｐゴシック" pitchFamily="-110" charset="-128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-110" charset="0"/>
                <a:ea typeface="ＭＳ Ｐゴシック" pitchFamily="-110" charset="-128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-110" charset="0"/>
                <a:ea typeface="ＭＳ Ｐゴシック" pitchFamily="-110" charset="-128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-110" charset="0"/>
                <a:ea typeface="ＭＳ Ｐゴシック" pitchFamily="-110" charset="-128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-110" charset="0"/>
                <a:ea typeface="ＭＳ Ｐゴシック" pitchFamily="-110" charset="-128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19" name="Oval 6"/>
          <p:cNvSpPr/>
          <p:nvPr/>
        </p:nvSpPr>
        <p:spPr bwMode="auto">
          <a:xfrm>
            <a:off x="2354582" y="3988100"/>
            <a:ext cx="348722" cy="348809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9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-110" charset="0"/>
                <a:ea typeface="ＭＳ Ｐゴシック" pitchFamily="-110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pitchFamily="-110" charset="0"/>
                <a:ea typeface="ＭＳ Ｐゴシック" pitchFamily="-110" charset="-128"/>
              </a:defRPr>
            </a:lvl2pPr>
            <a:lvl3pPr>
              <a:defRPr>
                <a:solidFill>
                  <a:schemeClr val="tx1"/>
                </a:solidFill>
                <a:latin typeface="Calibri" pitchFamily="-110" charset="0"/>
                <a:ea typeface="ＭＳ Ｐゴシック" pitchFamily="-110" charset="-128"/>
              </a:defRPr>
            </a:lvl3pPr>
            <a:lvl4pPr>
              <a:defRPr>
                <a:solidFill>
                  <a:schemeClr val="tx1"/>
                </a:solidFill>
                <a:latin typeface="Calibri" pitchFamily="-110" charset="0"/>
                <a:ea typeface="ＭＳ Ｐゴシック" pitchFamily="-110" charset="-128"/>
              </a:defRPr>
            </a:lvl4pPr>
            <a:lvl5pPr>
              <a:defRPr>
                <a:solidFill>
                  <a:schemeClr val="tx1"/>
                </a:solidFill>
                <a:latin typeface="Calibri" pitchFamily="-110" charset="0"/>
                <a:ea typeface="ＭＳ Ｐゴシック" pitchFamily="-110" charset="-128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-110" charset="0"/>
                <a:ea typeface="ＭＳ Ｐゴシック" pitchFamily="-110" charset="-128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-110" charset="0"/>
                <a:ea typeface="ＭＳ Ｐゴシック" pitchFamily="-110" charset="-128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-110" charset="0"/>
                <a:ea typeface="ＭＳ Ｐゴシック" pitchFamily="-110" charset="-128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-110" charset="0"/>
                <a:ea typeface="ＭＳ Ｐゴシック" pitchFamily="-110" charset="-128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120" name="组合 119"/>
          <p:cNvGrpSpPr/>
          <p:nvPr/>
        </p:nvGrpSpPr>
        <p:grpSpPr>
          <a:xfrm>
            <a:off x="1159550" y="2793113"/>
            <a:ext cx="2738784" cy="2738784"/>
            <a:chOff x="2104057" y="1777107"/>
            <a:chExt cx="3477412" cy="3477412"/>
          </a:xfrm>
        </p:grpSpPr>
        <p:grpSp>
          <p:nvGrpSpPr>
            <p:cNvPr id="121" name="Group 12"/>
            <p:cNvGrpSpPr>
              <a:grpSpLocks/>
            </p:cNvGrpSpPr>
            <p:nvPr/>
          </p:nvGrpSpPr>
          <p:grpSpPr bwMode="auto">
            <a:xfrm>
              <a:off x="3841275" y="1777107"/>
              <a:ext cx="2975" cy="3477412"/>
              <a:chOff x="4539618" y="1567287"/>
              <a:chExt cx="3176" cy="3711462"/>
            </a:xfrm>
          </p:grpSpPr>
          <p:cxnSp>
            <p:nvCxnSpPr>
              <p:cNvPr id="125" name="Straight Connector 10"/>
              <p:cNvCxnSpPr/>
              <p:nvPr/>
            </p:nvCxnSpPr>
            <p:spPr>
              <a:xfrm rot="5400000">
                <a:off x="4386155" y="1720255"/>
                <a:ext cx="308371" cy="1694"/>
              </a:xfrm>
              <a:prstGeom prst="line">
                <a:avLst/>
              </a:prstGeom>
              <a:ln w="47625" cap="flat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Straight Connector 11"/>
              <p:cNvCxnSpPr/>
              <p:nvPr/>
            </p:nvCxnSpPr>
            <p:spPr>
              <a:xfrm rot="5400000">
                <a:off x="4387849" y="5124201"/>
                <a:ext cx="308371" cy="1695"/>
              </a:xfrm>
              <a:prstGeom prst="line">
                <a:avLst/>
              </a:prstGeom>
              <a:ln w="47625" cap="flat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2" name="Group 12"/>
            <p:cNvGrpSpPr>
              <a:grpSpLocks/>
            </p:cNvGrpSpPr>
            <p:nvPr/>
          </p:nvGrpSpPr>
          <p:grpSpPr bwMode="auto">
            <a:xfrm rot="16200000">
              <a:off x="3841275" y="1777107"/>
              <a:ext cx="2975" cy="3477412"/>
              <a:chOff x="4539618" y="1567287"/>
              <a:chExt cx="3176" cy="3711462"/>
            </a:xfrm>
          </p:grpSpPr>
          <p:cxnSp>
            <p:nvCxnSpPr>
              <p:cNvPr id="123" name="Straight Connector 10"/>
              <p:cNvCxnSpPr/>
              <p:nvPr/>
            </p:nvCxnSpPr>
            <p:spPr>
              <a:xfrm rot="5400000">
                <a:off x="4386155" y="1720255"/>
                <a:ext cx="308371" cy="1694"/>
              </a:xfrm>
              <a:prstGeom prst="line">
                <a:avLst/>
              </a:prstGeom>
              <a:ln w="47625" cap="flat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Straight Connector 11"/>
              <p:cNvCxnSpPr/>
              <p:nvPr/>
            </p:nvCxnSpPr>
            <p:spPr>
              <a:xfrm rot="5400000">
                <a:off x="4387849" y="5124201"/>
                <a:ext cx="308371" cy="1695"/>
              </a:xfrm>
              <a:prstGeom prst="line">
                <a:avLst/>
              </a:prstGeom>
              <a:ln w="47625" cap="flat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27" name="组合 126"/>
          <p:cNvGrpSpPr/>
          <p:nvPr/>
        </p:nvGrpSpPr>
        <p:grpSpPr>
          <a:xfrm rot="1800000">
            <a:off x="1159550" y="2793113"/>
            <a:ext cx="2738784" cy="2738784"/>
            <a:chOff x="2104057" y="1777107"/>
            <a:chExt cx="3477412" cy="3477412"/>
          </a:xfrm>
        </p:grpSpPr>
        <p:grpSp>
          <p:nvGrpSpPr>
            <p:cNvPr id="128" name="Group 12"/>
            <p:cNvGrpSpPr>
              <a:grpSpLocks/>
            </p:cNvGrpSpPr>
            <p:nvPr/>
          </p:nvGrpSpPr>
          <p:grpSpPr bwMode="auto">
            <a:xfrm>
              <a:off x="3841275" y="1777107"/>
              <a:ext cx="2975" cy="3477412"/>
              <a:chOff x="4539618" y="1567287"/>
              <a:chExt cx="3176" cy="3711462"/>
            </a:xfrm>
          </p:grpSpPr>
          <p:cxnSp>
            <p:nvCxnSpPr>
              <p:cNvPr id="132" name="Straight Connector 10"/>
              <p:cNvCxnSpPr/>
              <p:nvPr/>
            </p:nvCxnSpPr>
            <p:spPr>
              <a:xfrm rot="5400000">
                <a:off x="4386155" y="1720255"/>
                <a:ext cx="308371" cy="1694"/>
              </a:xfrm>
              <a:prstGeom prst="line">
                <a:avLst/>
              </a:prstGeom>
              <a:ln w="47625" cap="flat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Straight Connector 11"/>
              <p:cNvCxnSpPr/>
              <p:nvPr/>
            </p:nvCxnSpPr>
            <p:spPr>
              <a:xfrm rot="5400000">
                <a:off x="4387849" y="5124201"/>
                <a:ext cx="308371" cy="1695"/>
              </a:xfrm>
              <a:prstGeom prst="line">
                <a:avLst/>
              </a:prstGeom>
              <a:ln w="47625" cap="flat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9" name="Group 12"/>
            <p:cNvGrpSpPr>
              <a:grpSpLocks/>
            </p:cNvGrpSpPr>
            <p:nvPr/>
          </p:nvGrpSpPr>
          <p:grpSpPr bwMode="auto">
            <a:xfrm rot="16200000">
              <a:off x="3841275" y="1777107"/>
              <a:ext cx="2975" cy="3477412"/>
              <a:chOff x="4539618" y="1567287"/>
              <a:chExt cx="3176" cy="3711462"/>
            </a:xfrm>
          </p:grpSpPr>
          <p:cxnSp>
            <p:nvCxnSpPr>
              <p:cNvPr id="130" name="Straight Connector 10"/>
              <p:cNvCxnSpPr/>
              <p:nvPr/>
            </p:nvCxnSpPr>
            <p:spPr>
              <a:xfrm rot="5400000">
                <a:off x="4386155" y="1720255"/>
                <a:ext cx="308371" cy="1694"/>
              </a:xfrm>
              <a:prstGeom prst="line">
                <a:avLst/>
              </a:prstGeom>
              <a:ln w="47625" cap="flat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Straight Connector 11"/>
              <p:cNvCxnSpPr/>
              <p:nvPr/>
            </p:nvCxnSpPr>
            <p:spPr>
              <a:xfrm rot="5400000">
                <a:off x="4387849" y="5124201"/>
                <a:ext cx="308371" cy="1695"/>
              </a:xfrm>
              <a:prstGeom prst="line">
                <a:avLst/>
              </a:prstGeom>
              <a:ln w="47625" cap="flat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34" name="组合 133"/>
          <p:cNvGrpSpPr/>
          <p:nvPr/>
        </p:nvGrpSpPr>
        <p:grpSpPr>
          <a:xfrm rot="3600000">
            <a:off x="1159550" y="2793113"/>
            <a:ext cx="2738784" cy="2738784"/>
            <a:chOff x="2104057" y="1777107"/>
            <a:chExt cx="3477412" cy="3477412"/>
          </a:xfrm>
        </p:grpSpPr>
        <p:grpSp>
          <p:nvGrpSpPr>
            <p:cNvPr id="135" name="Group 12"/>
            <p:cNvGrpSpPr>
              <a:grpSpLocks/>
            </p:cNvGrpSpPr>
            <p:nvPr/>
          </p:nvGrpSpPr>
          <p:grpSpPr bwMode="auto">
            <a:xfrm>
              <a:off x="3841275" y="1777107"/>
              <a:ext cx="2975" cy="3477412"/>
              <a:chOff x="4539618" y="1567287"/>
              <a:chExt cx="3176" cy="3711462"/>
            </a:xfrm>
          </p:grpSpPr>
          <p:cxnSp>
            <p:nvCxnSpPr>
              <p:cNvPr id="139" name="Straight Connector 10"/>
              <p:cNvCxnSpPr/>
              <p:nvPr/>
            </p:nvCxnSpPr>
            <p:spPr>
              <a:xfrm rot="5400000">
                <a:off x="4386155" y="1720255"/>
                <a:ext cx="308371" cy="1694"/>
              </a:xfrm>
              <a:prstGeom prst="line">
                <a:avLst/>
              </a:prstGeom>
              <a:ln w="47625" cap="flat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Straight Connector 11"/>
              <p:cNvCxnSpPr/>
              <p:nvPr/>
            </p:nvCxnSpPr>
            <p:spPr>
              <a:xfrm rot="5400000">
                <a:off x="4387849" y="5124201"/>
                <a:ext cx="308371" cy="1695"/>
              </a:xfrm>
              <a:prstGeom prst="line">
                <a:avLst/>
              </a:prstGeom>
              <a:ln w="47625" cap="flat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6" name="Group 12"/>
            <p:cNvGrpSpPr>
              <a:grpSpLocks/>
            </p:cNvGrpSpPr>
            <p:nvPr/>
          </p:nvGrpSpPr>
          <p:grpSpPr bwMode="auto">
            <a:xfrm rot="16200000">
              <a:off x="3841275" y="1777107"/>
              <a:ext cx="2975" cy="3477412"/>
              <a:chOff x="4539618" y="1567287"/>
              <a:chExt cx="3176" cy="3711462"/>
            </a:xfrm>
          </p:grpSpPr>
          <p:cxnSp>
            <p:nvCxnSpPr>
              <p:cNvPr id="137" name="Straight Connector 10"/>
              <p:cNvCxnSpPr/>
              <p:nvPr/>
            </p:nvCxnSpPr>
            <p:spPr>
              <a:xfrm rot="5400000">
                <a:off x="4386155" y="1720255"/>
                <a:ext cx="308371" cy="1694"/>
              </a:xfrm>
              <a:prstGeom prst="line">
                <a:avLst/>
              </a:prstGeom>
              <a:ln w="47625" cap="flat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Straight Connector 11"/>
              <p:cNvCxnSpPr/>
              <p:nvPr/>
            </p:nvCxnSpPr>
            <p:spPr>
              <a:xfrm rot="5400000">
                <a:off x="4387849" y="5124201"/>
                <a:ext cx="308371" cy="1695"/>
              </a:xfrm>
              <a:prstGeom prst="line">
                <a:avLst/>
              </a:prstGeom>
              <a:ln w="47625" cap="flat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41" name="TextBox 140"/>
          <p:cNvSpPr txBox="1"/>
          <p:nvPr/>
        </p:nvSpPr>
        <p:spPr>
          <a:xfrm>
            <a:off x="2298788" y="3020395"/>
            <a:ext cx="4431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latin typeface="Arial" pitchFamily="34" charset="0"/>
                <a:cs typeface="Arial" pitchFamily="34" charset="0"/>
              </a:rPr>
              <a:t>12</a:t>
            </a:r>
            <a:endParaRPr lang="zh-CN" altLang="en-U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2863449" y="3106167"/>
            <a:ext cx="340278" cy="290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latin typeface="Arial" pitchFamily="34" charset="0"/>
                <a:cs typeface="Arial" pitchFamily="34" charset="0"/>
              </a:rPr>
              <a:t>1</a:t>
            </a:r>
            <a:endParaRPr lang="zh-CN" altLang="en-U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3" name="TextBox 142"/>
          <p:cNvSpPr txBox="1"/>
          <p:nvPr/>
        </p:nvSpPr>
        <p:spPr>
          <a:xfrm>
            <a:off x="3252883" y="3466772"/>
            <a:ext cx="340278" cy="290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latin typeface="Arial" pitchFamily="34" charset="0"/>
                <a:cs typeface="Arial" pitchFamily="34" charset="0"/>
              </a:rPr>
              <a:t>2</a:t>
            </a:r>
            <a:endParaRPr lang="zh-CN" altLang="en-U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4" name="TextBox 143"/>
          <p:cNvSpPr txBox="1"/>
          <p:nvPr/>
        </p:nvSpPr>
        <p:spPr>
          <a:xfrm>
            <a:off x="3361594" y="3947265"/>
            <a:ext cx="340278" cy="290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latin typeface="Arial" pitchFamily="34" charset="0"/>
                <a:cs typeface="Arial" pitchFamily="34" charset="0"/>
              </a:rPr>
              <a:t>3</a:t>
            </a:r>
            <a:endParaRPr lang="zh-CN" altLang="en-U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5" name="TextBox 144"/>
          <p:cNvSpPr txBox="1"/>
          <p:nvPr/>
        </p:nvSpPr>
        <p:spPr>
          <a:xfrm>
            <a:off x="3232280" y="4473261"/>
            <a:ext cx="340278" cy="290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latin typeface="Arial" pitchFamily="34" charset="0"/>
                <a:cs typeface="Arial" pitchFamily="34" charset="0"/>
              </a:rPr>
              <a:t>4</a:t>
            </a:r>
            <a:endParaRPr lang="zh-CN" altLang="en-U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6" name="TextBox 145"/>
          <p:cNvSpPr txBox="1"/>
          <p:nvPr/>
        </p:nvSpPr>
        <p:spPr>
          <a:xfrm>
            <a:off x="2881724" y="4822916"/>
            <a:ext cx="340278" cy="290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latin typeface="Arial" pitchFamily="34" charset="0"/>
                <a:cs typeface="Arial" pitchFamily="34" charset="0"/>
              </a:rPr>
              <a:t>5</a:t>
            </a:r>
            <a:endParaRPr lang="zh-CN" altLang="en-U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7" name="TextBox 146"/>
          <p:cNvSpPr txBox="1"/>
          <p:nvPr/>
        </p:nvSpPr>
        <p:spPr>
          <a:xfrm>
            <a:off x="2363026" y="4970639"/>
            <a:ext cx="340278" cy="290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latin typeface="Arial" pitchFamily="34" charset="0"/>
                <a:cs typeface="Arial" pitchFamily="34" charset="0"/>
              </a:rPr>
              <a:t>6</a:t>
            </a:r>
            <a:endParaRPr lang="zh-CN" altLang="en-U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8" name="TextBox 147"/>
          <p:cNvSpPr txBox="1"/>
          <p:nvPr/>
        </p:nvSpPr>
        <p:spPr>
          <a:xfrm>
            <a:off x="1856996" y="4853845"/>
            <a:ext cx="340278" cy="290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latin typeface="Arial" pitchFamily="34" charset="0"/>
                <a:cs typeface="Arial" pitchFamily="34" charset="0"/>
              </a:rPr>
              <a:t>7</a:t>
            </a:r>
            <a:endParaRPr lang="zh-CN" altLang="en-U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9" name="TextBox 148"/>
          <p:cNvSpPr txBox="1"/>
          <p:nvPr/>
        </p:nvSpPr>
        <p:spPr>
          <a:xfrm>
            <a:off x="1493389" y="4498178"/>
            <a:ext cx="340278" cy="290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latin typeface="Arial" pitchFamily="34" charset="0"/>
                <a:cs typeface="Arial" pitchFamily="34" charset="0"/>
              </a:rPr>
              <a:t>8</a:t>
            </a:r>
            <a:endParaRPr lang="zh-CN" altLang="en-U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0" name="TextBox 149"/>
          <p:cNvSpPr txBox="1"/>
          <p:nvPr/>
        </p:nvSpPr>
        <p:spPr>
          <a:xfrm>
            <a:off x="1313220" y="3957481"/>
            <a:ext cx="340278" cy="290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latin typeface="Arial" pitchFamily="34" charset="0"/>
                <a:cs typeface="Arial" pitchFamily="34" charset="0"/>
              </a:rPr>
              <a:t>9</a:t>
            </a:r>
            <a:endParaRPr lang="zh-CN" altLang="en-U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1" name="TextBox 150"/>
          <p:cNvSpPr txBox="1"/>
          <p:nvPr/>
        </p:nvSpPr>
        <p:spPr>
          <a:xfrm>
            <a:off x="1428372" y="3508220"/>
            <a:ext cx="5074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latin typeface="Arial" pitchFamily="34" charset="0"/>
                <a:cs typeface="Arial" pitchFamily="34" charset="0"/>
              </a:rPr>
              <a:t>10</a:t>
            </a:r>
            <a:endParaRPr lang="zh-CN" altLang="en-U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2" name="TextBox 151"/>
          <p:cNvSpPr txBox="1"/>
          <p:nvPr/>
        </p:nvSpPr>
        <p:spPr>
          <a:xfrm>
            <a:off x="1790265" y="3152415"/>
            <a:ext cx="5189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latin typeface="Arial" pitchFamily="34" charset="0"/>
                <a:cs typeface="Arial" pitchFamily="34" charset="0"/>
              </a:rPr>
              <a:t>11</a:t>
            </a:r>
            <a:endParaRPr lang="zh-CN" altLang="en-US" b="1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53" name="组合 152"/>
          <p:cNvGrpSpPr/>
          <p:nvPr/>
        </p:nvGrpSpPr>
        <p:grpSpPr>
          <a:xfrm>
            <a:off x="2489996" y="3508288"/>
            <a:ext cx="79114" cy="1300730"/>
            <a:chOff x="2793211" y="2665562"/>
            <a:chExt cx="100450" cy="1651527"/>
          </a:xfrm>
        </p:grpSpPr>
        <p:sp>
          <p:nvSpPr>
            <p:cNvPr id="154" name="五边形 153"/>
            <p:cNvSpPr/>
            <p:nvPr/>
          </p:nvSpPr>
          <p:spPr>
            <a:xfrm rot="16200000">
              <a:off x="2427307" y="3031466"/>
              <a:ext cx="832258" cy="100450"/>
            </a:xfrm>
            <a:prstGeom prst="homePlat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五边形 154"/>
            <p:cNvSpPr/>
            <p:nvPr/>
          </p:nvSpPr>
          <p:spPr>
            <a:xfrm rot="5400000" flipV="1">
              <a:off x="2427307" y="3850735"/>
              <a:ext cx="832258" cy="100450"/>
            </a:xfrm>
            <a:prstGeom prst="homePlat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6" name="组合 155"/>
          <p:cNvGrpSpPr/>
          <p:nvPr/>
        </p:nvGrpSpPr>
        <p:grpSpPr>
          <a:xfrm rot="16200000">
            <a:off x="1679191" y="4153480"/>
            <a:ext cx="1701349" cy="36008"/>
            <a:chOff x="1763739" y="3484757"/>
            <a:chExt cx="2160189" cy="45719"/>
          </a:xfrm>
        </p:grpSpPr>
        <p:sp>
          <p:nvSpPr>
            <p:cNvPr id="157" name="五边形 156"/>
            <p:cNvSpPr/>
            <p:nvPr/>
          </p:nvSpPr>
          <p:spPr>
            <a:xfrm>
              <a:off x="2844231" y="3484757"/>
              <a:ext cx="1079697" cy="45719"/>
            </a:xfrm>
            <a:prstGeom prst="homePlat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五边形 157"/>
            <p:cNvSpPr/>
            <p:nvPr/>
          </p:nvSpPr>
          <p:spPr>
            <a:xfrm flipH="1">
              <a:off x="1763739" y="3484757"/>
              <a:ext cx="1079697" cy="45719"/>
            </a:xfrm>
            <a:prstGeom prst="homePlat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9" name="Oval 6"/>
          <p:cNvSpPr/>
          <p:nvPr/>
        </p:nvSpPr>
        <p:spPr bwMode="auto">
          <a:xfrm>
            <a:off x="2441763" y="4075302"/>
            <a:ext cx="174361" cy="174405"/>
          </a:xfrm>
          <a:prstGeom prst="ellipse">
            <a:avLst/>
          </a:prstGeom>
          <a:solidFill>
            <a:schemeClr val="tx1"/>
          </a:solidFill>
          <a:ln w="28575">
            <a:solidFill>
              <a:schemeClr val="bg1">
                <a:lumMod val="9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-110" charset="0"/>
                <a:ea typeface="ＭＳ Ｐゴシック" pitchFamily="-110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pitchFamily="-110" charset="0"/>
                <a:ea typeface="ＭＳ Ｐゴシック" pitchFamily="-110" charset="-128"/>
              </a:defRPr>
            </a:lvl2pPr>
            <a:lvl3pPr>
              <a:defRPr>
                <a:solidFill>
                  <a:schemeClr val="tx1"/>
                </a:solidFill>
                <a:latin typeface="Calibri" pitchFamily="-110" charset="0"/>
                <a:ea typeface="ＭＳ Ｐゴシック" pitchFamily="-110" charset="-128"/>
              </a:defRPr>
            </a:lvl3pPr>
            <a:lvl4pPr>
              <a:defRPr>
                <a:solidFill>
                  <a:schemeClr val="tx1"/>
                </a:solidFill>
                <a:latin typeface="Calibri" pitchFamily="-110" charset="0"/>
                <a:ea typeface="ＭＳ Ｐゴシック" pitchFamily="-110" charset="-128"/>
              </a:defRPr>
            </a:lvl4pPr>
            <a:lvl5pPr>
              <a:defRPr>
                <a:solidFill>
                  <a:schemeClr val="tx1"/>
                </a:solidFill>
                <a:latin typeface="Calibri" pitchFamily="-110" charset="0"/>
                <a:ea typeface="ＭＳ Ｐゴシック" pitchFamily="-110" charset="-128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-110" charset="0"/>
                <a:ea typeface="ＭＳ Ｐゴシック" pitchFamily="-110" charset="-128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-110" charset="0"/>
                <a:ea typeface="ＭＳ Ｐゴシック" pitchFamily="-110" charset="-128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-110" charset="0"/>
                <a:ea typeface="ＭＳ Ｐゴシック" pitchFamily="-110" charset="-128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-110" charset="0"/>
                <a:ea typeface="ＭＳ Ｐゴシック" pitchFamily="-110" charset="-128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60" name="空心弧 159"/>
          <p:cNvSpPr/>
          <p:nvPr/>
        </p:nvSpPr>
        <p:spPr>
          <a:xfrm>
            <a:off x="809555" y="2452107"/>
            <a:ext cx="3423321" cy="3423321"/>
          </a:xfrm>
          <a:prstGeom prst="blockArc">
            <a:avLst>
              <a:gd name="adj1" fmla="val 16232001"/>
              <a:gd name="adj2" fmla="val 17313972"/>
              <a:gd name="adj3" fmla="val 4229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1" name="空心弧 160"/>
          <p:cNvSpPr/>
          <p:nvPr/>
        </p:nvSpPr>
        <p:spPr>
          <a:xfrm>
            <a:off x="809555" y="2452107"/>
            <a:ext cx="3423321" cy="3423321"/>
          </a:xfrm>
          <a:prstGeom prst="blockArc">
            <a:avLst>
              <a:gd name="adj1" fmla="val 17269984"/>
              <a:gd name="adj2" fmla="val 1057111"/>
              <a:gd name="adj3" fmla="val 4256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2" name="空心弧 161"/>
          <p:cNvSpPr/>
          <p:nvPr/>
        </p:nvSpPr>
        <p:spPr>
          <a:xfrm>
            <a:off x="809555" y="2452107"/>
            <a:ext cx="3423321" cy="3423321"/>
          </a:xfrm>
          <a:prstGeom prst="blockArc">
            <a:avLst>
              <a:gd name="adj1" fmla="val 1014190"/>
              <a:gd name="adj2" fmla="val 5733457"/>
              <a:gd name="adj3" fmla="val 4426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3" name="空心弧 162"/>
          <p:cNvSpPr/>
          <p:nvPr/>
        </p:nvSpPr>
        <p:spPr>
          <a:xfrm>
            <a:off x="809555" y="2452107"/>
            <a:ext cx="3423321" cy="3423321"/>
          </a:xfrm>
          <a:prstGeom prst="blockArc">
            <a:avLst>
              <a:gd name="adj1" fmla="val 5718710"/>
              <a:gd name="adj2" fmla="val 10415382"/>
              <a:gd name="adj3" fmla="val 4266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4" name="空心弧 163"/>
          <p:cNvSpPr/>
          <p:nvPr/>
        </p:nvSpPr>
        <p:spPr>
          <a:xfrm>
            <a:off x="809555" y="2452107"/>
            <a:ext cx="3423321" cy="3423321"/>
          </a:xfrm>
          <a:prstGeom prst="blockArc">
            <a:avLst>
              <a:gd name="adj1" fmla="val 10406149"/>
              <a:gd name="adj2" fmla="val 10851224"/>
              <a:gd name="adj3" fmla="val 4265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21" name="组合 220"/>
          <p:cNvGrpSpPr/>
          <p:nvPr/>
        </p:nvGrpSpPr>
        <p:grpSpPr>
          <a:xfrm>
            <a:off x="4903623" y="2798332"/>
            <a:ext cx="4240376" cy="416354"/>
            <a:chOff x="4903623" y="2798332"/>
            <a:chExt cx="4240376" cy="416354"/>
          </a:xfrm>
        </p:grpSpPr>
        <p:sp>
          <p:nvSpPr>
            <p:cNvPr id="166" name="TextBox 165"/>
            <p:cNvSpPr txBox="1"/>
            <p:nvPr/>
          </p:nvSpPr>
          <p:spPr>
            <a:xfrm>
              <a:off x="7999966" y="2814576"/>
              <a:ext cx="114403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rgbClr val="8F090A"/>
                  </a:solidFill>
                  <a:latin typeface="隶书" pitchFamily="49" charset="-122"/>
                  <a:ea typeface="隶书" pitchFamily="49" charset="-122"/>
                  <a:cs typeface="Arial" panose="020B0604020202020204" pitchFamily="34" charset="0"/>
                </a:rPr>
                <a:t>3</a:t>
              </a:r>
              <a:r>
                <a:rPr lang="zh-CN" altLang="en-US" sz="2000" b="1" dirty="0" smtClean="0">
                  <a:solidFill>
                    <a:srgbClr val="8F090A"/>
                  </a:solidFill>
                  <a:latin typeface="隶书" pitchFamily="49" charset="-122"/>
                  <a:ea typeface="隶书" pitchFamily="49" charset="-122"/>
                  <a:cs typeface="Arial" panose="020B0604020202020204" pitchFamily="34" charset="0"/>
                </a:rPr>
                <a:t>分钟</a:t>
              </a:r>
              <a:endParaRPr lang="zh-CN" altLang="en-US" sz="2000" b="1" dirty="0">
                <a:solidFill>
                  <a:srgbClr val="8F090A"/>
                </a:solidFill>
                <a:latin typeface="隶书" pitchFamily="49" charset="-122"/>
                <a:ea typeface="隶书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167" name="TextBox 166"/>
            <p:cNvSpPr txBox="1"/>
            <p:nvPr/>
          </p:nvSpPr>
          <p:spPr>
            <a:xfrm>
              <a:off x="4903623" y="2798332"/>
              <a:ext cx="34273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latin typeface="隶书" pitchFamily="49" charset="-122"/>
                  <a:ea typeface="隶书" pitchFamily="49" charset="-122"/>
                </a:rPr>
                <a:t>环节一、读旧文，入新知。</a:t>
              </a:r>
              <a:endParaRPr lang="zh-CN" altLang="en-US" sz="2000" b="1" dirty="0">
                <a:latin typeface="隶书" pitchFamily="49" charset="-122"/>
                <a:ea typeface="隶书" pitchFamily="49" charset="-122"/>
              </a:endParaRPr>
            </a:p>
          </p:txBody>
        </p:sp>
      </p:grpSp>
      <p:grpSp>
        <p:nvGrpSpPr>
          <p:cNvPr id="222" name="组合 221"/>
          <p:cNvGrpSpPr/>
          <p:nvPr/>
        </p:nvGrpSpPr>
        <p:grpSpPr>
          <a:xfrm>
            <a:off x="4903623" y="3356394"/>
            <a:ext cx="4240376" cy="429796"/>
            <a:chOff x="4903623" y="3356394"/>
            <a:chExt cx="4240376" cy="429796"/>
          </a:xfrm>
        </p:grpSpPr>
        <p:sp>
          <p:nvSpPr>
            <p:cNvPr id="169" name="TextBox 168"/>
            <p:cNvSpPr txBox="1"/>
            <p:nvPr/>
          </p:nvSpPr>
          <p:spPr>
            <a:xfrm>
              <a:off x="7999966" y="3386080"/>
              <a:ext cx="114403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rgbClr val="8F090A"/>
                  </a:solidFill>
                  <a:latin typeface="隶书" pitchFamily="49" charset="-122"/>
                  <a:ea typeface="隶书" pitchFamily="49" charset="-122"/>
                  <a:cs typeface="Arial" panose="020B0604020202020204" pitchFamily="34" charset="0"/>
                </a:rPr>
                <a:t>15</a:t>
              </a:r>
              <a:r>
                <a:rPr lang="zh-CN" altLang="en-US" sz="2000" b="1" dirty="0" smtClean="0">
                  <a:solidFill>
                    <a:srgbClr val="8F090A"/>
                  </a:solidFill>
                  <a:latin typeface="隶书" pitchFamily="49" charset="-122"/>
                  <a:ea typeface="隶书" pitchFamily="49" charset="-122"/>
                  <a:cs typeface="Arial" panose="020B0604020202020204" pitchFamily="34" charset="0"/>
                </a:rPr>
                <a:t>分钟</a:t>
              </a:r>
              <a:endParaRPr lang="zh-CN" altLang="en-US" sz="2000" b="1" dirty="0">
                <a:solidFill>
                  <a:srgbClr val="8F090A"/>
                </a:solidFill>
                <a:latin typeface="隶书" pitchFamily="49" charset="-122"/>
                <a:ea typeface="隶书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170" name="TextBox 169"/>
            <p:cNvSpPr txBox="1"/>
            <p:nvPr/>
          </p:nvSpPr>
          <p:spPr>
            <a:xfrm>
              <a:off x="4903623" y="3356394"/>
              <a:ext cx="34273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latin typeface="隶书" pitchFamily="49" charset="-122"/>
                  <a:ea typeface="隶书" pitchFamily="49" charset="-122"/>
                </a:rPr>
                <a:t>环节二、忆</a:t>
              </a:r>
              <a:r>
                <a:rPr lang="zh-CN" altLang="en-US" sz="2000" b="1" dirty="0">
                  <a:latin typeface="隶书" pitchFamily="49" charset="-122"/>
                  <a:ea typeface="隶书" pitchFamily="49" charset="-122"/>
                </a:rPr>
                <a:t>往事，闻</a:t>
              </a:r>
              <a:r>
                <a:rPr lang="zh-CN" altLang="en-US" sz="2000" b="1" dirty="0" smtClean="0">
                  <a:latin typeface="隶书" pitchFamily="49" charset="-122"/>
                  <a:ea typeface="隶书" pitchFamily="49" charset="-122"/>
                </a:rPr>
                <a:t>心曲。</a:t>
              </a:r>
              <a:endParaRPr lang="zh-CN" altLang="en-US" sz="2000" b="1" dirty="0">
                <a:latin typeface="隶书" pitchFamily="49" charset="-122"/>
                <a:ea typeface="隶书" pitchFamily="49" charset="-122"/>
              </a:endParaRPr>
            </a:p>
          </p:txBody>
        </p:sp>
      </p:grpSp>
      <p:grpSp>
        <p:nvGrpSpPr>
          <p:cNvPr id="223" name="组合 222"/>
          <p:cNvGrpSpPr/>
          <p:nvPr/>
        </p:nvGrpSpPr>
        <p:grpSpPr>
          <a:xfrm>
            <a:off x="4903623" y="3914456"/>
            <a:ext cx="4240376" cy="443238"/>
            <a:chOff x="4903623" y="3914456"/>
            <a:chExt cx="4240376" cy="443238"/>
          </a:xfrm>
        </p:grpSpPr>
        <p:sp>
          <p:nvSpPr>
            <p:cNvPr id="172" name="TextBox 171"/>
            <p:cNvSpPr txBox="1"/>
            <p:nvPr/>
          </p:nvSpPr>
          <p:spPr>
            <a:xfrm>
              <a:off x="7999966" y="3957584"/>
              <a:ext cx="114403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rgbClr val="8F090A"/>
                  </a:solidFill>
                  <a:latin typeface="隶书" pitchFamily="49" charset="-122"/>
                  <a:ea typeface="隶书" pitchFamily="49" charset="-122"/>
                  <a:cs typeface="Arial" panose="020B0604020202020204" pitchFamily="34" charset="0"/>
                </a:rPr>
                <a:t>13</a:t>
              </a:r>
              <a:r>
                <a:rPr lang="zh-CN" altLang="en-US" sz="2000" b="1" dirty="0" smtClean="0">
                  <a:solidFill>
                    <a:srgbClr val="8F090A"/>
                  </a:solidFill>
                  <a:latin typeface="隶书" pitchFamily="49" charset="-122"/>
                  <a:ea typeface="隶书" pitchFamily="49" charset="-122"/>
                  <a:cs typeface="Arial" panose="020B0604020202020204" pitchFamily="34" charset="0"/>
                </a:rPr>
                <a:t>分钟</a:t>
              </a:r>
              <a:endParaRPr lang="zh-CN" altLang="en-US" sz="2000" b="1" dirty="0">
                <a:solidFill>
                  <a:srgbClr val="8F090A"/>
                </a:solidFill>
                <a:latin typeface="隶书" pitchFamily="49" charset="-122"/>
                <a:ea typeface="隶书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173" name="TextBox 172"/>
            <p:cNvSpPr txBox="1"/>
            <p:nvPr/>
          </p:nvSpPr>
          <p:spPr>
            <a:xfrm>
              <a:off x="4903623" y="3914456"/>
              <a:ext cx="34273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latin typeface="隶书" pitchFamily="49" charset="-122"/>
                  <a:ea typeface="隶书" pitchFamily="49" charset="-122"/>
                </a:rPr>
                <a:t>环节三、言</a:t>
              </a:r>
              <a:r>
                <a:rPr lang="zh-CN" altLang="en-US" sz="2000" b="1" dirty="0">
                  <a:latin typeface="隶书" pitchFamily="49" charset="-122"/>
                  <a:ea typeface="隶书" pitchFamily="49" charset="-122"/>
                </a:rPr>
                <a:t>心声，推</a:t>
              </a:r>
              <a:r>
                <a:rPr lang="zh-CN" altLang="en-US" sz="2000" b="1" dirty="0" smtClean="0">
                  <a:latin typeface="隶书" pitchFamily="49" charset="-122"/>
                  <a:ea typeface="隶书" pitchFamily="49" charset="-122"/>
                </a:rPr>
                <a:t>情节。</a:t>
              </a:r>
              <a:endParaRPr lang="zh-CN" altLang="en-US" sz="2000" b="1" dirty="0">
                <a:latin typeface="隶书" pitchFamily="49" charset="-122"/>
                <a:ea typeface="隶书" pitchFamily="49" charset="-122"/>
              </a:endParaRPr>
            </a:p>
          </p:txBody>
        </p:sp>
      </p:grpSp>
      <p:grpSp>
        <p:nvGrpSpPr>
          <p:cNvPr id="224" name="组合 223"/>
          <p:cNvGrpSpPr/>
          <p:nvPr/>
        </p:nvGrpSpPr>
        <p:grpSpPr>
          <a:xfrm>
            <a:off x="4903623" y="4472518"/>
            <a:ext cx="4240377" cy="428162"/>
            <a:chOff x="4903623" y="4472518"/>
            <a:chExt cx="4240377" cy="428162"/>
          </a:xfrm>
        </p:grpSpPr>
        <p:sp>
          <p:nvSpPr>
            <p:cNvPr id="175" name="TextBox 174"/>
            <p:cNvSpPr txBox="1"/>
            <p:nvPr/>
          </p:nvSpPr>
          <p:spPr>
            <a:xfrm>
              <a:off x="7999966" y="4500570"/>
              <a:ext cx="114403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rgbClr val="8F090A"/>
                  </a:solidFill>
                  <a:latin typeface="隶书" pitchFamily="49" charset="-122"/>
                  <a:ea typeface="隶书" pitchFamily="49" charset="-122"/>
                  <a:cs typeface="Arial" panose="020B0604020202020204" pitchFamily="34" charset="0"/>
                </a:rPr>
                <a:t>13</a:t>
              </a:r>
              <a:r>
                <a:rPr lang="zh-CN" altLang="en-US" sz="2000" b="1" dirty="0" smtClean="0">
                  <a:solidFill>
                    <a:srgbClr val="8F090A"/>
                  </a:solidFill>
                  <a:latin typeface="隶书" pitchFamily="49" charset="-122"/>
                  <a:ea typeface="隶书" pitchFamily="49" charset="-122"/>
                  <a:cs typeface="Arial" panose="020B0604020202020204" pitchFamily="34" charset="0"/>
                </a:rPr>
                <a:t>分钟</a:t>
              </a:r>
              <a:endParaRPr lang="zh-CN" altLang="en-US" sz="2000" b="1" dirty="0">
                <a:solidFill>
                  <a:srgbClr val="8F090A"/>
                </a:solidFill>
                <a:latin typeface="隶书" pitchFamily="49" charset="-122"/>
                <a:ea typeface="隶书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176" name="TextBox 175"/>
            <p:cNvSpPr txBox="1"/>
            <p:nvPr/>
          </p:nvSpPr>
          <p:spPr>
            <a:xfrm>
              <a:off x="4903623" y="4472518"/>
              <a:ext cx="34273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latin typeface="隶书" pitchFamily="49" charset="-122"/>
                  <a:ea typeface="隶书" pitchFamily="49" charset="-122"/>
                </a:rPr>
                <a:t>环节四、思</a:t>
              </a:r>
              <a:r>
                <a:rPr lang="zh-CN" altLang="en-US" sz="2000" b="1" dirty="0">
                  <a:latin typeface="隶书" pitchFamily="49" charset="-122"/>
                  <a:ea typeface="隶书" pitchFamily="49" charset="-122"/>
                </a:rPr>
                <a:t>舞台，写</a:t>
              </a:r>
              <a:r>
                <a:rPr lang="zh-CN" altLang="en-US" sz="2000" b="1" dirty="0" smtClean="0">
                  <a:latin typeface="隶书" pitchFamily="49" charset="-122"/>
                  <a:ea typeface="隶书" pitchFamily="49" charset="-122"/>
                </a:rPr>
                <a:t>提示。</a:t>
              </a:r>
              <a:endParaRPr lang="zh-CN" altLang="en-US" sz="2000" b="1" dirty="0">
                <a:latin typeface="隶书" pitchFamily="49" charset="-122"/>
                <a:ea typeface="隶书" pitchFamily="49" charset="-122"/>
              </a:endParaRPr>
            </a:p>
          </p:txBody>
        </p:sp>
      </p:grpSp>
      <p:grpSp>
        <p:nvGrpSpPr>
          <p:cNvPr id="225" name="组合 224"/>
          <p:cNvGrpSpPr/>
          <p:nvPr/>
        </p:nvGrpSpPr>
        <p:grpSpPr>
          <a:xfrm>
            <a:off x="4903623" y="5030580"/>
            <a:ext cx="4097533" cy="441604"/>
            <a:chOff x="4903623" y="5030580"/>
            <a:chExt cx="4097533" cy="441604"/>
          </a:xfrm>
        </p:grpSpPr>
        <p:sp>
          <p:nvSpPr>
            <p:cNvPr id="178" name="TextBox 177"/>
            <p:cNvSpPr txBox="1"/>
            <p:nvPr/>
          </p:nvSpPr>
          <p:spPr>
            <a:xfrm>
              <a:off x="8142843" y="5072074"/>
              <a:ext cx="8583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rgbClr val="8F090A"/>
                  </a:solidFill>
                  <a:latin typeface="隶书" pitchFamily="49" charset="-122"/>
                  <a:ea typeface="隶书" pitchFamily="49" charset="-122"/>
                  <a:cs typeface="Arial" panose="020B0604020202020204" pitchFamily="34" charset="0"/>
                </a:rPr>
                <a:t>1</a:t>
              </a:r>
              <a:r>
                <a:rPr lang="zh-CN" altLang="en-US" sz="2000" b="1" dirty="0" smtClean="0">
                  <a:solidFill>
                    <a:srgbClr val="8F090A"/>
                  </a:solidFill>
                  <a:latin typeface="隶书" pitchFamily="49" charset="-122"/>
                  <a:ea typeface="隶书" pitchFamily="49" charset="-122"/>
                  <a:cs typeface="Arial" panose="020B0604020202020204" pitchFamily="34" charset="0"/>
                </a:rPr>
                <a:t>分钟</a:t>
              </a:r>
              <a:endParaRPr lang="zh-CN" altLang="en-US" sz="2000" b="1" dirty="0">
                <a:solidFill>
                  <a:srgbClr val="8F090A"/>
                </a:solidFill>
                <a:latin typeface="隶书" pitchFamily="49" charset="-122"/>
                <a:ea typeface="隶书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179" name="TextBox 178"/>
            <p:cNvSpPr txBox="1"/>
            <p:nvPr/>
          </p:nvSpPr>
          <p:spPr>
            <a:xfrm>
              <a:off x="4903623" y="5030580"/>
              <a:ext cx="34273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latin typeface="隶书" pitchFamily="49" charset="-122"/>
                  <a:ea typeface="隶书" pitchFamily="49" charset="-122"/>
                </a:rPr>
                <a:t>环节五、课后</a:t>
              </a:r>
              <a:r>
                <a:rPr lang="zh-CN" altLang="en-US" sz="2000" b="1" dirty="0">
                  <a:latin typeface="隶书" pitchFamily="49" charset="-122"/>
                  <a:ea typeface="隶书" pitchFamily="49" charset="-122"/>
                </a:rPr>
                <a:t>练，赛</a:t>
              </a:r>
              <a:r>
                <a:rPr lang="zh-CN" altLang="en-US" sz="2000" b="1" dirty="0" smtClean="0">
                  <a:latin typeface="隶书" pitchFamily="49" charset="-122"/>
                  <a:ea typeface="隶书" pitchFamily="49" charset="-122"/>
                </a:rPr>
                <a:t>表演。</a:t>
              </a:r>
              <a:endParaRPr lang="zh-CN" altLang="en-US" sz="2000" b="1" dirty="0">
                <a:latin typeface="隶书" pitchFamily="49" charset="-122"/>
                <a:ea typeface="隶书" pitchFamily="49" charset="-122"/>
              </a:endParaRPr>
            </a:p>
          </p:txBody>
        </p:sp>
      </p:grpSp>
      <p:pic>
        <p:nvPicPr>
          <p:cNvPr id="180" name="图片 17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730" y="1396454"/>
            <a:ext cx="3184174" cy="737920"/>
          </a:xfrm>
          <a:prstGeom prst="rect">
            <a:avLst/>
          </a:prstGeom>
        </p:spPr>
      </p:pic>
      <p:sp>
        <p:nvSpPr>
          <p:cNvPr id="181" name="TextBox 180"/>
          <p:cNvSpPr txBox="1"/>
          <p:nvPr/>
        </p:nvSpPr>
        <p:spPr>
          <a:xfrm>
            <a:off x="812508" y="1556792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教学环节</a:t>
            </a:r>
            <a:endParaRPr lang="zh-CN" altLang="en-US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82" name="直接连接符 181"/>
          <p:cNvCxnSpPr>
            <a:stCxn id="187" idx="2"/>
          </p:cNvCxnSpPr>
          <p:nvPr/>
        </p:nvCxnSpPr>
        <p:spPr>
          <a:xfrm>
            <a:off x="4140718" y="3008860"/>
            <a:ext cx="503290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3" name="直接连接符 182"/>
          <p:cNvCxnSpPr/>
          <p:nvPr/>
        </p:nvCxnSpPr>
        <p:spPr>
          <a:xfrm>
            <a:off x="4232876" y="3548411"/>
            <a:ext cx="411132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直接连接符 183"/>
          <p:cNvCxnSpPr/>
          <p:nvPr/>
        </p:nvCxnSpPr>
        <p:spPr>
          <a:xfrm>
            <a:off x="4327559" y="4110492"/>
            <a:ext cx="316449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直接连接符 184"/>
          <p:cNvCxnSpPr>
            <a:stCxn id="191" idx="0"/>
          </p:cNvCxnSpPr>
          <p:nvPr/>
        </p:nvCxnSpPr>
        <p:spPr>
          <a:xfrm flipV="1">
            <a:off x="4359750" y="4664535"/>
            <a:ext cx="284258" cy="1449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6" name="直接连接符 185"/>
          <p:cNvCxnSpPr/>
          <p:nvPr/>
        </p:nvCxnSpPr>
        <p:spPr>
          <a:xfrm>
            <a:off x="4174522" y="5226616"/>
            <a:ext cx="469486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7" name="弧形 186"/>
          <p:cNvSpPr/>
          <p:nvPr/>
        </p:nvSpPr>
        <p:spPr>
          <a:xfrm>
            <a:off x="539552" y="2148678"/>
            <a:ext cx="3944618" cy="3944618"/>
          </a:xfrm>
          <a:prstGeom prst="arc">
            <a:avLst>
              <a:gd name="adj1" fmla="val 16420378"/>
              <a:gd name="adj2" fmla="val 19540566"/>
            </a:avLst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8" name="直接连接符 187"/>
          <p:cNvCxnSpPr/>
          <p:nvPr/>
        </p:nvCxnSpPr>
        <p:spPr>
          <a:xfrm flipH="1">
            <a:off x="2589747" y="2148678"/>
            <a:ext cx="26377" cy="3678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9" name="弧形 188"/>
          <p:cNvSpPr/>
          <p:nvPr/>
        </p:nvSpPr>
        <p:spPr>
          <a:xfrm>
            <a:off x="696163" y="2305289"/>
            <a:ext cx="3631396" cy="3631396"/>
          </a:xfrm>
          <a:prstGeom prst="arc">
            <a:avLst>
              <a:gd name="adj1" fmla="val 18939914"/>
              <a:gd name="adj2" fmla="val 20542580"/>
            </a:avLst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0" name="直接连接符 189"/>
          <p:cNvCxnSpPr/>
          <p:nvPr/>
        </p:nvCxnSpPr>
        <p:spPr>
          <a:xfrm flipH="1">
            <a:off x="3671136" y="2843668"/>
            <a:ext cx="147325" cy="176727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1" name="弧形 190"/>
          <p:cNvSpPr/>
          <p:nvPr/>
        </p:nvSpPr>
        <p:spPr>
          <a:xfrm>
            <a:off x="585280" y="2194406"/>
            <a:ext cx="3853162" cy="3853162"/>
          </a:xfrm>
          <a:prstGeom prst="arc">
            <a:avLst>
              <a:gd name="adj1" fmla="val 985941"/>
              <a:gd name="adj2" fmla="val 8065476"/>
            </a:avLst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2" name="弧形 191"/>
          <p:cNvSpPr/>
          <p:nvPr/>
        </p:nvSpPr>
        <p:spPr>
          <a:xfrm>
            <a:off x="696163" y="2305289"/>
            <a:ext cx="3631396" cy="3631396"/>
          </a:xfrm>
          <a:prstGeom prst="arc">
            <a:avLst>
              <a:gd name="adj1" fmla="val 6419"/>
              <a:gd name="adj2" fmla="val 3060652"/>
            </a:avLst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3" name="直接连接符 192"/>
          <p:cNvCxnSpPr>
            <a:endCxn id="191" idx="2"/>
          </p:cNvCxnSpPr>
          <p:nvPr/>
        </p:nvCxnSpPr>
        <p:spPr>
          <a:xfrm flipH="1">
            <a:off x="1163312" y="5315208"/>
            <a:ext cx="179384" cy="18169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4" name="直接连接符 193"/>
          <p:cNvCxnSpPr/>
          <p:nvPr/>
        </p:nvCxnSpPr>
        <p:spPr>
          <a:xfrm flipH="1" flipV="1">
            <a:off x="539750" y="4238148"/>
            <a:ext cx="353552" cy="817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7" name="直接连接符 226"/>
          <p:cNvCxnSpPr/>
          <p:nvPr/>
        </p:nvCxnSpPr>
        <p:spPr>
          <a:xfrm>
            <a:off x="3562738" y="5396062"/>
            <a:ext cx="103138" cy="123723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8" name="弧形 227"/>
          <p:cNvSpPr/>
          <p:nvPr/>
        </p:nvSpPr>
        <p:spPr>
          <a:xfrm>
            <a:off x="539552" y="2204864"/>
            <a:ext cx="3944618" cy="3944618"/>
          </a:xfrm>
          <a:prstGeom prst="arc">
            <a:avLst>
              <a:gd name="adj1" fmla="val 1927367"/>
              <a:gd name="adj2" fmla="val 10664543"/>
            </a:avLst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5" name="同侧圆角矩形 194"/>
          <p:cNvSpPr/>
          <p:nvPr/>
        </p:nvSpPr>
        <p:spPr>
          <a:xfrm>
            <a:off x="1332764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6" name="TextBox 195"/>
          <p:cNvSpPr txBox="1"/>
          <p:nvPr/>
        </p:nvSpPr>
        <p:spPr>
          <a:xfrm>
            <a:off x="1332764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课时处理</a:t>
            </a:r>
          </a:p>
        </p:txBody>
      </p:sp>
      <p:sp>
        <p:nvSpPr>
          <p:cNvPr id="197" name="同侧圆角矩形 196"/>
          <p:cNvSpPr/>
          <p:nvPr/>
        </p:nvSpPr>
        <p:spPr>
          <a:xfrm>
            <a:off x="2527872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8" name="TextBox 197"/>
          <p:cNvSpPr txBox="1"/>
          <p:nvPr/>
        </p:nvSpPr>
        <p:spPr>
          <a:xfrm>
            <a:off x="2527872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教学选题</a:t>
            </a:r>
          </a:p>
        </p:txBody>
      </p:sp>
      <p:sp>
        <p:nvSpPr>
          <p:cNvPr id="199" name="同侧圆角矩形 198"/>
          <p:cNvSpPr/>
          <p:nvPr/>
        </p:nvSpPr>
        <p:spPr>
          <a:xfrm>
            <a:off x="3722980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0" name="TextBox 199"/>
          <p:cNvSpPr txBox="1"/>
          <p:nvPr/>
        </p:nvSpPr>
        <p:spPr>
          <a:xfrm>
            <a:off x="3722980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教学平台</a:t>
            </a:r>
          </a:p>
        </p:txBody>
      </p:sp>
      <p:sp>
        <p:nvSpPr>
          <p:cNvPr id="201" name="同侧圆角矩形 200"/>
          <p:cNvSpPr/>
          <p:nvPr/>
        </p:nvSpPr>
        <p:spPr>
          <a:xfrm>
            <a:off x="4918088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2" name="TextBox 201"/>
          <p:cNvSpPr txBox="1"/>
          <p:nvPr/>
        </p:nvSpPr>
        <p:spPr>
          <a:xfrm>
            <a:off x="4918088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教学目标</a:t>
            </a:r>
          </a:p>
        </p:txBody>
      </p:sp>
      <p:sp>
        <p:nvSpPr>
          <p:cNvPr id="203" name="同侧圆角矩形 202"/>
          <p:cNvSpPr/>
          <p:nvPr/>
        </p:nvSpPr>
        <p:spPr>
          <a:xfrm>
            <a:off x="6113196" y="476672"/>
            <a:ext cx="1152128" cy="328682"/>
          </a:xfrm>
          <a:prstGeom prst="round2SameRect">
            <a:avLst/>
          </a:prstGeom>
          <a:solidFill>
            <a:srgbClr val="8F09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4" name="TextBox 203"/>
          <p:cNvSpPr txBox="1"/>
          <p:nvPr/>
        </p:nvSpPr>
        <p:spPr>
          <a:xfrm>
            <a:off x="6113196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  <p:sp>
        <p:nvSpPr>
          <p:cNvPr id="205" name="同侧圆角矩形 204"/>
          <p:cNvSpPr/>
          <p:nvPr/>
        </p:nvSpPr>
        <p:spPr>
          <a:xfrm>
            <a:off x="7308304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6" name="TextBox 205"/>
          <p:cNvSpPr txBox="1"/>
          <p:nvPr/>
        </p:nvSpPr>
        <p:spPr>
          <a:xfrm>
            <a:off x="7308304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教学反思</a:t>
            </a:r>
          </a:p>
        </p:txBody>
      </p:sp>
    </p:spTree>
    <p:extLst>
      <p:ext uri="{BB962C8B-B14F-4D97-AF65-F5344CB8AC3E}">
        <p14:creationId xmlns:p14="http://schemas.microsoft.com/office/powerpoint/2010/main" val="1233194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">
                                      <p:cBhvr>
                                        <p:cTn id="6" dur="3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3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5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5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5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25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3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29" dur="1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25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75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25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25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25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680000">
                                      <p:cBhvr>
                                        <p:cTn id="52" dur="13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13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30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25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5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5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25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3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680000">
                                      <p:cBhvr>
                                        <p:cTn id="75" dur="13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13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300"/>
                            </p:stCondLst>
                            <p:childTnLst>
                              <p:par>
                                <p:cTn id="8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25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55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050"/>
                            </p:stCondLst>
                            <p:childTnLst>
                              <p:par>
                                <p:cTn id="8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25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300"/>
                            </p:stCondLst>
                            <p:childTnLst>
                              <p:par>
                                <p:cTn id="9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60000">
                                      <p:cBhvr>
                                        <p:cTn id="98" dur="6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6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600"/>
                            </p:stCondLst>
                            <p:childTnLst>
                              <p:par>
                                <p:cTn id="10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5" dur="25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850"/>
                            </p:stCondLst>
                            <p:childTnLst>
                              <p:par>
                                <p:cTn id="10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350"/>
                            </p:stCondLst>
                            <p:childTnLst>
                              <p:par>
                                <p:cTn id="1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25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600"/>
                            </p:stCondLst>
                            <p:childTnLst>
                              <p:par>
                                <p:cTn id="1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" grpId="0" animBg="1"/>
      <p:bldP spid="161" grpId="0" animBg="1"/>
      <p:bldP spid="162" grpId="0" animBg="1"/>
      <p:bldP spid="163" grpId="0" animBg="1"/>
      <p:bldP spid="164" grpId="0" animBg="1"/>
      <p:bldP spid="187" grpId="0" animBg="1"/>
      <p:bldP spid="189" grpId="0" animBg="1"/>
      <p:bldP spid="191" grpId="0" animBg="1"/>
      <p:bldP spid="192" grpId="0" animBg="1"/>
      <p:bldP spid="22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808" y="-93124"/>
            <a:ext cx="3037404" cy="1162627"/>
          </a:xfrm>
          <a:prstGeom prst="rect">
            <a:avLst/>
          </a:prstGeom>
        </p:spPr>
      </p:pic>
      <p:graphicFrame>
        <p:nvGraphicFramePr>
          <p:cNvPr id="25" name="表格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2922286"/>
              </p:ext>
            </p:extLst>
          </p:nvPr>
        </p:nvGraphicFramePr>
        <p:xfrm>
          <a:off x="560646" y="2351101"/>
          <a:ext cx="8115041" cy="2584126"/>
        </p:xfrm>
        <a:graphic>
          <a:graphicData uri="http://schemas.openxmlformats.org/drawingml/2006/table">
            <a:tbl>
              <a:tblPr firstRow="1" bandRow="1">
                <a:effectLst/>
                <a:tableStyleId>{7DF18680-E054-41AD-8BC1-D1AEF772440D}</a:tableStyleId>
              </a:tblPr>
              <a:tblGrid>
                <a:gridCol w="3795330"/>
                <a:gridCol w="1584176"/>
                <a:gridCol w="2735535"/>
              </a:tblGrid>
              <a:tr h="43241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2000" b="1" kern="1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句子</a:t>
                      </a:r>
                      <a:endParaRPr lang="zh-CN" sz="2000" b="1" kern="10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ln>
                            <a:noFill/>
                          </a:ln>
                          <a:effectLst/>
                          <a:latin typeface="+mj-ea"/>
                          <a:ea typeface="+mj-ea"/>
                        </a:rPr>
                        <a:t>情境</a:t>
                      </a:r>
                      <a:endParaRPr lang="zh-CN" sz="2000" b="1" kern="1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 dirty="0" smtClean="0">
                          <a:ln>
                            <a:noFill/>
                          </a:ln>
                          <a:effectLst/>
                          <a:latin typeface="+mj-ea"/>
                          <a:ea typeface="+mj-ea"/>
                        </a:rPr>
                        <a:t>心理活动</a:t>
                      </a:r>
                      <a:endParaRPr lang="zh-CN" sz="2000" b="1" kern="1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</a:tr>
              <a:tr h="57565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ln>
                            <a:noFill/>
                          </a:ln>
                        </a:rPr>
                        <a:t>……</a:t>
                      </a:r>
                      <a:r>
                        <a:rPr lang="zh-CN" sz="1600" b="1" kern="100" dirty="0">
                          <a:ln>
                            <a:noFill/>
                          </a:ln>
                        </a:rPr>
                        <a:t>唔</a:t>
                      </a:r>
                      <a:r>
                        <a:rPr lang="en-US" sz="1600" b="1" kern="100" dirty="0">
                          <a:ln>
                            <a:noFill/>
                          </a:ln>
                        </a:rPr>
                        <a:t>……</a:t>
                      </a:r>
                      <a:r>
                        <a:rPr lang="zh-CN" sz="1600" b="1" kern="100" dirty="0">
                          <a:ln>
                            <a:noFill/>
                          </a:ln>
                        </a:rPr>
                        <a:t>清汤荞麦面</a:t>
                      </a:r>
                      <a:r>
                        <a:rPr lang="en-US" sz="1600" b="1" kern="100" dirty="0">
                          <a:ln>
                            <a:noFill/>
                          </a:ln>
                        </a:rPr>
                        <a:t>……</a:t>
                      </a:r>
                      <a:r>
                        <a:rPr lang="zh-CN" sz="1600" b="1" kern="100" dirty="0">
                          <a:ln>
                            <a:noFill/>
                          </a:ln>
                        </a:rPr>
                        <a:t>一碗</a:t>
                      </a:r>
                      <a:r>
                        <a:rPr lang="en-US" sz="1600" b="1" kern="100" dirty="0">
                          <a:ln>
                            <a:noFill/>
                          </a:ln>
                        </a:rPr>
                        <a:t>……</a:t>
                      </a:r>
                      <a:r>
                        <a:rPr lang="zh-CN" sz="1600" b="1" kern="100" dirty="0">
                          <a:ln>
                            <a:noFill/>
                          </a:ln>
                        </a:rPr>
                        <a:t>可以吗？ </a:t>
                      </a:r>
                      <a:endParaRPr lang="zh-CN" sz="1600" b="1" kern="100" dirty="0">
                        <a:ln>
                          <a:noFill/>
                        </a:ln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 anchor="ctr">
                    <a:cell3D prstMaterial="dkEdge">
                      <a:bevel/>
                      <a:lightRig rig="flood" dir="t"/>
                    </a:cell3D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ln>
                            <a:noFill/>
                          </a:ln>
                        </a:rPr>
                        <a:t>第一年 </a:t>
                      </a:r>
                      <a:endParaRPr lang="zh-CN" sz="1600" b="1" kern="100" dirty="0">
                        <a:ln>
                          <a:noFill/>
                        </a:ln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 anchor="ctr">
                    <a:cell3D prstMaterial="dkEdge">
                      <a:bevel/>
                      <a:lightRig rig="flood" dir="t"/>
                    </a:cell3D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ln>
                            <a:noFill/>
                          </a:ln>
                        </a:rPr>
                        <a:t>紧张，胆怯，羞涩，尴尬</a:t>
                      </a:r>
                      <a:endParaRPr lang="zh-CN" sz="1600" b="1" kern="100" dirty="0">
                        <a:ln>
                          <a:noFill/>
                        </a:ln>
                        <a:solidFill>
                          <a:srgbClr val="000000"/>
                        </a:solidFill>
                        <a:latin typeface="Calibri"/>
                        <a:ea typeface="宋体"/>
                        <a:cs typeface="Arial"/>
                      </a:endParaRPr>
                    </a:p>
                  </a:txBody>
                  <a:tcPr marL="68580" marR="68580" marT="9525" marB="0" anchor="ctr">
                    <a:cell3D prstMaterial="dkEdge">
                      <a:bevel/>
                      <a:lightRig rig="flood" dir="t"/>
                    </a:cell3D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50019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ln>
                            <a:noFill/>
                          </a:ln>
                        </a:rPr>
                        <a:t>……</a:t>
                      </a:r>
                      <a:r>
                        <a:rPr lang="zh-CN" sz="1600" b="1" kern="100" dirty="0">
                          <a:ln>
                            <a:noFill/>
                          </a:ln>
                        </a:rPr>
                        <a:t>唔</a:t>
                      </a:r>
                      <a:r>
                        <a:rPr lang="en-US" sz="1600" b="1" kern="100" dirty="0">
                          <a:ln>
                            <a:noFill/>
                          </a:ln>
                        </a:rPr>
                        <a:t>……</a:t>
                      </a:r>
                      <a:r>
                        <a:rPr lang="zh-CN" sz="1600" b="1" kern="100" dirty="0">
                          <a:ln>
                            <a:noFill/>
                          </a:ln>
                        </a:rPr>
                        <a:t>一碗清汤荞麦面</a:t>
                      </a:r>
                      <a:r>
                        <a:rPr lang="en-US" sz="1600" b="1" kern="100" dirty="0">
                          <a:ln>
                            <a:noFill/>
                          </a:ln>
                        </a:rPr>
                        <a:t>……</a:t>
                      </a:r>
                      <a:r>
                        <a:rPr lang="zh-CN" sz="1600" b="1" kern="100" dirty="0">
                          <a:ln>
                            <a:noFill/>
                          </a:ln>
                        </a:rPr>
                        <a:t>可以吗？ </a:t>
                      </a:r>
                      <a:endParaRPr lang="zh-CN" sz="1600" b="1" kern="100" dirty="0">
                        <a:ln>
                          <a:noFill/>
                        </a:ln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ln>
                            <a:noFill/>
                          </a:ln>
                        </a:rPr>
                        <a:t>第二年 </a:t>
                      </a:r>
                      <a:endParaRPr lang="zh-CN" sz="1600" b="1" kern="100" dirty="0">
                        <a:ln>
                          <a:noFill/>
                        </a:ln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ln>
                            <a:noFill/>
                          </a:ln>
                        </a:rPr>
                        <a:t>比第一年减轻</a:t>
                      </a:r>
                      <a:endParaRPr lang="zh-CN" sz="1600" b="1" kern="100" dirty="0">
                        <a:ln>
                          <a:noFill/>
                        </a:ln>
                        <a:solidFill>
                          <a:srgbClr val="000000"/>
                        </a:solidFill>
                        <a:latin typeface="Calibri"/>
                        <a:ea typeface="宋体"/>
                        <a:cs typeface="Arial"/>
                      </a:endParaRPr>
                    </a:p>
                  </a:txBody>
                  <a:tcPr marL="68580" marR="68580" marT="9525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50019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ln>
                            <a:noFill/>
                          </a:ln>
                        </a:rPr>
                        <a:t>……</a:t>
                      </a:r>
                      <a:r>
                        <a:rPr lang="zh-CN" sz="1600" b="1" kern="100" dirty="0">
                          <a:ln>
                            <a:noFill/>
                          </a:ln>
                        </a:rPr>
                        <a:t>唔</a:t>
                      </a:r>
                      <a:r>
                        <a:rPr lang="en-US" sz="1600" b="1" kern="100" dirty="0">
                          <a:ln>
                            <a:noFill/>
                          </a:ln>
                        </a:rPr>
                        <a:t>……</a:t>
                      </a:r>
                      <a:r>
                        <a:rPr lang="zh-CN" sz="1600" b="1" kern="100" dirty="0">
                          <a:ln>
                            <a:noFill/>
                          </a:ln>
                        </a:rPr>
                        <a:t>清汤荞麦面两碗</a:t>
                      </a:r>
                      <a:r>
                        <a:rPr lang="en-US" sz="1600" b="1" kern="100" dirty="0">
                          <a:ln>
                            <a:noFill/>
                          </a:ln>
                        </a:rPr>
                        <a:t>……</a:t>
                      </a:r>
                      <a:r>
                        <a:rPr lang="zh-CN" sz="1600" b="1" kern="100" dirty="0">
                          <a:ln>
                            <a:noFill/>
                          </a:ln>
                        </a:rPr>
                        <a:t>可以吗？ </a:t>
                      </a:r>
                      <a:endParaRPr lang="zh-CN" sz="1600" b="1" kern="100" dirty="0">
                        <a:ln>
                          <a:noFill/>
                        </a:ln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 anchor="ctr">
                    <a:cell3D prstMaterial="dkEdge">
                      <a:bevel/>
                      <a:lightRig rig="flood" dir="t"/>
                    </a:cell3D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ln>
                            <a:noFill/>
                          </a:ln>
                        </a:rPr>
                        <a:t>第三年 </a:t>
                      </a:r>
                      <a:endParaRPr lang="zh-CN" sz="1600" b="1" kern="100" dirty="0">
                        <a:ln>
                          <a:noFill/>
                        </a:ln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 anchor="ctr">
                    <a:cell3D prstMaterial="dkEdge">
                      <a:bevel/>
                      <a:lightRig rig="flood" dir="t"/>
                    </a:cell3D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ln>
                            <a:noFill/>
                          </a:ln>
                        </a:rPr>
                        <a:t>比第二年减轻</a:t>
                      </a:r>
                      <a:endParaRPr lang="zh-CN" sz="1600" b="1" kern="100" dirty="0">
                        <a:ln>
                          <a:noFill/>
                        </a:ln>
                        <a:solidFill>
                          <a:srgbClr val="000000"/>
                        </a:solidFill>
                        <a:latin typeface="Calibri"/>
                        <a:ea typeface="宋体"/>
                        <a:cs typeface="Arial"/>
                      </a:endParaRPr>
                    </a:p>
                  </a:txBody>
                  <a:tcPr marL="68580" marR="68580" marT="9525" marB="0" anchor="ctr">
                    <a:cell3D prstMaterial="dkEdge">
                      <a:bevel/>
                      <a:lightRig rig="flood" dir="t"/>
                    </a:cell3D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57565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ln>
                            <a:noFill/>
                          </a:ln>
                        </a:rPr>
                        <a:t>……</a:t>
                      </a:r>
                      <a:r>
                        <a:rPr lang="zh-CN" sz="1600" b="1" kern="100" dirty="0">
                          <a:ln>
                            <a:noFill/>
                          </a:ln>
                        </a:rPr>
                        <a:t>唔</a:t>
                      </a:r>
                      <a:r>
                        <a:rPr lang="en-US" sz="1600" b="1" kern="100" dirty="0">
                          <a:ln>
                            <a:noFill/>
                          </a:ln>
                        </a:rPr>
                        <a:t>……</a:t>
                      </a:r>
                      <a:r>
                        <a:rPr lang="zh-CN" sz="1600" b="1" kern="100" dirty="0">
                          <a:ln>
                            <a:noFill/>
                          </a:ln>
                        </a:rPr>
                        <a:t>三碗清汤荞麦面，可以吗？ </a:t>
                      </a:r>
                      <a:endParaRPr lang="zh-CN" sz="1600" b="1" kern="100" dirty="0">
                        <a:ln>
                          <a:noFill/>
                        </a:ln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 dirty="0" smtClean="0">
                          <a:ln>
                            <a:noFill/>
                          </a:ln>
                        </a:rPr>
                        <a:t>若干年后 </a:t>
                      </a:r>
                      <a:endParaRPr lang="zh-CN" sz="1600" b="1" kern="100" dirty="0">
                        <a:ln>
                          <a:noFill/>
                        </a:ln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indent="306070" algn="l"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ln>
                            <a:noFill/>
                          </a:ln>
                        </a:rPr>
                        <a:t>平静</a:t>
                      </a:r>
                      <a:endParaRPr lang="zh-CN" sz="1600" b="1" kern="100" dirty="0">
                        <a:ln>
                          <a:noFill/>
                        </a:ln>
                        <a:solidFill>
                          <a:srgbClr val="000000"/>
                        </a:solidFill>
                        <a:latin typeface="Calibri"/>
                        <a:ea typeface="宋体"/>
                        <a:cs typeface="Arial"/>
                      </a:endParaRPr>
                    </a:p>
                  </a:txBody>
                  <a:tcPr marL="68580" marR="68580" marT="9525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</a:tbl>
          </a:graphicData>
        </a:graphic>
      </p:graphicFrame>
      <p:sp>
        <p:nvSpPr>
          <p:cNvPr id="26" name="TextBox 25"/>
          <p:cNvSpPr txBox="1"/>
          <p:nvPr/>
        </p:nvSpPr>
        <p:spPr>
          <a:xfrm>
            <a:off x="2228222" y="5429264"/>
            <a:ext cx="48638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华文隶书" pitchFamily="2" charset="-122"/>
                <a:ea typeface="华文隶书" pitchFamily="2" charset="-122"/>
              </a:rPr>
              <a:t>情境不同，句子相似，心理活动也不同。 </a:t>
            </a:r>
          </a:p>
          <a:p>
            <a:endParaRPr lang="zh-CN" altLang="en-US" sz="2000" b="1" dirty="0"/>
          </a:p>
        </p:txBody>
      </p:sp>
      <p:grpSp>
        <p:nvGrpSpPr>
          <p:cNvPr id="3" name="组合 2"/>
          <p:cNvGrpSpPr/>
          <p:nvPr/>
        </p:nvGrpSpPr>
        <p:grpSpPr>
          <a:xfrm>
            <a:off x="587989" y="4935227"/>
            <a:ext cx="1463731" cy="1320429"/>
            <a:chOff x="587989" y="4935227"/>
            <a:chExt cx="1463731" cy="132042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7989" y="4935227"/>
              <a:ext cx="1463731" cy="1320429"/>
            </a:xfrm>
            <a:prstGeom prst="rect">
              <a:avLst/>
            </a:prstGeom>
          </p:spPr>
        </p:pic>
        <p:sp>
          <p:nvSpPr>
            <p:cNvPr id="27" name="TextBox 26"/>
            <p:cNvSpPr txBox="1"/>
            <p:nvPr/>
          </p:nvSpPr>
          <p:spPr>
            <a:xfrm>
              <a:off x="971040" y="5395386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意图</a:t>
              </a:r>
              <a:endPara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8" name="图片 2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857" y="1360737"/>
            <a:ext cx="6692467" cy="990365"/>
          </a:xfrm>
          <a:prstGeom prst="rect">
            <a:avLst/>
          </a:prstGeom>
        </p:spPr>
      </p:pic>
      <p:sp>
        <p:nvSpPr>
          <p:cNvPr id="29" name="Rectangle 1"/>
          <p:cNvSpPr>
            <a:spLocks noChangeArrowheads="1"/>
          </p:cNvSpPr>
          <p:nvPr/>
        </p:nvSpPr>
        <p:spPr bwMode="auto">
          <a:xfrm>
            <a:off x="428596" y="1643050"/>
            <a:ext cx="336694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306388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环节</a:t>
            </a:r>
            <a:r>
              <a:rPr lang="zh-CN" altLang="en-US" sz="2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    读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旧文，入新知</a:t>
            </a:r>
            <a:endParaRPr lang="zh-CN" altLang="en-US" sz="20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同侧圆角矩形 29"/>
          <p:cNvSpPr/>
          <p:nvPr/>
        </p:nvSpPr>
        <p:spPr>
          <a:xfrm>
            <a:off x="1332764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TextBox 30"/>
          <p:cNvSpPr txBox="1"/>
          <p:nvPr/>
        </p:nvSpPr>
        <p:spPr>
          <a:xfrm>
            <a:off x="1332764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课时处理</a:t>
            </a:r>
          </a:p>
        </p:txBody>
      </p:sp>
      <p:sp>
        <p:nvSpPr>
          <p:cNvPr id="32" name="同侧圆角矩形 31"/>
          <p:cNvSpPr/>
          <p:nvPr/>
        </p:nvSpPr>
        <p:spPr>
          <a:xfrm>
            <a:off x="2527872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TextBox 32"/>
          <p:cNvSpPr txBox="1"/>
          <p:nvPr/>
        </p:nvSpPr>
        <p:spPr>
          <a:xfrm>
            <a:off x="2527872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教学选题</a:t>
            </a:r>
          </a:p>
        </p:txBody>
      </p:sp>
      <p:sp>
        <p:nvSpPr>
          <p:cNvPr id="34" name="同侧圆角矩形 33"/>
          <p:cNvSpPr/>
          <p:nvPr/>
        </p:nvSpPr>
        <p:spPr>
          <a:xfrm>
            <a:off x="3722980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TextBox 34"/>
          <p:cNvSpPr txBox="1"/>
          <p:nvPr/>
        </p:nvSpPr>
        <p:spPr>
          <a:xfrm>
            <a:off x="3722980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教学平台</a:t>
            </a:r>
          </a:p>
        </p:txBody>
      </p:sp>
      <p:sp>
        <p:nvSpPr>
          <p:cNvPr id="36" name="同侧圆角矩形 35"/>
          <p:cNvSpPr/>
          <p:nvPr/>
        </p:nvSpPr>
        <p:spPr>
          <a:xfrm>
            <a:off x="4918088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918088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教学目标</a:t>
            </a:r>
          </a:p>
        </p:txBody>
      </p:sp>
      <p:sp>
        <p:nvSpPr>
          <p:cNvPr id="38" name="同侧圆角矩形 37"/>
          <p:cNvSpPr/>
          <p:nvPr/>
        </p:nvSpPr>
        <p:spPr>
          <a:xfrm>
            <a:off x="6113196" y="476672"/>
            <a:ext cx="1152128" cy="328682"/>
          </a:xfrm>
          <a:prstGeom prst="round2SameRect">
            <a:avLst/>
          </a:prstGeom>
          <a:solidFill>
            <a:srgbClr val="8F09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TextBox 38"/>
          <p:cNvSpPr txBox="1"/>
          <p:nvPr/>
        </p:nvSpPr>
        <p:spPr>
          <a:xfrm>
            <a:off x="6113196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  <p:sp>
        <p:nvSpPr>
          <p:cNvPr id="40" name="同侧圆角矩形 39"/>
          <p:cNvSpPr/>
          <p:nvPr/>
        </p:nvSpPr>
        <p:spPr>
          <a:xfrm>
            <a:off x="7308304" y="476672"/>
            <a:ext cx="1152128" cy="328682"/>
          </a:xfrm>
          <a:prstGeom prst="round2SameRect">
            <a:avLst/>
          </a:prstGeom>
          <a:solidFill>
            <a:srgbClr val="C6B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TextBox 40"/>
          <p:cNvSpPr txBox="1"/>
          <p:nvPr/>
        </p:nvSpPr>
        <p:spPr>
          <a:xfrm>
            <a:off x="7308304" y="492061"/>
            <a:ext cx="115212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教学反思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4704"/>
            <a:ext cx="91440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63973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1991</TotalTime>
  <Words>1646</Words>
  <Application>Microsoft Office PowerPoint</Application>
  <PresentationFormat>全屏显示(4:3)</PresentationFormat>
  <Paragraphs>413</Paragraphs>
  <Slides>30</Slides>
  <Notes>23</Notes>
  <HiddenSlides>0</HiddenSlides>
  <MMClips>2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1" baseType="lpstr">
      <vt:lpstr>Office 主题​​</vt:lpstr>
      <vt:lpstr>雷雨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雷雨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SDWM</cp:lastModifiedBy>
  <cp:revision>184</cp:revision>
  <dcterms:created xsi:type="dcterms:W3CDTF">2013-10-23T14:20:40Z</dcterms:created>
  <dcterms:modified xsi:type="dcterms:W3CDTF">2013-11-14T10:04:09Z</dcterms:modified>
</cp:coreProperties>
</file>