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8" r:id="rId2"/>
    <p:sldId id="261" r:id="rId3"/>
    <p:sldId id="262" r:id="rId4"/>
    <p:sldId id="264" r:id="rId5"/>
    <p:sldId id="265" r:id="rId6"/>
    <p:sldId id="266" r:id="rId7"/>
    <p:sldId id="268" r:id="rId8"/>
    <p:sldId id="269" r:id="rId9"/>
    <p:sldId id="270" r:id="rId10"/>
    <p:sldId id="271" r:id="rId11"/>
    <p:sldId id="273" r:id="rId12"/>
    <p:sldId id="277" r:id="rId13"/>
    <p:sldId id="275" r:id="rId14"/>
    <p:sldId id="278" r:id="rId15"/>
    <p:sldId id="279" r:id="rId16"/>
    <p:sldId id="282" r:id="rId17"/>
    <p:sldId id="28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4" autoAdjust="0"/>
    <p:restoredTop sz="94660"/>
  </p:normalViewPr>
  <p:slideViewPr>
    <p:cSldViewPr>
      <p:cViewPr varScale="1">
        <p:scale>
          <a:sx n="65" d="100"/>
          <a:sy n="65" d="100"/>
        </p:scale>
        <p:origin x="-9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0B703-FCE7-4ECD-B33C-24FE243EAC19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218425-BE12-42B4-90C3-E6E371597F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18425-BE12-42B4-90C3-E6E371597F1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hoto.iyaxin.com/attachement/jpg/site2/20120507/001966a923531111717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852936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5369" y="0"/>
            <a:ext cx="9048631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同学们，再过几天就是中秋节了，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最牵动人们中秋情结的除了月饼， 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恐怕就是月亮了。月在古诗里是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温柔多情的，要么是谦谦君子，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要么是窈窕淑女；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要么象征着团圆， 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要么暗示着分离，</a:t>
            </a:r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</a:t>
            </a: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给人的感觉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  常常是一种淡淡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的清凉的味道。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而这正迎合了文人的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雅兴和追求平淡的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心理，所以</a:t>
            </a:r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文学家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        们常借月亮来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抒写自己的情怀。同学们，        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能不能背几句写月亮的</a:t>
            </a:r>
            <a:endParaRPr lang="en-US" altLang="zh-CN" sz="3200" b="1" dirty="0" smtClean="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诗词名句呢？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8864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●整体翻译课文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268760"/>
            <a:ext cx="876981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元丰六年十月十二日晚上，解开衣服想要睡觉时，月光照进堂屋的门户，我愉快地起来走动。想到没有和我游乐的人，于是到承天寺找张怀民。张怀民也没有睡觉，我们便一同在庭院中散步。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庭院中好像积满水一样清澈透明，水中藻、荇等水草纵横交叉，原来是绿竹和翠柏的影子。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哪夜没有月光？哪里没有绿竹和翠柏？只不过缺少像我们两个这样的闲人罢了。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32312" y="27173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9512" y="188640"/>
            <a:ext cx="864096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六、再读课文，小组探讨下列问题：</a:t>
            </a:r>
            <a:endParaRPr lang="en-US" altLang="zh-CN" sz="32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（一）、课文的每一段的主要内容是什么？试用四字概括。三段文字在表达方式上有何区别？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（二）、课文第二段描写庭中月色，着力表现了月色的什么特点？作者仅用十八字就为我们创造了一个如诗如画的意境，你认为这主要得益于怎样的写作技巧？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（三）、你觉得文中作者叙事，写景，抒情都是扣住哪一个字来写的？表达了作者怎样的心情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？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（四）、你从最后一段中悟出了怎样的哲理？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628800"/>
            <a:ext cx="2451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、寻伴夜游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2276872"/>
            <a:ext cx="2451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、庭院月色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2996952"/>
            <a:ext cx="2451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、月下感慨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16288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叙述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227687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描写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992" y="299695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抒情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（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一）、课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文每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一段的主要内容是什么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？试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用四字概括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。三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段文字在表达方式上有何区别？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3119" y="0"/>
            <a:ext cx="88408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（二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）、课文第二段描写庭中月色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，着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力表现了月色的什么特点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？作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者仅用十八字就为我们创造了一个如诗如画的意境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，你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认为这主要得益于怎样的写作技巧？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1412776"/>
            <a:ext cx="896448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①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比喻。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作者用“积水空明”比喻庭院中月光的清澈透明；用“藻荇交横”比喻月下美丽的竹柏倒影。本段虽未着一个“月”字，却无处不见皎洁的月光。</a:t>
            </a:r>
            <a:endParaRPr lang="en-US" altLang="zh-CN" sz="24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②、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正面描写与侧面烘托相结合。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“积水空明”是就月光本身而言，“藻荇交横”则以竹柏倒影来烘托月光。一正一侧，从而创造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出一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个冰清玉洁的透明世界。</a:t>
            </a:r>
            <a:endParaRPr lang="en-US" altLang="zh-CN" sz="24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③、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抓住瞬间的感觉，把空明澄澈的月光写到极处。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“积水空明”是人在月光下产生的错觉；先写假象“水中藻荇交错”，在明“本体”“竹柏影”则把这种错觉推进一层，更加使人感到扑朔迷离，亦真亦幻。猛一抬头看见了竹柏，这才醒悟：“藻荇”原来是月光下摇曳的竹柏的影子，“空明”的“积水”却是一泻千里的冷月清光，愉悦之情顿现笔端，从而获得“采菊东篱下，悠然见南山”的艺术效果。</a:t>
            </a:r>
          </a:p>
          <a:p>
            <a:endParaRPr lang="zh-CN" altLang="en-US" sz="20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   （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三）、你觉得文中作者叙事，写景，抒情都是扣住哪一个字来写的？表达了作者怎样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的心情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？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284440"/>
            <a:ext cx="914400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闲”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——“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闲人”、“闲情”、“闲心”</a:t>
            </a:r>
          </a:p>
          <a:p>
            <a:pPr>
              <a:lnSpc>
                <a:spcPct val="80000"/>
              </a:lnSpc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闲”字堪称本文的文眼。入“夜”即“解衣欲睡”，见“月色入户”便“欣然起行”，只因“无与为乐者”就夜至“承天寺寻张怀民”，是“闲人”之举；而张怀民竟然“亦未寝”，在夜深人静之时兴致盎然地与作者“步于中庭”，可见张怀民也是一个“闲人”；月照庭院，树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影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婆娑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，本寻常景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观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，在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他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们眼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中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却如此充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满诗情画意，只有“闲人”才会有“闲情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”品出个中意蕴 。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正是因为他们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都是“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闲人”，才会“结伴夜游”。也正是因为他们都怀有“闲情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”，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视功名利禄如粪土，看荣辱得失皆云烟，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“无案牍之劳形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”，才有幸睹此盛景，是为“闲心”。而一般凡夫俗子汲汲于富贵，醉心于名利，既无时间，更无心思去发现、感受自然的美丽，即便面对良辰美景，也往往视若无睹，这是多么悲哀呀！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结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尾作者发出的感叹实为全文的点睛之笔。</a:t>
            </a:r>
            <a:endParaRPr lang="en-US" altLang="zh-CN" sz="2400" b="1" dirty="0" smtClean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        </a:t>
            </a:r>
            <a:r>
              <a:rPr lang="en-US" altLang="zh-CN" sz="24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超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脱、豁达、鄙视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、愤懑、自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嘲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908720"/>
            <a:ext cx="8071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 何夜无月？何处无竹柏？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唉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但少闲人如吾两人者耳。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056" y="148478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 smtClean="0">
                <a:latin typeface="叶根友毛笔行书2.0版" pitchFamily="2" charset="-122"/>
                <a:ea typeface="叶根友毛笔行书2.0版" pitchFamily="2" charset="-122"/>
              </a:rPr>
              <a:t>何夜无月？何处无竹柏</a:t>
            </a:r>
            <a:r>
              <a:rPr lang="zh-CN" altLang="en-US" sz="2400" b="1" dirty="0" smtClean="0">
                <a:latin typeface="叶根友毛笔行书2.0版" pitchFamily="2" charset="-122"/>
                <a:ea typeface="叶根友毛笔行书2.0版" pitchFamily="2" charset="-122"/>
              </a:rPr>
              <a:t>？</a:t>
            </a:r>
            <a:r>
              <a:rPr lang="zh-CN" altLang="en-US" sz="24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哈</a:t>
            </a:r>
            <a:r>
              <a:rPr lang="zh-CN" altLang="en-US" sz="24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哈哈</a:t>
            </a:r>
            <a:r>
              <a:rPr lang="en-US" altLang="zh-CN" sz="24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——</a:t>
            </a:r>
            <a:r>
              <a:rPr lang="zh-CN" altLang="en-US" sz="2400" b="1" dirty="0" smtClean="0">
                <a:latin typeface="叶根友毛笔行书2.0版" pitchFamily="2" charset="-122"/>
                <a:ea typeface="叶根友毛笔行书2.0版" pitchFamily="2" charset="-122"/>
              </a:rPr>
              <a:t>但少闲人如吾两人者</a:t>
            </a:r>
            <a:r>
              <a:rPr lang="zh-CN" altLang="en-US" sz="2400" b="1" dirty="0" smtClean="0">
                <a:latin typeface="叶根友毛笔行书2.0版" pitchFamily="2" charset="-122"/>
                <a:ea typeface="叶根友毛笔行书2.0版" pitchFamily="2" charset="-122"/>
              </a:rPr>
              <a:t>耳。</a:t>
            </a:r>
            <a:endParaRPr lang="zh-CN" altLang="en-US" sz="24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32656"/>
            <a:ext cx="842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（四）、你从最后一段中悟出了怎样的哲理？</a:t>
            </a:r>
            <a:endParaRPr lang="zh-CN" altLang="en-US" sz="3200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71600" y="2276872"/>
            <a:ext cx="7543800" cy="5847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只</a:t>
            </a:r>
            <a:r>
              <a:rPr kumimoji="0" lang="zh-CN" altLang="en-US" sz="3200" b="1" dirty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要放宽心态</a:t>
            </a:r>
            <a:r>
              <a:rPr kumimoji="0"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，美丽无</a:t>
            </a:r>
            <a:r>
              <a:rPr kumimoji="0" lang="zh-CN" altLang="en-US" sz="3200" b="1" dirty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处不在。</a:t>
            </a:r>
          </a:p>
        </p:txBody>
      </p:sp>
      <p:sp>
        <p:nvSpPr>
          <p:cNvPr id="7" name="矩形 6"/>
          <p:cNvSpPr/>
          <p:nvPr/>
        </p:nvSpPr>
        <p:spPr>
          <a:xfrm>
            <a:off x="395536" y="1052736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何夜无月？何处无竹柏？但少闲人如吾两人者耳。</a:t>
            </a:r>
            <a:endParaRPr lang="zh-CN" altLang="en-US" sz="3200" b="1" dirty="0">
              <a:solidFill>
                <a:srgbClr val="FF0000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2996952"/>
            <a:ext cx="82189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生</a:t>
            </a:r>
            <a:r>
              <a:rPr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活中不是缺少美</a:t>
            </a:r>
            <a:r>
              <a:rPr lang="en-US" altLang="zh-CN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而是缺少发现美的眼</a:t>
            </a:r>
            <a:r>
              <a:rPr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睛。</a:t>
            </a:r>
            <a:endParaRPr lang="en-US" altLang="zh-CN" sz="3200" b="1" dirty="0" smtClean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    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罗丹</a:t>
            </a:r>
            <a:endParaRPr lang="zh-CN" altLang="en-US" sz="3200" b="1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>
            <a:lum bright="48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1763688" y="4149080"/>
            <a:ext cx="25203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抒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情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endParaRPr kumimoji="1" lang="en-US" altLang="zh-CN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3707904" y="1484784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寻</a:t>
            </a:r>
            <a:r>
              <a:rPr kumimoji="1"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伴夜游</a:t>
            </a:r>
            <a:endParaRPr kumimoji="1" lang="zh-CN" alt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4067944" y="4149080"/>
            <a:ext cx="19442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40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“闲”</a:t>
            </a:r>
            <a:endParaRPr kumimoji="1" lang="zh-CN" altLang="en-US" sz="40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1691680" y="1484784"/>
            <a:ext cx="2305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叙述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endParaRPr kumimoji="1" lang="en-US" altLang="zh-CN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1691680" y="2780928"/>
            <a:ext cx="4392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写</a:t>
            </a:r>
            <a:r>
              <a:rPr kumimoji="1" lang="en-US" altLang="zh-CN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庭中月色</a:t>
            </a:r>
            <a:endParaRPr kumimoji="1"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6037" name="Text Box 21"/>
          <p:cNvSpPr txBox="1">
            <a:spLocks noChangeArrowheads="1"/>
          </p:cNvSpPr>
          <p:nvPr/>
        </p:nvSpPr>
        <p:spPr bwMode="auto">
          <a:xfrm>
            <a:off x="2915816" y="332656"/>
            <a:ext cx="25923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课文总结</a:t>
            </a:r>
          </a:p>
        </p:txBody>
      </p:sp>
      <p:sp>
        <p:nvSpPr>
          <p:cNvPr id="23" name="AutoShape 5"/>
          <p:cNvSpPr>
            <a:spLocks/>
          </p:cNvSpPr>
          <p:nvPr/>
        </p:nvSpPr>
        <p:spPr bwMode="auto">
          <a:xfrm>
            <a:off x="1259632" y="1844824"/>
            <a:ext cx="360040" cy="2880320"/>
          </a:xfrm>
          <a:prstGeom prst="leftBrace">
            <a:avLst>
              <a:gd name="adj1" fmla="val 1291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5" name="AutoShape 5"/>
          <p:cNvSpPr>
            <a:spLocks/>
          </p:cNvSpPr>
          <p:nvPr/>
        </p:nvSpPr>
        <p:spPr bwMode="auto">
          <a:xfrm flipH="1">
            <a:off x="5985871" y="1772816"/>
            <a:ext cx="386329" cy="2952328"/>
          </a:xfrm>
          <a:prstGeom prst="leftBrace">
            <a:avLst>
              <a:gd name="adj1" fmla="val 1291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23528" y="1772816"/>
            <a:ext cx="800219" cy="3672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记承天寺夜游</a:t>
            </a:r>
            <a:endParaRPr lang="zh-CN" altLang="en-US" sz="4000" b="1" dirty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16216" y="2132856"/>
            <a:ext cx="800219" cy="21121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情景交融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40466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作业</a:t>
            </a:r>
            <a:endParaRPr lang="zh-CN" altLang="en-US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628800"/>
            <a:ext cx="771236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、背诵课文。</a:t>
            </a:r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同步练习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》1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题。</a:t>
            </a:r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、写一段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200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字左右的描写月色的文段。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4716016" y="692696"/>
            <a:ext cx="4248472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床</a:t>
            </a:r>
            <a:r>
              <a:rPr kumimoji="0"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前明月</a:t>
            </a:r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光</a:t>
            </a:r>
            <a:r>
              <a:rPr kumimoji="0"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，疑</a:t>
            </a:r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kumimoji="0"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地上霜</a:t>
            </a:r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     举头望明月</a:t>
            </a:r>
            <a:r>
              <a:rPr kumimoji="0"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，低</a:t>
            </a:r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头思故乡。   </a:t>
            </a:r>
          </a:p>
          <a:p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  </a:t>
            </a:r>
            <a:r>
              <a:rPr kumimoji="0"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kumimoji="0" lang="en-US" altLang="zh-CN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kumimoji="0"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李白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23528" y="3501008"/>
            <a:ext cx="439248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2800" b="1" dirty="0">
                <a:latin typeface="+mn-ea"/>
              </a:rPr>
              <a:t>海上生明月</a:t>
            </a:r>
            <a:r>
              <a:rPr kumimoji="0" lang="zh-CN" altLang="en-US" sz="2800" b="1" dirty="0" smtClean="0">
                <a:latin typeface="+mn-ea"/>
              </a:rPr>
              <a:t>，天</a:t>
            </a:r>
            <a:r>
              <a:rPr kumimoji="0" lang="zh-CN" altLang="en-US" sz="2800" b="1" dirty="0">
                <a:latin typeface="+mn-ea"/>
              </a:rPr>
              <a:t>涯共此时。</a:t>
            </a:r>
          </a:p>
          <a:p>
            <a:r>
              <a:rPr kumimoji="0" lang="zh-CN" altLang="en-US" sz="2800" b="1" dirty="0">
                <a:latin typeface="+mn-ea"/>
              </a:rPr>
              <a:t>        </a:t>
            </a:r>
            <a:r>
              <a:rPr kumimoji="0" lang="en-US" altLang="zh-CN" sz="2800" b="1" dirty="0">
                <a:latin typeface="+mn-ea"/>
              </a:rPr>
              <a:t>——</a:t>
            </a:r>
            <a:r>
              <a:rPr kumimoji="0" lang="zh-CN" altLang="en-US" sz="2800" b="1" dirty="0">
                <a:latin typeface="+mn-ea"/>
              </a:rPr>
              <a:t>张九龄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827584" y="4653136"/>
            <a:ext cx="31016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2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我寄愁心与明月，</a:t>
            </a:r>
          </a:p>
          <a:p>
            <a:r>
              <a:rPr kumimoji="0" lang="zh-CN" altLang="en-US" sz="2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随风直到夜郎西。</a:t>
            </a:r>
          </a:p>
          <a:p>
            <a:r>
              <a:rPr kumimoji="0" lang="zh-CN" altLang="en-US" sz="2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   </a:t>
            </a:r>
            <a:r>
              <a:rPr kumimoji="0" lang="en-US" altLang="zh-CN" sz="28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kumimoji="0" lang="zh-CN" altLang="en-US" sz="2800" b="1" dirty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李 </a:t>
            </a:r>
            <a:r>
              <a:rPr kumimoji="0" lang="zh-CN" altLang="en-US" sz="2800" b="1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白</a:t>
            </a:r>
            <a:endParaRPr kumimoji="0" lang="zh-CN" altLang="en-US" sz="2800" b="1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437" name="Picture 9" descr="14263571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068960"/>
            <a:ext cx="410845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1" descr="20155AI2-0"/>
          <p:cNvPicPr>
            <a:picLocks noChangeAspect="1" noChangeArrowheads="1"/>
          </p:cNvPicPr>
          <p:nvPr/>
        </p:nvPicPr>
        <p:blipFill>
          <a:blip r:embed="rId3" cstate="print"/>
          <a:srcRect r="2687" b="7167"/>
          <a:stretch>
            <a:fillRect/>
          </a:stretch>
        </p:blipFill>
        <p:spPr bwMode="auto">
          <a:xfrm>
            <a:off x="795338" y="668338"/>
            <a:ext cx="3582987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0452417218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763" y="858838"/>
            <a:ext cx="4051300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313363" y="1554163"/>
            <a:ext cx="249899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但愿人长久，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千里共婵娟。</a:t>
            </a: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    </a:t>
            </a:r>
            <a:r>
              <a:rPr kumimoji="0" lang="en-US" altLang="zh-CN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——</a:t>
            </a:r>
            <a:r>
              <a:rPr kumimoji="0" lang="zh-CN" altLang="en-US" sz="3200" b="1" dirty="0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</a:rPr>
              <a:t>苏轼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月夜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236296" y="1196752"/>
            <a:ext cx="1415772" cy="34554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</a:rPr>
              <a:t>记承天寺夜游</a:t>
            </a:r>
            <a:endParaRPr lang="en-US" altLang="zh-CN" sz="4000" b="1" dirty="0" smtClean="0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en-US" altLang="zh-CN" sz="4000" b="1" dirty="0" smtClean="0">
                <a:latin typeface="叶根友毛笔行书2.0版" pitchFamily="2" charset="-122"/>
                <a:ea typeface="叶根友毛笔行书2.0版" pitchFamily="2" charset="-122"/>
              </a:rPr>
              <a:t>          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苏轼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548680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学习目标</a:t>
            </a:r>
            <a:endParaRPr lang="zh-CN" altLang="en-US" sz="4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772816"/>
            <a:ext cx="759695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一、熟读、背诵课文；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二、识记作者；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三、了解作者及写作背景；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四、掌握有关词语解释及语句翻译；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五、理解课文内容和思想感情；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六、鉴赏文中描写月色的精妙语句。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88640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一、小声朗读一遍课文，给不认识的字注上拼音。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1340768"/>
            <a:ext cx="3616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荇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       ）交横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1268760"/>
            <a:ext cx="108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solidFill>
                  <a:srgbClr val="0000FF"/>
                </a:solidFill>
              </a:rPr>
              <a:t>xìng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764704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掌握下列红色字读音（读、写各两遍）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912" y="1916832"/>
            <a:ext cx="88440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二、放声朗读课文（自读、齐读、分小组读、个体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朗读）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068960"/>
            <a:ext cx="2828925" cy="21637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4099" name="Text Box 9"/>
          <p:cNvSpPr txBox="1">
            <a:spLocks noChangeArrowheads="1"/>
          </p:cNvSpPr>
          <p:nvPr/>
        </p:nvSpPr>
        <p:spPr bwMode="auto">
          <a:xfrm>
            <a:off x="3779912" y="1484784"/>
            <a:ext cx="4654550" cy="397031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  苏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轼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(1037—1101)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，字子瞻，号东坡居士，四川眉山人，北宋时期著名文学家、书画家。与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父苏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洵和弟苏辙合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称“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三苏”，都被列入“唐宋八大家”之中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。苏轼极富才华，刚直不阿，仕途多有不顺，屡遭贬谪，但仍能乐观豁达。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76470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三、</a:t>
            </a:r>
            <a:r>
              <a:rPr lang="zh-CN" altLang="en-US" sz="3200" b="1" dirty="0" smtClean="0">
                <a:latin typeface="叶根友毛笔行书2.0版" pitchFamily="2" charset="-122"/>
                <a:ea typeface="叶根友毛笔行书2.0版" pitchFamily="2" charset="-122"/>
              </a:rPr>
              <a:t>作者简介</a:t>
            </a:r>
            <a:endParaRPr lang="zh-CN" altLang="en-US" sz="32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>
            <a:spLocks noChangeArrowheads="1"/>
          </p:cNvSpPr>
          <p:nvPr/>
        </p:nvSpPr>
        <p:spPr bwMode="auto">
          <a:xfrm>
            <a:off x="395536" y="1268760"/>
            <a:ext cx="7560840" cy="403187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元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丰二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年（公元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1079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年）七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月，御史李定等摘出苏轼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有关新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法的诗句，说他以诗讪谤，八月，将他逮捕入狱，这就是有名的“乌台诗案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”。案件惊动两宫，苏轼因之几丧性命。后经范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镇、张方平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等营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救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苏轼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于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十二月获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释出狱，被贬谪到黄州任团练副使，但不得签书公事，也就是说做着有职无权的闲官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84368" y="332656"/>
            <a:ext cx="738664" cy="282385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四、</a:t>
            </a:r>
            <a:r>
              <a:rPr lang="zh-CN" altLang="en-US" sz="3600" b="1" dirty="0" smtClean="0">
                <a:latin typeface="叶根友毛笔行书2.0版" pitchFamily="2" charset="-122"/>
                <a:ea typeface="叶根友毛笔行书2.0版" pitchFamily="2" charset="-122"/>
              </a:rPr>
              <a:t>写作背景</a:t>
            </a:r>
            <a:endParaRPr lang="zh-CN" altLang="en-US" sz="36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0648"/>
            <a:ext cx="6676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五、看注释，查资料，小组讨论翻译课文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36712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●重点掌握下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列句中红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色词语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64096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、月色入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户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     ）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 2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欣然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（            ）起行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3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念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）无与为乐者</a:t>
            </a:r>
            <a:endParaRPr lang="en-US" altLang="zh-CN" sz="2800" b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4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相与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        ）</a:t>
            </a:r>
            <a:r>
              <a:rPr lang="zh-CN" altLang="en-US" sz="2800" b="1" i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步于中庭</a:t>
            </a:r>
            <a:endParaRPr lang="en-US" altLang="zh-CN" sz="2800" b="1" i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5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盖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               ）竹柏影也</a:t>
            </a:r>
            <a:endParaRPr lang="en-US" altLang="zh-CN" sz="2800" b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6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但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（          ）少闲人如吾两人者耳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141277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门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17728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高兴的样子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1907704" y="227687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想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7744" y="2636912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一同，共同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1680" y="3068960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表推测，大概，原来是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35696" y="35010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只，只是</a:t>
            </a:r>
            <a:endParaRPr lang="zh-CN" altLang="en-US" sz="28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005064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●重点掌握下列语句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4509120"/>
            <a:ext cx="35878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念无与为乐者：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相与</a:t>
            </a:r>
            <a:r>
              <a:rPr lang="zh-CN" altLang="en-US" sz="2400" b="1" i="1" dirty="0" smtClean="0">
                <a:latin typeface="宋体" pitchFamily="2" charset="-122"/>
                <a:ea typeface="宋体" pitchFamily="2" charset="-122"/>
              </a:rPr>
              <a:t>步于中庭：</a:t>
            </a:r>
            <a:endParaRPr lang="en-US" altLang="zh-CN" sz="2400" b="1" i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庭下如积水空明：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但少闲人如吾两人者耳：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776" y="4509120"/>
            <a:ext cx="4206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想到没有和（我）游乐的人。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27784" y="486916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一同走到庭院中。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1800" y="522920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好像积着水，清澈透明。</a:t>
            </a:r>
            <a:endParaRPr lang="zh-CN" altLang="en-US" sz="24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9881" y="5589240"/>
            <a:ext cx="544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只是缺少像我们两个这样的闲人罢了。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0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365</TotalTime>
  <Words>2289</Words>
  <Application>Microsoft Office PowerPoint</Application>
  <PresentationFormat>全屏显示(4:3)</PresentationFormat>
  <Paragraphs>117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Administrator</cp:lastModifiedBy>
  <cp:revision>www.ywzx8.com</cp:revision>
  <dcterms:modified xsi:type="dcterms:W3CDTF">2015-09-19T13:09:04Z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