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Default Extension="wma" ContentType="audio/x-ms-wma"/>
  <Default Extension="rels" ContentType="application/vnd.openxmlformats-package.relationship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docProps/custom.xml" ContentType="application/vnd.openxmlformats-officedocument.custom-properties+xml"/>
  <Default Extension="jpg" ContentType="image/jpeg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Default Extension="mp3" ContentType="audio/unknown"/>
  <Default Extension="png" ContentType="image/png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Default Extension="jpeg" ContentType="image/jpeg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wav" ContentType="audio/wav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4" r:id="rId3"/>
    <p:sldMasterId id="2147483686" r:id="rId4"/>
  </p:sldMasterIdLst>
  <p:notesMasterIdLst>
    <p:notesMasterId r:id="rId19"/>
  </p:notesMasterIdLst>
  <p:sldIdLst>
    <p:sldId id="256" r:id="rId5"/>
    <p:sldId id="275" r:id="rId6"/>
    <p:sldId id="276" r:id="rId7"/>
    <p:sldId id="277" r:id="rId8"/>
    <p:sldId id="283" r:id="rId9"/>
    <p:sldId id="278" r:id="rId10"/>
    <p:sldId id="279" r:id="rId11"/>
    <p:sldId id="262" r:id="rId12"/>
    <p:sldId id="266" r:id="rId13"/>
    <p:sldId id="267" r:id="rId14"/>
    <p:sldId id="281" r:id="rId15"/>
    <p:sldId id="282" r:id="rId16"/>
    <p:sldId id="272" r:id="rId17"/>
    <p:sldId id="274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59" autoAdjust="0"/>
  </p:normalViewPr>
  <p:slideViewPr>
    <p:cSldViewPr>
      <p:cViewPr>
        <p:scale>
          <a:sx n="70" d="100"/>
          <a:sy n="70" d="100"/>
        </p:scale>
        <p:origin x="-618" y="3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EAD1CB-AC72-48EA-B524-A86698E06E07}" type="datetimeFigureOut">
              <a:rPr lang="zh-CN" altLang="en-US" smtClean="0"/>
              <a:t>2015/3/23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3E945A-89C4-4016-AFFB-5EB868A0A8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16296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>
              <a:buClr>
                <a:prstClr val="black"/>
              </a:buClr>
            </a:pPr>
            <a:fld id="{90796C50-78F5-4133-BC8D-1DE3AFD28EEC}" type="slidenum">
              <a:rPr lang="en-US" altLang="zh-CN"/>
              <a:pPr>
                <a:buClr>
                  <a:prstClr val="black"/>
                </a:buClr>
              </a:pPr>
              <a:t>8</a:t>
            </a:fld>
            <a:endParaRPr lang="en-US" altLang="zh-CN"/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>
              <a:buClr>
                <a:prstClr val="black"/>
              </a:buClr>
            </a:pPr>
            <a:fld id="{FCC23F60-210D-4D9E-9A5D-610353E89272}" type="slidenum">
              <a:rPr lang="en-US" altLang="zh-CN"/>
              <a:pPr>
                <a:buClr>
                  <a:prstClr val="black"/>
                </a:buClr>
              </a:pPr>
              <a:t>9</a:t>
            </a:fld>
            <a:endParaRPr lang="en-US" altLang="zh-CN"/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>
              <a:buClr>
                <a:prstClr val="black"/>
              </a:buClr>
            </a:pPr>
            <a:fld id="{75310A9A-F31B-4EC2-9C66-B0133833A300}" type="slidenum">
              <a:rPr lang="en-US" altLang="zh-CN"/>
              <a:pPr>
                <a:buClr>
                  <a:prstClr val="black"/>
                </a:buClr>
              </a:pPr>
              <a:t>10</a:t>
            </a:fld>
            <a:endParaRPr lang="en-US" altLang="zh-CN"/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>
              <a:buClr>
                <a:prstClr val="black"/>
              </a:buClr>
            </a:pPr>
            <a:fld id="{35A84E0F-4D6C-4452-81AF-AD02A1B5B7A0}" type="slidenum">
              <a:rPr lang="en-US" altLang="zh-CN"/>
              <a:pPr>
                <a:buClr>
                  <a:prstClr val="black"/>
                </a:buClr>
              </a:pPr>
              <a:t>13</a:t>
            </a:fld>
            <a:endParaRPr lang="en-US" altLang="zh-CN"/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>
              <a:buClr>
                <a:prstClr val="black"/>
              </a:buClr>
            </a:pPr>
            <a:fld id="{C75E0250-47B8-4385-AF1E-F5EB11150DBC}" type="slidenum">
              <a:rPr lang="en-US" altLang="zh-CN"/>
              <a:pPr>
                <a:buClr>
                  <a:prstClr val="black"/>
                </a:buClr>
              </a:pPr>
              <a:t>14</a:t>
            </a:fld>
            <a:endParaRPr lang="en-US" altLang="zh-CN"/>
          </a:p>
        </p:txBody>
      </p:sp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27C7E-1BB9-41CA-A086-EA469775251E}" type="datetimeFigureOut">
              <a:rPr lang="zh-CN" altLang="en-US" smtClean="0"/>
              <a:t>2015/3/23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F377-8B04-4ACB-953D-5CEA5EE7CE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32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27C7E-1BB9-41CA-A086-EA469775251E}" type="datetimeFigureOut">
              <a:rPr lang="zh-CN" altLang="en-US" smtClean="0"/>
              <a:t>2015/3/23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F377-8B04-4ACB-953D-5CEA5EE7CE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939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27C7E-1BB9-41CA-A086-EA469775251E}" type="datetimeFigureOut">
              <a:rPr lang="zh-CN" altLang="en-US" smtClean="0"/>
              <a:t>2015/3/23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F377-8B04-4ACB-953D-5CEA5EE7CE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33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BE57AA-02A4-4F29-AF67-ABACAED43B2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3777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62A3EA-7432-493D-835D-D804FAB4467C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9327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E52CFF-1CD4-4779-B80A-683EF662A87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4119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05B8E3-5A26-4E2F-A542-F1A836BD34B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22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086B8D-255D-4F71-88A0-B2059BE3A21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887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CC8EAB-4B78-4E31-AF51-C54B45B31CEC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3018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999483-DA35-43A5-B0E6-12CFAB87A7A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983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00996A-E39A-4DF9-AED2-B9DD285B815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1383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27C7E-1BB9-41CA-A086-EA469775251E}" type="datetimeFigureOut">
              <a:rPr lang="zh-CN" altLang="en-US" smtClean="0"/>
              <a:t>2015/3/23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F377-8B04-4ACB-953D-5CEA5EE7CE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698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879BDF-7D7B-4278-9AF3-6BE51F8A96DC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1149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37F181-8946-4FE7-882A-D2CB1401C67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3294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87ED02-EF3A-4B16-B1B4-E9759F6147C7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810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Media" preserve="1">
  <p:cSld name="标题，文本与媒体剪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媒体占位符 3"/>
          <p:cNvSpPr>
            <a:spLocks noGrp="1"/>
          </p:cNvSpPr>
          <p:nvPr>
            <p:ph type="media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68E863C-4E1A-4D19-8F46-9D92464969D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3787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70E7F0AF-BE66-4D2E-B863-43BF51667637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165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kumimoji="1" lang="zh-CN" altLang="en-US" sz="24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kumimoji="1" lang="zh-CN" altLang="en-US" sz="2400" b="1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kumimoji="1" lang="zh-CN" altLang="en-US" sz="24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kumimoji="1" lang="zh-CN" altLang="en-US" sz="2400" b="1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kumimoji="1" lang="zh-CN" altLang="en-US" sz="2400" b="1">
                <a:solidFill>
                  <a:srgbClr val="000000"/>
                </a:solidFill>
              </a:endParaRPr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kumimoji="1" lang="zh-CN" altLang="en-US" sz="2400" b="1">
                <a:solidFill>
                  <a:srgbClr val="000000"/>
                </a:solidFill>
              </a:endParaRPr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kumimoji="1" lang="zh-CN" altLang="en-US" sz="2400" b="1">
                <a:solidFill>
                  <a:srgbClr val="000000"/>
                </a:solidFill>
              </a:endParaRPr>
            </a:p>
          </p:txBody>
        </p:sp>
      </p:grpSp>
      <p:sp>
        <p:nvSpPr>
          <p:cNvPr id="77836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914400"/>
            <a:ext cx="7772400" cy="685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77837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zh-CN">
              <a:solidFill>
                <a:srgbClr val="1C1C1C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zh-CN">
              <a:solidFill>
                <a:srgbClr val="1C1C1C"/>
              </a:solidFill>
            </a:endParaRP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F0F994CB-7B52-4085-B644-D4907913CDAC}" type="slidenum">
              <a:rPr lang="zh-CN" altLang="en-US">
                <a:solidFill>
                  <a:srgbClr val="1C1C1C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1C1C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775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62959-954B-495E-9C87-D78D70EB6869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6890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E20E02-216A-45DC-A7D9-420ACCE525E1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7475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1905000"/>
            <a:ext cx="3810000" cy="1828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5088" y="1905000"/>
            <a:ext cx="3810000" cy="1828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F2289-4DA3-4514-9B29-8022FA72EB06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030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B85B-0C4F-4DF8-BEC8-CF0EA4C5555F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657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27C7E-1BB9-41CA-A086-EA469775251E}" type="datetimeFigureOut">
              <a:rPr lang="zh-CN" altLang="en-US" smtClean="0"/>
              <a:t>2015/3/23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F377-8B04-4ACB-953D-5CEA5EE7CE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0398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4BF081-18F1-481D-8CB7-8DEF24F4B5B0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118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158192-1377-47EF-BCB9-A4644C91F280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098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C04DAF-8D86-4156-B3D2-9974DD7D57BF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7435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871130-40BC-4EF4-A6AD-3A5D31236371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3592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EDDBEA-EE53-4F63-B8AD-B64F6840CDBD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5309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0" y="381000"/>
            <a:ext cx="1951038" cy="33528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381000"/>
            <a:ext cx="5700712" cy="33528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16B74B-09EC-45E6-86E4-A6AD0D515214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395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E57AA-02A4-4F29-AF67-ABACAED43B2D}" type="slidenum">
              <a:rPr lang="en-US" altLang="zh-CN" smtClean="0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2A3EA-7432-493D-835D-D804FAB4467C}" type="slidenum">
              <a:rPr lang="en-US" altLang="zh-CN" smtClean="0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52CFF-1CD4-4779-B80A-683EF662A874}" type="slidenum">
              <a:rPr lang="en-US" altLang="zh-CN" smtClean="0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5B8E3-5A26-4E2F-A542-F1A836BD34B4}" type="slidenum">
              <a:rPr lang="en-US" altLang="zh-CN" smtClean="0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27C7E-1BB9-41CA-A086-EA469775251E}" type="datetimeFigureOut">
              <a:rPr lang="zh-CN" altLang="en-US" smtClean="0"/>
              <a:t>2015/3/23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F377-8B04-4ACB-953D-5CEA5EE7CE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923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86B8D-255D-4F71-88A0-B2059BE3A214}" type="slidenum">
              <a:rPr lang="en-US" altLang="zh-CN" smtClean="0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C8EAB-4B78-4E31-AF51-C54B45B31CEC}" type="slidenum">
              <a:rPr lang="en-US" altLang="zh-CN" smtClean="0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99483-DA35-43A5-B0E6-12CFAB87A7A6}" type="slidenum">
              <a:rPr lang="en-US" altLang="zh-CN" smtClean="0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0996A-E39A-4DF9-AED2-B9DD285B8159}" type="slidenum">
              <a:rPr lang="en-US" altLang="zh-CN" smtClean="0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79BDF-7D7B-4278-9AF3-6BE51F8A96DC}" type="slidenum">
              <a:rPr lang="en-US" altLang="zh-CN" smtClean="0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7F181-8946-4FE7-882A-D2CB1401C67E}" type="slidenum">
              <a:rPr lang="en-US" altLang="zh-CN" smtClean="0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7ED02-EF3A-4B16-B1B4-E9759F6147C7}" type="slidenum">
              <a:rPr lang="en-US" altLang="zh-CN" smtClean="0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27C7E-1BB9-41CA-A086-EA469775251E}" type="datetimeFigureOut">
              <a:rPr lang="zh-CN" altLang="en-US" smtClean="0"/>
              <a:t>2015/3/23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F377-8B04-4ACB-953D-5CEA5EE7CE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239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27C7E-1BB9-41CA-A086-EA469775251E}" type="datetimeFigureOut">
              <a:rPr lang="zh-CN" altLang="en-US" smtClean="0"/>
              <a:t>2015/3/23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F377-8B04-4ACB-953D-5CEA5EE7CE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644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27C7E-1BB9-41CA-A086-EA469775251E}" type="datetimeFigureOut">
              <a:rPr lang="zh-CN" altLang="en-US" smtClean="0"/>
              <a:t>2015/3/23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F377-8B04-4ACB-953D-5CEA5EE7CE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423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27C7E-1BB9-41CA-A086-EA469775251E}" type="datetimeFigureOut">
              <a:rPr lang="zh-CN" altLang="en-US" smtClean="0"/>
              <a:t>2015/3/23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F377-8B04-4ACB-953D-5CEA5EE7CE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075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27C7E-1BB9-41CA-A086-EA469775251E}" type="datetimeFigureOut">
              <a:rPr lang="zh-CN" altLang="en-US" smtClean="0"/>
              <a:t>2015/3/23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F377-8B04-4ACB-953D-5CEA5EE7CE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814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36000"/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427C7E-1BB9-41CA-A086-EA469775251E}" type="datetimeFigureOut">
              <a:rPr lang="zh-CN" altLang="en-US" smtClean="0"/>
              <a:t>2015/3/23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77F377-8B04-4ACB-953D-5CEA5EE7CE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2195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alphaModFix amt="36000"/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fontAlgn="base">
              <a:buClrTx/>
              <a:buFontTx/>
              <a:buNone/>
              <a:defRPr sz="14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endParaRPr kumimoji="1"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base">
              <a:buClrTx/>
              <a:buFontTx/>
              <a:buNone/>
              <a:defRPr sz="14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 algn="ctr">
              <a:spcBef>
                <a:spcPct val="0"/>
              </a:spcBef>
              <a:spcAft>
                <a:spcPct val="0"/>
              </a:spcAft>
            </a:pPr>
            <a:endParaRPr kumimoji="1"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base">
              <a:buClrTx/>
              <a:buFontTx/>
              <a:buNone/>
              <a:defRPr sz="14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2F6CFD7A-7313-470F-88D5-784DCDC703A3}" type="slidenum">
              <a:rPr kumimoji="1" lang="en-US" altLang="zh-CN">
                <a:solidFill>
                  <a:srgbClr val="000000"/>
                </a:solidFill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6832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36000"/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381000"/>
            <a:ext cx="7793037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1905000"/>
            <a:ext cx="7772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324600"/>
            <a:ext cx="19050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68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324600"/>
            <a:ext cx="2895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kumimoji="0" sz="14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68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24600"/>
            <a:ext cx="19050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16CF4A1-22BF-483A-B61C-4340648C94D6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949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36000"/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85427C7E-1BB9-41CA-A086-EA469775251E}" type="datetimeFigureOut">
              <a:rPr lang="zh-CN" altLang="en-US" smtClean="0"/>
              <a:t>2015/3/23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AE77F377-8B04-4ACB-953D-5CEA5EE7CED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audio" Target="../media/media3.wma"/><Relationship Id="rId1" Type="http://schemas.microsoft.com/office/2007/relationships/media" Target="../media/media3.wma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4.xml"/><Relationship Id="rId1" Type="http://schemas.openxmlformats.org/officeDocument/2006/relationships/audio" Target="../media/audio1.wav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3" descr="首页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98"/>
            <a:ext cx="9069388" cy="681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4716016" y="1617486"/>
            <a:ext cx="15696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kern="10" dirty="0">
                <a:ln w="1905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隶书"/>
              </a:rPr>
              <a:t>苏轼</a:t>
            </a:r>
          </a:p>
        </p:txBody>
      </p:sp>
      <p:pic>
        <p:nvPicPr>
          <p:cNvPr id="6" name="汉宫秋月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9" y="6165950"/>
            <a:ext cx="504056" cy="378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344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750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404664"/>
            <a:ext cx="9144000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chemeClr val="tx1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Wingdings" pitchFamily="2" charset="2"/>
              <a:buNone/>
            </a:pPr>
            <a:r>
              <a:rPr kumimoji="1" lang="zh-CN" altLang="en-US" sz="8800" b="1" kern="10" dirty="0" smtClean="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</a:rPr>
              <a:t>写    </a:t>
            </a:r>
            <a:r>
              <a:rPr kumimoji="1" lang="zh-CN" altLang="en-US" sz="8800" b="1" kern="10" dirty="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</a:rPr>
              <a:t>月</a:t>
            </a:r>
            <a:endParaRPr kumimoji="1" lang="en-US" altLang="zh-CN" sz="8800" dirty="0">
              <a:solidFill>
                <a:srgbClr val="CC3300"/>
              </a:solidFill>
              <a:latin typeface="宋体" pitchFamily="2" charset="-122"/>
            </a:endParaRPr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602440" y="3068960"/>
            <a:ext cx="8001000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chemeClr val="tx1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FFF00"/>
              </a:buClr>
              <a:buFont typeface="Wingdings" pitchFamily="2" charset="2"/>
              <a:buChar char="Ø"/>
            </a:pPr>
            <a:r>
              <a:rPr lang="zh-CN" altLang="zh-CN" sz="3600" b="1" dirty="0">
                <a:solidFill>
                  <a:srgbClr val="FF0000"/>
                </a:solidFill>
              </a:rPr>
              <a:t>请将词的上阕或下阕</a:t>
            </a:r>
            <a:r>
              <a:rPr lang="en-US" altLang="zh-CN" sz="3600" b="1" dirty="0">
                <a:solidFill>
                  <a:srgbClr val="FF0000"/>
                </a:solidFill>
              </a:rPr>
              <a:t>,</a:t>
            </a:r>
            <a:r>
              <a:rPr lang="zh-CN" altLang="zh-CN" sz="3600" b="1" dirty="0">
                <a:solidFill>
                  <a:srgbClr val="FF0000"/>
                </a:solidFill>
              </a:rPr>
              <a:t>改写成抒情的散文</a:t>
            </a:r>
            <a:r>
              <a:rPr lang="zh-CN" altLang="zh-CN" sz="3600" b="1" dirty="0" smtClean="0">
                <a:solidFill>
                  <a:srgbClr val="FF0000"/>
                </a:solidFill>
              </a:rPr>
              <a:t>片段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。</a:t>
            </a:r>
            <a:endParaRPr lang="en-US" altLang="zh-CN" sz="3600" b="1" dirty="0" smtClean="0">
              <a:solidFill>
                <a:srgbClr val="FF0000"/>
              </a:solidFill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FFF00"/>
              </a:buClr>
              <a:buFont typeface="Wingdings" pitchFamily="2" charset="2"/>
              <a:buChar char="Ø"/>
            </a:pPr>
            <a:r>
              <a:rPr lang="zh-CN" altLang="en-US" sz="3600" b="1" dirty="0" smtClean="0">
                <a:solidFill>
                  <a:srgbClr val="FF0000"/>
                </a:solidFill>
              </a:rPr>
              <a:t>也可以写写自己对明月的理解。</a:t>
            </a:r>
            <a:endParaRPr kumimoji="1" lang="zh-CN" altLang="en-US" sz="3600" b="1" dirty="0">
              <a:solidFill>
                <a:srgbClr val="FF0000"/>
              </a:solidFill>
              <a:latin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2642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0" name="Rectangle 4"/>
          <p:cNvSpPr>
            <a:spLocks noChangeArrowheads="1"/>
          </p:cNvSpPr>
          <p:nvPr/>
        </p:nvSpPr>
        <p:spPr bwMode="auto">
          <a:xfrm>
            <a:off x="1043608" y="1602446"/>
            <a:ext cx="6497291" cy="116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7030A0"/>
                </a:solidFill>
              </a:rPr>
              <a:t>说说</a:t>
            </a:r>
            <a:r>
              <a:rPr lang="zh-CN" altLang="en-US" sz="2800" b="1" dirty="0" smtClean="0">
                <a:solidFill>
                  <a:srgbClr val="7030A0"/>
                </a:solidFill>
              </a:rPr>
              <a:t>“月亮”（“月光”） </a:t>
            </a:r>
            <a:r>
              <a:rPr lang="zh-CN" altLang="en-US" sz="2800" b="1" dirty="0">
                <a:solidFill>
                  <a:srgbClr val="7030A0"/>
                </a:solidFill>
              </a:rPr>
              <a:t>在古诗词</a:t>
            </a:r>
            <a:r>
              <a:rPr lang="zh-CN" altLang="en-US" sz="2800" b="1" dirty="0" smtClean="0">
                <a:solidFill>
                  <a:srgbClr val="7030A0"/>
                </a:solidFill>
              </a:rPr>
              <a:t>中</a:t>
            </a:r>
            <a:endParaRPr lang="en-US" altLang="zh-CN" sz="2800" b="1" dirty="0" smtClean="0">
              <a:solidFill>
                <a:srgbClr val="7030A0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7030A0"/>
                </a:solidFill>
              </a:rPr>
              <a:t>通常</a:t>
            </a:r>
            <a:r>
              <a:rPr lang="zh-CN" altLang="en-US" sz="2800" b="1" dirty="0">
                <a:solidFill>
                  <a:srgbClr val="7030A0"/>
                </a:solidFill>
              </a:rPr>
              <a:t>蕴含的意义。</a:t>
            </a:r>
          </a:p>
        </p:txBody>
      </p:sp>
      <p:sp>
        <p:nvSpPr>
          <p:cNvPr id="65541" name="Rectangle 5"/>
          <p:cNvSpPr>
            <a:spLocks noChangeArrowheads="1"/>
          </p:cNvSpPr>
          <p:nvPr/>
        </p:nvSpPr>
        <p:spPr bwMode="auto">
          <a:xfrm>
            <a:off x="633872" y="2780928"/>
            <a:ext cx="7704137" cy="353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    我国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古代诗歌中，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用月亮烘托情思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是常用的笔法。一般说来，古诗中的月亮是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思乡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的代名词。李白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静夜思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sz="2400" b="1" dirty="0">
                <a:latin typeface="Times New Roman"/>
                <a:ea typeface="楷体_GB2312" pitchFamily="49" charset="-122"/>
              </a:rPr>
              <a:t>“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床前明月光，疑是地上霜，举头望明月，低头思故乡。</a:t>
            </a:r>
            <a:r>
              <a:rPr lang="zh-CN" altLang="en-US" sz="2400" b="1" dirty="0">
                <a:latin typeface="Times New Roman"/>
                <a:ea typeface="楷体_GB2312" pitchFamily="49" charset="-122"/>
              </a:rPr>
              <a:t>”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这首诗表现了李白的思乡之情。诗中的月亮就不再是纯客观的物象，而是浸染了诗人感情的意象了。唐人王建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十五夜望寄杜郎中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sz="2400" b="1" dirty="0">
                <a:latin typeface="Times New Roman"/>
                <a:ea typeface="楷体_GB2312" pitchFamily="49" charset="-122"/>
              </a:rPr>
              <a:t>“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今夜月明人尽望，不知秋思落谁家。</a:t>
            </a:r>
            <a:r>
              <a:rPr lang="zh-CN" altLang="en-US" sz="2400" b="1" dirty="0">
                <a:latin typeface="Times New Roman"/>
                <a:ea typeface="楷体_GB2312" pitchFamily="49" charset="-122"/>
              </a:rPr>
              <a:t>”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诗句以委婉的疑问点出了这月圆之夜人间普遍的怀人心绪，含蓄地表现了诗人对故乡朋友的深切思念。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97080" y="400694"/>
            <a:ext cx="67903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7200" b="1" kern="10" dirty="0" smtClean="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</a:rPr>
              <a:t>    品    </a:t>
            </a:r>
            <a:r>
              <a:rPr kumimoji="1" lang="zh-CN" altLang="en-US" sz="7200" b="1" kern="10" dirty="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</a:rPr>
              <a:t>月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3989474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55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0" grpId="0"/>
      <p:bldP spid="65541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539750" y="352425"/>
            <a:ext cx="8424863" cy="599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b="1" dirty="0">
                <a:latin typeface="Times New Roman"/>
                <a:ea typeface="楷体_GB2312" pitchFamily="49" charset="-122"/>
              </a:rPr>
              <a:t> 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而除此象征意义以外，</a:t>
            </a:r>
            <a:r>
              <a:rPr lang="zh-CN" altLang="en-US" sz="3200" b="1" dirty="0">
                <a:latin typeface="Times New Roman"/>
                <a:ea typeface="楷体_GB2312" pitchFamily="49" charset="-122"/>
              </a:rPr>
              <a:t>“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月</a:t>
            </a:r>
            <a:r>
              <a:rPr lang="zh-CN" altLang="en-US" sz="3200" b="1" dirty="0">
                <a:latin typeface="Times New Roman"/>
                <a:ea typeface="楷体_GB2312" pitchFamily="49" charset="-122"/>
              </a:rPr>
              <a:t>”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还有以下意象： </a:t>
            </a:r>
            <a:b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</a:b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明月蕴涵边人的悲愁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。 如：</a:t>
            </a:r>
            <a:r>
              <a:rPr lang="zh-CN" altLang="en-US" sz="3200" b="1" dirty="0">
                <a:latin typeface="Times New Roman"/>
                <a:ea typeface="楷体_GB2312" pitchFamily="49" charset="-122"/>
              </a:rPr>
              <a:t>“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回乐烽前沙似雪，受降城外月如霜</a:t>
            </a:r>
            <a:r>
              <a:rPr lang="zh-CN" altLang="en-US" sz="3200" b="1" dirty="0">
                <a:latin typeface="Times New Roman"/>
                <a:ea typeface="楷体_GB2312" pitchFamily="49" charset="-122"/>
              </a:rPr>
              <a:t>”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的悲亢幽怨；</a:t>
            </a:r>
            <a:r>
              <a:rPr lang="zh-CN" altLang="en-US" sz="3200" b="1" dirty="0">
                <a:latin typeface="Times New Roman"/>
                <a:ea typeface="楷体_GB2312" pitchFamily="49" charset="-122"/>
              </a:rPr>
              <a:t>“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秦时明月汉时关，万里长征人未还</a:t>
            </a:r>
            <a:r>
              <a:rPr lang="zh-CN" altLang="en-US" sz="3200" b="1" dirty="0">
                <a:latin typeface="Times New Roman"/>
                <a:ea typeface="楷体_GB2312" pitchFamily="49" charset="-122"/>
              </a:rPr>
              <a:t>”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的悲壮雄浑。 </a:t>
            </a:r>
          </a:p>
          <a:p>
            <a:pPr>
              <a:lnSpc>
                <a:spcPct val="110000"/>
              </a:lnSpc>
            </a:pP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明月蕴涵情感的无奈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。 如谢庄</a:t>
            </a:r>
            <a:r>
              <a:rPr lang="zh-CN" altLang="en-US" sz="3200" b="1" dirty="0">
                <a:latin typeface="Times New Roman"/>
                <a:ea typeface="楷体_GB2312" pitchFamily="49" charset="-122"/>
              </a:rPr>
              <a:t>“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美人迈兮音尘阙，隔千里兮共明月。</a:t>
            </a:r>
            <a:r>
              <a:rPr lang="zh-CN" altLang="en-US" sz="3200" b="1" dirty="0">
                <a:latin typeface="Times New Roman"/>
                <a:ea typeface="楷体_GB2312" pitchFamily="49" charset="-122"/>
              </a:rPr>
              <a:t>”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的祈祷和祝福；张九龄</a:t>
            </a:r>
            <a:r>
              <a:rPr lang="zh-CN" altLang="en-US" sz="3200" b="1" dirty="0">
                <a:latin typeface="Times New Roman"/>
                <a:ea typeface="楷体_GB2312" pitchFamily="49" charset="-122"/>
              </a:rPr>
              <a:t>“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海上生明月，天涯共此时。</a:t>
            </a:r>
            <a:r>
              <a:rPr lang="zh-CN" altLang="en-US" sz="3200" b="1" dirty="0">
                <a:latin typeface="Times New Roman"/>
                <a:ea typeface="楷体_GB2312" pitchFamily="49" charset="-122"/>
              </a:rPr>
              <a:t>”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的希冀和渴盼。 </a:t>
            </a:r>
            <a:b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</a:b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明月蕴涵时空的永恒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。 </a:t>
            </a:r>
            <a:r>
              <a:rPr lang="zh-CN" altLang="en-US" sz="3200" b="1" dirty="0">
                <a:latin typeface="Times New Roman"/>
                <a:ea typeface="楷体_GB2312" pitchFamily="49" charset="-122"/>
              </a:rPr>
              <a:t>“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古人今人若流水，共看明月皆如此。</a:t>
            </a:r>
            <a:r>
              <a:rPr lang="zh-CN" altLang="en-US" sz="3200" b="1" dirty="0">
                <a:latin typeface="Times New Roman"/>
                <a:ea typeface="楷体_GB2312" pitchFamily="49" charset="-122"/>
              </a:rPr>
              <a:t>”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把时间对生命的劫掠和生命在时间面前的无奈表现得淋漓尽致。</a:t>
            </a:r>
          </a:p>
        </p:txBody>
      </p:sp>
    </p:spTree>
    <p:extLst>
      <p:ext uri="{BB962C8B-B14F-4D97-AF65-F5344CB8AC3E}">
        <p14:creationId xmlns:p14="http://schemas.microsoft.com/office/powerpoint/2010/main" val="1337339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6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6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6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65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65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65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-18846" y="646331"/>
            <a:ext cx="91440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chemeClr val="tx1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Wingdings" pitchFamily="2" charset="2"/>
              <a:buNone/>
            </a:pPr>
            <a:r>
              <a:rPr kumimoji="1" lang="en-US" altLang="zh-CN" sz="4800" dirty="0" smtClean="0">
                <a:solidFill>
                  <a:srgbClr val="CC3300"/>
                </a:solidFill>
                <a:latin typeface="宋体" pitchFamily="2" charset="-122"/>
              </a:rPr>
              <a:t>【</a:t>
            </a:r>
            <a:r>
              <a:rPr lang="zh-CN" altLang="zh-CN" sz="4800" b="1" dirty="0">
                <a:solidFill>
                  <a:srgbClr val="C00000"/>
                </a:solidFill>
              </a:rPr>
              <a:t>布置作业</a:t>
            </a:r>
            <a:r>
              <a:rPr kumimoji="1" lang="en-US" altLang="zh-CN" sz="4800" dirty="0" smtClean="0">
                <a:solidFill>
                  <a:srgbClr val="CC3300"/>
                </a:solidFill>
                <a:latin typeface="宋体" pitchFamily="2" charset="-122"/>
              </a:rPr>
              <a:t>】</a:t>
            </a:r>
            <a:endParaRPr kumimoji="1" lang="en-US" altLang="zh-CN" sz="4800" dirty="0">
              <a:solidFill>
                <a:srgbClr val="CC3300"/>
              </a:solidFill>
              <a:latin typeface="宋体" pitchFamily="2" charset="-122"/>
            </a:endParaRPr>
          </a:p>
        </p:txBody>
      </p: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762000" y="2438400"/>
            <a:ext cx="7467600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chemeClr val="tx1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FFF00"/>
              </a:buClr>
              <a:buFont typeface="Wingdings" pitchFamily="2" charset="2"/>
              <a:buChar char="v"/>
            </a:pPr>
            <a:r>
              <a:rPr lang="en-US" altLang="zh-CN" sz="3600" b="1" dirty="0" smtClean="0">
                <a:solidFill>
                  <a:srgbClr val="C00000"/>
                </a:solidFill>
              </a:rPr>
              <a:t>   </a:t>
            </a:r>
            <a:r>
              <a:rPr lang="zh-CN" altLang="zh-CN" sz="3600" b="1" dirty="0" smtClean="0">
                <a:solidFill>
                  <a:srgbClr val="C00000"/>
                </a:solidFill>
              </a:rPr>
              <a:t>美好</a:t>
            </a:r>
            <a:r>
              <a:rPr lang="zh-CN" altLang="zh-CN" sz="3600" b="1" dirty="0">
                <a:solidFill>
                  <a:srgbClr val="C00000"/>
                </a:solidFill>
              </a:rPr>
              <a:t>的诗词意境总能引发人们无穷的创造。试发挥想象力，根据这首词的</a:t>
            </a:r>
            <a:r>
              <a:rPr lang="zh-CN" altLang="zh-CN" sz="3600" b="1" dirty="0" smtClean="0">
                <a:solidFill>
                  <a:srgbClr val="C00000"/>
                </a:solidFill>
              </a:rPr>
              <a:t>内容</a:t>
            </a:r>
            <a:r>
              <a:rPr lang="zh-CN" altLang="en-US" sz="3600" b="1" dirty="0" smtClean="0">
                <a:solidFill>
                  <a:srgbClr val="C00000"/>
                </a:solidFill>
              </a:rPr>
              <a:t>，写一首白话诗，或</a:t>
            </a:r>
            <a:r>
              <a:rPr lang="zh-CN" altLang="zh-CN" sz="3600" b="1" dirty="0" smtClean="0">
                <a:solidFill>
                  <a:srgbClr val="C00000"/>
                </a:solidFill>
              </a:rPr>
              <a:t>画</a:t>
            </a:r>
            <a:r>
              <a:rPr lang="zh-CN" altLang="zh-CN" sz="3600" b="1" dirty="0">
                <a:solidFill>
                  <a:srgbClr val="C00000"/>
                </a:solidFill>
              </a:rPr>
              <a:t>一幅简</a:t>
            </a:r>
            <a:r>
              <a:rPr lang="zh-CN" altLang="zh-CN" sz="3600" b="1" dirty="0" smtClean="0">
                <a:solidFill>
                  <a:srgbClr val="C00000"/>
                </a:solidFill>
              </a:rPr>
              <a:t>笔画</a:t>
            </a:r>
            <a:r>
              <a:rPr lang="zh-CN" altLang="en-US" sz="3600" b="1" dirty="0" smtClean="0">
                <a:solidFill>
                  <a:srgbClr val="C00000"/>
                </a:solidFill>
              </a:rPr>
              <a:t>，</a:t>
            </a:r>
            <a:r>
              <a:rPr lang="zh-CN" altLang="zh-CN" sz="3600" b="1" dirty="0" smtClean="0">
                <a:solidFill>
                  <a:srgbClr val="C00000"/>
                </a:solidFill>
              </a:rPr>
              <a:t>或</a:t>
            </a:r>
            <a:r>
              <a:rPr lang="zh-CN" altLang="zh-CN" sz="3600" b="1" dirty="0">
                <a:solidFill>
                  <a:srgbClr val="C00000"/>
                </a:solidFill>
              </a:rPr>
              <a:t>编一段</a:t>
            </a:r>
            <a:r>
              <a:rPr lang="zh-CN" altLang="zh-CN" sz="3600" b="1" dirty="0" smtClean="0">
                <a:solidFill>
                  <a:srgbClr val="C00000"/>
                </a:solidFill>
              </a:rPr>
              <a:t>舞蹈</a:t>
            </a:r>
            <a:r>
              <a:rPr lang="zh-CN" altLang="en-US" sz="3600" b="1" i="1" dirty="0" smtClean="0">
                <a:solidFill>
                  <a:srgbClr val="C00000"/>
                </a:solidFill>
              </a:rPr>
              <a:t>，</a:t>
            </a:r>
            <a:r>
              <a:rPr lang="zh-CN" altLang="zh-CN" sz="3600" b="1" dirty="0" smtClean="0">
                <a:solidFill>
                  <a:srgbClr val="C00000"/>
                </a:solidFill>
              </a:rPr>
              <a:t>或</a:t>
            </a:r>
            <a:r>
              <a:rPr lang="zh-CN" altLang="zh-CN" sz="3600" b="1" dirty="0">
                <a:solidFill>
                  <a:srgbClr val="C00000"/>
                </a:solidFill>
              </a:rPr>
              <a:t>创造一幅书法</a:t>
            </a:r>
            <a:r>
              <a:rPr lang="zh-CN" altLang="zh-CN" sz="3600" b="1" dirty="0" smtClean="0">
                <a:solidFill>
                  <a:srgbClr val="C00000"/>
                </a:solidFill>
              </a:rPr>
              <a:t>作品</a:t>
            </a:r>
            <a:r>
              <a:rPr lang="zh-CN" altLang="en-US" sz="3600" b="1" dirty="0" smtClean="0">
                <a:solidFill>
                  <a:srgbClr val="C00000"/>
                </a:solidFill>
              </a:rPr>
              <a:t>，</a:t>
            </a:r>
            <a:r>
              <a:rPr lang="zh-CN" altLang="zh-CN" sz="3600" b="1" dirty="0" smtClean="0">
                <a:solidFill>
                  <a:srgbClr val="C00000"/>
                </a:solidFill>
              </a:rPr>
              <a:t>或制作</a:t>
            </a:r>
            <a:r>
              <a:rPr lang="zh-CN" altLang="en-US" sz="3600" b="1" dirty="0" smtClean="0">
                <a:solidFill>
                  <a:srgbClr val="C00000"/>
                </a:solidFill>
              </a:rPr>
              <a:t>一段</a:t>
            </a:r>
            <a:r>
              <a:rPr lang="zh-CN" altLang="zh-CN" sz="3600" b="1" dirty="0" smtClean="0">
                <a:solidFill>
                  <a:srgbClr val="C00000"/>
                </a:solidFill>
              </a:rPr>
              <a:t>电脑</a:t>
            </a:r>
            <a:r>
              <a:rPr lang="zh-CN" altLang="zh-CN" sz="3600" b="1" dirty="0">
                <a:solidFill>
                  <a:srgbClr val="C00000"/>
                </a:solidFill>
              </a:rPr>
              <a:t>动画。</a:t>
            </a:r>
          </a:p>
        </p:txBody>
      </p:sp>
      <p:pic>
        <p:nvPicPr>
          <p:cNvPr id="2" name="邓丽君－但愿人长久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283696" y="5300722"/>
            <a:ext cx="780068" cy="780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35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24374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7890" grpId="0"/>
      <p:bldP spid="3789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已录下的3215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已录下的声音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7162800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838200" y="1340768"/>
            <a:ext cx="7772400" cy="170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chemeClr val="tx1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  <a:buFont typeface="Wingdings" pitchFamily="2" charset="2"/>
              <a:buNone/>
            </a:pPr>
            <a:r>
              <a:rPr kumimoji="1" lang="zh-CN" altLang="en-US" sz="10600" dirty="0">
                <a:solidFill>
                  <a:srgbClr val="C00000"/>
                </a:solidFill>
                <a:latin typeface="宋体" pitchFamily="2" charset="-122"/>
                <a:ea typeface="隶书" pitchFamily="49" charset="-122"/>
              </a:rPr>
              <a:t>谢谢观赏</a:t>
            </a:r>
          </a:p>
        </p:txBody>
      </p:sp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891785" y="3667788"/>
            <a:ext cx="7772400" cy="170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chemeClr val="tx1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  <a:buFont typeface="Wingdings" pitchFamily="2" charset="2"/>
              <a:buNone/>
            </a:pPr>
            <a:r>
              <a:rPr kumimoji="1" lang="zh-CN" altLang="en-US" sz="10600" dirty="0">
                <a:solidFill>
                  <a:srgbClr val="FF0000"/>
                </a:solidFill>
                <a:latin typeface="宋体" pitchFamily="2" charset="-122"/>
                <a:ea typeface="隶书" pitchFamily="49" charset="-122"/>
              </a:rPr>
              <a:t>敬请指导</a:t>
            </a:r>
          </a:p>
        </p:txBody>
      </p:sp>
    </p:spTree>
    <p:extLst>
      <p:ext uri="{BB962C8B-B14F-4D97-AF65-F5344CB8AC3E}">
        <p14:creationId xmlns:p14="http://schemas.microsoft.com/office/powerpoint/2010/main" val="1096633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19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986"/>
                </p:tgtEl>
              </p:cMediaNode>
            </p:audio>
          </p:childTnLst>
        </p:cTn>
      </p:par>
    </p:tnLst>
    <p:bldLst>
      <p:bldP spid="41987" grpId="0"/>
      <p:bldP spid="4198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2"/>
          <p:cNvSpPr txBox="1">
            <a:spLocks noChangeArrowheads="1"/>
          </p:cNvSpPr>
          <p:nvPr/>
        </p:nvSpPr>
        <p:spPr bwMode="auto">
          <a:xfrm>
            <a:off x="-12861" y="1210407"/>
            <a:ext cx="9224962" cy="5632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5400" b="1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defRPr>
            </a:lvl1pPr>
            <a:lvl2pPr marL="742950" indent="-285750" eaLnBrk="0" hangingPunct="0">
              <a:defRPr kumimoji="1" sz="5400" b="1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defRPr>
            </a:lvl2pPr>
            <a:lvl3pPr marL="1143000" indent="-228600" eaLnBrk="0" hangingPunct="0">
              <a:defRPr kumimoji="1" sz="5400" b="1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defRPr>
            </a:lvl3pPr>
            <a:lvl4pPr marL="1600200" indent="-228600" eaLnBrk="0" hangingPunct="0">
              <a:defRPr kumimoji="1" sz="5400" b="1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defRPr>
            </a:lvl4pPr>
            <a:lvl5pPr marL="2057400" indent="-228600" eaLnBrk="0" hangingPunct="0">
              <a:defRPr kumimoji="1" sz="5400" b="1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5400" b="1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5400" b="1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5400" b="1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5400" b="1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defRPr>
            </a:lvl9pPr>
          </a:lstStyle>
          <a:p>
            <a:pPr algn="l" eaLnBrk="1" hangingPunct="1"/>
            <a:r>
              <a:rPr lang="en-US" altLang="zh-CN" sz="3600" dirty="0" smtClean="0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rPr>
              <a:t>1</a:t>
            </a:r>
            <a:r>
              <a:rPr lang="zh-CN" altLang="en-US" sz="3600" dirty="0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rPr>
              <a:t>、举杯邀明月，对影成三人。</a:t>
            </a:r>
          </a:p>
          <a:p>
            <a:pPr algn="l" eaLnBrk="1" hangingPunct="1"/>
            <a:r>
              <a:rPr lang="zh-CN" altLang="en-US" sz="3600" dirty="0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rPr>
              <a:t>                                       李白</a:t>
            </a:r>
            <a:r>
              <a:rPr lang="en-US" altLang="zh-CN" sz="3600" dirty="0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rPr>
              <a:t>《</a:t>
            </a:r>
            <a:r>
              <a:rPr lang="zh-CN" altLang="en-US" sz="3600" dirty="0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rPr>
              <a:t>月下独酌</a:t>
            </a:r>
            <a:r>
              <a:rPr lang="en-US" altLang="zh-CN" sz="3600" dirty="0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rPr>
              <a:t>》</a:t>
            </a:r>
          </a:p>
          <a:p>
            <a:pPr algn="l" eaLnBrk="1" hangingPunct="1"/>
            <a:r>
              <a:rPr lang="en-US" altLang="zh-CN" sz="3600" dirty="0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rPr>
              <a:t>2</a:t>
            </a:r>
            <a:r>
              <a:rPr lang="zh-CN" altLang="en-US" sz="3600" dirty="0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rPr>
              <a:t>、月下飞天镜，云生结海楼。</a:t>
            </a:r>
          </a:p>
          <a:p>
            <a:pPr algn="l" eaLnBrk="1" hangingPunct="1"/>
            <a:r>
              <a:rPr lang="zh-CN" altLang="en-US" sz="3600" dirty="0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rPr>
              <a:t>                                          </a:t>
            </a:r>
            <a:r>
              <a:rPr lang="en-US" altLang="zh-CN" sz="3600" dirty="0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rPr>
              <a:t>《</a:t>
            </a:r>
            <a:r>
              <a:rPr lang="zh-CN" altLang="en-US" sz="3600" dirty="0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rPr>
              <a:t>渡荆门送别</a:t>
            </a:r>
            <a:r>
              <a:rPr lang="en-US" altLang="zh-CN" sz="3600" dirty="0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rPr>
              <a:t>》</a:t>
            </a:r>
          </a:p>
          <a:p>
            <a:pPr algn="l" eaLnBrk="1" hangingPunct="1"/>
            <a:r>
              <a:rPr lang="en-US" altLang="zh-CN" sz="3600" dirty="0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rPr>
              <a:t>3</a:t>
            </a:r>
            <a:r>
              <a:rPr lang="zh-CN" altLang="en-US" sz="3600" dirty="0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rPr>
              <a:t>、明月松间照，清泉石上流。</a:t>
            </a:r>
          </a:p>
          <a:p>
            <a:pPr algn="l" eaLnBrk="1" hangingPunct="1"/>
            <a:r>
              <a:rPr lang="zh-CN" altLang="en-US" sz="3600" dirty="0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rPr>
              <a:t>                                      王维</a:t>
            </a:r>
            <a:r>
              <a:rPr lang="en-US" altLang="zh-CN" sz="3600" dirty="0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rPr>
              <a:t>《</a:t>
            </a:r>
            <a:r>
              <a:rPr lang="zh-CN" altLang="en-US" sz="3600" dirty="0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rPr>
              <a:t>山居秋暝</a:t>
            </a:r>
            <a:r>
              <a:rPr lang="en-US" altLang="zh-CN" sz="3600" dirty="0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rPr>
              <a:t>》</a:t>
            </a:r>
          </a:p>
          <a:p>
            <a:pPr algn="l" eaLnBrk="1" hangingPunct="1"/>
            <a:r>
              <a:rPr lang="en-US" altLang="zh-CN" sz="3600" dirty="0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rPr>
              <a:t>4</a:t>
            </a:r>
            <a:r>
              <a:rPr lang="zh-CN" altLang="en-US" sz="3600" dirty="0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rPr>
              <a:t>、深林人不知，明月来相照。</a:t>
            </a:r>
          </a:p>
          <a:p>
            <a:pPr algn="l" eaLnBrk="1" hangingPunct="1"/>
            <a:r>
              <a:rPr lang="zh-CN" altLang="en-US" sz="3600" dirty="0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rPr>
              <a:t>                                                  </a:t>
            </a:r>
            <a:r>
              <a:rPr lang="en-US" altLang="zh-CN" sz="3600" dirty="0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rPr>
              <a:t>《</a:t>
            </a:r>
            <a:r>
              <a:rPr lang="zh-CN" altLang="en-US" sz="3600" dirty="0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rPr>
              <a:t>竹里馆</a:t>
            </a:r>
            <a:r>
              <a:rPr lang="en-US" altLang="zh-CN" sz="3600" dirty="0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rPr>
              <a:t>》</a:t>
            </a:r>
          </a:p>
          <a:p>
            <a:pPr algn="l" eaLnBrk="1" hangingPunct="1"/>
            <a:r>
              <a:rPr lang="en-US" altLang="zh-CN" sz="3600" dirty="0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rPr>
              <a:t>5</a:t>
            </a:r>
            <a:r>
              <a:rPr lang="zh-CN" altLang="en-US" sz="3600" dirty="0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rPr>
              <a:t>、月落乌啼霜满天，江枫渔火对愁眠。</a:t>
            </a:r>
          </a:p>
          <a:p>
            <a:pPr algn="l" eaLnBrk="1" hangingPunct="1"/>
            <a:r>
              <a:rPr lang="zh-CN" altLang="en-US" sz="3600" dirty="0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rPr>
              <a:t>                                      张继</a:t>
            </a:r>
            <a:r>
              <a:rPr lang="en-US" altLang="zh-CN" sz="3600" dirty="0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rPr>
              <a:t>《</a:t>
            </a:r>
            <a:r>
              <a:rPr lang="zh-CN" altLang="en-US" sz="3600" dirty="0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rPr>
              <a:t>枫桥夜泊</a:t>
            </a:r>
            <a:r>
              <a:rPr lang="en-US" altLang="zh-CN" sz="3600" dirty="0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rPr>
              <a:t>》</a:t>
            </a:r>
          </a:p>
        </p:txBody>
      </p:sp>
      <p:sp>
        <p:nvSpPr>
          <p:cNvPr id="3" name="WordArt 5"/>
          <p:cNvSpPr>
            <a:spLocks noChangeArrowheads="1" noChangeShapeType="1" noTextEdit="1"/>
          </p:cNvSpPr>
          <p:nvPr/>
        </p:nvSpPr>
        <p:spPr bwMode="auto">
          <a:xfrm>
            <a:off x="2555776" y="260647"/>
            <a:ext cx="3744416" cy="86409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b="1" kern="10" dirty="0" smtClean="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</a:rPr>
              <a:t>赏    月</a:t>
            </a:r>
            <a:r>
              <a:rPr kumimoji="1" lang="zh-CN" altLang="en-US" sz="2000" b="1" kern="10" dirty="0" smtClean="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</a:rPr>
              <a:t> </a:t>
            </a:r>
            <a:endParaRPr kumimoji="1" lang="zh-CN" altLang="en-US" sz="2000" b="1" kern="10" dirty="0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34149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3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3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3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3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3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3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3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3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3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3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3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3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32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32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32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32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32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32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32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32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32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32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32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32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325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325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325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325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325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325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ChangeArrowheads="1"/>
          </p:cNvSpPr>
          <p:nvPr/>
        </p:nvSpPr>
        <p:spPr bwMode="auto">
          <a:xfrm>
            <a:off x="323528" y="764703"/>
            <a:ext cx="9144000" cy="558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3600" b="1" dirty="0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rPr>
              <a:t>6</a:t>
            </a:r>
            <a:r>
              <a:rPr lang="zh-CN" altLang="en-US" sz="3600" b="1" dirty="0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rPr>
              <a:t>、烟笼寒水月笼沙，夜泊秦淮近酒家。      </a:t>
            </a:r>
          </a:p>
          <a:p>
            <a:pPr algn="l"/>
            <a:r>
              <a:rPr lang="zh-CN" altLang="en-US" sz="3600" b="1" dirty="0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rPr>
              <a:t>                                          杜牧</a:t>
            </a:r>
            <a:r>
              <a:rPr lang="en-US" altLang="zh-CN" sz="3600" b="1" dirty="0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rPr>
              <a:t>《</a:t>
            </a:r>
            <a:r>
              <a:rPr lang="zh-CN" altLang="en-US" sz="3600" b="1" dirty="0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rPr>
              <a:t>泊秦淮</a:t>
            </a:r>
            <a:r>
              <a:rPr lang="en-US" altLang="zh-CN" sz="3600" b="1" dirty="0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rPr>
              <a:t>》</a:t>
            </a:r>
          </a:p>
          <a:p>
            <a:pPr algn="l"/>
            <a:r>
              <a:rPr lang="en-US" altLang="zh-CN" sz="3600" b="1" dirty="0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rPr>
              <a:t>7</a:t>
            </a:r>
            <a:r>
              <a:rPr lang="zh-CN" altLang="en-US" sz="3600" b="1" dirty="0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rPr>
              <a:t>、天街夜色凉如水，卧看牵牛织女星。                                                                                                         </a:t>
            </a:r>
          </a:p>
          <a:p>
            <a:pPr algn="l"/>
            <a:r>
              <a:rPr lang="zh-CN" altLang="en-US" sz="3600" b="1" dirty="0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rPr>
              <a:t>                                            杜牧</a:t>
            </a:r>
            <a:r>
              <a:rPr lang="en-US" altLang="zh-CN" sz="3600" b="1" dirty="0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rPr>
              <a:t>《</a:t>
            </a:r>
            <a:r>
              <a:rPr lang="zh-CN" altLang="en-US" sz="3600" b="1" dirty="0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rPr>
              <a:t>秋夕</a:t>
            </a:r>
            <a:r>
              <a:rPr lang="en-US" altLang="zh-CN" sz="3600" b="1" dirty="0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rPr>
              <a:t>》</a:t>
            </a:r>
          </a:p>
          <a:p>
            <a:pPr algn="l"/>
            <a:r>
              <a:rPr lang="en-US" altLang="zh-CN" sz="3600" b="1" dirty="0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rPr>
              <a:t>8</a:t>
            </a:r>
            <a:r>
              <a:rPr lang="zh-CN" altLang="en-US" sz="3600" b="1" dirty="0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rPr>
              <a:t>、秦时明月汉时关，万里长征人未还。</a:t>
            </a:r>
          </a:p>
          <a:p>
            <a:pPr algn="l"/>
            <a:r>
              <a:rPr lang="zh-CN" altLang="en-US" sz="3600" b="1" dirty="0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rPr>
              <a:t>                                          王昌龄</a:t>
            </a:r>
            <a:r>
              <a:rPr lang="en-US" altLang="zh-CN" sz="3600" b="1" dirty="0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rPr>
              <a:t>《</a:t>
            </a:r>
            <a:r>
              <a:rPr lang="zh-CN" altLang="en-US" sz="3600" b="1" dirty="0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rPr>
              <a:t>出塞</a:t>
            </a:r>
            <a:r>
              <a:rPr lang="en-US" altLang="zh-CN" sz="3600" b="1" dirty="0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rPr>
              <a:t>》</a:t>
            </a:r>
          </a:p>
          <a:p>
            <a:pPr algn="l"/>
            <a:r>
              <a:rPr lang="en-US" altLang="zh-CN" sz="3600" b="1" dirty="0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rPr>
              <a:t>9</a:t>
            </a:r>
            <a:r>
              <a:rPr lang="zh-CN" altLang="en-US" sz="3600" b="1" dirty="0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rPr>
              <a:t>、春花秋月何时了？往事知</a:t>
            </a:r>
            <a:r>
              <a:rPr lang="zh-CN" altLang="en-US" sz="3600" b="1" dirty="0" smtClean="0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rPr>
              <a:t>多少？  </a:t>
            </a:r>
            <a:endParaRPr lang="zh-CN" altLang="en-US" sz="3600" b="1" dirty="0">
              <a:solidFill>
                <a:srgbClr val="A50021"/>
              </a:solidFill>
              <a:latin typeface="Times New Roman" pitchFamily="18" charset="0"/>
              <a:ea typeface="宋体" pitchFamily="2" charset="-122"/>
            </a:endParaRPr>
          </a:p>
          <a:p>
            <a:pPr algn="l"/>
            <a:r>
              <a:rPr lang="zh-CN" altLang="en-US" sz="3600" b="1" dirty="0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rPr>
              <a:t>                                          李煜</a:t>
            </a:r>
            <a:r>
              <a:rPr lang="en-US" altLang="zh-CN" sz="3600" b="1" dirty="0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rPr>
              <a:t>《</a:t>
            </a:r>
            <a:r>
              <a:rPr lang="zh-CN" altLang="en-US" sz="3600" b="1" dirty="0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rPr>
              <a:t>虞美人</a:t>
            </a:r>
            <a:r>
              <a:rPr lang="en-US" altLang="zh-CN" sz="3600" b="1" dirty="0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rPr>
              <a:t>》</a:t>
            </a:r>
          </a:p>
          <a:p>
            <a:pPr algn="l"/>
            <a:r>
              <a:rPr lang="en-US" altLang="zh-CN" sz="3600" b="1" dirty="0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rPr>
              <a:t>10</a:t>
            </a:r>
            <a:r>
              <a:rPr lang="zh-CN" altLang="en-US" sz="3600" b="1" dirty="0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rPr>
              <a:t>、今宵酒醒何处？杨柳岸晓风残月。</a:t>
            </a:r>
          </a:p>
          <a:p>
            <a:pPr algn="l"/>
            <a:r>
              <a:rPr lang="zh-CN" altLang="en-US" sz="3600" b="1" dirty="0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rPr>
              <a:t>                                         柳永</a:t>
            </a:r>
            <a:r>
              <a:rPr lang="en-US" altLang="zh-CN" sz="3600" b="1" dirty="0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rPr>
              <a:t>《</a:t>
            </a:r>
            <a:r>
              <a:rPr lang="zh-CN" altLang="en-US" sz="3600" b="1" dirty="0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rPr>
              <a:t>雨霖铃</a:t>
            </a:r>
            <a:r>
              <a:rPr lang="en-US" altLang="zh-CN" sz="3600" b="1" dirty="0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rPr>
              <a:t>》</a:t>
            </a:r>
          </a:p>
        </p:txBody>
      </p:sp>
    </p:spTree>
    <p:extLst>
      <p:ext uri="{BB962C8B-B14F-4D97-AF65-F5344CB8AC3E}">
        <p14:creationId xmlns:p14="http://schemas.microsoft.com/office/powerpoint/2010/main" val="3921799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42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42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42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42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42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42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42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42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42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42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42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42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42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42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42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42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42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42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42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42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42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42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42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42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427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427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427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bg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0" y="981075"/>
            <a:ext cx="9144000" cy="5201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CC"/>
                </a:solidFill>
                <a:latin typeface="Times New Roman" pitchFamily="18" charset="0"/>
                <a:ea typeface="黑体" pitchFamily="49" charset="-122"/>
              </a:rPr>
              <a:t>       丙辰</a:t>
            </a:r>
            <a:r>
              <a:rPr lang="zh-CN" altLang="en-US" sz="2800" dirty="0">
                <a:solidFill>
                  <a:srgbClr val="0000CC"/>
                </a:solidFill>
                <a:latin typeface="Times New Roman" pitchFamily="18" charset="0"/>
                <a:ea typeface="黑体" pitchFamily="49" charset="-122"/>
              </a:rPr>
              <a:t>中秋，欢饮达旦，大醉，作此篇，兼怀子由。</a:t>
            </a:r>
            <a:endParaRPr kumimoji="0" lang="en-US" altLang="zh-CN" dirty="0" smtClean="0">
              <a:solidFill>
                <a:srgbClr val="FFCF01"/>
              </a:solidFill>
              <a:latin typeface="Arial" pitchFamily="34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en-US" altLang="zh-CN" sz="2800" dirty="0" smtClean="0">
              <a:solidFill>
                <a:srgbClr val="FFCF01"/>
              </a:solidFill>
              <a:latin typeface="Arial" pitchFamily="34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en-US" altLang="zh-CN" sz="2800" dirty="0">
              <a:solidFill>
                <a:srgbClr val="FFCF01"/>
              </a:solidFill>
              <a:latin typeface="Arial" pitchFamily="34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en-US" altLang="zh-CN" sz="2800" dirty="0" smtClean="0">
              <a:solidFill>
                <a:srgbClr val="FFCF01"/>
              </a:solidFill>
              <a:latin typeface="Arial" pitchFamily="34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0" lang="zh-CN" altLang="en-US" sz="2800" dirty="0">
              <a:solidFill>
                <a:srgbClr val="FFCF01"/>
              </a:solidFill>
              <a:latin typeface="Arial" pitchFamily="34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3200" dirty="0">
                <a:solidFill>
                  <a:srgbClr val="000000"/>
                </a:solidFill>
                <a:latin typeface="Arial" pitchFamily="34" charset="0"/>
              </a:rPr>
              <a:t>　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3200" dirty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kumimoji="0" lang="zh-CN" altLang="en-US" sz="3200" dirty="0" smtClean="0">
                <a:solidFill>
                  <a:srgbClr val="000000"/>
                </a:solidFill>
                <a:latin typeface="Arial" pitchFamily="34" charset="0"/>
              </a:rPr>
              <a:t>     </a:t>
            </a:r>
            <a:endParaRPr kumimoji="0" lang="en-US" altLang="zh-CN" sz="3200" dirty="0" smtClean="0">
              <a:solidFill>
                <a:srgbClr val="000000"/>
              </a:solidFill>
              <a:latin typeface="Arial" pitchFamily="34" charset="0"/>
            </a:endParaRPr>
          </a:p>
          <a:p>
            <a:endParaRPr lang="en-US" altLang="zh-CN" sz="3200" dirty="0" smtClean="0"/>
          </a:p>
          <a:p>
            <a:r>
              <a:rPr lang="en-US" altLang="zh-CN" sz="3200" dirty="0"/>
              <a:t> </a:t>
            </a:r>
            <a:r>
              <a:rPr lang="zh-CN" altLang="zh-CN" sz="3200" dirty="0" smtClean="0"/>
              <a:t>宫</a:t>
            </a:r>
            <a:r>
              <a:rPr lang="zh-CN" altLang="zh-CN" sz="3200" u="sng" dirty="0" smtClean="0"/>
              <a:t>阙</a:t>
            </a:r>
            <a:r>
              <a:rPr lang="zh-CN" altLang="zh-CN" sz="3200" dirty="0"/>
              <a:t>（</a:t>
            </a:r>
            <a:r>
              <a:rPr lang="en-US" altLang="zh-CN" sz="3200" dirty="0" err="1">
                <a:solidFill>
                  <a:srgbClr val="FF0000"/>
                </a:solidFill>
              </a:rPr>
              <a:t>què</a:t>
            </a:r>
            <a:r>
              <a:rPr lang="en-US" altLang="zh-CN" sz="3200" dirty="0">
                <a:solidFill>
                  <a:srgbClr val="FF0000"/>
                </a:solidFill>
              </a:rPr>
              <a:t> </a:t>
            </a:r>
            <a:r>
              <a:rPr lang="zh-CN" altLang="zh-CN" sz="3200" dirty="0"/>
              <a:t>）</a:t>
            </a:r>
            <a:r>
              <a:rPr lang="en-US" altLang="zh-CN" sz="3200" dirty="0"/>
              <a:t>   </a:t>
            </a:r>
            <a:r>
              <a:rPr lang="zh-CN" altLang="zh-CN" sz="3200" u="sng" dirty="0"/>
              <a:t>琼</a:t>
            </a:r>
            <a:r>
              <a:rPr lang="zh-CN" altLang="zh-CN" sz="3200" dirty="0"/>
              <a:t>楼玉</a:t>
            </a:r>
            <a:r>
              <a:rPr lang="zh-CN" altLang="zh-CN" sz="3200" u="sng" dirty="0"/>
              <a:t>宇</a:t>
            </a:r>
            <a:r>
              <a:rPr lang="zh-CN" altLang="zh-CN" sz="3200" dirty="0"/>
              <a:t>（</a:t>
            </a:r>
            <a:r>
              <a:rPr lang="en-US" altLang="zh-CN" sz="3200" dirty="0" err="1">
                <a:solidFill>
                  <a:srgbClr val="FF0000"/>
                </a:solidFill>
              </a:rPr>
              <a:t>qióng</a:t>
            </a:r>
            <a:r>
              <a:rPr lang="en-US" altLang="zh-CN" sz="3200" dirty="0">
                <a:solidFill>
                  <a:srgbClr val="FF0000"/>
                </a:solidFill>
              </a:rPr>
              <a:t> y</a:t>
            </a:r>
            <a:r>
              <a:rPr lang="zh-CN" altLang="zh-CN" sz="3200" dirty="0">
                <a:solidFill>
                  <a:srgbClr val="FF0000"/>
                </a:solidFill>
              </a:rPr>
              <a:t>ŭ</a:t>
            </a:r>
            <a:r>
              <a:rPr lang="en-US" altLang="zh-CN" sz="3200" dirty="0"/>
              <a:t> </a:t>
            </a:r>
            <a:r>
              <a:rPr lang="zh-CN" altLang="zh-CN" sz="3200" dirty="0"/>
              <a:t>）</a:t>
            </a:r>
            <a:r>
              <a:rPr lang="en-US" altLang="zh-CN" sz="3200" dirty="0"/>
              <a:t> </a:t>
            </a:r>
            <a:endParaRPr lang="en-US" altLang="zh-CN" sz="3200" dirty="0" smtClean="0"/>
          </a:p>
          <a:p>
            <a:r>
              <a:rPr lang="en-US" altLang="zh-CN" sz="3200" dirty="0"/>
              <a:t> </a:t>
            </a:r>
            <a:r>
              <a:rPr lang="zh-CN" altLang="zh-CN" sz="3200" dirty="0"/>
              <a:t>朱</a:t>
            </a:r>
            <a:r>
              <a:rPr lang="zh-CN" altLang="zh-CN" sz="3200" u="sng" dirty="0"/>
              <a:t>阁</a:t>
            </a:r>
            <a:r>
              <a:rPr lang="zh-CN" altLang="zh-CN" sz="3200" dirty="0"/>
              <a:t>（</a:t>
            </a:r>
            <a:r>
              <a:rPr lang="en-US" altLang="zh-CN" sz="3200" dirty="0" err="1">
                <a:solidFill>
                  <a:srgbClr val="FF0000"/>
                </a:solidFill>
              </a:rPr>
              <a:t>gé</a:t>
            </a:r>
            <a:r>
              <a:rPr lang="zh-CN" altLang="zh-CN" sz="3200" dirty="0" smtClean="0"/>
              <a:t>）</a:t>
            </a:r>
            <a:r>
              <a:rPr lang="en-US" altLang="zh-CN" sz="3200" dirty="0" smtClean="0"/>
              <a:t>    </a:t>
            </a:r>
            <a:r>
              <a:rPr lang="zh-CN" altLang="zh-CN" sz="3200" u="sng" dirty="0" smtClean="0"/>
              <a:t>绮</a:t>
            </a:r>
            <a:r>
              <a:rPr lang="zh-CN" altLang="zh-CN" sz="3200" dirty="0"/>
              <a:t>户（</a:t>
            </a:r>
            <a:r>
              <a:rPr lang="en-US" altLang="zh-CN" sz="3200" dirty="0" err="1">
                <a:solidFill>
                  <a:srgbClr val="FF0000"/>
                </a:solidFill>
              </a:rPr>
              <a:t>qǐ</a:t>
            </a:r>
            <a:r>
              <a:rPr lang="en-US" altLang="zh-CN" sz="3200" dirty="0">
                <a:solidFill>
                  <a:srgbClr val="FF0000"/>
                </a:solidFill>
              </a:rPr>
              <a:t> </a:t>
            </a:r>
            <a:r>
              <a:rPr lang="zh-CN" altLang="zh-CN" sz="3200" dirty="0"/>
              <a:t>）</a:t>
            </a:r>
            <a:r>
              <a:rPr lang="zh-CN" altLang="zh-CN" sz="3200" u="sng" dirty="0"/>
              <a:t>婵娟</a:t>
            </a:r>
            <a:r>
              <a:rPr lang="zh-CN" altLang="zh-CN" sz="3200" dirty="0"/>
              <a:t>（</a:t>
            </a:r>
            <a:r>
              <a:rPr lang="en-US" altLang="zh-CN" sz="3200" dirty="0" err="1">
                <a:solidFill>
                  <a:srgbClr val="FF0000"/>
                </a:solidFill>
              </a:rPr>
              <a:t>chán</a:t>
            </a:r>
            <a:r>
              <a:rPr lang="en-US" altLang="zh-CN" sz="3200" dirty="0">
                <a:solidFill>
                  <a:srgbClr val="FF0000"/>
                </a:solidFill>
              </a:rPr>
              <a:t> </a:t>
            </a:r>
            <a:r>
              <a:rPr lang="en-US" altLang="zh-CN" sz="3200" dirty="0" err="1">
                <a:solidFill>
                  <a:srgbClr val="FF0000"/>
                </a:solidFill>
              </a:rPr>
              <a:t>juān</a:t>
            </a:r>
            <a:r>
              <a:rPr lang="en-US" altLang="zh-CN" sz="3200" dirty="0"/>
              <a:t>  </a:t>
            </a:r>
            <a:r>
              <a:rPr lang="zh-CN" altLang="zh-CN" sz="3200" dirty="0" smtClean="0"/>
              <a:t>）</a:t>
            </a:r>
            <a:endParaRPr lang="en-US" altLang="zh-CN" sz="3200" dirty="0" smtClean="0"/>
          </a:p>
          <a:p>
            <a:r>
              <a:rPr lang="en-US" altLang="zh-CN" sz="3200" dirty="0" smtClean="0"/>
              <a:t> </a:t>
            </a:r>
            <a:r>
              <a:rPr lang="zh-CN" altLang="zh-CN" sz="3200" dirty="0" smtClean="0"/>
              <a:t>不</a:t>
            </a:r>
            <a:r>
              <a:rPr lang="zh-CN" altLang="zh-CN" sz="3200" u="sng" dirty="0" smtClean="0"/>
              <a:t>胜</a:t>
            </a:r>
            <a:r>
              <a:rPr lang="zh-CN" altLang="zh-CN" sz="3200" dirty="0"/>
              <a:t>寒</a:t>
            </a:r>
            <a:r>
              <a:rPr lang="en-US" altLang="zh-CN" sz="3200" dirty="0"/>
              <a:t>( </a:t>
            </a:r>
            <a:r>
              <a:rPr lang="zh-CN" altLang="zh-CN" sz="3200" dirty="0"/>
              <a:t>古时读</a:t>
            </a:r>
            <a:r>
              <a:rPr lang="en-US" altLang="zh-CN" sz="3200" dirty="0" err="1">
                <a:solidFill>
                  <a:srgbClr val="FF0000"/>
                </a:solidFill>
              </a:rPr>
              <a:t>shēng</a:t>
            </a:r>
            <a:r>
              <a:rPr lang="en-US" altLang="zh-CN" sz="3200" dirty="0"/>
              <a:t> </a:t>
            </a:r>
            <a:r>
              <a:rPr lang="zh-CN" altLang="zh-CN" sz="3200" dirty="0"/>
              <a:t>）</a:t>
            </a:r>
          </a:p>
        </p:txBody>
      </p:sp>
      <p:sp>
        <p:nvSpPr>
          <p:cNvPr id="50181" name="WordArt 5"/>
          <p:cNvSpPr>
            <a:spLocks noChangeArrowheads="1" noChangeShapeType="1" noTextEdit="1"/>
          </p:cNvSpPr>
          <p:nvPr/>
        </p:nvSpPr>
        <p:spPr bwMode="auto">
          <a:xfrm>
            <a:off x="2843213" y="222250"/>
            <a:ext cx="3486150" cy="6858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5400" b="1" kern="10" dirty="0" smtClean="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</a:rPr>
              <a:t>读    月  </a:t>
            </a:r>
            <a:endParaRPr kumimoji="1" lang="zh-CN" altLang="en-US" sz="5400" b="1" kern="10" dirty="0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宋体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747" y="1628800"/>
            <a:ext cx="8763000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847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0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0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01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01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01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018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18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018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018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018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018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0" y="304800"/>
            <a:ext cx="9144000" cy="6340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5400" u="none" dirty="0">
                <a:solidFill>
                  <a:srgbClr val="0000CC"/>
                </a:solidFill>
                <a:latin typeface="Times New Roman" pitchFamily="18" charset="0"/>
                <a:ea typeface="华文新魏" pitchFamily="2" charset="-122"/>
              </a:rPr>
              <a:t>　</a:t>
            </a:r>
            <a:r>
              <a:rPr kumimoji="1" lang="zh-CN" altLang="en-US" sz="5400" b="1" u="none" dirty="0">
                <a:solidFill>
                  <a:srgbClr val="0000CC"/>
                </a:solidFill>
                <a:latin typeface="Times New Roman" pitchFamily="18" charset="0"/>
                <a:ea typeface="华文新魏" pitchFamily="2" charset="-122"/>
              </a:rPr>
              <a:t>　</a:t>
            </a:r>
            <a:r>
              <a:rPr kumimoji="1" lang="zh-CN" altLang="en-US" sz="5400" b="1" u="none" dirty="0" smtClean="0">
                <a:solidFill>
                  <a:srgbClr val="0000CC"/>
                </a:solidFill>
                <a:latin typeface="Times New Roman" pitchFamily="18" charset="0"/>
                <a:ea typeface="华文新魏" pitchFamily="2" charset="-122"/>
              </a:rPr>
              <a:t>                     </a:t>
            </a:r>
            <a:r>
              <a:rPr kumimoji="1" lang="zh-CN" altLang="en-US" sz="3200" b="1" u="none" dirty="0" smtClean="0">
                <a:solidFill>
                  <a:srgbClr val="FF3300"/>
                </a:solidFill>
                <a:latin typeface="Times New Roman" pitchFamily="18" charset="0"/>
                <a:ea typeface="华文新魏" pitchFamily="2" charset="-122"/>
              </a:rPr>
              <a:t>水 </a:t>
            </a:r>
            <a:r>
              <a:rPr kumimoji="1" lang="zh-CN" altLang="en-US" sz="3200" b="1" u="none" dirty="0">
                <a:solidFill>
                  <a:srgbClr val="FF3300"/>
                </a:solidFill>
                <a:latin typeface="Times New Roman" pitchFamily="18" charset="0"/>
                <a:ea typeface="华文新魏" pitchFamily="2" charset="-122"/>
              </a:rPr>
              <a:t>调 歌 </a:t>
            </a:r>
            <a:r>
              <a:rPr kumimoji="1" lang="zh-CN" altLang="en-US" sz="3200" b="1" u="none" dirty="0" smtClean="0">
                <a:solidFill>
                  <a:srgbClr val="FF3300"/>
                </a:solidFill>
                <a:latin typeface="Times New Roman" pitchFamily="18" charset="0"/>
                <a:ea typeface="华文新魏" pitchFamily="2" charset="-122"/>
              </a:rPr>
              <a:t>头    </a:t>
            </a:r>
            <a:r>
              <a:rPr kumimoji="1" lang="zh-CN" altLang="en-US" b="1" u="none" dirty="0" smtClean="0">
                <a:solidFill>
                  <a:srgbClr val="FF3300"/>
                </a:solidFill>
                <a:latin typeface="Times New Roman" pitchFamily="18" charset="0"/>
                <a:ea typeface="华文新魏" pitchFamily="2" charset="-122"/>
              </a:rPr>
              <a:t>苏轼</a:t>
            </a:r>
            <a:endParaRPr kumimoji="1" lang="zh-CN" altLang="en-US" b="1" u="none" dirty="0">
              <a:solidFill>
                <a:srgbClr val="FF3300"/>
              </a:solidFill>
              <a:latin typeface="Times New Roman" pitchFamily="18" charset="0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200" u="none" dirty="0">
                <a:solidFill>
                  <a:srgbClr val="0000CC"/>
                </a:solidFill>
                <a:latin typeface="Times New Roman" pitchFamily="18" charset="0"/>
                <a:ea typeface="楷体_GB2312" pitchFamily="49" charset="-122"/>
              </a:rPr>
              <a:t>　</a:t>
            </a:r>
            <a:r>
              <a:rPr kumimoji="1" lang="zh-CN" altLang="en-US" sz="3200" u="none" dirty="0">
                <a:solidFill>
                  <a:srgbClr val="7030A0"/>
                </a:solidFill>
                <a:latin typeface="Times New Roman" pitchFamily="18" charset="0"/>
                <a:ea typeface="楷体_GB2312" pitchFamily="49" charset="-122"/>
              </a:rPr>
              <a:t>　</a:t>
            </a:r>
            <a:r>
              <a:rPr kumimoji="1" lang="zh-CN" altLang="en-US" sz="3200" b="1" u="none" dirty="0">
                <a:solidFill>
                  <a:srgbClr val="7030A0"/>
                </a:solidFill>
                <a:latin typeface="Times New Roman" pitchFamily="18" charset="0"/>
                <a:ea typeface="黑体" pitchFamily="49" charset="-122"/>
              </a:rPr>
              <a:t>丙辰中秋，欢饮达旦，大醉，作此篇，兼怀子由。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 u="none" dirty="0">
                <a:solidFill>
                  <a:srgbClr val="7030A0"/>
                </a:solidFill>
                <a:latin typeface="Times New Roman" pitchFamily="18" charset="0"/>
                <a:ea typeface="黑体" pitchFamily="49" charset="-122"/>
              </a:rPr>
              <a:t>　　明月几时有？把酒问青天。不知天上宫阙，今夕是何年。我欲乘风归去，又恐琼楼玉宇，高处不胜寒。起舞弄清影，何似在人间。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 u="none" dirty="0">
                <a:solidFill>
                  <a:srgbClr val="7030A0"/>
                </a:solidFill>
                <a:latin typeface="Times New Roman" pitchFamily="18" charset="0"/>
                <a:ea typeface="黑体" pitchFamily="49" charset="-122"/>
              </a:rPr>
              <a:t>　　转朱阁，低绮户，照无眠。不应有恨，何事长向别时圆？人有悲欢离合，月有阴晴圆缺，此事古难全。但愿人长久，千里共婵娟。</a:t>
            </a:r>
          </a:p>
          <a:p>
            <a:pPr>
              <a:spcBef>
                <a:spcPct val="50000"/>
              </a:spcBef>
            </a:pPr>
            <a:endParaRPr kumimoji="1" lang="en-US" altLang="zh-CN" sz="3200" b="1" u="none" dirty="0">
              <a:solidFill>
                <a:srgbClr val="0000CC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1547813" y="1052513"/>
            <a:ext cx="649287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6000" b="1" u="none" dirty="0">
                <a:solidFill>
                  <a:srgbClr val="FF3300"/>
                </a:solidFill>
                <a:latin typeface="Times New Roman" pitchFamily="18" charset="0"/>
              </a:rPr>
              <a:t>/</a:t>
            </a:r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3563938" y="1125538"/>
            <a:ext cx="649287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6000" b="1" u="none" dirty="0">
                <a:solidFill>
                  <a:srgbClr val="FF3300"/>
                </a:solidFill>
                <a:latin typeface="Times New Roman" pitchFamily="18" charset="0"/>
              </a:rPr>
              <a:t>/</a:t>
            </a:r>
          </a:p>
        </p:txBody>
      </p:sp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8494713" y="1052513"/>
            <a:ext cx="649287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6000" b="1" u="none">
                <a:solidFill>
                  <a:srgbClr val="FF3300"/>
                </a:solidFill>
                <a:latin typeface="Times New Roman" pitchFamily="18" charset="0"/>
              </a:rPr>
              <a:t>/</a:t>
            </a:r>
          </a:p>
        </p:txBody>
      </p:sp>
      <p:sp>
        <p:nvSpPr>
          <p:cNvPr id="32776" name="Text Box 8"/>
          <p:cNvSpPr txBox="1">
            <a:spLocks noChangeArrowheads="1"/>
          </p:cNvSpPr>
          <p:nvPr/>
        </p:nvSpPr>
        <p:spPr bwMode="auto">
          <a:xfrm>
            <a:off x="6443663" y="1052513"/>
            <a:ext cx="649287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6000" b="1" u="none">
                <a:solidFill>
                  <a:srgbClr val="FF3300"/>
                </a:solidFill>
                <a:latin typeface="Times New Roman" pitchFamily="18" charset="0"/>
              </a:rPr>
              <a:t>/</a:t>
            </a:r>
          </a:p>
        </p:txBody>
      </p:sp>
      <p:sp>
        <p:nvSpPr>
          <p:cNvPr id="32777" name="Text Box 9"/>
          <p:cNvSpPr txBox="1">
            <a:spLocks noChangeArrowheads="1"/>
          </p:cNvSpPr>
          <p:nvPr/>
        </p:nvSpPr>
        <p:spPr bwMode="auto">
          <a:xfrm>
            <a:off x="1516106" y="2261714"/>
            <a:ext cx="649288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6000" b="1" u="none" dirty="0">
                <a:solidFill>
                  <a:srgbClr val="FF3300"/>
                </a:solidFill>
                <a:latin typeface="Times New Roman" pitchFamily="18" charset="0"/>
              </a:rPr>
              <a:t>/</a:t>
            </a:r>
          </a:p>
        </p:txBody>
      </p:sp>
      <p:sp>
        <p:nvSpPr>
          <p:cNvPr id="32778" name="Text Box 10"/>
          <p:cNvSpPr txBox="1">
            <a:spLocks noChangeArrowheads="1"/>
          </p:cNvSpPr>
          <p:nvPr/>
        </p:nvSpPr>
        <p:spPr bwMode="auto">
          <a:xfrm>
            <a:off x="3990111" y="2301544"/>
            <a:ext cx="649288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6000" b="1" u="none" dirty="0">
                <a:solidFill>
                  <a:srgbClr val="FF3300"/>
                </a:solidFill>
                <a:latin typeface="Times New Roman" pitchFamily="18" charset="0"/>
              </a:rPr>
              <a:t>/</a:t>
            </a:r>
          </a:p>
        </p:txBody>
      </p:sp>
      <p:sp>
        <p:nvSpPr>
          <p:cNvPr id="32779" name="Text Box 11"/>
          <p:cNvSpPr txBox="1">
            <a:spLocks noChangeArrowheads="1"/>
          </p:cNvSpPr>
          <p:nvPr/>
        </p:nvSpPr>
        <p:spPr bwMode="auto">
          <a:xfrm>
            <a:off x="6443663" y="2276475"/>
            <a:ext cx="649287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6000" b="1" u="none">
                <a:solidFill>
                  <a:srgbClr val="FF3300"/>
                </a:solidFill>
                <a:latin typeface="Times New Roman" pitchFamily="18" charset="0"/>
              </a:rPr>
              <a:t>/</a:t>
            </a:r>
          </a:p>
        </p:txBody>
      </p:sp>
      <p:sp>
        <p:nvSpPr>
          <p:cNvPr id="32780" name="Text Box 12"/>
          <p:cNvSpPr txBox="1">
            <a:spLocks noChangeArrowheads="1"/>
          </p:cNvSpPr>
          <p:nvPr/>
        </p:nvSpPr>
        <p:spPr bwMode="auto">
          <a:xfrm>
            <a:off x="684213" y="2781300"/>
            <a:ext cx="649287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6000" b="1" u="none">
                <a:solidFill>
                  <a:srgbClr val="FF3300"/>
                </a:solidFill>
                <a:latin typeface="Times New Roman" pitchFamily="18" charset="0"/>
              </a:rPr>
              <a:t>/</a:t>
            </a:r>
          </a:p>
        </p:txBody>
      </p:sp>
      <p:sp>
        <p:nvSpPr>
          <p:cNvPr id="32781" name="Text Box 13"/>
          <p:cNvSpPr txBox="1">
            <a:spLocks noChangeArrowheads="1"/>
          </p:cNvSpPr>
          <p:nvPr/>
        </p:nvSpPr>
        <p:spPr bwMode="auto">
          <a:xfrm>
            <a:off x="3203575" y="2781300"/>
            <a:ext cx="649288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6000" b="1" u="none">
                <a:solidFill>
                  <a:srgbClr val="FF3300"/>
                </a:solidFill>
                <a:latin typeface="Times New Roman" pitchFamily="18" charset="0"/>
              </a:rPr>
              <a:t>/</a:t>
            </a:r>
          </a:p>
        </p:txBody>
      </p:sp>
      <p:sp>
        <p:nvSpPr>
          <p:cNvPr id="32782" name="Text Box 14"/>
          <p:cNvSpPr txBox="1">
            <a:spLocks noChangeArrowheads="1"/>
          </p:cNvSpPr>
          <p:nvPr/>
        </p:nvSpPr>
        <p:spPr bwMode="auto">
          <a:xfrm>
            <a:off x="6011863" y="2781300"/>
            <a:ext cx="576262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6000" b="1" u="none">
                <a:solidFill>
                  <a:srgbClr val="FF3300"/>
                </a:solidFill>
                <a:latin typeface="Times New Roman" pitchFamily="18" charset="0"/>
              </a:rPr>
              <a:t>/</a:t>
            </a:r>
          </a:p>
        </p:txBody>
      </p:sp>
      <p:sp>
        <p:nvSpPr>
          <p:cNvPr id="32783" name="Text Box 15"/>
          <p:cNvSpPr txBox="1">
            <a:spLocks noChangeArrowheads="1"/>
          </p:cNvSpPr>
          <p:nvPr/>
        </p:nvSpPr>
        <p:spPr bwMode="auto">
          <a:xfrm>
            <a:off x="323850" y="3284538"/>
            <a:ext cx="649288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6000" b="1" u="none">
                <a:solidFill>
                  <a:srgbClr val="FF3300"/>
                </a:solidFill>
                <a:latin typeface="Times New Roman" pitchFamily="18" charset="0"/>
              </a:rPr>
              <a:t>/</a:t>
            </a:r>
          </a:p>
        </p:txBody>
      </p:sp>
      <p:sp>
        <p:nvSpPr>
          <p:cNvPr id="32784" name="Text Box 16"/>
          <p:cNvSpPr txBox="1">
            <a:spLocks noChangeArrowheads="1"/>
          </p:cNvSpPr>
          <p:nvPr/>
        </p:nvSpPr>
        <p:spPr bwMode="auto">
          <a:xfrm>
            <a:off x="2771775" y="3213100"/>
            <a:ext cx="649288" cy="1311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en-US" altLang="zh-CN" sz="6000" b="1" u="none" dirty="0">
                <a:solidFill>
                  <a:srgbClr val="FF3300"/>
                </a:solidFill>
                <a:latin typeface="Times New Roman" pitchFamily="18" charset="0"/>
              </a:rPr>
              <a:t>/</a:t>
            </a:r>
          </a:p>
        </p:txBody>
      </p:sp>
      <p:sp>
        <p:nvSpPr>
          <p:cNvPr id="32785" name="Text Box 17"/>
          <p:cNvSpPr txBox="1">
            <a:spLocks noChangeArrowheads="1"/>
          </p:cNvSpPr>
          <p:nvPr/>
        </p:nvSpPr>
        <p:spPr bwMode="auto">
          <a:xfrm>
            <a:off x="5148263" y="3284538"/>
            <a:ext cx="649287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6000" b="1" u="none">
                <a:solidFill>
                  <a:srgbClr val="FF3300"/>
                </a:solidFill>
                <a:latin typeface="Times New Roman" pitchFamily="18" charset="0"/>
              </a:rPr>
              <a:t>/</a:t>
            </a:r>
          </a:p>
        </p:txBody>
      </p:sp>
      <p:sp>
        <p:nvSpPr>
          <p:cNvPr id="32786" name="Text Box 18"/>
          <p:cNvSpPr txBox="1">
            <a:spLocks noChangeArrowheads="1"/>
          </p:cNvSpPr>
          <p:nvPr/>
        </p:nvSpPr>
        <p:spPr bwMode="auto">
          <a:xfrm>
            <a:off x="1116013" y="4005263"/>
            <a:ext cx="649287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6000" b="1" u="none">
                <a:solidFill>
                  <a:srgbClr val="FF3300"/>
                </a:solidFill>
                <a:latin typeface="Times New Roman" pitchFamily="18" charset="0"/>
              </a:rPr>
              <a:t>/</a:t>
            </a:r>
          </a:p>
        </p:txBody>
      </p:sp>
      <p:sp>
        <p:nvSpPr>
          <p:cNvPr id="32787" name="Text Box 19"/>
          <p:cNvSpPr txBox="1">
            <a:spLocks noChangeArrowheads="1"/>
          </p:cNvSpPr>
          <p:nvPr/>
        </p:nvSpPr>
        <p:spPr bwMode="auto">
          <a:xfrm>
            <a:off x="2771775" y="4005263"/>
            <a:ext cx="649288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6000" b="1" u="none">
                <a:solidFill>
                  <a:srgbClr val="FF3300"/>
                </a:solidFill>
                <a:latin typeface="Times New Roman" pitchFamily="18" charset="0"/>
              </a:rPr>
              <a:t>/</a:t>
            </a:r>
          </a:p>
        </p:txBody>
      </p:sp>
      <p:sp>
        <p:nvSpPr>
          <p:cNvPr id="32788" name="Text Box 20"/>
          <p:cNvSpPr txBox="1">
            <a:spLocks noChangeArrowheads="1"/>
          </p:cNvSpPr>
          <p:nvPr/>
        </p:nvSpPr>
        <p:spPr bwMode="auto">
          <a:xfrm>
            <a:off x="4427538" y="3933825"/>
            <a:ext cx="649287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6000" b="1" u="none" dirty="0">
                <a:solidFill>
                  <a:srgbClr val="FF3300"/>
                </a:solidFill>
                <a:latin typeface="Times New Roman" pitchFamily="18" charset="0"/>
              </a:rPr>
              <a:t>/</a:t>
            </a:r>
          </a:p>
        </p:txBody>
      </p:sp>
      <p:sp>
        <p:nvSpPr>
          <p:cNvPr id="32789" name="Text Box 21"/>
          <p:cNvSpPr txBox="1">
            <a:spLocks noChangeArrowheads="1"/>
          </p:cNvSpPr>
          <p:nvPr/>
        </p:nvSpPr>
        <p:spPr bwMode="auto">
          <a:xfrm>
            <a:off x="6443663" y="4005263"/>
            <a:ext cx="649287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6000" b="1" u="none">
                <a:solidFill>
                  <a:srgbClr val="FF3300"/>
                </a:solidFill>
                <a:latin typeface="Times New Roman" pitchFamily="18" charset="0"/>
              </a:rPr>
              <a:t>/</a:t>
            </a:r>
          </a:p>
        </p:txBody>
      </p:sp>
      <p:sp>
        <p:nvSpPr>
          <p:cNvPr id="32790" name="Text Box 22"/>
          <p:cNvSpPr txBox="1">
            <a:spLocks noChangeArrowheads="1"/>
          </p:cNvSpPr>
          <p:nvPr/>
        </p:nvSpPr>
        <p:spPr bwMode="auto">
          <a:xfrm>
            <a:off x="8494713" y="3933825"/>
            <a:ext cx="649287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6000" b="1" u="none">
                <a:solidFill>
                  <a:srgbClr val="FF3300"/>
                </a:solidFill>
                <a:latin typeface="Times New Roman" pitchFamily="18" charset="0"/>
              </a:rPr>
              <a:t>/</a:t>
            </a:r>
          </a:p>
        </p:txBody>
      </p:sp>
      <p:sp>
        <p:nvSpPr>
          <p:cNvPr id="32791" name="Text Box 23"/>
          <p:cNvSpPr txBox="1">
            <a:spLocks noChangeArrowheads="1"/>
          </p:cNvSpPr>
          <p:nvPr/>
        </p:nvSpPr>
        <p:spPr bwMode="auto">
          <a:xfrm>
            <a:off x="3132138" y="4508500"/>
            <a:ext cx="57785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6000" b="1" u="none">
                <a:solidFill>
                  <a:srgbClr val="FF3300"/>
                </a:solidFill>
                <a:latin typeface="Times New Roman" pitchFamily="18" charset="0"/>
              </a:rPr>
              <a:t>/</a:t>
            </a:r>
          </a:p>
        </p:txBody>
      </p:sp>
      <p:sp>
        <p:nvSpPr>
          <p:cNvPr id="32792" name="Text Box 24"/>
          <p:cNvSpPr txBox="1">
            <a:spLocks noChangeArrowheads="1"/>
          </p:cNvSpPr>
          <p:nvPr/>
        </p:nvSpPr>
        <p:spPr bwMode="auto">
          <a:xfrm>
            <a:off x="6043963" y="4291013"/>
            <a:ext cx="649287" cy="1311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en-US" altLang="zh-CN" sz="6000" b="1" u="none" dirty="0">
                <a:solidFill>
                  <a:srgbClr val="FF3300"/>
                </a:solidFill>
                <a:latin typeface="Times New Roman" pitchFamily="18" charset="0"/>
              </a:rPr>
              <a:t>/</a:t>
            </a:r>
          </a:p>
        </p:txBody>
      </p:sp>
      <p:sp>
        <p:nvSpPr>
          <p:cNvPr id="32793" name="Text Box 25"/>
          <p:cNvSpPr txBox="1">
            <a:spLocks noChangeArrowheads="1"/>
          </p:cNvSpPr>
          <p:nvPr/>
        </p:nvSpPr>
        <p:spPr bwMode="auto">
          <a:xfrm>
            <a:off x="323850" y="4941888"/>
            <a:ext cx="649288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6000" b="1" u="none">
                <a:solidFill>
                  <a:srgbClr val="FF3300"/>
                </a:solidFill>
                <a:latin typeface="Times New Roman" pitchFamily="18" charset="0"/>
              </a:rPr>
              <a:t>/</a:t>
            </a:r>
          </a:p>
        </p:txBody>
      </p:sp>
      <p:sp>
        <p:nvSpPr>
          <p:cNvPr id="32794" name="Text Box 26"/>
          <p:cNvSpPr txBox="1">
            <a:spLocks noChangeArrowheads="1"/>
          </p:cNvSpPr>
          <p:nvPr/>
        </p:nvSpPr>
        <p:spPr bwMode="auto">
          <a:xfrm>
            <a:off x="2771775" y="5013325"/>
            <a:ext cx="649288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6000" b="1" u="none">
                <a:solidFill>
                  <a:srgbClr val="FF3300"/>
                </a:solidFill>
                <a:latin typeface="Times New Roman" pitchFamily="18" charset="0"/>
              </a:rPr>
              <a:t>/</a:t>
            </a:r>
          </a:p>
        </p:txBody>
      </p:sp>
      <p:sp>
        <p:nvSpPr>
          <p:cNvPr id="32795" name="Text Box 27"/>
          <p:cNvSpPr txBox="1">
            <a:spLocks noChangeArrowheads="1"/>
          </p:cNvSpPr>
          <p:nvPr/>
        </p:nvSpPr>
        <p:spPr bwMode="auto">
          <a:xfrm>
            <a:off x="5219700" y="5013325"/>
            <a:ext cx="649288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6000" b="1" u="none">
                <a:solidFill>
                  <a:srgbClr val="FF3300"/>
                </a:solidFill>
                <a:latin typeface="Times New Roman" pitchFamily="18" charset="0"/>
              </a:rPr>
              <a:t>/</a:t>
            </a:r>
          </a:p>
        </p:txBody>
      </p:sp>
      <p:pic>
        <p:nvPicPr>
          <p:cNvPr id="2" name="水调歌头 明月几时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092950" y="5819949"/>
            <a:ext cx="609600" cy="60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41211" y="120134"/>
            <a:ext cx="24978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Wingdings" pitchFamily="2" charset="2"/>
              <a:buNone/>
            </a:pPr>
            <a:r>
              <a:rPr kumimoji="1" lang="en-US" altLang="zh-CN" sz="3600" dirty="0" smtClean="0">
                <a:solidFill>
                  <a:srgbClr val="CC3300"/>
                </a:solidFill>
                <a:latin typeface="宋体" pitchFamily="2" charset="-122"/>
              </a:rPr>
              <a:t>【</a:t>
            </a:r>
            <a:r>
              <a:rPr kumimoji="1" lang="zh-CN" altLang="en-US" sz="3600" b="1" dirty="0" smtClean="0">
                <a:solidFill>
                  <a:srgbClr val="CC3300"/>
                </a:solidFill>
                <a:latin typeface="宋体" pitchFamily="2" charset="-122"/>
              </a:rPr>
              <a:t>听  读</a:t>
            </a:r>
            <a:r>
              <a:rPr kumimoji="1" lang="en-US" altLang="zh-CN" sz="3600" dirty="0" smtClean="0">
                <a:solidFill>
                  <a:srgbClr val="CC3300"/>
                </a:solidFill>
                <a:latin typeface="宋体" pitchFamily="2" charset="-122"/>
              </a:rPr>
              <a:t>】</a:t>
            </a:r>
            <a:endParaRPr kumimoji="1" lang="en-US" altLang="zh-CN" sz="3600" dirty="0">
              <a:solidFill>
                <a:srgbClr val="CC3300"/>
              </a:solidFill>
              <a:latin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3384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2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2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27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27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27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27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27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27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27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27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27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27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27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27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27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27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27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27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27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27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2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2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2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2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2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2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327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27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27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2770" grpId="0"/>
      <p:bldP spid="32773" grpId="0"/>
      <p:bldP spid="32774" grpId="0"/>
      <p:bldP spid="32775" grpId="0"/>
      <p:bldP spid="32776" grpId="0"/>
      <p:bldP spid="32777" grpId="0"/>
      <p:bldP spid="32778" grpId="0"/>
      <p:bldP spid="32779" grpId="0"/>
      <p:bldP spid="32780" grpId="0"/>
      <p:bldP spid="32781" grpId="0"/>
      <p:bldP spid="32782" grpId="0"/>
      <p:bldP spid="32783" grpId="0"/>
      <p:bldP spid="32784" grpId="0"/>
      <p:bldP spid="32785" grpId="0"/>
      <p:bldP spid="32786" grpId="0"/>
      <p:bldP spid="32787" grpId="0"/>
      <p:bldP spid="32788" grpId="0"/>
      <p:bldP spid="32789" grpId="0"/>
      <p:bldP spid="32790" grpId="0"/>
      <p:bldP spid="32791" grpId="0"/>
      <p:bldP spid="32792" grpId="0"/>
      <p:bldP spid="32793" grpId="0"/>
      <p:bldP spid="32794" grpId="0"/>
      <p:bldP spid="3279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ext Box 1026"/>
          <p:cNvSpPr txBox="1">
            <a:spLocks noChangeArrowheads="1"/>
          </p:cNvSpPr>
          <p:nvPr/>
        </p:nvSpPr>
        <p:spPr bwMode="auto">
          <a:xfrm>
            <a:off x="541850" y="116632"/>
            <a:ext cx="8382000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4000" dirty="0">
                <a:solidFill>
                  <a:srgbClr val="C00000"/>
                </a:solidFill>
              </a:rPr>
              <a:t>【</a:t>
            </a:r>
            <a:r>
              <a:rPr lang="zh-CN" altLang="zh-CN" sz="4000" dirty="0" smtClean="0">
                <a:solidFill>
                  <a:srgbClr val="C00000"/>
                </a:solidFill>
              </a:rPr>
              <a:t>译</a:t>
            </a:r>
            <a:r>
              <a:rPr lang="en-US" altLang="zh-CN" sz="4000" dirty="0" smtClean="0">
                <a:solidFill>
                  <a:srgbClr val="C00000"/>
                </a:solidFill>
              </a:rPr>
              <a:t>      </a:t>
            </a:r>
            <a:r>
              <a:rPr lang="zh-CN" altLang="zh-CN" sz="4000" dirty="0" smtClean="0">
                <a:solidFill>
                  <a:srgbClr val="C00000"/>
                </a:solidFill>
              </a:rPr>
              <a:t>读</a:t>
            </a:r>
            <a:r>
              <a:rPr lang="en-US" altLang="zh-CN" sz="4000" dirty="0" smtClean="0">
                <a:solidFill>
                  <a:srgbClr val="C00000"/>
                </a:solidFill>
              </a:rPr>
              <a:t>】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7030A0"/>
                </a:solidFill>
                <a:latin typeface="Times New Roman" pitchFamily="18" charset="0"/>
              </a:rPr>
              <a:t>        明月</a:t>
            </a:r>
            <a:r>
              <a:rPr lang="zh-CN" altLang="en-US" sz="2800" dirty="0">
                <a:solidFill>
                  <a:srgbClr val="7030A0"/>
                </a:solidFill>
                <a:latin typeface="Times New Roman" pitchFamily="18" charset="0"/>
              </a:rPr>
              <a:t>几时有，把酒问青天。不知天上宫阙，今夕是何年。我欲乘风归去，又恐琼楼玉宇，高处不胜寒。起舞弄清影，何似在人间。</a:t>
            </a:r>
          </a:p>
        </p:txBody>
      </p:sp>
      <p:sp>
        <p:nvSpPr>
          <p:cNvPr id="65539" name="Text Box 1027"/>
          <p:cNvSpPr txBox="1">
            <a:spLocks noChangeArrowheads="1"/>
          </p:cNvSpPr>
          <p:nvPr/>
        </p:nvSpPr>
        <p:spPr bwMode="auto">
          <a:xfrm>
            <a:off x="381000" y="2590800"/>
            <a:ext cx="8534400" cy="433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</a:rPr>
              <a:t>把酒：端起酒杯。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</a:rPr>
              <a:t>宫阙：宫殿。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</a:rPr>
              <a:t>归去：回到天上。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</a:rPr>
              <a:t>琼楼玉宇：指想象中的宫殿。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</a:rPr>
              <a:t>不胜：经不住。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</a:rPr>
              <a:t>弄清影：指月光下的身影也跟着做出各种舞姿。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</a:rPr>
              <a:t>何似：哪比得上。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endParaRPr lang="zh-CN" altLang="en-US" b="0" dirty="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155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55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55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55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5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5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5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5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5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5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5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5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5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5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5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5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1026"/>
          <p:cNvSpPr>
            <a:spLocks noChangeArrowheads="1"/>
          </p:cNvSpPr>
          <p:nvPr/>
        </p:nvSpPr>
        <p:spPr bwMode="auto">
          <a:xfrm>
            <a:off x="547834" y="74474"/>
            <a:ext cx="792480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400" b="1" dirty="0">
                <a:solidFill>
                  <a:srgbClr val="FF9933"/>
                </a:solidFill>
                <a:latin typeface="Times New Roman" pitchFamily="18" charset="0"/>
              </a:rPr>
              <a:t>       </a:t>
            </a:r>
            <a:r>
              <a:rPr kumimoji="1" lang="zh-CN" altLang="en-US" sz="2400" b="1" dirty="0">
                <a:solidFill>
                  <a:srgbClr val="002060"/>
                </a:solidFill>
                <a:latin typeface="Times New Roman" pitchFamily="18" charset="0"/>
              </a:rPr>
              <a:t>转朱阁，低绮户，照无眠。不应有恨，何事长向别时圆？人有悲欢离合，月有阴晴圆缺，此事古难全。但愿人长久，千里共婵娟。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kumimoji="1" lang="zh-CN" altLang="en-US" sz="2400" b="1" dirty="0">
              <a:solidFill>
                <a:srgbClr val="FF9933"/>
              </a:solidFill>
              <a:latin typeface="Times New Roman" pitchFamily="18" charset="0"/>
            </a:endParaRPr>
          </a:p>
        </p:txBody>
      </p:sp>
      <p:sp>
        <p:nvSpPr>
          <p:cNvPr id="66563" name="Text Box 1027"/>
          <p:cNvSpPr txBox="1">
            <a:spLocks noChangeArrowheads="1"/>
          </p:cNvSpPr>
          <p:nvPr/>
        </p:nvSpPr>
        <p:spPr bwMode="auto">
          <a:xfrm>
            <a:off x="457200" y="1828800"/>
            <a:ext cx="8077200" cy="4708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</a:rPr>
              <a:t>转朱阁，</a:t>
            </a:r>
            <a:r>
              <a:rPr lang="zh-CN" altLang="en-US" dirty="0" smtClean="0">
                <a:solidFill>
                  <a:srgbClr val="FF0000"/>
                </a:solidFill>
                <a:latin typeface="Times New Roman" pitchFamily="18" charset="0"/>
              </a:rPr>
              <a:t>低绮户，</a:t>
            </a: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</a:rPr>
              <a:t>照无眠：月儿转过朱红色色楼阁，低低地挂在雕花的窗户上，照着没有睡意的人（指诗人自己）。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</a:rPr>
              <a:t>不应：</a:t>
            </a: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  <a:sym typeface="Wingdings" pitchFamily="2" charset="2"/>
              </a:rPr>
              <a:t>不该。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  <a:sym typeface="Wingdings" pitchFamily="2" charset="2"/>
              </a:rPr>
              <a:t>何事：为什么。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</a:rPr>
              <a:t>别时圆：在人们分别时圆。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</a:rPr>
              <a:t>此事：指人的“欢”和“合”和月的“晴”和“圆”。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</a:rPr>
              <a:t>千里：相隔千里的人。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</a:rPr>
              <a:t>共婵娟：共同享受美好的月光。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endParaRPr lang="zh-CN" altLang="en-US" b="0" dirty="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4795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6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 autoUpdateAnimBg="0"/>
      <p:bldP spid="66563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116632"/>
            <a:ext cx="9144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chemeClr val="tx1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Wingdings" pitchFamily="2" charset="2"/>
              <a:buNone/>
            </a:pPr>
            <a:r>
              <a:rPr kumimoji="1" lang="en-US" altLang="zh-CN" sz="3600" dirty="0" smtClean="0">
                <a:solidFill>
                  <a:srgbClr val="CC3300"/>
                </a:solidFill>
                <a:latin typeface="宋体" pitchFamily="2" charset="-122"/>
              </a:rPr>
              <a:t>【</a:t>
            </a:r>
            <a:r>
              <a:rPr kumimoji="1" lang="zh-CN" altLang="en-US" sz="3600" b="1" dirty="0" smtClean="0">
                <a:solidFill>
                  <a:srgbClr val="CC3300"/>
                </a:solidFill>
                <a:latin typeface="宋体" pitchFamily="2" charset="-122"/>
              </a:rPr>
              <a:t>点   读</a:t>
            </a:r>
            <a:r>
              <a:rPr kumimoji="1" lang="en-US" altLang="zh-CN" sz="3600" dirty="0" smtClean="0">
                <a:solidFill>
                  <a:srgbClr val="CC3300"/>
                </a:solidFill>
                <a:latin typeface="宋体" pitchFamily="2" charset="-122"/>
              </a:rPr>
              <a:t>】</a:t>
            </a:r>
            <a:endParaRPr kumimoji="1" lang="en-US" altLang="zh-CN" sz="3600" dirty="0">
              <a:solidFill>
                <a:srgbClr val="CC3300"/>
              </a:solidFill>
              <a:latin typeface="宋体" pitchFamily="2" charset="-122"/>
            </a:endParaRP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395536" y="3429000"/>
            <a:ext cx="8352928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chemeClr val="tx1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</a:rPr>
              <a:t>        </a:t>
            </a:r>
            <a:r>
              <a:rPr lang="zh-CN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示例</a:t>
            </a:r>
            <a:r>
              <a:rPr lang="zh-CN" altLang="zh-CN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：我喜欢“</a:t>
            </a:r>
            <a:r>
              <a:rPr lang="zh-CN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起舞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弄</a:t>
            </a:r>
            <a:r>
              <a:rPr lang="zh-CN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清</a:t>
            </a:r>
            <a:r>
              <a:rPr lang="zh-CN" altLang="zh-CN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影，何似在人间”，因为这句话写出了作者在月下起舞的姿态和心情，用对比的手法表现了他对人间生活的赞美和向往。</a:t>
            </a:r>
            <a:endParaRPr kumimoji="1"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562000" y="898773"/>
            <a:ext cx="8610600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chemeClr val="tx1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4000" dirty="0"/>
              <a:t> </a:t>
            </a:r>
            <a:br>
              <a:rPr lang="en-US" altLang="zh-CN" sz="4000" dirty="0"/>
            </a:br>
            <a:r>
              <a:rPr lang="en-US" altLang="zh-CN" sz="4000" dirty="0"/>
              <a:t>     </a:t>
            </a:r>
            <a:r>
              <a:rPr lang="en-US" altLang="zh-CN" sz="4000" dirty="0" smtClean="0"/>
              <a:t>   </a:t>
            </a:r>
            <a:r>
              <a:rPr lang="zh-CN" altLang="zh-CN" sz="4000" b="1" dirty="0" smtClean="0">
                <a:solidFill>
                  <a:srgbClr val="7030A0"/>
                </a:solidFill>
              </a:rPr>
              <a:t>你</a:t>
            </a:r>
            <a:r>
              <a:rPr lang="zh-CN" altLang="zh-CN" sz="4000" b="1" dirty="0">
                <a:solidFill>
                  <a:srgbClr val="7030A0"/>
                </a:solidFill>
              </a:rPr>
              <a:t>喜欢词中哪些句子？说说你喜欢的理由</a:t>
            </a:r>
            <a:r>
              <a:rPr lang="zh-CN" altLang="zh-CN" sz="4000" b="1" dirty="0" smtClean="0">
                <a:solidFill>
                  <a:srgbClr val="7030A0"/>
                </a:solidFill>
              </a:rPr>
              <a:t>。</a:t>
            </a:r>
            <a:endParaRPr lang="zh-CN" altLang="zh-CN" sz="40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7896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Oval 2"/>
          <p:cNvSpPr>
            <a:spLocks noChangeArrowheads="1"/>
          </p:cNvSpPr>
          <p:nvPr/>
        </p:nvSpPr>
        <p:spPr bwMode="auto">
          <a:xfrm>
            <a:off x="914400" y="1524000"/>
            <a:ext cx="1295400" cy="609600"/>
          </a:xfrm>
          <a:prstGeom prst="ellipse">
            <a:avLst/>
          </a:pr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CC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Wingdings" pitchFamily="2" charset="2"/>
              <a:buNone/>
            </a:pPr>
            <a:r>
              <a:rPr kumimoji="1" lang="zh-CN" altLang="en-US" sz="3600" b="1" dirty="0">
                <a:solidFill>
                  <a:srgbClr val="00CC00"/>
                </a:solidFill>
                <a:latin typeface="宋体" pitchFamily="2" charset="-122"/>
                <a:ea typeface="华文行楷" pitchFamily="2" charset="-122"/>
              </a:rPr>
              <a:t>向往</a:t>
            </a:r>
          </a:p>
        </p:txBody>
      </p:sp>
      <p:sp>
        <p:nvSpPr>
          <p:cNvPr id="25603" name="Oval 3"/>
          <p:cNvSpPr>
            <a:spLocks noChangeArrowheads="1"/>
          </p:cNvSpPr>
          <p:nvPr/>
        </p:nvSpPr>
        <p:spPr bwMode="auto">
          <a:xfrm>
            <a:off x="3962400" y="1524000"/>
            <a:ext cx="1295400" cy="609600"/>
          </a:xfrm>
          <a:prstGeom prst="ellipse">
            <a:avLst/>
          </a:pr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CC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Wingdings" pitchFamily="2" charset="2"/>
              <a:buNone/>
            </a:pPr>
            <a:r>
              <a:rPr kumimoji="1" lang="zh-CN" altLang="en-US" sz="3600" b="1" dirty="0">
                <a:solidFill>
                  <a:srgbClr val="00CC00"/>
                </a:solidFill>
                <a:latin typeface="宋体" pitchFamily="2" charset="-122"/>
                <a:ea typeface="华文行楷" pitchFamily="2" charset="-122"/>
              </a:rPr>
              <a:t>热爱</a:t>
            </a:r>
          </a:p>
        </p:txBody>
      </p:sp>
      <p:sp>
        <p:nvSpPr>
          <p:cNvPr id="25604" name="Oval 4"/>
          <p:cNvSpPr>
            <a:spLocks noChangeArrowheads="1"/>
          </p:cNvSpPr>
          <p:nvPr/>
        </p:nvSpPr>
        <p:spPr bwMode="auto">
          <a:xfrm>
            <a:off x="2438400" y="2819400"/>
            <a:ext cx="1295400" cy="609600"/>
          </a:xfrm>
          <a:prstGeom prst="ellipse">
            <a:avLst/>
          </a:prstGeom>
          <a:gradFill rotWithShape="0">
            <a:gsLst>
              <a:gs pos="0">
                <a:schemeClr val="accent2">
                  <a:gamma/>
                  <a:shade val="46275"/>
                  <a:invGamma/>
                </a:schemeClr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CC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Wingdings" pitchFamily="2" charset="2"/>
              <a:buNone/>
            </a:pPr>
            <a:r>
              <a:rPr kumimoji="1" lang="zh-CN" altLang="en-US" sz="3600" b="1" dirty="0">
                <a:solidFill>
                  <a:srgbClr val="00CC00"/>
                </a:solidFill>
                <a:latin typeface="宋体" pitchFamily="2" charset="-122"/>
                <a:ea typeface="华文行楷" pitchFamily="2" charset="-122"/>
              </a:rPr>
              <a:t>徘徊</a:t>
            </a:r>
          </a:p>
        </p:txBody>
      </p:sp>
      <p:sp>
        <p:nvSpPr>
          <p:cNvPr id="25605" name="Oval 5"/>
          <p:cNvSpPr>
            <a:spLocks noChangeArrowheads="1"/>
          </p:cNvSpPr>
          <p:nvPr/>
        </p:nvSpPr>
        <p:spPr bwMode="auto">
          <a:xfrm>
            <a:off x="6858000" y="1524000"/>
            <a:ext cx="1295400" cy="609600"/>
          </a:xfrm>
          <a:prstGeom prst="ellipse">
            <a:avLst/>
          </a:pr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CC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Wingdings" pitchFamily="2" charset="2"/>
              <a:buNone/>
            </a:pPr>
            <a:r>
              <a:rPr kumimoji="1" lang="zh-CN" altLang="en-US" sz="3600" b="1">
                <a:solidFill>
                  <a:srgbClr val="00CC00"/>
                </a:solidFill>
                <a:latin typeface="宋体" pitchFamily="2" charset="-122"/>
                <a:ea typeface="华文行楷" pitchFamily="2" charset="-122"/>
              </a:rPr>
              <a:t>慰藉</a:t>
            </a:r>
          </a:p>
        </p:txBody>
      </p:sp>
      <p:sp>
        <p:nvSpPr>
          <p:cNvPr id="25606" name="Oval 6"/>
          <p:cNvSpPr>
            <a:spLocks noChangeArrowheads="1"/>
          </p:cNvSpPr>
          <p:nvPr/>
        </p:nvSpPr>
        <p:spPr bwMode="auto">
          <a:xfrm>
            <a:off x="5410200" y="2819400"/>
            <a:ext cx="1295400" cy="609600"/>
          </a:xfrm>
          <a:prstGeom prst="ellipse">
            <a:avLst/>
          </a:prstGeom>
          <a:gradFill rotWithShape="0">
            <a:gsLst>
              <a:gs pos="0">
                <a:schemeClr val="accent2">
                  <a:gamma/>
                  <a:shade val="46275"/>
                  <a:invGamma/>
                </a:schemeClr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CC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Wingdings" pitchFamily="2" charset="2"/>
              <a:buNone/>
            </a:pPr>
            <a:r>
              <a:rPr kumimoji="1" lang="zh-CN" altLang="en-US" sz="3600" b="1" dirty="0">
                <a:solidFill>
                  <a:srgbClr val="00CC00"/>
                </a:solidFill>
                <a:latin typeface="宋体" pitchFamily="2" charset="-122"/>
                <a:ea typeface="华文行楷" pitchFamily="2" charset="-122"/>
              </a:rPr>
              <a:t>惆怅</a:t>
            </a:r>
          </a:p>
        </p:txBody>
      </p:sp>
      <p:sp>
        <p:nvSpPr>
          <p:cNvPr id="25607" name="Freeform 7"/>
          <p:cNvSpPr>
            <a:spLocks/>
          </p:cNvSpPr>
          <p:nvPr/>
        </p:nvSpPr>
        <p:spPr bwMode="auto">
          <a:xfrm>
            <a:off x="1600200" y="2133600"/>
            <a:ext cx="5943600" cy="685800"/>
          </a:xfrm>
          <a:custGeom>
            <a:avLst/>
            <a:gdLst>
              <a:gd name="T0" fmla="*/ 0 w 3744"/>
              <a:gd name="T1" fmla="*/ 0 h 432"/>
              <a:gd name="T2" fmla="*/ 912 w 3744"/>
              <a:gd name="T3" fmla="*/ 432 h 432"/>
              <a:gd name="T4" fmla="*/ 1920 w 3744"/>
              <a:gd name="T5" fmla="*/ 0 h 432"/>
              <a:gd name="T6" fmla="*/ 2832 w 3744"/>
              <a:gd name="T7" fmla="*/ 432 h 432"/>
              <a:gd name="T8" fmla="*/ 3744 w 3744"/>
              <a:gd name="T9" fmla="*/ 0 h 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44" h="432">
                <a:moveTo>
                  <a:pt x="0" y="0"/>
                </a:moveTo>
                <a:cubicBezTo>
                  <a:pt x="296" y="216"/>
                  <a:pt x="592" y="432"/>
                  <a:pt x="912" y="432"/>
                </a:cubicBezTo>
                <a:cubicBezTo>
                  <a:pt x="1232" y="432"/>
                  <a:pt x="1600" y="0"/>
                  <a:pt x="1920" y="0"/>
                </a:cubicBezTo>
                <a:cubicBezTo>
                  <a:pt x="2240" y="0"/>
                  <a:pt x="2528" y="432"/>
                  <a:pt x="2832" y="432"/>
                </a:cubicBezTo>
                <a:cubicBezTo>
                  <a:pt x="3136" y="432"/>
                  <a:pt x="3592" y="72"/>
                  <a:pt x="3744" y="0"/>
                </a:cubicBezTo>
              </a:path>
            </a:pathLst>
          </a:custGeom>
          <a:noFill/>
          <a:ln w="19050" cap="flat" cmpd="sng">
            <a:solidFill>
              <a:srgbClr val="FFFF00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t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Wingdings" pitchFamily="2" charset="2"/>
              <a:buChar char="Ø"/>
            </a:pPr>
            <a:endParaRPr kumimoji="1" lang="zh-CN" altLang="en-US" sz="3600">
              <a:solidFill>
                <a:srgbClr val="00CC00"/>
              </a:solidFill>
              <a:latin typeface="宋体" pitchFamily="2" charset="-122"/>
            </a:endParaRPr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990600" y="4724400"/>
            <a:ext cx="72390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chemeClr val="tx1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FFFF00"/>
              </a:buClr>
              <a:buFont typeface="Wingdings" pitchFamily="2" charset="2"/>
              <a:buChar char="Ø"/>
            </a:pPr>
            <a:r>
              <a:rPr kumimoji="1" lang="zh-CN" altLang="en-US" sz="3600" b="1" dirty="0">
                <a:solidFill>
                  <a:srgbClr val="FF0000"/>
                </a:solidFill>
                <a:latin typeface="宋体" pitchFamily="2" charset="-122"/>
                <a:ea typeface="黑体" pitchFamily="49" charset="-122"/>
              </a:rPr>
              <a:t>主题</a:t>
            </a:r>
            <a:r>
              <a:rPr kumimoji="1" lang="zh-CN" altLang="en-US" sz="3600" b="1" dirty="0">
                <a:solidFill>
                  <a:srgbClr val="FF0000"/>
                </a:solidFill>
                <a:latin typeface="宋体" pitchFamily="2" charset="-122"/>
                <a:cs typeface="Times New Roman" pitchFamily="18" charset="0"/>
              </a:rPr>
              <a:t>：</a:t>
            </a:r>
            <a:r>
              <a:rPr kumimoji="1" lang="zh-CN" altLang="en-US" sz="3600" b="1" dirty="0">
                <a:solidFill>
                  <a:srgbClr val="FF0000"/>
                </a:solidFill>
                <a:latin typeface="宋体" pitchFamily="2" charset="-122"/>
                <a:ea typeface="隶书" pitchFamily="49" charset="-122"/>
              </a:rPr>
              <a:t>表达了诗人的旷达胸襟和对亲人的怀念。</a:t>
            </a:r>
            <a:r>
              <a:rPr kumimoji="1" lang="zh-CN" altLang="en-US" sz="3600" b="1" dirty="0">
                <a:solidFill>
                  <a:srgbClr val="FF0000"/>
                </a:solidFill>
                <a:latin typeface="宋体" pitchFamily="2" charset="-122"/>
              </a:rPr>
              <a:t> </a:t>
            </a:r>
          </a:p>
        </p:txBody>
      </p:sp>
      <p:sp>
        <p:nvSpPr>
          <p:cNvPr id="25609" name="Rectangle 9"/>
          <p:cNvSpPr>
            <a:spLocks noChangeArrowheads="1"/>
          </p:cNvSpPr>
          <p:nvPr/>
        </p:nvSpPr>
        <p:spPr bwMode="auto">
          <a:xfrm>
            <a:off x="0" y="116632"/>
            <a:ext cx="9144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chemeClr val="tx1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Wingdings" pitchFamily="2" charset="2"/>
              <a:buNone/>
            </a:pPr>
            <a:r>
              <a:rPr kumimoji="1" lang="en-US" altLang="zh-CN" sz="3600" dirty="0" smtClean="0">
                <a:solidFill>
                  <a:srgbClr val="CC3300"/>
                </a:solidFill>
                <a:latin typeface="宋体" pitchFamily="2" charset="-122"/>
              </a:rPr>
              <a:t>【</a:t>
            </a:r>
            <a:r>
              <a:rPr lang="zh-CN" altLang="zh-CN" sz="3600" b="1" dirty="0" smtClean="0">
                <a:solidFill>
                  <a:srgbClr val="C00000"/>
                </a:solidFill>
              </a:rPr>
              <a:t>自</a:t>
            </a:r>
            <a:r>
              <a:rPr lang="zh-CN" altLang="en-US" sz="3600" b="1" dirty="0" smtClean="0">
                <a:solidFill>
                  <a:srgbClr val="C00000"/>
                </a:solidFill>
              </a:rPr>
              <a:t>读 、背</a:t>
            </a:r>
            <a:r>
              <a:rPr lang="zh-CN" altLang="zh-CN" sz="3600" b="1" dirty="0" smtClean="0">
                <a:solidFill>
                  <a:srgbClr val="C00000"/>
                </a:solidFill>
              </a:rPr>
              <a:t>读</a:t>
            </a:r>
            <a:r>
              <a:rPr kumimoji="1" lang="en-US" altLang="zh-CN" sz="3600" dirty="0" smtClean="0">
                <a:solidFill>
                  <a:srgbClr val="CC3300"/>
                </a:solidFill>
                <a:latin typeface="宋体" pitchFamily="2" charset="-122"/>
              </a:rPr>
              <a:t>】</a:t>
            </a:r>
            <a:endParaRPr kumimoji="1" lang="en-US" altLang="zh-CN" sz="3600" dirty="0">
              <a:solidFill>
                <a:srgbClr val="CC3300"/>
              </a:solidFill>
              <a:latin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3235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500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500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500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animBg="1" autoUpdateAnimBg="0"/>
      <p:bldP spid="25603" grpId="0" animBg="1" autoUpdateAnimBg="0"/>
      <p:bldP spid="25604" grpId="0" animBg="1" autoUpdateAnimBg="0"/>
      <p:bldP spid="25605" grpId="0" animBg="1" autoUpdateAnimBg="0"/>
      <p:bldP spid="25606" grpId="0" animBg="1" autoUpdateAnimBg="0"/>
      <p:bldP spid="25607" grpId="0" animBg="1"/>
      <p:bldP spid="25608" grpId="0" autoUpdateAnimBg="0"/>
    </p:bldLst>
  </p:timing>
</p:sld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2"/>
        </a:solidFill>
        <a:ln w="15875" cap="flat" cmpd="sng" algn="ctr">
          <a:solidFill>
            <a:schemeClr val="tx1"/>
          </a:solidFill>
          <a:prstDash val="sysDot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t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chemeClr val="tx1"/>
          </a:buClr>
          <a:buSzTx/>
          <a:buFont typeface="Wingdings" pitchFamily="2" charset="2"/>
          <a:buChar char="Ø"/>
          <a:tabLst/>
          <a:defRPr kumimoji="1" lang="zh-CN" altLang="en-US" sz="3600" b="0" i="0" u="none" strike="noStrike" cap="none" normalizeH="0" baseline="0" smtClean="0">
            <a:ln>
              <a:noFill/>
            </a:ln>
            <a:solidFill>
              <a:srgbClr val="00CC00"/>
            </a:solidFill>
            <a:effectLst/>
            <a:latin typeface="宋体" pitchFamily="2" charset="-122"/>
            <a:ea typeface="魏碑体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2"/>
        </a:solidFill>
        <a:ln w="15875" cap="flat" cmpd="sng" algn="ctr">
          <a:solidFill>
            <a:schemeClr val="tx1"/>
          </a:solidFill>
          <a:prstDash val="sysDot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t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chemeClr val="tx1"/>
          </a:buClr>
          <a:buSzTx/>
          <a:buFont typeface="Wingdings" pitchFamily="2" charset="2"/>
          <a:buChar char="Ø"/>
          <a:tabLst/>
          <a:defRPr kumimoji="1" lang="zh-CN" altLang="en-US" sz="3600" b="0" i="0" u="none" strike="noStrike" cap="none" normalizeH="0" baseline="0" smtClean="0">
            <a:ln>
              <a:noFill/>
            </a:ln>
            <a:solidFill>
              <a:srgbClr val="00CC00"/>
            </a:solidFill>
            <a:effectLst/>
            <a:latin typeface="宋体" pitchFamily="2" charset="-122"/>
            <a:ea typeface="魏碑体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Blends">
  <a:themeElements>
    <a:clrScheme name="Blends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宋体" pitchFamily="2" charset="-12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335</TotalTime>
  <Words>804</Words>
  <Application>Microsoft Office PowerPoint</Application>
  <PresentationFormat>全屏显示(4:3)</PresentationFormat>
  <Paragraphs>107</Paragraphs>
  <Slides>14</Slides>
  <Notes>5</Notes>
  <HiddenSlides>0</HiddenSlides>
  <MMClips>4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Office 主题​​</vt:lpstr>
      <vt:lpstr>默认设计模板</vt:lpstr>
      <vt:lpstr>Blends</vt:lpstr>
      <vt:lpstr>暗香扑面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www.ywzx8.com</dc:title>
  <dc:subject>www.ywzx8.com</dc:subject>
  <dc:creator>www.ywzx8.com</dc:creator>
  <cp:keywords>www.ywzx8.com</cp:keywords>
  <dc:description>中学语文在线-免费资源站（www.ywzx8.com）</dc:description>
  <cp:lastModifiedBy>微软用户</cp:lastModifiedBy>
  <cp:revision>www.ywzx8.com</cp:revision>
  <dcterms:created xsi:type="dcterms:W3CDTF">2015-03-18T00:23:58Z</dcterms:created>
  <dcterms:modified xsi:type="dcterms:W3CDTF">2015-03-23T03:12:21Z</dcterms:modified>
  <cp:category>www.ywzx8.com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www.ywzx8.com</vt:lpwstr>
  </property>
</Properties>
</file>