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34" r:id="rId3"/>
    <p:sldId id="335" r:id="rId4"/>
    <p:sldId id="257" r:id="rId5"/>
    <p:sldId id="256" r:id="rId6"/>
    <p:sldId id="338" r:id="rId7"/>
    <p:sldId id="264" r:id="rId8"/>
    <p:sldId id="339" r:id="rId9"/>
    <p:sldId id="336" r:id="rId10"/>
    <p:sldId id="337" r:id="rId11"/>
    <p:sldId id="340" r:id="rId12"/>
    <p:sldId id="341" r:id="rId13"/>
    <p:sldId id="342" r:id="rId14"/>
    <p:sldId id="343" r:id="rId15"/>
    <p:sldId id="349" r:id="rId16"/>
    <p:sldId id="344" r:id="rId17"/>
    <p:sldId id="346" r:id="rId18"/>
    <p:sldId id="345" r:id="rId19"/>
    <p:sldId id="347" r:id="rId20"/>
    <p:sldId id="277" r:id="rId21"/>
    <p:sldId id="358" r:id="rId22"/>
    <p:sldId id="281" r:id="rId23"/>
    <p:sldId id="350" r:id="rId24"/>
    <p:sldId id="282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CC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46"/>
        <p:guide pos="28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59017-E976-4F29-AEB5-3405A4EDE3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E3D4E-0117-4AFE-9F42-24FB5A8989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588F62AD-1FD1-4B03-8B57-038928EBD88E}" type="slidenum">
              <a:rPr lang="en-US" altLang="zh-CN"/>
            </a:fld>
            <a:endParaRPr lang="en-US" altLang="zh-CN"/>
          </a:p>
        </p:txBody>
      </p:sp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anchor="ctr"/>
          <a:lstStyle/>
          <a:p>
            <a:endParaRPr lang="zh-CN" altLang="zh-CN"/>
          </a:p>
        </p:txBody>
      </p:sp>
      <p:sp>
        <p:nvSpPr>
          <p:cNvPr id="104452" name="灯片编号占位符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FB34C811-9C86-416B-8DA2-39108C82C741}" type="slidenum">
              <a:rPr lang="zh-CN" altLang="zh-CN" sz="1200">
                <a:latin typeface="Times New Roman" panose="02020603050405020304" pitchFamily="18" charset="0"/>
              </a:rPr>
            </a:fld>
            <a:endParaRPr lang="zh-CN" altLang="zh-CN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l="-9000" t="-9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270" y="774700"/>
            <a:ext cx="914717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ym typeface="+mn-ea"/>
              </a:rPr>
              <a:t>导入：</a:t>
            </a:r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前段时间，我们学习了一篇消息，题目是《首届诺贝尔奖颁发》，诺贝尔奖是科学界的最高荣誉。那么，大家知不 知道世界上第一位两次获 得诺贝尔奖的科学家是谁？对，她就是著名的居里夫人。这节课，我们来学习《美丽的颜色》，了解居里夫人提炼出镭的过程，感受这位伟大的科学家的人格魅力。</a:t>
            </a:r>
            <a:endParaRPr lang="zh-CN" altLang="en-US" sz="4000" b="1"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8750" y="243205"/>
            <a:ext cx="90754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 b="1">
                <a:sym typeface="+mn-ea"/>
              </a:rPr>
              <a:t>目标导学一：默读课文，整体感知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15" y="1152525"/>
            <a:ext cx="9281160" cy="5723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勾画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出描写居里夫人工作的环境的语句，概括环境的特点</a:t>
            </a:r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。</a:t>
            </a:r>
            <a:r>
              <a:rPr lang="zh-CN" altLang="en-US" sz="5400" b="1" dirty="0">
                <a:solidFill>
                  <a:srgbClr val="FF33CC"/>
                </a:solidFill>
                <a:sym typeface="+mn-ea"/>
              </a:rPr>
              <a:t> </a:t>
            </a:r>
            <a:endParaRPr lang="zh-CN" altLang="en-US" sz="5400" b="1" dirty="0">
              <a:solidFill>
                <a:srgbClr val="FF33CC"/>
              </a:solidFill>
              <a:sym typeface="+mn-ea"/>
            </a:endParaRPr>
          </a:p>
          <a:p>
            <a:pPr algn="l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居里夫妇提炼镭的过程可以分为两个阶段，这两个阶段他们是怎样分工的？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3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居里夫人是怎样工作的？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>
              <a:buFont typeface="Arial" panose="020B0604020202020204" pitchFamily="34" charset="0"/>
              <a:buNone/>
            </a:pP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buFont typeface="Arial" panose="020B0604020202020204" pitchFamily="34" charset="0"/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5120" y="413385"/>
            <a:ext cx="868108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勾画</a:t>
            </a:r>
            <a:r>
              <a:rPr lang="zh-CN" altLang="en-US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出描写居里夫人工作的环境的语句，概括环境的特点。</a:t>
            </a:r>
            <a:r>
              <a:rPr lang="zh-CN" altLang="en-US" b="1" dirty="0">
                <a:solidFill>
                  <a:srgbClr val="FF33CC"/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230" y="1735455"/>
            <a:ext cx="915797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居里夫人工作的环境是娄蒙路的棚屋，这里夏天酷热，冬天寒冷，下雨漏水，下霜可以把人冻僵。但她大部分工作，要在院子里露天完成。由此可以看出，居里夫人工作环境</a:t>
            </a:r>
            <a:r>
              <a:rPr lang="zh-CN" altLang="en-US" sz="40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简陋、艰苦。</a:t>
            </a:r>
            <a:endParaRPr lang="zh-CN" altLang="en-US" sz="40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010" y="161925"/>
            <a:ext cx="911161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居里夫妇提炼镭的过程可以分为两个阶段，这两个阶段他们是怎样分工的？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010" y="2108835"/>
            <a:ext cx="911161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5400" b="1" dirty="0">
                <a:sym typeface="+mn-ea"/>
              </a:rPr>
              <a:t>       </a:t>
            </a:r>
            <a:r>
              <a:rPr lang="en-US" altLang="zh-CN" sz="5400" b="1" dirty="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  <a:sym typeface="+mn-ea"/>
              </a:rPr>
              <a:t>第一年里，他们共同从事镭和钋的化学离析工作；之后，他们进行了分工，提炼镭的工作由居里夫人一个人来完成。</a:t>
            </a:r>
            <a:endParaRPr lang="zh-CN" altLang="en-US" sz="54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375" y="441960"/>
            <a:ext cx="898588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en-US" altLang="zh-CN" sz="6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3</a:t>
            </a:r>
            <a:r>
              <a:rPr lang="zh-CN" altLang="en-US" sz="6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居里夫人是怎样工作的？</a:t>
            </a:r>
            <a:endParaRPr lang="zh-CN" altLang="en-US" sz="60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43180" y="1644650"/>
            <a:ext cx="92329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800" b="1" dirty="0">
                <a:solidFill>
                  <a:srgbClr val="FF0000"/>
                </a:solidFill>
                <a:sym typeface="+mn-ea"/>
              </a:rPr>
              <a:t>         </a:t>
            </a:r>
            <a:r>
              <a:rPr lang="zh-CN" altLang="en-US" sz="4800" b="1" dirty="0">
                <a:solidFill>
                  <a:srgbClr val="FF0000"/>
                </a:solidFill>
                <a:sym typeface="+mn-ea"/>
              </a:rPr>
              <a:t>她做的是壮工的工作，穿着满是尘污和酸渍的旧工作服，在烟的刺激下，用铁条连续几小时搅动沸腾着的材料。长年累月的工作，一个人搬运容器，移注溶液。 </a:t>
            </a:r>
            <a:endParaRPr lang="zh-CN" altLang="en-US" sz="48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880" y="110490"/>
            <a:ext cx="9164955" cy="7570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5400" b="1">
                <a:sym typeface="+mn-ea"/>
              </a:rPr>
              <a:t>目标导学二：</a:t>
            </a:r>
            <a:endParaRPr lang="zh-CN" altLang="en-US" sz="5400" b="1">
              <a:sym typeface="+mn-ea"/>
            </a:endParaRPr>
          </a:p>
          <a:p>
            <a:pPr algn="l"/>
            <a:r>
              <a:rPr lang="en-US" altLang="zh-CN" sz="5400" b="1">
                <a:sym typeface="+mn-ea"/>
              </a:rPr>
              <a:t>1 </a:t>
            </a:r>
            <a:r>
              <a:rPr lang="zh-CN" altLang="en-US" sz="5400" b="1">
                <a:sym typeface="+mn-ea"/>
              </a:rPr>
              <a:t>分析人物形象（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总结并找相关语句）</a:t>
            </a:r>
            <a:r>
              <a:rPr lang="zh-CN" altLang="en-US" sz="5400" b="1">
                <a:sym typeface="+mn-ea"/>
              </a:rPr>
              <a:t>。</a:t>
            </a:r>
            <a:endParaRPr lang="zh-CN" altLang="en-US" sz="5400" b="1">
              <a:sym typeface="+mn-ea"/>
            </a:endParaRPr>
          </a:p>
          <a:p>
            <a:pPr algn="l"/>
            <a:r>
              <a:rPr lang="en-US" altLang="zh-CN" sz="5400" b="1">
                <a:sym typeface="+mn-ea"/>
              </a:rPr>
              <a:t>2</a:t>
            </a:r>
            <a:r>
              <a:rPr lang="zh-CN" altLang="en-US" sz="5400" b="1" dirty="0">
                <a:solidFill>
                  <a:schemeClr val="tx1"/>
                </a:solidFill>
                <a:sym typeface="+mn-ea"/>
              </a:rPr>
              <a:t>“美丽的颜色”有什么深刻含义？</a:t>
            </a:r>
            <a:endParaRPr lang="zh-CN" altLang="en-US" sz="5400" b="1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en-US" altLang="zh-CN" sz="5400" b="1">
                <a:solidFill>
                  <a:schemeClr val="tx1"/>
                </a:solidFill>
                <a:sym typeface="+mn-ea"/>
              </a:rPr>
              <a:t>3 </a:t>
            </a:r>
            <a:r>
              <a:rPr lang="zh-CN" altLang="en-US" sz="5400" b="1" dirty="0">
                <a:solidFill>
                  <a:schemeClr val="tx1"/>
                </a:solidFill>
                <a:sym typeface="+mn-ea"/>
              </a:rPr>
              <a:t>课文大量引用居里夫人的话，找出来读一读，思考这样写有什么作用。</a:t>
            </a:r>
            <a:endParaRPr lang="zh-CN" altLang="en-US" sz="5400" b="1" dirty="0">
              <a:solidFill>
                <a:schemeClr val="tx1"/>
              </a:solidFill>
              <a:sym typeface="+mn-ea"/>
            </a:endParaRPr>
          </a:p>
          <a:p>
            <a:pPr algn="l"/>
            <a:endParaRPr lang="zh-CN" altLang="en-US" sz="5400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790" y="124460"/>
            <a:ext cx="86506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>
                <a:sym typeface="+mn-ea"/>
              </a:rPr>
              <a:t>分析人物形象</a:t>
            </a:r>
            <a:endParaRPr lang="zh-CN" altLang="en-US" sz="4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485" y="954405"/>
            <a:ext cx="874966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 u="sng">
                <a:solidFill>
                  <a:srgbClr val="FF0000"/>
                </a:solidFill>
                <a:sym typeface="+mn-ea"/>
              </a:rPr>
              <a:t>居里夫人是一个热爱科学的人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，</a:t>
            </a:r>
            <a:r>
              <a:rPr lang="zh-CN" altLang="en-US" sz="3200" b="1">
                <a:sym typeface="+mn-ea"/>
              </a:rPr>
              <a:t>“工作日变成了工作月，工作月变成了工作年，比埃尔和玛丽并没有失掉勇气。这种抵抗他们的材料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迷住</a:t>
            </a:r>
            <a:r>
              <a:rPr lang="zh-CN" altLang="en-US" sz="3200" b="1">
                <a:sym typeface="+mn-ea"/>
              </a:rPr>
              <a:t>了他们。”</a:t>
            </a:r>
            <a:r>
              <a:rPr lang="zh-CN" altLang="en-US" sz="3200" b="1" u="sng">
                <a:solidFill>
                  <a:srgbClr val="002060"/>
                </a:solidFill>
                <a:sym typeface="+mn-ea"/>
              </a:rPr>
              <a:t>“迷住”一词突出表现了居里夫人对科学的痴迷和挚爱。</a:t>
            </a:r>
            <a:r>
              <a:rPr lang="zh-CN" altLang="en-US" sz="3200" b="1">
                <a:sym typeface="+mn-ea"/>
              </a:rPr>
              <a:t>“她小心翼翼地走上前去找，找到一张有草垫的椅子，坐下了。在黑暗中，在寂静中，两个人的脸都转向这些微光，转向这射线的神秘来源，转向镭，转向他们的镭！玛丽的身体前倾，热切地望着，她此时的姿势，就像一小时前在她睡着了 的孩子床头看着孩子一样 。” </a:t>
            </a:r>
            <a:r>
              <a:rPr lang="zh-CN" altLang="en-US" sz="3200" b="1" u="sng">
                <a:solidFill>
                  <a:srgbClr val="002060"/>
                </a:solidFill>
                <a:sym typeface="+mn-ea"/>
              </a:rPr>
              <a:t>“前倾”“热切”生动形象地表现了居里夫人对镭的迷恋。</a:t>
            </a:r>
            <a:endParaRPr lang="zh-CN" altLang="en-US" sz="3200" b="1" u="sng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635" y="300355"/>
            <a:ext cx="888936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居里夫人是一个不怕困难的人，</a:t>
            </a:r>
            <a:r>
              <a:rPr lang="zh-CN" altLang="en-US" sz="4000" b="1">
                <a:sym typeface="+mn-ea"/>
              </a:rPr>
              <a:t>“最困难的，或者说几乎不可能的，乃是离析这 极小含量的物质，使它从与它密切混合着的杂质中分离出来。”</a:t>
            </a:r>
            <a:r>
              <a:rPr lang="zh-CN" altLang="en-US" sz="4000" b="1">
                <a:solidFill>
                  <a:srgbClr val="002060"/>
                </a:solidFill>
                <a:sym typeface="+mn-ea"/>
              </a:rPr>
              <a:t>居里夫人选择最困难的工作，付出艰苦的劳动。</a:t>
            </a:r>
            <a:endParaRPr lang="zh-CN" altLang="en-US" sz="4000" b="1">
              <a:solidFill>
                <a:srgbClr val="00206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2540" y="3469640"/>
            <a:ext cx="877506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居里夫人是一个持之以恒、不达目的誓不罢休的人，</a:t>
            </a:r>
            <a:r>
              <a:rPr lang="zh-CN" altLang="en-US" sz="4000" b="1">
                <a:sym typeface="+mn-ea"/>
              </a:rPr>
              <a:t>“工作日变成了工作月，工作月变成了工作年。”</a:t>
            </a:r>
            <a:r>
              <a:rPr lang="zh-CN" altLang="en-US" sz="4000" b="1">
                <a:solidFill>
                  <a:srgbClr val="002060"/>
                </a:solidFill>
                <a:sym typeface="+mn-ea"/>
              </a:rPr>
              <a:t>在这日复一日年复一年中，居里夫人终于提炼出了镭。</a:t>
            </a:r>
            <a:endParaRPr lang="zh-CN" altLang="en-US" sz="4000" b="1">
              <a:solidFill>
                <a:srgbClr val="002060"/>
              </a:solidFill>
              <a:sym typeface="+mn-ea"/>
            </a:endParaRPr>
          </a:p>
          <a:p>
            <a:endParaRPr lang="zh-CN" altLang="en-US" sz="4000" b="1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9230" y="613410"/>
            <a:ext cx="876554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居里夫人是一个</a:t>
            </a: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热爱科学的人。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r>
              <a:rPr lang="zh-CN" altLang="en-US" sz="6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居里夫人是一个</a:t>
            </a: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不怕困难的人。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r>
              <a:rPr lang="zh-CN" altLang="zh-CN" sz="6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居里夫人是一个</a:t>
            </a:r>
            <a:r>
              <a:rPr lang="zh-CN" altLang="zh-CN" sz="6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持之以恒、不达目的誓不罢休的人</a:t>
            </a: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。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315" y="542925"/>
            <a:ext cx="86963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5400" b="1">
                <a:sym typeface="+mn-ea"/>
              </a:rPr>
              <a:t>2</a:t>
            </a:r>
            <a:r>
              <a:rPr lang="zh-CN" altLang="en-US" sz="4800" b="1">
                <a:ln>
                  <a:noFill/>
                </a:ln>
                <a:solidFill>
                  <a:srgbClr val="002060"/>
                </a:solidFill>
                <a:sym typeface="+mn-ea"/>
              </a:rPr>
              <a:t>“美丽的颜色”</a:t>
            </a:r>
            <a:r>
              <a:rPr lang="zh-CN" altLang="en-US" sz="4000" b="1">
                <a:sym typeface="+mn-ea"/>
              </a:rPr>
              <a:t>有什么深刻含义？</a:t>
            </a:r>
            <a:endParaRPr lang="zh-CN" altLang="en-US" sz="40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950" y="1760855"/>
            <a:ext cx="89896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一是指文中居里夫人提炼的镭的略带蓝色的荧光的美丽；二是指居里夫人热爱科学、不懈追求、淡泊名利的态度和精神。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60960" y="239395"/>
            <a:ext cx="924433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4000" b="1">
                <a:sym typeface="+mn-ea"/>
              </a:rPr>
              <a:t>3 </a:t>
            </a:r>
            <a:r>
              <a:rPr lang="zh-CN" altLang="en-US" sz="4000" b="1" dirty="0">
                <a:sym typeface="+mn-ea"/>
              </a:rPr>
              <a:t>课文大量引用居里夫人的话，找出来，这样写有什么作用？</a:t>
            </a:r>
            <a:endParaRPr lang="zh-CN" altLang="en-US" sz="4000" b="1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365" y="1604010"/>
            <a:ext cx="894969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 b="1" dirty="0">
                <a:solidFill>
                  <a:srgbClr val="002060"/>
                </a:solidFill>
                <a:sym typeface="+mn-ea"/>
              </a:rPr>
              <a:t>这样写，补充了历史细节，展示出传主真实的心理感受，增强了文章的真实性，使文章的叙述节奏有波澜，使行文更加生动。</a:t>
            </a:r>
            <a:r>
              <a:rPr lang="zh-CN" altLang="en-US" sz="6000" b="1" dirty="0">
                <a:solidFill>
                  <a:schemeClr val="tx2"/>
                </a:solidFill>
                <a:sym typeface="+mn-ea"/>
              </a:rPr>
              <a:t> </a:t>
            </a:r>
            <a:endParaRPr lang="zh-CN" altLang="en-US" sz="6000" b="1" dirty="0">
              <a:solidFill>
                <a:schemeClr val="tx2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3074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/>
          </a:p>
        </p:txBody>
      </p:sp>
      <p:pic>
        <p:nvPicPr>
          <p:cNvPr id="3075" name="图片 3" descr="tim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6360" y="-57150"/>
            <a:ext cx="9163050" cy="68154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3515" y="272415"/>
            <a:ext cx="32435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 b="1"/>
              <a:t>拓展延伸</a:t>
            </a:r>
            <a:endParaRPr lang="zh-CN" altLang="en-US" sz="6000" b="1"/>
          </a:p>
        </p:txBody>
      </p:sp>
      <p:sp>
        <p:nvSpPr>
          <p:cNvPr id="3" name="文本框 2"/>
          <p:cNvSpPr txBox="1"/>
          <p:nvPr/>
        </p:nvSpPr>
        <p:spPr>
          <a:xfrm>
            <a:off x="96520" y="1009650"/>
            <a:ext cx="898398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hangingPunct="0">
              <a:lnSpc>
                <a:spcPct val="200000"/>
              </a:lnSpc>
            </a:pP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你觉得居里夫人成功的主要秘诀是什么？从中你得到什么启示？</a:t>
            </a:r>
            <a:endParaRPr lang="zh-CN" altLang="en-US" sz="54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 bwMode="auto">
          <a:xfrm>
            <a:off x="2025650" y="213995"/>
            <a:ext cx="3619500" cy="974725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r>
              <a:rPr lang="en-US" altLang="zh-CN" sz="4000" b="1" dirty="0">
                <a:solidFill>
                  <a:srgbClr val="0066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lang="zh-CN" altLang="en-US" sz="4000" b="1" dirty="0">
                <a:solidFill>
                  <a:srgbClr val="0066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课文小结</a:t>
            </a:r>
            <a:endParaRPr lang="zh-CN" altLang="zh-CN" sz="4000" b="1" dirty="0">
              <a:solidFill>
                <a:srgbClr val="0066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2405" name="矩形 1"/>
          <p:cNvSpPr>
            <a:spLocks noChangeArrowheads="1"/>
          </p:cNvSpPr>
          <p:nvPr/>
        </p:nvSpPr>
        <p:spPr bwMode="auto">
          <a:xfrm>
            <a:off x="160655" y="1328420"/>
            <a:ext cx="8822690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9455" algn="l"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本文记述了居里夫妇提取镭元素的工作情景，全文以极端的艰苦与“极大的快乐”贯穿始终，形象地表现出居里夫妇对镭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的迷恋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，以及由这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种迷恋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而带来的“毫不妥协”“极端顽强”的工作热忱。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3" descr="illusticon279371s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214290"/>
            <a:ext cx="1504950" cy="1504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7170" y="271145"/>
            <a:ext cx="8424545" cy="5662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当堂检测</a:t>
            </a:r>
            <a:endParaRPr lang="zh-CN" altLang="en-US" sz="4800" b="1"/>
          </a:p>
          <a:p>
            <a:r>
              <a:rPr lang="zh-CN" altLang="en-US" sz="4400" b="1"/>
              <a:t>找</a:t>
            </a:r>
            <a:r>
              <a:rPr lang="zh-CN" altLang="en-US" sz="4400" b="1">
                <a:solidFill>
                  <a:srgbClr val="FF0000"/>
                </a:solidFill>
              </a:rPr>
              <a:t>错</a:t>
            </a:r>
            <a:r>
              <a:rPr lang="zh-CN" altLang="en-US" sz="4400" b="1"/>
              <a:t>字</a:t>
            </a:r>
            <a:endParaRPr lang="zh-CN" altLang="en-US" sz="4400" b="1"/>
          </a:p>
          <a:p>
            <a:r>
              <a:rPr lang="en-US" altLang="zh-CN" sz="4800" b="1"/>
              <a:t>1</a:t>
            </a:r>
            <a:r>
              <a:rPr lang="zh-CN" altLang="en-US" sz="5400" b="1"/>
              <a:t>在夏天，因为棚顶是玻璃的，棚屋里面躁热得像温室。（    ）</a:t>
            </a:r>
            <a:endParaRPr lang="zh-CN" altLang="en-US" sz="5400" b="1"/>
          </a:p>
          <a:p>
            <a:r>
              <a:rPr lang="en-US" altLang="zh-CN" sz="5400" b="1"/>
              <a:t>2</a:t>
            </a:r>
            <a:r>
              <a:rPr lang="zh-CN" altLang="en-US" sz="5400" b="1"/>
              <a:t>她的伴侣用手轻轻地拂摸她的头发。（      ）</a:t>
            </a:r>
            <a:endParaRPr lang="zh-CN" altLang="en-US" sz="5400" b="1"/>
          </a:p>
        </p:txBody>
      </p:sp>
      <p:sp>
        <p:nvSpPr>
          <p:cNvPr id="3" name="文本框 2"/>
          <p:cNvSpPr txBox="1"/>
          <p:nvPr/>
        </p:nvSpPr>
        <p:spPr>
          <a:xfrm>
            <a:off x="2256790" y="3250565"/>
            <a:ext cx="21685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u="sng">
                <a:solidFill>
                  <a:srgbClr val="FF0000"/>
                </a:solidFill>
              </a:rPr>
              <a:t>燥</a:t>
            </a:r>
            <a:endParaRPr lang="zh-CN" altLang="en-US" sz="6000" b="1" u="sng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52595" y="5069205"/>
            <a:ext cx="12357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u="sng">
                <a:solidFill>
                  <a:srgbClr val="FF0000"/>
                </a:solidFill>
              </a:rPr>
              <a:t>抚</a:t>
            </a:r>
            <a:endParaRPr lang="zh-CN" altLang="en-US" sz="6000" b="1" u="sng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25315" y="723900"/>
            <a:ext cx="755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30700" y="2467610"/>
            <a:ext cx="1086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b="1">
                <a:solidFill>
                  <a:srgbClr val="FF0000"/>
                </a:solidFill>
                <a:sym typeface="+mn-ea"/>
              </a:rPr>
              <a:t>躁</a:t>
            </a:r>
            <a:endParaRPr lang="zh-CN" altLang="en-US" sz="5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77355" y="4147185"/>
            <a:ext cx="1709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b="1">
                <a:solidFill>
                  <a:srgbClr val="FF0000"/>
                </a:solidFill>
                <a:sym typeface="+mn-ea"/>
              </a:rPr>
              <a:t>拂</a:t>
            </a:r>
            <a:endParaRPr lang="zh-CN" altLang="en-US" sz="5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 bwMode="auto">
          <a:xfrm>
            <a:off x="1623695" y="499745"/>
            <a:ext cx="4140835" cy="982980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r>
              <a:rPr lang="zh-CN" altLang="en-US" sz="6600" b="1" dirty="0">
                <a:solidFill>
                  <a:srgbClr val="0066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布置作业</a:t>
            </a:r>
            <a:endParaRPr lang="zh-CN" altLang="en-US" sz="6600" b="1" dirty="0">
              <a:solidFill>
                <a:srgbClr val="0066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4" name="Picture 6" descr="illusticon215973s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500042"/>
            <a:ext cx="1290636" cy="129063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00562" y="3714752"/>
            <a:ext cx="4429126" cy="3024189"/>
          </a:xfrm>
          <a:prstGeom prst="rect">
            <a:avLst/>
          </a:prstGeom>
          <a:noFill/>
        </p:spPr>
      </p:pic>
      <p:pic>
        <p:nvPicPr>
          <p:cNvPr id="2050" name="Picture 2" descr="C:\Documents and Settings\Administrator\桌面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722198"/>
            <a:ext cx="4200516" cy="299295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143108" y="428604"/>
            <a:ext cx="583525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美丽的颜色</a:t>
            </a:r>
            <a:endParaRPr lang="zh-CN" altLang="en-US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628" y="2428868"/>
            <a:ext cx="351250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艾芙</a:t>
            </a:r>
            <a:r>
              <a:rPr lang="en-US" altLang="zh-CN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·</a:t>
            </a:r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居里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3648" y="1196752"/>
            <a:ext cx="721520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2800" b="1" dirty="0" smtClean="0">
              <a:solidFill>
                <a:schemeClr val="accent3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Picture 3" descr="illusticon279371s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0"/>
            <a:ext cx="1076322" cy="107632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0325" y="-91440"/>
            <a:ext cx="9099550" cy="6400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学习目标</a:t>
            </a:r>
            <a:endParaRPr lang="zh-CN" altLang="en-US" sz="5400" b="1"/>
          </a:p>
          <a:p>
            <a:pPr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整体感知，把握居里夫人提炼镭的过程。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分析居里夫人的形象特点。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体会文中多处引用居里夫人的话的作用。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（难点）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sz="4800" b="1">
                <a:sym typeface="+mn-ea"/>
              </a:rPr>
              <a:t>感受居里夫人对工作的极端热忱和献身科学的伟大精神。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6705" y="2336165"/>
            <a:ext cx="20580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（重点）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框 2"/>
          <p:cNvSpPr txBox="1"/>
          <p:nvPr/>
        </p:nvSpPr>
        <p:spPr>
          <a:xfrm>
            <a:off x="80010" y="46355"/>
            <a:ext cx="28359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走近作者</a:t>
            </a:r>
            <a:endParaRPr lang="zh-CN" altLang="en-US" sz="44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13355" y="719455"/>
            <a:ext cx="618553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艾芙</a:t>
            </a: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居里，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居里夫人和比埃尔</a:t>
            </a:r>
            <a:r>
              <a:rPr lang="en-US" altLang="zh-CN" sz="4000" b="1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·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居里的小女儿，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居里夫人传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的作者，优秀的音乐教育家和人物传记作家。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1937</a:t>
            </a:r>
            <a:r>
              <a:rPr lang="zh-CN" altLang="en-US" sz="4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年在母亲居里夫人去世</a:t>
            </a:r>
            <a:r>
              <a:rPr lang="en-US" altLang="zh-CN" sz="4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4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周年之际，她发表</a:t>
            </a:r>
            <a:r>
              <a:rPr lang="en-US" altLang="zh-CN" sz="4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4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居里夫人传</a:t>
            </a:r>
            <a:r>
              <a:rPr lang="en-US" altLang="zh-CN" sz="4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40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一书，在法国国内外引起了很大反响。</a:t>
            </a:r>
            <a:endParaRPr lang="zh-CN" altLang="en-US" sz="40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40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48" name="图片 1" descr="38dbb6fd5266d0164b023e40912bd40735fa35b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" y="1196975"/>
            <a:ext cx="2633345" cy="3387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圆角矩形 64"/>
          <p:cNvSpPr/>
          <p:nvPr/>
        </p:nvSpPr>
        <p:spPr bwMode="auto">
          <a:xfrm>
            <a:off x="3357554" y="357166"/>
            <a:ext cx="2305337" cy="627871"/>
          </a:xfrm>
          <a:prstGeom prst="round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eaLnBrk="0" hangingPunct="0">
              <a:defRPr/>
            </a:pPr>
            <a:r>
              <a:rPr lang="zh-CN" altLang="en-US" sz="4000" b="1" dirty="0" smtClean="0">
                <a:solidFill>
                  <a:srgbClr val="0066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写作背景</a:t>
            </a:r>
            <a:endParaRPr lang="zh-CN" altLang="zh-CN" sz="4000" b="1" dirty="0">
              <a:solidFill>
                <a:srgbClr val="0066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8910" name="矩形 3"/>
          <p:cNvSpPr>
            <a:spLocks noChangeArrowheads="1"/>
          </p:cNvSpPr>
          <p:nvPr/>
        </p:nvSpPr>
        <p:spPr bwMode="auto">
          <a:xfrm>
            <a:off x="74295" y="984885"/>
            <a:ext cx="8995410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9455" eaLnBrk="0" hangingPunct="0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居里夫人传》是居里夫人的小女儿艾芙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居里在母亲去世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后写成的。该传记详细叙述了居里夫人的一生为人类所做出的卓越贡献。“科学不是为了个人荣誉，不是为了私利，而是为人类谋幸福”，这是居里夫人的梦想，她用自己卓越的智慧实现了自己的梦想。她所从事的科学事业构成了她生命的主要部分。这本书主要描述了居里夫人的品质、工作精神和她的处事态度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3" descr="illusticon279371s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116632"/>
            <a:ext cx="1076322" cy="107632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8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789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9" name="Group 6"/>
          <p:cNvGrpSpPr/>
          <p:nvPr/>
        </p:nvGrpSpPr>
        <p:grpSpPr>
          <a:xfrm>
            <a:off x="7620" y="128905"/>
            <a:ext cx="3676650" cy="902335"/>
            <a:chOff x="138" y="461"/>
            <a:chExt cx="1461" cy="441"/>
          </a:xfrm>
        </p:grpSpPr>
        <p:pic>
          <p:nvPicPr>
            <p:cNvPr id="7170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1" name="文本框 2"/>
            <p:cNvSpPr txBox="1"/>
            <p:nvPr/>
          </p:nvSpPr>
          <p:spPr>
            <a:xfrm>
              <a:off x="269" y="493"/>
              <a:ext cx="1080" cy="3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相关人物</a:t>
              </a:r>
              <a:endParaRPr lang="zh-CN" altLang="en-US" sz="4400" b="1" dirty="0">
                <a:solidFill>
                  <a:srgbClr val="0099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620" y="1370330"/>
            <a:ext cx="591629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居里夫人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(1867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—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1934)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，法国物理学家、化学家，原籍波兰。开创了放射性理论，发明了分离放射性同位素技术，以及发现两种新元素钋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(Po)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和镭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(Ra)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。先后获得诺贝尔物理学奖和化学奖。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比埃尔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·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(1859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—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1906)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，法国物理学家、化学家，曾经由于发现放射性元素镭，与妻子玛丽</a:t>
            </a:r>
            <a:r>
              <a:rPr lang="en-US" altLang="zh-CN" sz="3200" b="1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·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居里获得诺贝尔物理学奖。</a:t>
            </a:r>
            <a:endParaRPr lang="zh-CN" altLang="en-US" sz="3200"/>
          </a:p>
        </p:txBody>
      </p:sp>
      <p:pic>
        <p:nvPicPr>
          <p:cNvPr id="7172" name="图片 1" descr="6c224f4a20a44623e0aadc059e22720e0cf3d7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6625" y="1370330"/>
            <a:ext cx="3144520" cy="39763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9545" y="170815"/>
            <a:ext cx="2938780" cy="9220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 b="1">
                <a:solidFill>
                  <a:schemeClr val="tx1"/>
                </a:solidFill>
                <a:effectLst/>
              </a:rPr>
              <a:t>预习检测</a:t>
            </a:r>
            <a:endParaRPr lang="zh-CN" altLang="en-US" sz="5400" b="1">
              <a:solidFill>
                <a:schemeClr val="tx1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850" y="1000760"/>
            <a:ext cx="9230995" cy="4984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简</a:t>
            </a: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陋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</a:t>
            </a: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燥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 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</a:t>
            </a: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沥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青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</a:t>
            </a: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炽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 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     </a:t>
            </a: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窒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息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吹</a:t>
            </a: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嘘 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  </a:t>
            </a: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镭  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</a:t>
            </a:r>
            <a:r>
              <a:rPr lang="en-US" altLang="zh-CN" sz="6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轮</a:t>
            </a:r>
            <a:r>
              <a:rPr lang="zh-CN" altLang="en-US" sz="6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廓 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  </a:t>
            </a:r>
            <a:endParaRPr lang="en-US" altLang="zh-CN" sz="6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6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猝 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</a:t>
            </a:r>
            <a:r>
              <a:rPr lang="zh-CN" altLang="en-US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钋   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)</a:t>
            </a:r>
            <a:endParaRPr lang="en-US" altLang="zh-CN" sz="60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77110" y="529590"/>
            <a:ext cx="8023225" cy="7970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7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lòu            zào</a:t>
            </a:r>
            <a:endParaRPr lang="en-US" altLang="zh-CN" sz="7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7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lì               chì</a:t>
            </a:r>
            <a:endParaRPr lang="en-US" altLang="zh-CN" sz="7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7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zhì            xū</a:t>
            </a:r>
            <a:endParaRPr lang="en-US" altLang="zh-CN" sz="7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7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léi              kuò</a:t>
            </a:r>
            <a:endParaRPr lang="en-US" altLang="zh-CN" sz="7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7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cù            pō</a:t>
            </a:r>
            <a:endParaRPr lang="en-US" altLang="zh-CN" sz="7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buFont typeface="Arial" panose="020B0604020202020204" pitchFamily="34" charset="0"/>
              <a:buNone/>
            </a:pPr>
            <a:endParaRPr lang="en-US" altLang="zh-CN" sz="7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l">
              <a:buFont typeface="Arial" panose="020B0604020202020204" pitchFamily="34" charset="0"/>
              <a:buNone/>
            </a:pPr>
            <a:endParaRPr lang="en-US" altLang="zh-CN" sz="8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05" y="244475"/>
            <a:ext cx="9140190" cy="6047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炽热</a:t>
            </a:r>
            <a:r>
              <a:rPr lang="en-US" altLang="zh-CN" sz="5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】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窒息</a:t>
            </a:r>
            <a:r>
              <a:rPr lang="en-US" altLang="zh-CN" sz="5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】</a:t>
            </a:r>
            <a:endParaRPr lang="en-US" altLang="zh-CN" sz="54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吹嘘</a:t>
            </a:r>
            <a:r>
              <a:rPr lang="en-US" altLang="zh-CN" sz="5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】</a:t>
            </a:r>
            <a:endParaRPr lang="en-US" altLang="zh-CN" sz="54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筋疲力尽</a:t>
            </a: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】</a:t>
            </a:r>
            <a:endParaRPr lang="en-US" altLang="zh-CN" sz="4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48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8545" y="598805"/>
            <a:ext cx="6835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火热而猛烈。炽，火旺。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29180" y="2032635"/>
            <a:ext cx="68122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因缺氧或呼吸系统障碍，导致呼吸困难，甚至停止呼吸。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7935" y="3385185"/>
            <a:ext cx="32461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夸张地宣扬。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29330" y="4282440"/>
            <a:ext cx="5635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形容非常疲乏，一点力气也没有了。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2198</Words>
  <Application>WPS 演示</Application>
  <PresentationFormat>全屏显示(4:3)</PresentationFormat>
  <Paragraphs>130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华文新魏</vt:lpstr>
      <vt:lpstr>黑体</vt:lpstr>
      <vt:lpstr>Times New Roman</vt:lpstr>
      <vt:lpstr>微软雅黑</vt:lpstr>
      <vt:lpstr>华文隶书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2017-09-25T09:00:00Z</dcterms:created>
  <dcterms:modified xsi:type="dcterms:W3CDTF">2017-11-06T00:28:40Z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