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67" r:id="rId2"/>
  </p:sldMasterIdLst>
  <p:sldIdLst>
    <p:sldId id="288" r:id="rId3"/>
    <p:sldId id="261" r:id="rId4"/>
    <p:sldId id="262" r:id="rId5"/>
    <p:sldId id="301" r:id="rId6"/>
    <p:sldId id="291" r:id="rId7"/>
    <p:sldId id="292" r:id="rId8"/>
    <p:sldId id="299" r:id="rId9"/>
    <p:sldId id="293" r:id="rId10"/>
    <p:sldId id="256" r:id="rId11"/>
    <p:sldId id="280" r:id="rId12"/>
    <p:sldId id="257" r:id="rId13"/>
    <p:sldId id="263" r:id="rId14"/>
    <p:sldId id="258" r:id="rId15"/>
    <p:sldId id="266" r:id="rId16"/>
    <p:sldId id="259" r:id="rId17"/>
    <p:sldId id="285" r:id="rId18"/>
    <p:sldId id="294" r:id="rId19"/>
    <p:sldId id="286" r:id="rId20"/>
    <p:sldId id="267" r:id="rId21"/>
    <p:sldId id="268" r:id="rId22"/>
    <p:sldId id="269" r:id="rId23"/>
    <p:sldId id="300" r:id="rId24"/>
    <p:sldId id="287" r:id="rId25"/>
    <p:sldId id="295" r:id="rId26"/>
    <p:sldId id="296" r:id="rId27"/>
    <p:sldId id="297" r:id="rId28"/>
    <p:sldId id="289" r:id="rId29"/>
    <p:sldId id="298" r:id="rId30"/>
    <p:sldId id="281" r:id="rId31"/>
    <p:sldId id="282" r:id="rId32"/>
    <p:sldId id="283" r:id="rId33"/>
    <p:sldId id="270" r:id="rId34"/>
    <p:sldId id="284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chemeClr val="tx2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chemeClr val="tx2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chemeClr val="tx2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chemeClr val="tx2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chemeClr val="tx2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2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2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2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2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CCFFFF"/>
    <a:srgbClr val="0000CC"/>
    <a:srgbClr val="000099"/>
    <a:srgbClr val="0000FF"/>
    <a:srgbClr val="FF3300"/>
    <a:srgbClr val="0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zh-CN" altLang="zh-CN" noProof="0" smtClean="0"/>
              <a:t>单击此处编辑母版标题样式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3200"/>
            </a:lvl1pPr>
          </a:lstStyle>
          <a:p>
            <a:pPr lvl="0"/>
            <a:r>
              <a:rPr lang="zh-CN" altLang="zh-CN" noProof="0" smtClean="0"/>
              <a:t>单击此处编辑母版副标题样式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3282C9F-1746-4463-A69F-84F48EADFE9F}" type="slidenum">
              <a:rPr lang="zh-CN" altLang="zh-CN"/>
              <a:pPr/>
              <a:t>‹#›</a:t>
            </a:fld>
            <a:endParaRPr lang="zh-CN" altLang="zh-CN"/>
          </a:p>
        </p:txBody>
      </p:sp>
      <p:grpSp>
        <p:nvGrpSpPr>
          <p:cNvPr id="2056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0" y="0"/>
            <a:chExt cx="843" cy="1379"/>
          </a:xfrm>
        </p:grpSpPr>
        <p:sp>
          <p:nvSpPr>
            <p:cNvPr id="2057" name="Oval 9"/>
            <p:cNvSpPr>
              <a:spLocks noChangeArrowheads="1"/>
            </p:cNvSpPr>
            <p:nvPr/>
          </p:nvSpPr>
          <p:spPr bwMode="auto">
            <a:xfrm>
              <a:off x="0" y="0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8" name="Oval 10"/>
            <p:cNvSpPr>
              <a:spLocks noChangeArrowheads="1"/>
            </p:cNvSpPr>
            <p:nvPr/>
          </p:nvSpPr>
          <p:spPr bwMode="auto">
            <a:xfrm>
              <a:off x="179" y="0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9" name="Oval 11"/>
            <p:cNvSpPr>
              <a:spLocks noChangeArrowheads="1"/>
            </p:cNvSpPr>
            <p:nvPr/>
          </p:nvSpPr>
          <p:spPr bwMode="auto">
            <a:xfrm>
              <a:off x="358" y="0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0" name="Oval 12"/>
            <p:cNvSpPr>
              <a:spLocks noChangeArrowheads="1"/>
            </p:cNvSpPr>
            <p:nvPr/>
          </p:nvSpPr>
          <p:spPr bwMode="auto">
            <a:xfrm>
              <a:off x="0" y="179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1" name="Oval 13"/>
            <p:cNvSpPr>
              <a:spLocks noChangeArrowheads="1"/>
            </p:cNvSpPr>
            <p:nvPr/>
          </p:nvSpPr>
          <p:spPr bwMode="auto">
            <a:xfrm>
              <a:off x="179" y="179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2" name="Oval 14"/>
            <p:cNvSpPr>
              <a:spLocks noChangeArrowheads="1"/>
            </p:cNvSpPr>
            <p:nvPr/>
          </p:nvSpPr>
          <p:spPr bwMode="auto">
            <a:xfrm>
              <a:off x="358" y="179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3" name="Oval 15"/>
            <p:cNvSpPr>
              <a:spLocks noChangeArrowheads="1"/>
            </p:cNvSpPr>
            <p:nvPr/>
          </p:nvSpPr>
          <p:spPr bwMode="auto">
            <a:xfrm>
              <a:off x="537" y="1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4" name="Oval 16"/>
            <p:cNvSpPr>
              <a:spLocks noChangeArrowheads="1"/>
            </p:cNvSpPr>
            <p:nvPr/>
          </p:nvSpPr>
          <p:spPr bwMode="auto">
            <a:xfrm>
              <a:off x="0" y="358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5" name="Oval 17"/>
            <p:cNvSpPr>
              <a:spLocks noChangeArrowheads="1"/>
            </p:cNvSpPr>
            <p:nvPr/>
          </p:nvSpPr>
          <p:spPr bwMode="auto">
            <a:xfrm>
              <a:off x="179" y="358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6" name="Oval 18"/>
            <p:cNvSpPr>
              <a:spLocks noChangeArrowheads="1"/>
            </p:cNvSpPr>
            <p:nvPr/>
          </p:nvSpPr>
          <p:spPr bwMode="auto">
            <a:xfrm>
              <a:off x="358" y="358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7" name="Oval 19"/>
            <p:cNvSpPr>
              <a:spLocks noChangeArrowheads="1"/>
            </p:cNvSpPr>
            <p:nvPr/>
          </p:nvSpPr>
          <p:spPr bwMode="auto">
            <a:xfrm>
              <a:off x="537" y="358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8" name="Oval 20"/>
            <p:cNvSpPr>
              <a:spLocks noChangeArrowheads="1"/>
            </p:cNvSpPr>
            <p:nvPr/>
          </p:nvSpPr>
          <p:spPr bwMode="auto">
            <a:xfrm>
              <a:off x="716" y="3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9" name="Oval 21"/>
            <p:cNvSpPr>
              <a:spLocks noChangeArrowheads="1"/>
            </p:cNvSpPr>
            <p:nvPr/>
          </p:nvSpPr>
          <p:spPr bwMode="auto">
            <a:xfrm>
              <a:off x="0" y="536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0" name="Oval 22"/>
            <p:cNvSpPr>
              <a:spLocks noChangeArrowheads="1"/>
            </p:cNvSpPr>
            <p:nvPr/>
          </p:nvSpPr>
          <p:spPr bwMode="auto">
            <a:xfrm>
              <a:off x="179" y="536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1" name="Oval 23"/>
            <p:cNvSpPr>
              <a:spLocks noChangeArrowheads="1"/>
            </p:cNvSpPr>
            <p:nvPr/>
          </p:nvSpPr>
          <p:spPr bwMode="auto">
            <a:xfrm>
              <a:off x="358" y="536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2" name="Oval 24"/>
            <p:cNvSpPr>
              <a:spLocks noChangeArrowheads="1"/>
            </p:cNvSpPr>
            <p:nvPr/>
          </p:nvSpPr>
          <p:spPr bwMode="auto">
            <a:xfrm>
              <a:off x="537" y="536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3" name="Oval 25"/>
            <p:cNvSpPr>
              <a:spLocks noChangeArrowheads="1"/>
            </p:cNvSpPr>
            <p:nvPr/>
          </p:nvSpPr>
          <p:spPr bwMode="auto">
            <a:xfrm>
              <a:off x="0" y="715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4" name="Oval 26"/>
            <p:cNvSpPr>
              <a:spLocks noChangeArrowheads="1"/>
            </p:cNvSpPr>
            <p:nvPr/>
          </p:nvSpPr>
          <p:spPr bwMode="auto">
            <a:xfrm>
              <a:off x="179" y="715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5" name="Oval 27"/>
            <p:cNvSpPr>
              <a:spLocks noChangeArrowheads="1"/>
            </p:cNvSpPr>
            <p:nvPr/>
          </p:nvSpPr>
          <p:spPr bwMode="auto">
            <a:xfrm>
              <a:off x="358" y="715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6" name="Oval 28"/>
            <p:cNvSpPr>
              <a:spLocks noChangeArrowheads="1"/>
            </p:cNvSpPr>
            <p:nvPr/>
          </p:nvSpPr>
          <p:spPr bwMode="auto">
            <a:xfrm>
              <a:off x="537" y="715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7" name="Oval 29"/>
            <p:cNvSpPr>
              <a:spLocks noChangeArrowheads="1"/>
            </p:cNvSpPr>
            <p:nvPr/>
          </p:nvSpPr>
          <p:spPr bwMode="auto">
            <a:xfrm>
              <a:off x="716" y="715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8" name="Oval 30"/>
            <p:cNvSpPr>
              <a:spLocks noChangeArrowheads="1"/>
            </p:cNvSpPr>
            <p:nvPr/>
          </p:nvSpPr>
          <p:spPr bwMode="auto">
            <a:xfrm>
              <a:off x="0" y="89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9" name="Oval 31"/>
            <p:cNvSpPr>
              <a:spLocks noChangeArrowheads="1"/>
            </p:cNvSpPr>
            <p:nvPr/>
          </p:nvSpPr>
          <p:spPr bwMode="auto">
            <a:xfrm>
              <a:off x="179" y="894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0" name="Oval 32"/>
            <p:cNvSpPr>
              <a:spLocks noChangeArrowheads="1"/>
            </p:cNvSpPr>
            <p:nvPr/>
          </p:nvSpPr>
          <p:spPr bwMode="auto">
            <a:xfrm>
              <a:off x="358" y="894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1" name="Oval 33"/>
            <p:cNvSpPr>
              <a:spLocks noChangeArrowheads="1"/>
            </p:cNvSpPr>
            <p:nvPr/>
          </p:nvSpPr>
          <p:spPr bwMode="auto">
            <a:xfrm>
              <a:off x="537" y="894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2" name="Oval 34"/>
            <p:cNvSpPr>
              <a:spLocks noChangeArrowheads="1"/>
            </p:cNvSpPr>
            <p:nvPr/>
          </p:nvSpPr>
          <p:spPr bwMode="auto">
            <a:xfrm>
              <a:off x="0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3" name="Oval 35"/>
            <p:cNvSpPr>
              <a:spLocks noChangeArrowheads="1"/>
            </p:cNvSpPr>
            <p:nvPr/>
          </p:nvSpPr>
          <p:spPr bwMode="auto">
            <a:xfrm>
              <a:off x="179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4" name="Oval 36"/>
            <p:cNvSpPr>
              <a:spLocks noChangeArrowheads="1"/>
            </p:cNvSpPr>
            <p:nvPr/>
          </p:nvSpPr>
          <p:spPr bwMode="auto">
            <a:xfrm>
              <a:off x="358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5" name="Oval 37"/>
            <p:cNvSpPr>
              <a:spLocks noChangeArrowheads="1"/>
            </p:cNvSpPr>
            <p:nvPr/>
          </p:nvSpPr>
          <p:spPr bwMode="auto">
            <a:xfrm>
              <a:off x="537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6" name="Oval 38"/>
            <p:cNvSpPr>
              <a:spLocks noChangeArrowheads="1"/>
            </p:cNvSpPr>
            <p:nvPr/>
          </p:nvSpPr>
          <p:spPr bwMode="auto">
            <a:xfrm>
              <a:off x="179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7" name="Oval 39"/>
            <p:cNvSpPr>
              <a:spLocks noChangeArrowheads="1"/>
            </p:cNvSpPr>
            <p:nvPr/>
          </p:nvSpPr>
          <p:spPr bwMode="auto">
            <a:xfrm>
              <a:off x="537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88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4F6A66-B2D8-4FE0-8C8A-B044CDD5F3B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55543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21B369-123E-4600-96C1-C0F88EFF2E9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022626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zh-CN" noProof="0" smtClean="0"/>
              <a:t>单击此处编辑母版标题样式</a:t>
            </a:r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 2" panose="05020102010507070707" pitchFamily="18" charset="2"/>
              <a:buNone/>
              <a:defRPr/>
            </a:lvl1pPr>
          </a:lstStyle>
          <a:p>
            <a:pPr lvl="0"/>
            <a:r>
              <a:rPr lang="zh-CN" altLang="zh-CN" noProof="0" smtClean="0"/>
              <a:t>单击此处编辑母版副标题样式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040504C-D2A5-4446-BCBC-375939E06C6A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D3EE36-E3FF-46B3-91F3-DA7C668A002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6179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3F9229-03FA-4BFF-9E7F-2095AFD5886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742124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D59DD0-927F-45E5-8596-F7F3BF1DACE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396091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CCB89-A032-439E-8CFB-27FB01345FC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54079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FAA7EA-AEE2-4E63-A45A-7B0BBD5EB17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86511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1D73A6-238A-4C0B-87CF-70CF7B6DD27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431769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7F385D-D9E0-4A7F-B65F-CFAA5E55ED3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61277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7EDA7-5E05-426F-A36E-1C221B523FF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060050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1BEE79-3B51-4F16-A1B4-E105A033F0F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91981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81D6FC-4433-4FEE-AA49-926A28AF76B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325953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AB0604-43EC-4627-96CD-C7EB7FA8C7C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373411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6D114E47-E01A-45B3-8AE5-5D41E13123A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93640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BDBD43-4133-4381-BCD4-43C8CA867B8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94485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8D0F10-C1F2-4C00-BE0F-83352BB7CE8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25270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374028-19E7-4088-83B9-3508D5D93B8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93713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47BEE-7C1D-4620-889C-8821BCEDFD4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84976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FE36E1-60DF-4F4F-846D-516B6B52AE7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58290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25E4AF-464E-4572-AB98-A1B59726E83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33391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E69F05-C942-49FB-BF6C-38EFABBFA6E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93042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solidFill>
                  <a:schemeClr val="tx1"/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solidFill>
                  <a:schemeClr val="tx1"/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solidFill>
                  <a:schemeClr val="tx1"/>
                </a:solidFill>
                <a:latin typeface="+mn-lt"/>
              </a:defRPr>
            </a:lvl1pPr>
          </a:lstStyle>
          <a:p>
            <a:fld id="{2E3740AC-E79B-4101-ACC6-F3F0B0FEA333}" type="slidenum">
              <a:rPr lang="zh-CN" altLang="zh-CN"/>
              <a:pPr/>
              <a:t>‹#›</a:t>
            </a:fld>
            <a:endParaRPr lang="zh-CN" altLang="zh-CN"/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0" y="0"/>
            <a:chExt cx="528" cy="864"/>
          </a:xfrm>
        </p:grpSpPr>
        <p:sp>
          <p:nvSpPr>
            <p:cNvPr id="1033" name="Oval 9"/>
            <p:cNvSpPr>
              <a:spLocks noChangeArrowheads="1"/>
            </p:cNvSpPr>
            <p:nvPr/>
          </p:nvSpPr>
          <p:spPr bwMode="auto">
            <a:xfrm>
              <a:off x="0" y="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4" name="Oval 10"/>
            <p:cNvSpPr>
              <a:spLocks noChangeArrowheads="1"/>
            </p:cNvSpPr>
            <p:nvPr/>
          </p:nvSpPr>
          <p:spPr bwMode="auto">
            <a:xfrm>
              <a:off x="112" y="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224" y="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0" y="11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>
              <a:off x="112" y="11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8" name="Oval 14"/>
            <p:cNvSpPr>
              <a:spLocks noChangeArrowheads="1"/>
            </p:cNvSpPr>
            <p:nvPr/>
          </p:nvSpPr>
          <p:spPr bwMode="auto">
            <a:xfrm>
              <a:off x="224" y="11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9" name="Oval 15"/>
            <p:cNvSpPr>
              <a:spLocks noChangeArrowheads="1"/>
            </p:cNvSpPr>
            <p:nvPr/>
          </p:nvSpPr>
          <p:spPr bwMode="auto">
            <a:xfrm>
              <a:off x="336" y="112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0" name="Oval 16"/>
            <p:cNvSpPr>
              <a:spLocks noChangeArrowheads="1"/>
            </p:cNvSpPr>
            <p:nvPr/>
          </p:nvSpPr>
          <p:spPr bwMode="auto">
            <a:xfrm>
              <a:off x="0" y="22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112" y="22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224" y="22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336" y="22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448" y="224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0" y="33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112" y="33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224" y="33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336" y="336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0" y="44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0" name="Oval 26"/>
            <p:cNvSpPr>
              <a:spLocks noChangeArrowheads="1"/>
            </p:cNvSpPr>
            <p:nvPr/>
          </p:nvSpPr>
          <p:spPr bwMode="auto">
            <a:xfrm>
              <a:off x="112" y="44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224" y="44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336" y="44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3" name="Oval 29"/>
            <p:cNvSpPr>
              <a:spLocks noChangeArrowheads="1"/>
            </p:cNvSpPr>
            <p:nvPr/>
          </p:nvSpPr>
          <p:spPr bwMode="auto">
            <a:xfrm>
              <a:off x="448" y="44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4" name="Oval 30"/>
            <p:cNvSpPr>
              <a:spLocks noChangeArrowheads="1"/>
            </p:cNvSpPr>
            <p:nvPr/>
          </p:nvSpPr>
          <p:spPr bwMode="auto">
            <a:xfrm>
              <a:off x="0" y="560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5" name="Oval 31"/>
            <p:cNvSpPr>
              <a:spLocks noChangeArrowheads="1"/>
            </p:cNvSpPr>
            <p:nvPr/>
          </p:nvSpPr>
          <p:spPr bwMode="auto">
            <a:xfrm>
              <a:off x="112" y="56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6" name="Oval 32"/>
            <p:cNvSpPr>
              <a:spLocks noChangeArrowheads="1"/>
            </p:cNvSpPr>
            <p:nvPr/>
          </p:nvSpPr>
          <p:spPr bwMode="auto">
            <a:xfrm>
              <a:off x="224" y="56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7" name="Oval 33"/>
            <p:cNvSpPr>
              <a:spLocks noChangeArrowheads="1"/>
            </p:cNvSpPr>
            <p:nvPr/>
          </p:nvSpPr>
          <p:spPr bwMode="auto">
            <a:xfrm>
              <a:off x="336" y="560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8" name="Oval 34"/>
            <p:cNvSpPr>
              <a:spLocks noChangeArrowheads="1"/>
            </p:cNvSpPr>
            <p:nvPr/>
          </p:nvSpPr>
          <p:spPr bwMode="auto">
            <a:xfrm>
              <a:off x="0" y="67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9" name="Oval 35"/>
            <p:cNvSpPr>
              <a:spLocks noChangeArrowheads="1"/>
            </p:cNvSpPr>
            <p:nvPr/>
          </p:nvSpPr>
          <p:spPr bwMode="auto">
            <a:xfrm>
              <a:off x="112" y="67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0" name="Oval 36"/>
            <p:cNvSpPr>
              <a:spLocks noChangeArrowheads="1"/>
            </p:cNvSpPr>
            <p:nvPr/>
          </p:nvSpPr>
          <p:spPr bwMode="auto">
            <a:xfrm>
              <a:off x="224" y="67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1" name="Oval 37"/>
            <p:cNvSpPr>
              <a:spLocks noChangeArrowheads="1"/>
            </p:cNvSpPr>
            <p:nvPr/>
          </p:nvSpPr>
          <p:spPr bwMode="auto">
            <a:xfrm>
              <a:off x="336" y="67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2" name="Oval 38"/>
            <p:cNvSpPr>
              <a:spLocks noChangeArrowheads="1"/>
            </p:cNvSpPr>
            <p:nvPr/>
          </p:nvSpPr>
          <p:spPr bwMode="auto">
            <a:xfrm>
              <a:off x="112" y="78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3" name="Oval 39"/>
            <p:cNvSpPr>
              <a:spLocks noChangeArrowheads="1"/>
            </p:cNvSpPr>
            <p:nvPr/>
          </p:nvSpPr>
          <p:spPr bwMode="auto">
            <a:xfrm>
              <a:off x="336" y="78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9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fld id="{4D7C2D75-82F3-421C-AF8F-E4769A013109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anose="05020102010507070707" pitchFamily="18" charset="2"/>
        <a:buChar char="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anose="05020102010507070707" pitchFamily="18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anose="05020102010507070707" pitchFamily="18" charset="2"/>
        <a:buChar char="¡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anose="05020102010507070707" pitchFamily="18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anose="05020102010507070707" pitchFamily="18" charset="2"/>
        <a:buChar char="¡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&#22312;&#27700;&#19968;&#26041;.exe" TargetMode="External"/><Relationship Id="rId1" Type="http://schemas.openxmlformats.org/officeDocument/2006/relationships/slideLayout" Target="../slideLayouts/slideLayout18.xml"/><Relationship Id="rId4" Type="http://schemas.openxmlformats.org/officeDocument/2006/relationships/hyperlink" Target="2.mp3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cs006.swf" TargetMode="Externa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35799;&#32463;&#12298;&#21608;&#21335;&#183;&#20851;&#38606;&#12299;.mp3" TargetMode="Externa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1908175" y="333375"/>
            <a:ext cx="5029200" cy="1143000"/>
          </a:xfrm>
        </p:spPr>
        <p:txBody>
          <a:bodyPr/>
          <a:lstStyle/>
          <a:p>
            <a:r>
              <a:rPr lang="zh-CN" altLang="zh-CN" sz="6000" b="1" u="sng">
                <a:ea typeface="华文行楷" panose="02010800040101010101" pitchFamily="2" charset="-122"/>
              </a:rPr>
              <a:t>《诗经》两首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5795963" y="2636838"/>
            <a:ext cx="15954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</a:rPr>
              <a:t>关雎</a:t>
            </a:r>
            <a:endParaRPr lang="en-US" altLang="zh-CN" sz="4400">
              <a:latin typeface="Arial" panose="020B0604020202020204" pitchFamily="34" charset="0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5795963" y="4076700"/>
            <a:ext cx="15954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/>
              <a:t>蒹葭</a:t>
            </a:r>
            <a:endParaRPr lang="en-US" altLang="zh-CN" sz="4400"/>
          </a:p>
        </p:txBody>
      </p:sp>
      <p:pic>
        <p:nvPicPr>
          <p:cNvPr id="6149" name="Picture 5" descr="u=765566151,1517465574&amp;gp=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700213"/>
            <a:ext cx="3124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w1792"/>
          <p:cNvPicPr>
            <a:picLocks noGrp="1" noRot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903913" cy="6889750"/>
          </a:xfrm>
          <a:noFill/>
          <a:ln/>
        </p:spPr>
      </p:pic>
      <p:sp>
        <p:nvSpPr>
          <p:cNvPr id="14339" name="WordArt 3"/>
          <p:cNvSpPr>
            <a:spLocks noChangeArrowheads="1" noChangeShapeType="1"/>
          </p:cNvSpPr>
          <p:nvPr/>
        </p:nvSpPr>
        <p:spPr bwMode="auto">
          <a:xfrm>
            <a:off x="6172200" y="-301625"/>
            <a:ext cx="2209800" cy="12922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</a:endParaRPr>
          </a:p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</a:rPr>
              <a:t>雎鸠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867400" y="333375"/>
            <a:ext cx="2865438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lvl="3">
              <a:spcBef>
                <a:spcPct val="20000"/>
              </a:spcBef>
              <a:buSzPct val="75000"/>
              <a:buFont typeface="Wingdings" panose="05000000000000000000" pitchFamily="2" charset="2"/>
              <a:buNone/>
            </a:pPr>
            <a:r>
              <a:rPr lang="zh-CN" altLang="zh-CN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    雎鸠在传说中是一种情意十分专一的水鸟，其一或死，另一就忧思不食，憔悴而死。</a:t>
            </a:r>
          </a:p>
          <a:p>
            <a:pPr algn="ctr">
              <a:spcBef>
                <a:spcPct val="50000"/>
              </a:spcBef>
            </a:pPr>
            <a:endParaRPr lang="zh-CN" altLang="zh-CN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4340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4967288" y="1700213"/>
            <a:ext cx="4176712" cy="186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/>
              <a:t>    </a:t>
            </a:r>
            <a:r>
              <a:rPr lang="zh-CN" altLang="zh-CN" sz="2800"/>
              <a:t>这位采荇菜的姑娘在水边劳动时的窈窕身影，使他日夜</a:t>
            </a:r>
            <a:r>
              <a:rPr lang="zh-CN" altLang="zh-CN" sz="2800">
                <a:solidFill>
                  <a:srgbClr val="FF0000"/>
                </a:solidFill>
              </a:rPr>
              <a:t>相思，已到了长夜不眠的程度。</a:t>
            </a:r>
            <a:endParaRPr lang="zh-CN" altLang="zh-CN" sz="2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4716463" y="3860800"/>
            <a:ext cx="410368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/>
              <a:t> 寤寐求之</a:t>
            </a:r>
            <a:r>
              <a:rPr lang="zh-CN" altLang="zh-CN">
                <a:latin typeface="Arial" panose="020B0604020202020204" pitchFamily="34" charset="0"/>
              </a:rPr>
              <a:t>—</a:t>
            </a:r>
            <a:r>
              <a:rPr lang="zh-CN" altLang="zh-CN">
                <a:solidFill>
                  <a:srgbClr val="FF0000"/>
                </a:solidFill>
              </a:rPr>
              <a:t>追慕之心</a:t>
            </a:r>
          </a:p>
          <a:p>
            <a:pPr>
              <a:spcBef>
                <a:spcPct val="50000"/>
              </a:spcBef>
            </a:pPr>
            <a:r>
              <a:rPr lang="zh-CN" altLang="zh-CN"/>
              <a:t> 辗转反侧</a:t>
            </a:r>
            <a:r>
              <a:rPr lang="zh-CN" altLang="zh-CN">
                <a:latin typeface="Arial" panose="020B0604020202020204" pitchFamily="34" charset="0"/>
              </a:rPr>
              <a:t>—</a:t>
            </a:r>
            <a:r>
              <a:rPr lang="zh-CN" altLang="zh-CN">
                <a:solidFill>
                  <a:srgbClr val="FF0000"/>
                </a:solidFill>
              </a:rPr>
              <a:t>相思之苦</a:t>
            </a:r>
          </a:p>
        </p:txBody>
      </p:sp>
      <p:pic>
        <p:nvPicPr>
          <p:cNvPr id="15364" name="Picture 4" descr="窈窕淑女，君子好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205038"/>
            <a:ext cx="3675062" cy="429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79388" y="333375"/>
            <a:ext cx="79216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第二、三章：写小伙子追求心上人而未得的</a:t>
            </a:r>
            <a:r>
              <a:rPr lang="zh-CN" altLang="en-US">
                <a:solidFill>
                  <a:srgbClr val="0000CC"/>
                </a:solidFill>
              </a:rPr>
              <a:t>相思之苦（忧思）（</a:t>
            </a:r>
            <a:r>
              <a:rPr lang="zh-CN" altLang="en-US">
                <a:solidFill>
                  <a:srgbClr val="FF0000"/>
                </a:solidFill>
              </a:rPr>
              <a:t>心情：苦闷与焦灼）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/>
              <a:t>荇菜</a:t>
            </a:r>
          </a:p>
        </p:txBody>
      </p:sp>
      <p:pic>
        <p:nvPicPr>
          <p:cNvPr id="16387" name="Picture 3" descr="荇菜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12875"/>
            <a:ext cx="9144000" cy="544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4070350" y="1917700"/>
            <a:ext cx="4464050" cy="216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</a:rPr>
              <a:t>      </a:t>
            </a: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</a:rPr>
              <a:t>君子兴奋地弹奏琴瑟，敲击钟鼓来亲近她，友爱她，并使她快乐异常。</a:t>
            </a:r>
          </a:p>
          <a:p>
            <a:pPr>
              <a:spcBef>
                <a:spcPct val="50000"/>
              </a:spcBef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</a:rPr>
              <a:t>     </a:t>
            </a:r>
            <a:endParaRPr lang="zh-CN" altLang="zh-CN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7411" name="Picture 3" descr="窈窕淑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2205038"/>
            <a:ext cx="3373437" cy="407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612775" y="117475"/>
            <a:ext cx="763270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   第四、五章：小伙子因相思而成梦，在幻想中得到心上人，用琴瑟钟鼓取悦于她的欢乐场景。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4356100" y="4005263"/>
            <a:ext cx="38544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/>
              <a:t>琴瑟友之</a:t>
            </a:r>
            <a:r>
              <a:rPr lang="zh-CN" altLang="zh-CN">
                <a:latin typeface="Arial" panose="020B0604020202020204" pitchFamily="34" charset="0"/>
              </a:rPr>
              <a:t>—</a:t>
            </a:r>
            <a:r>
              <a:rPr lang="zh-CN" altLang="zh-CN"/>
              <a:t>亲密相爱</a:t>
            </a:r>
          </a:p>
          <a:p>
            <a:r>
              <a:rPr lang="zh-CN" altLang="zh-CN"/>
              <a:t>钟鼓乐之</a:t>
            </a:r>
            <a:r>
              <a:rPr lang="zh-CN" altLang="zh-CN">
                <a:latin typeface="Arial" panose="020B0604020202020204" pitchFamily="34" charset="0"/>
              </a:rPr>
              <a:t>—</a:t>
            </a:r>
            <a:r>
              <a:rPr lang="zh-CN" altLang="zh-CN"/>
              <a:t>欢快热闹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4140200" y="5661025"/>
            <a:ext cx="46529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表现出求而得之的快乐。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  <p:bldP spid="17412" grpId="0" autoUpdateAnimBg="0"/>
      <p:bldP spid="17413" grpId="0" autoUpdateAnimBg="0"/>
      <p:bldP spid="1741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763588"/>
            <a:ext cx="8540750" cy="608012"/>
          </a:xfrm>
          <a:noFill/>
          <a:ln/>
        </p:spPr>
        <p:txBody>
          <a:bodyPr/>
          <a:lstStyle/>
          <a:p>
            <a:r>
              <a:rPr lang="zh-CN" altLang="zh-CN"/>
              <a:t> </a:t>
            </a:r>
          </a:p>
        </p:txBody>
      </p:sp>
      <p:sp>
        <p:nvSpPr>
          <p:cNvPr id="18435" name="WordArt 3"/>
          <p:cNvSpPr>
            <a:spLocks noChangeArrowheads="1" noChangeShapeType="1"/>
          </p:cNvSpPr>
          <p:nvPr/>
        </p:nvSpPr>
        <p:spPr bwMode="auto">
          <a:xfrm>
            <a:off x="684213" y="260350"/>
            <a:ext cx="5715000" cy="1219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i="1">
                <a:ln w="9525" cap="sq" cmpd="sng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主人公思想感情变化的过程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600200" y="38862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 sz="24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1905000" y="3886200"/>
            <a:ext cx="1219200" cy="12954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8438" name="AutoShape 6"/>
          <p:cNvCxnSpPr>
            <a:cxnSpLocks noChangeShapeType="1"/>
          </p:cNvCxnSpPr>
          <p:nvPr/>
        </p:nvCxnSpPr>
        <p:spPr bwMode="auto">
          <a:xfrm>
            <a:off x="1905000" y="3886200"/>
            <a:ext cx="1219200" cy="1295400"/>
          </a:xfrm>
          <a:prstGeom prst="straightConnector1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8439" name="Line 7"/>
          <p:cNvSpPr>
            <a:spLocks noChangeShapeType="1"/>
          </p:cNvSpPr>
          <p:nvPr/>
        </p:nvSpPr>
        <p:spPr bwMode="auto">
          <a:xfrm flipH="1">
            <a:off x="2971800" y="5334000"/>
            <a:ext cx="152400" cy="2286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0" name="Line 8"/>
          <p:cNvSpPr>
            <a:spLocks noChangeShapeType="1"/>
          </p:cNvSpPr>
          <p:nvPr/>
        </p:nvSpPr>
        <p:spPr bwMode="auto">
          <a:xfrm flipH="1">
            <a:off x="5334000" y="3352800"/>
            <a:ext cx="1752600" cy="22098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2411413" y="4508500"/>
            <a:ext cx="1587" cy="649288"/>
          </a:xfrm>
          <a:prstGeom prst="line">
            <a:avLst/>
          </a:prstGeom>
          <a:noFill/>
          <a:ln w="57150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>
            <a:off x="2411413" y="2997200"/>
            <a:ext cx="1587" cy="576263"/>
          </a:xfrm>
          <a:prstGeom prst="line">
            <a:avLst/>
          </a:prstGeom>
          <a:noFill/>
          <a:ln w="57150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3" name="WordArt 11" descr="白色大理石"/>
          <p:cNvSpPr>
            <a:spLocks noChangeArrowheads="1" noChangeShapeType="1"/>
          </p:cNvSpPr>
          <p:nvPr/>
        </p:nvSpPr>
        <p:spPr bwMode="auto">
          <a:xfrm>
            <a:off x="1835150" y="3789363"/>
            <a:ext cx="1066800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  <a:contourClr>
                <a:srgbClr val="FFFFFF"/>
              </a:contourClr>
            </a:sp3d>
          </a:bodyPr>
          <a:lstStyle/>
          <a:p>
            <a:pPr algn="ctr"/>
            <a:r>
              <a:rPr lang="zh-CN" altLang="en-US" sz="2800">
                <a:ln w="9525" cmpd="sng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</a:rPr>
              <a:t>相思</a:t>
            </a:r>
          </a:p>
        </p:txBody>
      </p:sp>
      <p:sp>
        <p:nvSpPr>
          <p:cNvPr id="18444" name="WordArt 12"/>
          <p:cNvSpPr>
            <a:spLocks noChangeArrowheads="1" noChangeShapeType="1"/>
          </p:cNvSpPr>
          <p:nvPr/>
        </p:nvSpPr>
        <p:spPr bwMode="auto">
          <a:xfrm>
            <a:off x="1763713" y="4941888"/>
            <a:ext cx="1295400" cy="10668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endParaRPr lang="zh-CN" altLang="en-US" sz="2800" kern="10" spc="-280">
              <a:ln w="12700" cmpd="sng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r>
              <a:rPr lang="zh-CN" altLang="en-US" sz="2800" kern="10" spc="-280">
                <a:ln w="12700" cmpd="sng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梦幻</a:t>
            </a: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3348038" y="1773238"/>
            <a:ext cx="38401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河边邂逅，一见钟情</a:t>
            </a:r>
          </a:p>
          <a:p>
            <a:r>
              <a:rPr lang="zh-CN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      （第一章）</a:t>
            </a: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3348038" y="3429000"/>
            <a:ext cx="38401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>
                <a:latin typeface="华文行楷" panose="02010800040101010101" pitchFamily="2" charset="-122"/>
                <a:ea typeface="华文行楷" panose="02010800040101010101" pitchFamily="2" charset="-122"/>
              </a:rPr>
              <a:t>朝思暮想，辗转反侧</a:t>
            </a:r>
          </a:p>
          <a:p>
            <a:r>
              <a:rPr lang="zh-CN" altLang="zh-CN">
                <a:latin typeface="华文行楷" panose="02010800040101010101" pitchFamily="2" charset="-122"/>
                <a:ea typeface="华文行楷" panose="02010800040101010101" pitchFamily="2" charset="-122"/>
              </a:rPr>
              <a:t>    （第二三章）</a:t>
            </a: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3348038" y="5013325"/>
            <a:ext cx="38401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>
                <a:latin typeface="华文行楷" panose="02010800040101010101" pitchFamily="2" charset="-122"/>
                <a:ea typeface="华文行楷" panose="02010800040101010101" pitchFamily="2" charset="-122"/>
              </a:rPr>
              <a:t>琴瑟钟鼓，欢庆娱乐</a:t>
            </a:r>
          </a:p>
          <a:p>
            <a:r>
              <a:rPr lang="zh-CN" altLang="zh-CN">
                <a:latin typeface="华文行楷" panose="02010800040101010101" pitchFamily="2" charset="-122"/>
                <a:ea typeface="华文行楷" panose="02010800040101010101" pitchFamily="2" charset="-122"/>
              </a:rPr>
              <a:t>    （第四五章）</a:t>
            </a:r>
          </a:p>
        </p:txBody>
      </p:sp>
      <p:sp>
        <p:nvSpPr>
          <p:cNvPr id="18448" name="WordArt 16"/>
          <p:cNvSpPr>
            <a:spLocks noChangeArrowheads="1" noChangeShapeType="1"/>
          </p:cNvSpPr>
          <p:nvPr/>
        </p:nvSpPr>
        <p:spPr bwMode="auto">
          <a:xfrm>
            <a:off x="1835150" y="2133600"/>
            <a:ext cx="914400" cy="698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3600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</a:rPr>
              <a:t>爱慕</a:t>
            </a:r>
          </a:p>
        </p:txBody>
      </p:sp>
      <p:sp>
        <p:nvSpPr>
          <p:cNvPr id="18449" name="箭头 277"/>
          <p:cNvSpPr>
            <a:spLocks noChangeShapeType="1"/>
          </p:cNvSpPr>
          <p:nvPr/>
        </p:nvSpPr>
        <p:spPr bwMode="auto">
          <a:xfrm>
            <a:off x="7092950" y="2422525"/>
            <a:ext cx="1008063" cy="1511300"/>
          </a:xfrm>
          <a:prstGeom prst="line">
            <a:avLst/>
          </a:prstGeom>
          <a:noFill/>
          <a:ln w="44450" cap="flat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0" name="箭头 278"/>
          <p:cNvSpPr>
            <a:spLocks noChangeShapeType="1"/>
          </p:cNvSpPr>
          <p:nvPr/>
        </p:nvSpPr>
        <p:spPr bwMode="auto">
          <a:xfrm>
            <a:off x="7021513" y="4149725"/>
            <a:ext cx="1079500" cy="0"/>
          </a:xfrm>
          <a:prstGeom prst="line">
            <a:avLst/>
          </a:prstGeom>
          <a:noFill/>
          <a:ln w="44450" cap="flat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1" name="箭头 279"/>
          <p:cNvSpPr>
            <a:spLocks noChangeShapeType="1"/>
          </p:cNvSpPr>
          <p:nvPr/>
        </p:nvSpPr>
        <p:spPr bwMode="auto">
          <a:xfrm flipV="1">
            <a:off x="7092950" y="4437063"/>
            <a:ext cx="1008063" cy="1223962"/>
          </a:xfrm>
          <a:prstGeom prst="line">
            <a:avLst/>
          </a:prstGeom>
          <a:noFill/>
          <a:ln w="38100" cap="flat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2" name="Text Box 20"/>
          <p:cNvSpPr txBox="1">
            <a:spLocks noChangeArrowheads="1"/>
          </p:cNvSpPr>
          <p:nvPr/>
        </p:nvSpPr>
        <p:spPr bwMode="auto">
          <a:xfrm>
            <a:off x="8101013" y="3357563"/>
            <a:ext cx="8064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淑女</a:t>
            </a:r>
          </a:p>
        </p:txBody>
      </p:sp>
      <p:sp>
        <p:nvSpPr>
          <p:cNvPr id="18453" name="箭头 285"/>
          <p:cNvSpPr>
            <a:spLocks noChangeShapeType="1"/>
          </p:cNvSpPr>
          <p:nvPr/>
        </p:nvSpPr>
        <p:spPr bwMode="auto">
          <a:xfrm flipV="1">
            <a:off x="828675" y="2708275"/>
            <a:ext cx="1079500" cy="1441450"/>
          </a:xfrm>
          <a:prstGeom prst="line">
            <a:avLst/>
          </a:prstGeom>
          <a:noFill/>
          <a:ln w="38100" cap="flat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4" name="箭头 286"/>
          <p:cNvSpPr>
            <a:spLocks noChangeShapeType="1"/>
          </p:cNvSpPr>
          <p:nvPr/>
        </p:nvSpPr>
        <p:spPr bwMode="auto">
          <a:xfrm>
            <a:off x="828675" y="4149725"/>
            <a:ext cx="1006475" cy="0"/>
          </a:xfrm>
          <a:prstGeom prst="line">
            <a:avLst/>
          </a:prstGeom>
          <a:noFill/>
          <a:ln w="38100" cap="flat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5" name="箭头 287"/>
          <p:cNvSpPr>
            <a:spLocks noChangeShapeType="1"/>
          </p:cNvSpPr>
          <p:nvPr/>
        </p:nvSpPr>
        <p:spPr bwMode="auto">
          <a:xfrm>
            <a:off x="828675" y="4149725"/>
            <a:ext cx="1008063" cy="1441450"/>
          </a:xfrm>
          <a:prstGeom prst="line">
            <a:avLst/>
          </a:prstGeom>
          <a:noFill/>
          <a:ln w="38100" cap="flat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6" name="Text Box 24"/>
          <p:cNvSpPr txBox="1">
            <a:spLocks noChangeArrowheads="1"/>
          </p:cNvSpPr>
          <p:nvPr/>
        </p:nvSpPr>
        <p:spPr bwMode="auto">
          <a:xfrm>
            <a:off x="107950" y="3502025"/>
            <a:ext cx="5651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君子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  <p:bldP spid="18441" grpId="0" animBg="1"/>
      <p:bldP spid="18442" grpId="0" animBg="1"/>
      <p:bldP spid="18443" grpId="0" animBg="1"/>
      <p:bldP spid="18444" grpId="0" animBg="1"/>
      <p:bldP spid="18445" grpId="0" autoUpdateAnimBg="0"/>
      <p:bldP spid="18446" grpId="0" autoUpdateAnimBg="0"/>
      <p:bldP spid="18447" grpId="0" autoUpdateAnimBg="0"/>
      <p:bldP spid="1844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619250" y="981075"/>
            <a:ext cx="4897438" cy="823913"/>
          </a:xfrm>
        </p:spPr>
        <p:txBody>
          <a:bodyPr/>
          <a:lstStyle/>
          <a:p>
            <a:r>
              <a:rPr lang="zh-CN" altLang="zh-CN" sz="4800" b="1" u="sng"/>
              <a:t>小结</a:t>
            </a:r>
          </a:p>
        </p:txBody>
      </p:sp>
      <p:sp>
        <p:nvSpPr>
          <p:cNvPr id="19459" name="Text Box 3"/>
          <p:cNvSpPr txBox="1">
            <a:spLocks noChangeArrowheads="1"/>
          </p:cNvSpPr>
          <p:nvPr>
            <p:ph type="body" idx="1"/>
          </p:nvPr>
        </p:nvSpPr>
        <p:spPr>
          <a:xfrm>
            <a:off x="684213" y="1268413"/>
            <a:ext cx="7848600" cy="4897437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endParaRPr lang="zh-CN" altLang="en-US" sz="3600" b="1">
              <a:solidFill>
                <a:srgbClr val="FF3300"/>
              </a:solidFill>
            </a:endParaRPr>
          </a:p>
          <a:p>
            <a:pPr algn="just">
              <a:lnSpc>
                <a:spcPct val="90000"/>
              </a:lnSpc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FF3300"/>
                </a:solidFill>
              </a:rPr>
              <a:t>          </a:t>
            </a:r>
            <a:r>
              <a:rPr lang="zh-CN" altLang="en-US" sz="4400" b="1">
                <a:solidFill>
                  <a:srgbClr val="FF3300"/>
                </a:solidFill>
              </a:rPr>
              <a:t>这是一首青年男子的恋歌，描绘他对一位姑娘一往情深的追求和对美满婚姻的渴望，反映古代劳动人民对美好爱情的向往和追求。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endParaRPr lang="zh-CN" altLang="en-US" sz="4400" b="1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95288" y="836613"/>
            <a:ext cx="7848600" cy="1727200"/>
          </a:xfrm>
          <a:noFill/>
          <a:ln/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zh-CN" altLang="en-US" sz="2800">
                <a:solidFill>
                  <a:srgbClr val="FF6600"/>
                </a:solidFill>
              </a:rPr>
              <a:t>    </a:t>
            </a:r>
            <a:r>
              <a:rPr lang="zh-CN" altLang="en-US" sz="2800" b="1">
                <a:solidFill>
                  <a:schemeClr val="tx2"/>
                </a:solidFill>
              </a:rPr>
              <a:t>一、托物起兴：</a:t>
            </a: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2800" b="1">
                <a:solidFill>
                  <a:srgbClr val="CC00CC"/>
                </a:solidFill>
              </a:rPr>
              <a:t>          开头用“兴”，引起读者由鸟及人的相关联想。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816100" y="174625"/>
            <a:ext cx="6126163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chemeClr val="folHlink"/>
                </a:solidFill>
              </a:rPr>
              <a:t>四、品读全诗，探究艺术特色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684213" y="4797425"/>
            <a:ext cx="72009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/>
              <a:t>三、均为四言，采用一些双声、叠韵字。</a:t>
            </a:r>
          </a:p>
          <a:p>
            <a:endParaRPr lang="zh-CN" altLang="zh-CN"/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684213" y="2349500"/>
            <a:ext cx="8351837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二、重章叠句的表现形式：</a:t>
            </a:r>
          </a:p>
          <a:p>
            <a:r>
              <a:rPr lang="zh-CN" altLang="en-US"/>
              <a:t>   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</a:rPr>
              <a:t>重章叠句是指一首诗由若干章构成，每章的字句基本相同，只对应地变换少数字词，便于尽情抒发作者的</a:t>
            </a:r>
            <a:r>
              <a:rPr lang="zh-CN" altLang="en-US">
                <a:solidFill>
                  <a:srgbClr val="FF0000"/>
                </a:solidFill>
              </a:rPr>
              <a:t>感情，深化意境，增强节奏感、音乐美。</a:t>
            </a:r>
          </a:p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755650" y="5445125"/>
            <a:ext cx="8137525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四、本诗是爱情诗，抒发的感情：思恋、爱慕</a:t>
            </a: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  <p:bldP spid="20484" grpId="0" autoUpdateAnimBg="0"/>
      <p:bldP spid="20485" grpId="0" autoUpdateAnimBg="0"/>
      <p:bldP spid="2048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8077200" cy="1143000"/>
          </a:xfrm>
        </p:spPr>
        <p:txBody>
          <a:bodyPr/>
          <a:lstStyle/>
          <a:p>
            <a:r>
              <a:rPr lang="zh-CN" altLang="zh-CN" sz="8800">
                <a:solidFill>
                  <a:schemeClr val="folHlink"/>
                </a:solidFill>
                <a:ea typeface="隶书" panose="02010509060101010101" pitchFamily="49" charset="-122"/>
              </a:rPr>
              <a:t>五、看谁背得快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jmjw0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692150"/>
            <a:ext cx="4537075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6443663" y="1628775"/>
            <a:ext cx="1403350" cy="382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zh-CN" sz="80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  <a:hlinkClick r:id="rId4"/>
              </a:rPr>
              <a:t>蒹      葭</a:t>
            </a:r>
            <a:endParaRPr lang="zh-CN" altLang="zh-CN" sz="8000">
              <a:solidFill>
                <a:schemeClr val="tx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2590800"/>
            <a:ext cx="4419600" cy="1143000"/>
          </a:xfrm>
        </p:spPr>
        <p:txBody>
          <a:bodyPr/>
          <a:lstStyle/>
          <a:p>
            <a:r>
              <a:rPr lang="zh-CN" altLang="en-US" sz="3600" b="1" u="sng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蒹 葭</a:t>
            </a:r>
            <a:r>
              <a:rPr lang="zh-CN" altLang="en-US" sz="3600" b="1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3600" b="1" u="sng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苍 苍</a:t>
            </a:r>
            <a:r>
              <a:rPr lang="zh-CN" altLang="en-US" sz="3600" b="1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，</a:t>
            </a:r>
            <a:br>
              <a:rPr lang="zh-CN" altLang="en-US" sz="3600" b="1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b="1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白 露 为 霜 。</a:t>
            </a:r>
            <a:br>
              <a:rPr lang="zh-CN" altLang="en-US" sz="3600" b="1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b="1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所 谓 </a:t>
            </a:r>
            <a:r>
              <a:rPr lang="zh-CN" altLang="en-US" sz="3600" b="1" u="sng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伊 人</a:t>
            </a:r>
            <a:r>
              <a:rPr lang="zh-CN" altLang="en-US" sz="3600" b="1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， </a:t>
            </a:r>
            <a:br>
              <a:rPr lang="zh-CN" altLang="en-US" sz="3600" b="1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b="1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在 水 一 方 。 </a:t>
            </a:r>
            <a:br>
              <a:rPr lang="zh-CN" altLang="en-US" sz="3600" b="1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b="1" u="sng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溯 洄</a:t>
            </a:r>
            <a:r>
              <a:rPr lang="zh-CN" altLang="en-US" sz="3600" b="1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3600" b="1" u="sng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从</a:t>
            </a:r>
            <a:r>
              <a:rPr lang="zh-CN" altLang="en-US" sz="3600" b="1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之 ，</a:t>
            </a:r>
            <a:br>
              <a:rPr lang="zh-CN" altLang="en-US" sz="3600" b="1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b="1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道</a:t>
            </a:r>
            <a:r>
              <a:rPr lang="zh-CN" altLang="en-US" sz="3600" b="1" u="sng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阻</a:t>
            </a:r>
            <a:r>
              <a:rPr lang="zh-CN" altLang="en-US" sz="3600" b="1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且 长 。 </a:t>
            </a:r>
            <a:br>
              <a:rPr lang="zh-CN" altLang="en-US" sz="3600" b="1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b="1" u="sng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溯 游</a:t>
            </a:r>
            <a:r>
              <a:rPr lang="zh-CN" altLang="en-US" sz="3600" b="1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从 之 ，</a:t>
            </a:r>
            <a:br>
              <a:rPr lang="zh-CN" altLang="en-US" sz="3600" b="1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b="1" u="sng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宛</a:t>
            </a:r>
            <a:r>
              <a:rPr lang="zh-CN" altLang="en-US" sz="3600" b="1">
                <a:solidFill>
                  <a:schemeClr val="fol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在 水 中 央 。</a:t>
            </a:r>
            <a:endParaRPr lang="en-US" altLang="zh-CN" sz="3600" b="1">
              <a:solidFill>
                <a:schemeClr val="folHlink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3555" name="Picture 3" descr="jmjw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685800"/>
            <a:ext cx="3865563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143000" y="609600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b="0">
                <a:solidFill>
                  <a:schemeClr val="tx1"/>
                </a:solidFill>
                <a:latin typeface="Arial" panose="020B0604020202020204" pitchFamily="34" charset="0"/>
              </a:rPr>
              <a:t>Ji</a:t>
            </a:r>
            <a:r>
              <a:rPr lang="en-US" altLang="zh-CN" sz="18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ān </a:t>
            </a:r>
            <a:r>
              <a:rPr lang="en-US" altLang="zh-CN" sz="1800" b="0">
                <a:solidFill>
                  <a:schemeClr val="tx1"/>
                </a:solidFill>
                <a:latin typeface="Arial" panose="020B0604020202020204" pitchFamily="34" charset="0"/>
              </a:rPr>
              <a:t>Ji</a:t>
            </a:r>
            <a:r>
              <a:rPr lang="en-US" altLang="zh-CN" sz="18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ā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52400" y="3214688"/>
            <a:ext cx="1143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b="0">
                <a:solidFill>
                  <a:schemeClr val="tx1"/>
                </a:solidFill>
                <a:latin typeface="Arial" panose="020B0604020202020204" pitchFamily="34" charset="0"/>
              </a:rPr>
              <a:t>S</a:t>
            </a:r>
            <a:r>
              <a:rPr lang="en-US" altLang="zh-CN" sz="18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ù huí</a:t>
            </a:r>
            <a:endParaRPr lang="en-US" altLang="zh-CN" sz="18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4191000" y="990600"/>
            <a:ext cx="4953000" cy="429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zh-CN" sz="2400" b="0">
                <a:solidFill>
                  <a:schemeClr val="tx1"/>
                </a:solidFill>
                <a:latin typeface="Arial" panose="020B0604020202020204" pitchFamily="34" charset="0"/>
              </a:rPr>
              <a:t>蒹葭：芦苇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zh-CN" sz="2400" b="0">
                <a:solidFill>
                  <a:schemeClr val="tx1"/>
                </a:solidFill>
                <a:latin typeface="Arial" panose="020B0604020202020204" pitchFamily="34" charset="0"/>
              </a:rPr>
              <a:t>苍苍：茂盛的样子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zh-CN" sz="2400" b="0">
                <a:solidFill>
                  <a:schemeClr val="tx1"/>
                </a:solidFill>
                <a:latin typeface="Arial" panose="020B0604020202020204" pitchFamily="34" charset="0"/>
              </a:rPr>
              <a:t>伊人：那人，指所爱的人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zh-CN" sz="2400" b="0">
                <a:solidFill>
                  <a:schemeClr val="tx1"/>
                </a:solidFill>
                <a:latin typeface="Arial" panose="020B0604020202020204" pitchFamily="34" charset="0"/>
              </a:rPr>
              <a:t>溯洄：逆流而上   洄：上水，逆流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zh-CN" sz="2400" b="0">
                <a:solidFill>
                  <a:schemeClr val="tx1"/>
                </a:solidFill>
                <a:latin typeface="Arial" panose="020B0604020202020204" pitchFamily="34" charset="0"/>
              </a:rPr>
              <a:t>从：追寻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zh-CN" sz="2400" b="0">
                <a:solidFill>
                  <a:schemeClr val="tx1"/>
                </a:solidFill>
                <a:latin typeface="Arial" panose="020B0604020202020204" pitchFamily="34" charset="0"/>
              </a:rPr>
              <a:t>阻：艰险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zh-CN" sz="2400" b="0">
                <a:solidFill>
                  <a:schemeClr val="tx1"/>
                </a:solidFill>
                <a:latin typeface="Arial" panose="020B0604020202020204" pitchFamily="34" charset="0"/>
              </a:rPr>
              <a:t>溯 游：顺流而下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zh-CN" sz="2400" b="0">
                <a:solidFill>
                  <a:schemeClr val="tx1"/>
                </a:solidFill>
                <a:latin typeface="Arial" panose="020B0604020202020204" pitchFamily="34" charset="0"/>
              </a:rPr>
              <a:t>宛：好像、仿佛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5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5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5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5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5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5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539750" y="0"/>
            <a:ext cx="7993063" cy="1470025"/>
          </a:xfrm>
        </p:spPr>
        <p:txBody>
          <a:bodyPr/>
          <a:lstStyle/>
          <a:p>
            <a:r>
              <a:rPr lang="zh-CN" altLang="zh-CN" b="1">
                <a:solidFill>
                  <a:schemeClr val="folHlink"/>
                </a:solidFill>
              </a:rPr>
              <a:t>一、了解《诗经》,助读全诗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0" y="1268413"/>
            <a:ext cx="9144000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3600" b="0">
                <a:solidFill>
                  <a:schemeClr val="tx1"/>
                </a:solidFill>
                <a:latin typeface="Arial" panose="020B0604020202020204" pitchFamily="34" charset="0"/>
              </a:rPr>
              <a:t>   </a:t>
            </a:r>
            <a:r>
              <a:rPr lang="zh-CN" altLang="zh-CN" sz="3600">
                <a:solidFill>
                  <a:schemeClr val="tx1"/>
                </a:solidFill>
                <a:latin typeface="Arial" panose="020B0604020202020204" pitchFamily="34" charset="0"/>
              </a:rPr>
              <a:t>补充注释：</a:t>
            </a:r>
          </a:p>
          <a:p>
            <a:r>
              <a:rPr lang="zh-CN" altLang="zh-CN" sz="3600">
                <a:solidFill>
                  <a:schemeClr val="tx1"/>
                </a:solidFill>
                <a:latin typeface="Arial" panose="020B0604020202020204" pitchFamily="34" charset="0"/>
              </a:rPr>
              <a:t>    《诗经》</a:t>
            </a:r>
            <a:r>
              <a:rPr lang="zh-CN" altLang="zh-CN" sz="3600">
                <a:latin typeface="Arial" panose="020B0604020202020204" pitchFamily="34" charset="0"/>
              </a:rPr>
              <a:t>约成书于春秋中期</a:t>
            </a:r>
            <a:r>
              <a:rPr lang="zh-CN" altLang="zh-CN" sz="3600">
                <a:solidFill>
                  <a:schemeClr val="tx1"/>
                </a:solidFill>
                <a:latin typeface="Arial" panose="020B0604020202020204" pitchFamily="34" charset="0"/>
              </a:rPr>
              <a:t>（公元前6世纪）</a:t>
            </a:r>
            <a:r>
              <a:rPr lang="zh-CN" altLang="zh-CN" sz="3600">
                <a:latin typeface="Arial" panose="020B0604020202020204" pitchFamily="34" charset="0"/>
              </a:rPr>
              <a:t> </a:t>
            </a:r>
            <a:r>
              <a:rPr lang="zh-CN" altLang="zh-CN" sz="3600">
                <a:solidFill>
                  <a:schemeClr val="tx1"/>
                </a:solidFill>
                <a:latin typeface="Arial" panose="020B0604020202020204" pitchFamily="34" charset="0"/>
              </a:rPr>
              <a:t>，</a:t>
            </a:r>
            <a:r>
              <a:rPr lang="zh-CN" altLang="zh-CN" sz="3600">
                <a:latin typeface="Arial" panose="020B0604020202020204" pitchFamily="34" charset="0"/>
              </a:rPr>
              <a:t>最初称《诗》</a:t>
            </a:r>
            <a:r>
              <a:rPr lang="zh-CN" altLang="zh-CN" sz="3600">
                <a:solidFill>
                  <a:schemeClr val="tx1"/>
                </a:solidFill>
                <a:latin typeface="Arial" panose="020B0604020202020204" pitchFamily="34" charset="0"/>
              </a:rPr>
              <a:t>，</a:t>
            </a:r>
            <a:r>
              <a:rPr lang="zh-CN" altLang="zh-CN" sz="3600">
                <a:latin typeface="Arial" panose="020B0604020202020204" pitchFamily="34" charset="0"/>
              </a:rPr>
              <a:t>汉代儒者奉为经典，乃称《诗经》，为五经之一。《诗经》是中国韵文的源头，是中国诗史的光辉起点。</a:t>
            </a:r>
            <a:r>
              <a:rPr lang="zh-CN" altLang="zh-CN" sz="3600">
                <a:solidFill>
                  <a:schemeClr val="tx1"/>
                </a:solidFill>
                <a:latin typeface="Arial" panose="020B0604020202020204" pitchFamily="34" charset="0"/>
              </a:rPr>
              <a:t>  </a:t>
            </a:r>
          </a:p>
          <a:p>
            <a:r>
              <a:rPr lang="zh-CN" altLang="zh-CN" sz="3600">
                <a:solidFill>
                  <a:schemeClr val="tx1"/>
                </a:solidFill>
                <a:latin typeface="Arial" panose="020B0604020202020204" pitchFamily="34" charset="0"/>
              </a:rPr>
              <a:t>    《诗经》的作品分为风、雅、颂三类，</a:t>
            </a:r>
            <a:r>
              <a:rPr lang="zh-CN" altLang="zh-CN" sz="3600">
                <a:latin typeface="Arial" panose="020B0604020202020204" pitchFamily="34" charset="0"/>
              </a:rPr>
              <a:t>表现手法有赋、比、兴三种。</a:t>
            </a:r>
            <a:r>
              <a:rPr lang="zh-CN" altLang="zh-CN" sz="3600">
                <a:solidFill>
                  <a:schemeClr val="tx1"/>
                </a:solidFill>
                <a:latin typeface="Arial" panose="020B0604020202020204" pitchFamily="34" charset="0"/>
              </a:rPr>
              <a:t>（《诗大序》中</a:t>
            </a:r>
            <a:r>
              <a:rPr lang="zh-CN" altLang="zh-CN" sz="3600">
                <a:latin typeface="Arial" panose="020B0604020202020204" pitchFamily="34" charset="0"/>
              </a:rPr>
              <a:t>称“诗六义”</a:t>
            </a:r>
            <a:r>
              <a:rPr lang="zh-CN" altLang="zh-CN" sz="3600">
                <a:solidFill>
                  <a:schemeClr val="tx1"/>
                </a:solidFill>
                <a:latin typeface="Arial" panose="020B0604020202020204" pitchFamily="34" charset="0"/>
              </a:rPr>
              <a:t>）</a:t>
            </a:r>
          </a:p>
          <a:p>
            <a:r>
              <a:rPr lang="zh-CN" altLang="zh-CN" sz="3600">
                <a:solidFill>
                  <a:schemeClr val="tx1"/>
                </a:solidFill>
                <a:latin typeface="Arial" panose="020B0604020202020204" pitchFamily="34" charset="0"/>
              </a:rPr>
              <a:t>     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301625" y="3352800"/>
            <a:ext cx="5026025" cy="1143000"/>
          </a:xfrm>
        </p:spPr>
        <p:txBody>
          <a:bodyPr/>
          <a:lstStyle/>
          <a:p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蒹 葭 </a:t>
            </a:r>
            <a:r>
              <a:rPr lang="zh-CN" altLang="en-US" sz="3600" b="1" u="sng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萋 萋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，</a:t>
            </a:r>
            <a:b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白 露 未 </a:t>
            </a:r>
            <a:r>
              <a:rPr lang="zh-CN" altLang="en-US" sz="3600" b="1" u="sng">
                <a:solidFill>
                  <a:srgbClr val="0000FF"/>
                </a:solidFill>
                <a:latin typeface="宋体" panose="02010600030101010101" pitchFamily="2" charset="-122"/>
              </a:rPr>
              <a:t>晞</a:t>
            </a:r>
            <a:r>
              <a:rPr lang="zh-CN" altLang="en-US" sz="3600" b="1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 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b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所 谓 伊 人 ， </a:t>
            </a:r>
            <a:b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在 水 之 </a:t>
            </a:r>
            <a:r>
              <a:rPr lang="zh-CN" altLang="en-US" sz="3600" b="1" u="sng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湄 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 </a:t>
            </a:r>
            <a:b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溯 洄 从 之 ， </a:t>
            </a:r>
            <a:b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道 阻 且 </a:t>
            </a:r>
            <a:r>
              <a:rPr lang="zh-CN" altLang="en-US" sz="3600" b="1" u="sng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跻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。 </a:t>
            </a:r>
            <a:b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溯 游 从 之 ，</a:t>
            </a:r>
            <a:b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宛 在 水 中 </a:t>
            </a:r>
            <a:r>
              <a:rPr lang="zh-CN" altLang="en-US" sz="3600" b="1" u="sng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坻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。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/>
            </a:r>
            <a:b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endParaRPr lang="en-US" altLang="zh-CN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810000" y="4114800"/>
            <a:ext cx="990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>
                <a:solidFill>
                  <a:srgbClr val="EE1302"/>
                </a:solidFill>
                <a:latin typeface="Arial" panose="020B0604020202020204" pitchFamily="34" charset="0"/>
              </a:rPr>
              <a:t>j</a:t>
            </a:r>
            <a:r>
              <a:rPr lang="en-US" altLang="zh-CN" b="0">
                <a:solidFill>
                  <a:srgbClr val="EE13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ī</a:t>
            </a:r>
            <a:endParaRPr lang="en-US" altLang="zh-CN" b="0">
              <a:solidFill>
                <a:srgbClr val="EE1302"/>
              </a:solidFill>
              <a:latin typeface="Arial" panose="020B0604020202020204" pitchFamily="34" charset="0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4038600" y="5181600"/>
            <a:ext cx="990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>
                <a:solidFill>
                  <a:srgbClr val="EE1302"/>
                </a:solidFill>
                <a:latin typeface="Arial" panose="020B0604020202020204" pitchFamily="34" charset="0"/>
              </a:rPr>
              <a:t>ch</a:t>
            </a:r>
            <a:r>
              <a:rPr lang="en-US" altLang="zh-CN" b="0">
                <a:solidFill>
                  <a:srgbClr val="EE13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</a:t>
            </a:r>
            <a:endParaRPr lang="en-US" altLang="zh-CN" b="0">
              <a:solidFill>
                <a:srgbClr val="EE1302"/>
              </a:solidFill>
              <a:latin typeface="Arial" panose="020B0604020202020204" pitchFamily="34" charset="0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4876800" y="1524000"/>
            <a:ext cx="3962400" cy="399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zh-CN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萋萋：茂盛的样子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zh-CN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晞:干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zh-CN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湄：岸边，水草交接的地方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zh-CN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跻：登，上升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zh-CN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坻：水中小洲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1066800"/>
            <a:ext cx="8229600" cy="1143000"/>
          </a:xfrm>
        </p:spPr>
        <p:txBody>
          <a:bodyPr/>
          <a:lstStyle/>
          <a:p>
            <a:r>
              <a:rPr lang="zh-CN" altLang="en-US" sz="36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蒹 葭 </a:t>
            </a:r>
            <a:r>
              <a:rPr lang="zh-CN" altLang="en-US" sz="3600" b="1" u="sng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采 采</a:t>
            </a:r>
            <a:r>
              <a:rPr lang="zh-CN" altLang="en-US" sz="36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， 白 露 </a:t>
            </a:r>
            <a:r>
              <a:rPr lang="zh-CN" altLang="en-US" sz="3600" b="1" u="sng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未 已</a:t>
            </a:r>
            <a:r>
              <a:rPr lang="zh-CN" altLang="en-US" sz="36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。</a:t>
            </a:r>
            <a:br>
              <a:rPr lang="zh-CN" altLang="en-US" sz="36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6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所 谓 伊 人 ， 在 水 之 </a:t>
            </a:r>
            <a:r>
              <a:rPr lang="zh-CN" altLang="en-US" sz="3600" b="1" u="sng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涘</a:t>
            </a:r>
            <a:r>
              <a:rPr lang="zh-CN" altLang="en-US" sz="36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。 </a:t>
            </a:r>
            <a:br>
              <a:rPr lang="zh-CN" altLang="en-US" sz="36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6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溯 洄 从 之 ， 道阻 且 </a:t>
            </a:r>
            <a:r>
              <a:rPr lang="zh-CN" altLang="en-US" sz="3600" b="1" u="sng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右</a:t>
            </a:r>
            <a:r>
              <a:rPr lang="zh-CN" altLang="en-US" sz="36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。 </a:t>
            </a:r>
            <a:br>
              <a:rPr lang="zh-CN" altLang="en-US" sz="36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6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溯 游 从 之 ， 宛 在 水 中 </a:t>
            </a:r>
            <a:r>
              <a:rPr lang="zh-CN" altLang="en-US" sz="3600" b="1" u="sng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沚</a:t>
            </a:r>
            <a:r>
              <a:rPr lang="zh-CN" altLang="en-US" sz="36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。</a:t>
            </a:r>
            <a:br>
              <a:rPr lang="zh-CN" altLang="en-US" sz="36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endParaRPr lang="en-US" altLang="zh-CN" sz="3600" b="1">
              <a:solidFill>
                <a:srgbClr val="00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7162800" y="8382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>
                <a:solidFill>
                  <a:srgbClr val="FF3300"/>
                </a:solidFill>
                <a:latin typeface="Arial" panose="020B0604020202020204" pitchFamily="34" charset="0"/>
              </a:rPr>
              <a:t>s</a:t>
            </a:r>
            <a:r>
              <a:rPr lang="en-US" altLang="zh-CN" b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Ì</a:t>
            </a:r>
            <a:endParaRPr lang="en-US" altLang="zh-CN" b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7696200" y="1905000"/>
            <a:ext cx="914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>
                <a:solidFill>
                  <a:srgbClr val="FF3300"/>
                </a:solidFill>
                <a:latin typeface="Arial" panose="020B0604020202020204" pitchFamily="34" charset="0"/>
              </a:rPr>
              <a:t>zh</a:t>
            </a:r>
            <a:r>
              <a:rPr lang="en-US" altLang="zh-CN" b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Ĭ</a:t>
            </a:r>
            <a:endParaRPr lang="en-US" altLang="zh-CN" b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838200" y="3132138"/>
            <a:ext cx="6248400" cy="372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zh-CN" sz="280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采采：茂盛，众多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zh-CN" sz="280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未 已：还没有完  已：停止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zh-CN" sz="280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涘：水边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zh-CN" sz="280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右：弯曲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zh-CN" sz="280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沚：水中沙滩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endParaRPr lang="zh-CN" altLang="zh-CN" sz="280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0" y="304800"/>
            <a:ext cx="4500563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蒹　葭</a:t>
            </a:r>
          </a:p>
          <a:p>
            <a:r>
              <a:rPr lang="zh-CN" altLang="en-US" sz="2800">
                <a:solidFill>
                  <a:srgbClr val="000000"/>
                </a:solidFill>
              </a:rPr>
              <a:t>    芦花一片白苍苍，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清早露水变成霜。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心上人儿她在哪，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人儿正在水那方。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逆着曲水去找她，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绕来绕去道儿长。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逆着直水去找她，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像在四面不着水中央。</a:t>
            </a:r>
          </a:p>
          <a:p>
            <a:r>
              <a:rPr lang="zh-CN" altLang="en-US" sz="2800">
                <a:solidFill>
                  <a:srgbClr val="000000"/>
                </a:solidFill>
              </a:rPr>
              <a:t>       芦花一片白翻翻，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露水珠儿不曾干。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心上人儿她在哪，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</a:t>
            </a:r>
            <a:endParaRPr lang="zh-CN" altLang="en-US" sz="2800"/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4191000" y="381000"/>
            <a:ext cx="4449763" cy="698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    那人正在隔水滩。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逆着曲水去找她，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越走越高道儿难。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逆着直水去找她，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像在小小洲上水中间。</a:t>
            </a:r>
          </a:p>
          <a:p>
            <a:r>
              <a:rPr lang="zh-CN" altLang="en-US" sz="2800">
                <a:solidFill>
                  <a:srgbClr val="000000"/>
                </a:solidFill>
              </a:rPr>
              <a:t>        一片芦花照眼明，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太阳不出露水新。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心上人儿她在哪，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隔河对岸看得清。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逆着曲水去找她，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曲曲弯弯道儿拧。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逆着直水去找她，</a:t>
            </a:r>
            <a:br>
              <a:rPr lang="zh-CN" altLang="en-US" sz="2800">
                <a:solidFill>
                  <a:srgbClr val="000000"/>
                </a:solidFill>
              </a:rPr>
            </a:br>
            <a:r>
              <a:rPr lang="zh-CN" altLang="en-US" sz="2800">
                <a:solidFill>
                  <a:srgbClr val="000000"/>
                </a:solidFill>
              </a:rPr>
              <a:t>　　好像藏身小岛水中心。</a:t>
            </a:r>
          </a:p>
          <a:p>
            <a:r>
              <a:rPr lang="zh-CN" altLang="en-US" sz="2800">
                <a:solidFill>
                  <a:srgbClr val="000000"/>
                </a:solidFill>
              </a:rPr>
              <a:t>　　　（余冠英译）</a:t>
            </a:r>
          </a:p>
          <a:p>
            <a:endParaRPr lang="zh-CN" altLang="en-US" sz="2800"/>
          </a:p>
          <a:p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362200"/>
            <a:ext cx="4897438" cy="378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4343400" y="762000"/>
            <a:ext cx="2425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400">
                <a:latin typeface="Arial" panose="020B0604020202020204" pitchFamily="34" charset="0"/>
                <a:ea typeface="方正舒体" panose="02010601030101010101" pitchFamily="2" charset="-122"/>
              </a:rPr>
              <a:t>主要内容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917575" y="685800"/>
            <a:ext cx="1828800" cy="1113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CN" altLang="en-US">
                <a:solidFill>
                  <a:schemeClr val="hlink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 </a:t>
            </a:r>
            <a:r>
              <a:rPr lang="zh-CN" altLang="en-US" sz="3600">
                <a:solidFill>
                  <a:schemeClr val="hlink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这首诗描写了一个热恋者</a:t>
            </a:r>
          </a:p>
          <a:p>
            <a:r>
              <a:rPr lang="zh-CN" altLang="en-US" sz="3600">
                <a:solidFill>
                  <a:schemeClr val="hlink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对意中人的急切追求和可望</a:t>
            </a:r>
          </a:p>
          <a:p>
            <a:r>
              <a:rPr lang="zh-CN" altLang="en-US" sz="3600">
                <a:solidFill>
                  <a:schemeClr val="hlink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而不可及的惆怅失望之情。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1812925" y="801688"/>
            <a:ext cx="52800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chemeClr val="folHlink"/>
                </a:solidFill>
              </a:rPr>
              <a:t>大胆说出你的初读感受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974725" y="2201863"/>
            <a:ext cx="752951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/>
              <a:t>  作品文字简单，内容单纯，给人的美感</a:t>
            </a:r>
          </a:p>
          <a:p>
            <a:r>
              <a:rPr lang="zh-CN" altLang="zh-CN"/>
              <a:t>却非常丰富。能否用几个词概括它的美？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WordArt 2"/>
          <p:cNvSpPr>
            <a:spLocks noChangeArrowheads="1" noChangeShapeType="1"/>
          </p:cNvSpPr>
          <p:nvPr/>
        </p:nvSpPr>
        <p:spPr bwMode="auto">
          <a:xfrm>
            <a:off x="2286000" y="609600"/>
            <a:ext cx="4038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kern="10">
                <a:ln w="12700" cmpd="sng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35921" dir="2700000" sy="50000" kx="2115830" algn="bl" rotWithShape="0">
                    <a:srgbClr val="C0C0C0"/>
                  </a:outerShdw>
                </a:effectLst>
              </a:rPr>
              <a:t>含蓄美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85738" y="1905000"/>
            <a:ext cx="8550275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/>
              <a:t>1、</a:t>
            </a:r>
            <a:r>
              <a:rPr lang="zh-CN" altLang="zh-CN">
                <a:solidFill>
                  <a:schemeClr val="folHlink"/>
                </a:solidFill>
              </a:rPr>
              <a:t>文字简约</a:t>
            </a:r>
            <a:r>
              <a:rPr lang="zh-CN" altLang="zh-CN"/>
              <a:t>：没有直接抒写主人公对心上人的</a:t>
            </a:r>
          </a:p>
          <a:p>
            <a:r>
              <a:rPr lang="zh-CN" altLang="zh-CN"/>
              <a:t>   思念之情，只写他左右求索、寻找恋人的行</a:t>
            </a:r>
          </a:p>
          <a:p>
            <a:r>
              <a:rPr lang="zh-CN" altLang="zh-CN"/>
              <a:t>   动，但那痴心的迷恋、刻骨的相思和失望的</a:t>
            </a:r>
          </a:p>
          <a:p>
            <a:r>
              <a:rPr lang="zh-CN" altLang="zh-CN"/>
              <a:t>   痛苦都含蓄地表现出来。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28600" y="4114800"/>
            <a:ext cx="854868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/>
              <a:t>2、</a:t>
            </a:r>
            <a:r>
              <a:rPr lang="zh-CN" altLang="zh-CN">
                <a:solidFill>
                  <a:schemeClr val="folHlink"/>
                </a:solidFill>
              </a:rPr>
              <a:t>形象可感</a:t>
            </a:r>
            <a:r>
              <a:rPr lang="zh-CN" altLang="zh-CN"/>
              <a:t>：虽未刻画双方形象，但主人公的</a:t>
            </a:r>
          </a:p>
          <a:p>
            <a:r>
              <a:rPr lang="zh-CN" altLang="zh-CN"/>
              <a:t>   执着、</a:t>
            </a:r>
            <a:r>
              <a:rPr lang="zh-CN" altLang="zh-CN">
                <a:latin typeface="Arial" panose="020B0604020202020204" pitchFamily="34" charset="0"/>
              </a:rPr>
              <a:t>“</a:t>
            </a:r>
            <a:r>
              <a:rPr lang="zh-CN" altLang="zh-CN"/>
              <a:t>伊人</a:t>
            </a:r>
            <a:r>
              <a:rPr lang="zh-CN" altLang="zh-CN">
                <a:latin typeface="Arial" panose="020B0604020202020204" pitchFamily="34" charset="0"/>
              </a:rPr>
              <a:t>”</a:t>
            </a:r>
            <a:r>
              <a:rPr lang="zh-CN" altLang="zh-CN"/>
              <a:t>的高洁我们可以清晰感知。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304800" y="5486400"/>
            <a:ext cx="85471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/>
              <a:t>3、</a:t>
            </a:r>
            <a:r>
              <a:rPr lang="zh-CN" altLang="zh-CN">
                <a:solidFill>
                  <a:schemeClr val="folHlink"/>
                </a:solidFill>
              </a:rPr>
              <a:t>余音饶梁</a:t>
            </a:r>
            <a:r>
              <a:rPr lang="zh-CN" altLang="zh-CN"/>
              <a:t>：只写追求之难，伊人</a:t>
            </a:r>
            <a:r>
              <a:rPr lang="zh-CN" altLang="zh-CN">
                <a:latin typeface="Arial" panose="020B0604020202020204" pitchFamily="34" charset="0"/>
              </a:rPr>
              <a:t>“</a:t>
            </a:r>
            <a:r>
              <a:rPr lang="zh-CN" altLang="zh-CN"/>
              <a:t>宛在</a:t>
            </a:r>
            <a:r>
              <a:rPr lang="zh-CN" altLang="zh-CN">
                <a:latin typeface="Arial" panose="020B0604020202020204" pitchFamily="34" charset="0"/>
              </a:rPr>
              <a:t>”</a:t>
            </a:r>
            <a:r>
              <a:rPr lang="zh-CN" altLang="zh-CN"/>
              <a:t>，结</a:t>
            </a:r>
          </a:p>
          <a:p>
            <a:r>
              <a:rPr lang="zh-CN" altLang="zh-CN"/>
              <a:t>   果如何，给读者留下想象余地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utoUpdateAnimBg="0"/>
      <p:bldP spid="29700" grpId="0" autoUpdateAnimBg="0"/>
      <p:bldP spid="29701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600200"/>
            <a:ext cx="9144000" cy="4498975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zh-CN" altLang="zh-CN" b="1">
                <a:solidFill>
                  <a:schemeClr val="tx2"/>
                </a:solidFill>
              </a:rPr>
              <a:t>1、烟水迷离的景和主人公如醉如痴的情难解难分</a:t>
            </a:r>
          </a:p>
          <a:p>
            <a:pPr>
              <a:buFont typeface="Wingdings 2" panose="05020102010507070707" pitchFamily="18" charset="2"/>
              <a:buNone/>
            </a:pPr>
            <a:r>
              <a:rPr lang="zh-CN" altLang="zh-CN" b="1">
                <a:solidFill>
                  <a:schemeClr val="tx2"/>
                </a:solidFill>
              </a:rPr>
              <a:t>2、深秋一派萧瑟的景象和主人公惆怅失意的心情     浑然一体。</a:t>
            </a:r>
          </a:p>
          <a:p>
            <a:pPr>
              <a:buFont typeface="Wingdings 2" panose="05020102010507070707" pitchFamily="18" charset="2"/>
              <a:buNone/>
            </a:pPr>
            <a:r>
              <a:rPr lang="zh-CN" altLang="zh-CN" b="1">
                <a:solidFill>
                  <a:schemeClr val="tx2"/>
                </a:solidFill>
              </a:rPr>
              <a:t>3、主人公的执着追求和伊人宛在、觅之无踪的境界相互映衬。</a:t>
            </a:r>
          </a:p>
          <a:p>
            <a:pPr>
              <a:buFont typeface="Wingdings 2" panose="05020102010507070707" pitchFamily="18" charset="2"/>
              <a:buNone/>
            </a:pPr>
            <a:r>
              <a:rPr lang="zh-CN" altLang="zh-CN" b="1">
                <a:solidFill>
                  <a:schemeClr val="tx2"/>
                </a:solidFill>
              </a:rPr>
              <a:t>4、“伊人”高洁而有魅力的气质被蒹葭露白、秋水澄明的景致烘托出来。</a:t>
            </a:r>
          </a:p>
        </p:txBody>
      </p:sp>
      <p:sp>
        <p:nvSpPr>
          <p:cNvPr id="30723" name="WordArt 3"/>
          <p:cNvSpPr>
            <a:spLocks noChangeArrowheads="1" noChangeShapeType="1"/>
          </p:cNvSpPr>
          <p:nvPr/>
        </p:nvSpPr>
        <p:spPr bwMode="auto">
          <a:xfrm>
            <a:off x="2438400" y="457200"/>
            <a:ext cx="4267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b="1">
                <a:ln w="9525" cmpd="sng">
                  <a:solidFill>
                    <a:srgbClr val="339966"/>
                  </a:solidFill>
                  <a:round/>
                  <a:headEnd/>
                  <a:tailEnd/>
                </a:ln>
                <a:solidFill>
                  <a:srgbClr val="CC6600"/>
                </a:solidFill>
                <a:effectLst>
                  <a:outerShdw dist="563972" dir="14049741" sx="125000" sy="125000" algn="tl" rotWithShape="0">
                    <a:srgbClr val="C7DFD3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意境美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BJ_0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04800"/>
            <a:ext cx="46482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2133600"/>
            <a:ext cx="8540750" cy="4498975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zh-CN" altLang="zh-CN" b="1">
                <a:solidFill>
                  <a:schemeClr val="folHlink"/>
                </a:solidFill>
              </a:rPr>
              <a:t>金秋之际，拂晓之时，芦花泛白，清露为霜，瑟瑟秋风，苇丛起伏，茫茫秋水，清澈澄明，水上烟波万顷，空中雾蔼迷蒙，弯曲的河道，水中的小洲，宛然在目。此时，一位痴情的恋者，踯躅水畔，他热切而急切地追寻着心上的恋人，那恋人好像在水一方，但一水盈盈河道阻隔。“伊人”可望而不可即，于是他徘徊往复，心醉神迷，内心痛苦，不可言状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2359025"/>
            <a:ext cx="8540750" cy="4498975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zh-CN" altLang="zh-CN" b="1">
                <a:solidFill>
                  <a:schemeClr val="tx2"/>
                </a:solidFill>
              </a:rPr>
              <a:t>          作品没有直叙心情，而采用曲笔作写意式的远距离的勾勒。距离产生美感。主人公和伊人的身份、面目、空间位置都是模糊的，给人以雾里看花、若隐若现、朦胧飘渺之感。</a:t>
            </a:r>
          </a:p>
        </p:txBody>
      </p:sp>
      <p:sp>
        <p:nvSpPr>
          <p:cNvPr id="32771" name="WordArt 3"/>
          <p:cNvSpPr>
            <a:spLocks noChangeArrowheads="1" noChangeShapeType="1"/>
          </p:cNvSpPr>
          <p:nvPr/>
        </p:nvSpPr>
        <p:spPr bwMode="auto">
          <a:xfrm>
            <a:off x="2895600" y="609600"/>
            <a:ext cx="3048000" cy="10668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>
                <a:ln w="9525" cmpd="sng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C0C0C0"/>
                  </a:outerShdw>
                </a:effectLst>
              </a:rPr>
              <a:t>朦胧美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49275"/>
            <a:ext cx="3384550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4067175" y="1916113"/>
            <a:ext cx="46672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400">
                <a:latin typeface="Arial" panose="020B0604020202020204" pitchFamily="34" charset="0"/>
                <a:ea typeface="方正舒体" panose="02010601030101010101" pitchFamily="2" charset="-122"/>
              </a:rPr>
              <a:t>《蒹葭》的结构：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331913" y="4221163"/>
            <a:ext cx="72199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  全诗共三章，每章前两句写景，</a:t>
            </a:r>
          </a:p>
          <a:p>
            <a:r>
              <a:rPr lang="zh-CN" altLang="zh-CN" sz="3600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后六句写人。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0825" y="0"/>
            <a:ext cx="8540750" cy="1143000"/>
          </a:xfrm>
        </p:spPr>
        <p:txBody>
          <a:bodyPr/>
          <a:lstStyle/>
          <a:p>
            <a:r>
              <a:rPr lang="zh-CN" altLang="zh-CN" b="1">
                <a:solidFill>
                  <a:schemeClr val="folHlink"/>
                </a:solidFill>
              </a:rPr>
              <a:t>“诗六义”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908050"/>
            <a:ext cx="9144000" cy="3673475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zh-CN" altLang="en-US" sz="2800" b="1">
                <a:solidFill>
                  <a:schemeClr val="folHlink"/>
                </a:solidFill>
              </a:rPr>
              <a:t>风</a:t>
            </a:r>
            <a:r>
              <a:rPr lang="zh-CN" altLang="en-US" sz="2800" b="1"/>
              <a:t>: </a:t>
            </a:r>
            <a:r>
              <a:rPr lang="zh-CN" altLang="en-US" sz="2800" b="1">
                <a:solidFill>
                  <a:schemeClr val="tx2"/>
                </a:solidFill>
              </a:rPr>
              <a:t>是多是劳动人民口头创作的民间歌谣；分15国风,共160篇.</a:t>
            </a:r>
            <a:r>
              <a:rPr lang="zh-CN" altLang="en-US" sz="2800" b="1"/>
              <a:t>是《诗经》中的精华,有不少篇章揭露贵族统治集团对人民的压迫和剥削,也反映了人们的劳动生产情况和爱情生活.常用复沓手法,体现民歌特色.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2800" b="1">
                <a:solidFill>
                  <a:schemeClr val="folHlink"/>
                </a:solidFill>
              </a:rPr>
              <a:t>雅</a:t>
            </a:r>
            <a:r>
              <a:rPr lang="zh-CN" altLang="en-US" sz="2800" b="1"/>
              <a:t>: </a:t>
            </a:r>
            <a:r>
              <a:rPr lang="zh-CN" altLang="en-US" sz="2800" b="1">
                <a:solidFill>
                  <a:schemeClr val="tx2"/>
                </a:solidFill>
              </a:rPr>
              <a:t>多是祭祀、宴会的乐歌和史诗,分 “大雅”  和   “小雅”,共105篇.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2800" b="1">
                <a:solidFill>
                  <a:schemeClr val="folHlink"/>
                </a:solidFill>
              </a:rPr>
              <a:t>颂</a:t>
            </a:r>
            <a:r>
              <a:rPr lang="zh-CN" altLang="en-US" sz="2800" b="1"/>
              <a:t>: </a:t>
            </a:r>
            <a:r>
              <a:rPr lang="zh-CN" altLang="en-US" sz="2800" b="1">
                <a:solidFill>
                  <a:schemeClr val="tx2"/>
                </a:solidFill>
              </a:rPr>
              <a:t>多是宗庙、颂神的乐歌,有 “周颂” “鲁颂” 和“商颂”,共40篇.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2800" b="1">
                <a:solidFill>
                  <a:schemeClr val="folHlink"/>
                </a:solidFill>
              </a:rPr>
              <a:t>赋</a:t>
            </a:r>
            <a:r>
              <a:rPr lang="zh-CN" altLang="en-US" sz="2800" b="1"/>
              <a:t>: 即</a:t>
            </a:r>
            <a:r>
              <a:rPr lang="zh-CN" altLang="en-US" sz="2800" b="1">
                <a:solidFill>
                  <a:schemeClr val="tx2"/>
                </a:solidFill>
              </a:rPr>
              <a:t>陈述铺叙</a:t>
            </a:r>
            <a:r>
              <a:rPr lang="zh-CN" altLang="en-US" sz="2800" b="1"/>
              <a:t>.</a:t>
            </a:r>
            <a:r>
              <a:rPr lang="zh-CN" altLang="en-US" sz="2800" b="1">
                <a:solidFill>
                  <a:schemeClr val="folHlink"/>
                </a:solidFill>
              </a:rPr>
              <a:t>比</a:t>
            </a:r>
            <a:r>
              <a:rPr lang="zh-CN" altLang="en-US" sz="2800" b="1"/>
              <a:t>: 即对人或物加以形象的</a:t>
            </a:r>
            <a:r>
              <a:rPr lang="zh-CN" altLang="en-US" sz="2800" b="1">
                <a:solidFill>
                  <a:schemeClr val="tx2"/>
                </a:solidFill>
              </a:rPr>
              <a:t>比喻</a:t>
            </a:r>
            <a:r>
              <a:rPr lang="zh-CN" altLang="en-US" sz="2800" b="1"/>
              <a:t>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2800" b="1">
                <a:solidFill>
                  <a:schemeClr val="folHlink"/>
                </a:solidFill>
              </a:rPr>
              <a:t>兴</a:t>
            </a:r>
            <a:r>
              <a:rPr lang="zh-CN" altLang="en-US" sz="2800" b="1"/>
              <a:t>: 即</a:t>
            </a:r>
            <a:r>
              <a:rPr lang="zh-CN" altLang="en-US" sz="2800" b="1">
                <a:solidFill>
                  <a:schemeClr val="tx2"/>
                </a:solidFill>
              </a:rPr>
              <a:t>借助其他事物作为诗歌开头,以引起所要歌咏的内容.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07950" y="5589588"/>
            <a:ext cx="864076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</a:rPr>
              <a:t>《诗经》多用赋比兴的手法，句式以四言为主，多用重章叠唱的手法。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3213100"/>
            <a:ext cx="2297112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023938" y="15621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18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539750" y="1700213"/>
            <a:ext cx="263683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u="sng">
                <a:solidFill>
                  <a:schemeClr val="hlink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蒹 葭</a:t>
            </a:r>
            <a:r>
              <a:rPr lang="zh-CN" altLang="zh-CN">
                <a:solidFill>
                  <a:schemeClr val="hlink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 苍 苍 ，</a:t>
            </a:r>
            <a:br>
              <a:rPr lang="zh-CN" altLang="zh-CN">
                <a:solidFill>
                  <a:schemeClr val="hlink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</a:br>
            <a:r>
              <a:rPr lang="zh-CN" altLang="zh-CN">
                <a:solidFill>
                  <a:schemeClr val="hlink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白 露 为 霜 。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3276600" y="1628775"/>
            <a:ext cx="263683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>
                <a:solidFill>
                  <a:schemeClr val="hlink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蒹 葭 萋 萋 ，</a:t>
            </a:r>
            <a:br>
              <a:rPr lang="zh-CN" altLang="zh-CN">
                <a:solidFill>
                  <a:schemeClr val="hlink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</a:br>
            <a:r>
              <a:rPr lang="zh-CN" altLang="zh-CN">
                <a:solidFill>
                  <a:schemeClr val="hlink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白 露 未 晞 。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6011863" y="1628775"/>
            <a:ext cx="27400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>
                <a:solidFill>
                  <a:schemeClr val="hlink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蒹 葭 采 采 ，</a:t>
            </a:r>
          </a:p>
          <a:p>
            <a:r>
              <a:rPr lang="zh-CN" altLang="zh-CN">
                <a:solidFill>
                  <a:schemeClr val="hlink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 白 露 未 已 。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107950" y="333375"/>
            <a:ext cx="18589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400">
                <a:latin typeface="Arial" panose="020B0604020202020204" pitchFamily="34" charset="0"/>
                <a:ea typeface="华文新魏" panose="02010800040101010101" pitchFamily="2" charset="-122"/>
              </a:rPr>
              <a:t>写景：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1620838" y="188913"/>
            <a:ext cx="7345362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渲染了一种凄冷寂寞的气氛，为主人公的活动和心情奠定了基础。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252413" y="3429000"/>
            <a:ext cx="13668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4400">
                <a:latin typeface="Arial" panose="020B0604020202020204" pitchFamily="34" charset="0"/>
                <a:ea typeface="华文新魏" panose="02010800040101010101" pitchFamily="2" charset="-122"/>
              </a:rPr>
              <a:t>写景</a:t>
            </a:r>
          </a:p>
        </p:txBody>
      </p:sp>
      <p:sp>
        <p:nvSpPr>
          <p:cNvPr id="34826" name="箭头 294"/>
          <p:cNvSpPr>
            <a:spLocks noChangeShapeType="1"/>
          </p:cNvSpPr>
          <p:nvPr/>
        </p:nvSpPr>
        <p:spPr bwMode="auto">
          <a:xfrm>
            <a:off x="1403350" y="3860800"/>
            <a:ext cx="792163" cy="1588"/>
          </a:xfrm>
          <a:prstGeom prst="line">
            <a:avLst/>
          </a:prstGeom>
          <a:noFill/>
          <a:ln w="101600" cap="flat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7" name="AutoShape 11"/>
          <p:cNvSpPr>
            <a:spLocks/>
          </p:cNvSpPr>
          <p:nvPr/>
        </p:nvSpPr>
        <p:spPr bwMode="auto">
          <a:xfrm>
            <a:off x="2628900" y="3141663"/>
            <a:ext cx="142875" cy="1655762"/>
          </a:xfrm>
          <a:prstGeom prst="leftBrace">
            <a:avLst>
              <a:gd name="adj1" fmla="val 96574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2052638" y="3357563"/>
            <a:ext cx="482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蒹葭</a:t>
            </a:r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2844800" y="3644900"/>
            <a:ext cx="12319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萋萋</a:t>
            </a: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2844800" y="2925763"/>
            <a:ext cx="12319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苍苍</a:t>
            </a:r>
          </a:p>
        </p:txBody>
      </p:sp>
      <p:sp>
        <p:nvSpPr>
          <p:cNvPr id="34831" name="Text Box 15"/>
          <p:cNvSpPr txBox="1">
            <a:spLocks noChangeArrowheads="1"/>
          </p:cNvSpPr>
          <p:nvPr/>
        </p:nvSpPr>
        <p:spPr bwMode="auto">
          <a:xfrm>
            <a:off x="2916238" y="4365625"/>
            <a:ext cx="12319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采采</a:t>
            </a:r>
          </a:p>
        </p:txBody>
      </p:sp>
      <p:sp>
        <p:nvSpPr>
          <p:cNvPr id="34832" name="箭头 294"/>
          <p:cNvSpPr>
            <a:spLocks noChangeShapeType="1"/>
          </p:cNvSpPr>
          <p:nvPr/>
        </p:nvSpPr>
        <p:spPr bwMode="auto">
          <a:xfrm>
            <a:off x="3852863" y="3860800"/>
            <a:ext cx="647700" cy="1588"/>
          </a:xfrm>
          <a:prstGeom prst="line">
            <a:avLst/>
          </a:prstGeom>
          <a:noFill/>
          <a:ln w="101600" cap="flat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4860925" y="3213100"/>
            <a:ext cx="25923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凄凉清冷</a:t>
            </a:r>
          </a:p>
        </p:txBody>
      </p: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4860925" y="4005263"/>
            <a:ext cx="1943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寂寞感伤</a:t>
            </a:r>
          </a:p>
        </p:txBody>
      </p:sp>
      <p:sp>
        <p:nvSpPr>
          <p:cNvPr id="34835" name="箭头 294"/>
          <p:cNvSpPr>
            <a:spLocks noChangeShapeType="1"/>
          </p:cNvSpPr>
          <p:nvPr/>
        </p:nvSpPr>
        <p:spPr bwMode="auto">
          <a:xfrm>
            <a:off x="1260475" y="4222750"/>
            <a:ext cx="647700" cy="1584325"/>
          </a:xfrm>
          <a:prstGeom prst="line">
            <a:avLst/>
          </a:prstGeom>
          <a:noFill/>
          <a:ln w="101600" cap="flat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6" name="Text Box 20"/>
          <p:cNvSpPr txBox="1">
            <a:spLocks noChangeArrowheads="1"/>
          </p:cNvSpPr>
          <p:nvPr/>
        </p:nvSpPr>
        <p:spPr bwMode="auto">
          <a:xfrm>
            <a:off x="2052638" y="5157788"/>
            <a:ext cx="482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白露</a:t>
            </a:r>
          </a:p>
        </p:txBody>
      </p:sp>
      <p:sp>
        <p:nvSpPr>
          <p:cNvPr id="34837" name="AutoShape 21"/>
          <p:cNvSpPr>
            <a:spLocks/>
          </p:cNvSpPr>
          <p:nvPr/>
        </p:nvSpPr>
        <p:spPr bwMode="auto">
          <a:xfrm>
            <a:off x="2628900" y="5086350"/>
            <a:ext cx="76200" cy="1582738"/>
          </a:xfrm>
          <a:prstGeom prst="leftBrace">
            <a:avLst>
              <a:gd name="adj1" fmla="val 17309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8" name="Text Box 22"/>
          <p:cNvSpPr txBox="1">
            <a:spLocks noChangeArrowheads="1"/>
          </p:cNvSpPr>
          <p:nvPr/>
        </p:nvSpPr>
        <p:spPr bwMode="auto">
          <a:xfrm>
            <a:off x="2844800" y="5013325"/>
            <a:ext cx="12319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为霜</a:t>
            </a:r>
          </a:p>
        </p:txBody>
      </p:sp>
      <p:sp>
        <p:nvSpPr>
          <p:cNvPr id="34839" name="Text Box 23"/>
          <p:cNvSpPr txBox="1">
            <a:spLocks noChangeArrowheads="1"/>
          </p:cNvSpPr>
          <p:nvPr/>
        </p:nvSpPr>
        <p:spPr bwMode="auto">
          <a:xfrm>
            <a:off x="2844800" y="5589588"/>
            <a:ext cx="12319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>
                <a:solidFill>
                  <a:srgbClr val="000099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未晞</a:t>
            </a:r>
          </a:p>
        </p:txBody>
      </p:sp>
      <p:sp>
        <p:nvSpPr>
          <p:cNvPr id="34840" name="Text Box 24"/>
          <p:cNvSpPr txBox="1">
            <a:spLocks noChangeArrowheads="1"/>
          </p:cNvSpPr>
          <p:nvPr/>
        </p:nvSpPr>
        <p:spPr bwMode="auto">
          <a:xfrm>
            <a:off x="2844800" y="6165850"/>
            <a:ext cx="12319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>
                <a:solidFill>
                  <a:srgbClr val="0000CC"/>
                </a:solidFill>
                <a:latin typeface="Arial" panose="020B0604020202020204" pitchFamily="34" charset="0"/>
              </a:rPr>
              <a:t>未已</a:t>
            </a:r>
          </a:p>
        </p:txBody>
      </p:sp>
      <p:sp>
        <p:nvSpPr>
          <p:cNvPr id="34841" name="箭头 294"/>
          <p:cNvSpPr>
            <a:spLocks noChangeShapeType="1"/>
          </p:cNvSpPr>
          <p:nvPr/>
        </p:nvSpPr>
        <p:spPr bwMode="auto">
          <a:xfrm>
            <a:off x="3852863" y="5805488"/>
            <a:ext cx="647700" cy="1587"/>
          </a:xfrm>
          <a:prstGeom prst="line">
            <a:avLst/>
          </a:prstGeom>
          <a:noFill/>
          <a:ln w="101600" cap="flat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42" name="Text Box 26"/>
          <p:cNvSpPr txBox="1">
            <a:spLocks noChangeArrowheads="1"/>
          </p:cNvSpPr>
          <p:nvPr/>
        </p:nvSpPr>
        <p:spPr bwMode="auto">
          <a:xfrm>
            <a:off x="4645025" y="5302250"/>
            <a:ext cx="259238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朝露结融，时间发展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323850" y="2565400"/>
            <a:ext cx="13049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400">
                <a:latin typeface="Arial" panose="020B0604020202020204" pitchFamily="34" charset="0"/>
                <a:ea typeface="方正舒体" panose="02010601030101010101" pitchFamily="2" charset="-122"/>
              </a:rPr>
              <a:t>写人</a:t>
            </a:r>
          </a:p>
        </p:txBody>
      </p:sp>
      <p:sp>
        <p:nvSpPr>
          <p:cNvPr id="35843" name="AutoShape 3"/>
          <p:cNvSpPr>
            <a:spLocks/>
          </p:cNvSpPr>
          <p:nvPr/>
        </p:nvSpPr>
        <p:spPr bwMode="auto">
          <a:xfrm>
            <a:off x="1763713" y="1916113"/>
            <a:ext cx="215900" cy="2089150"/>
          </a:xfrm>
          <a:prstGeom prst="leftBrace">
            <a:avLst>
              <a:gd name="adj1" fmla="val 80637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908175" y="1706563"/>
            <a:ext cx="5060950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每章三四句，写心上人可望</a:t>
            </a:r>
          </a:p>
          <a:p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而不可即，表现主人公的惆</a:t>
            </a:r>
          </a:p>
          <a:p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怅之情。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1835150" y="3500438"/>
            <a:ext cx="5060950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每章五到八句，写道路的险</a:t>
            </a:r>
          </a:p>
          <a:p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阻，表现主人公对爱情的执</a:t>
            </a:r>
          </a:p>
          <a:p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着追求和怅惘情怀。</a:t>
            </a:r>
          </a:p>
        </p:txBody>
      </p:sp>
      <p:pic>
        <p:nvPicPr>
          <p:cNvPr id="35846" name="Picture 6" descr="h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975" y="4508500"/>
            <a:ext cx="2105025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utoUpdateAnimBg="0"/>
      <p:bldP spid="35845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609600"/>
            <a:ext cx="8540750" cy="1143000"/>
          </a:xfrm>
        </p:spPr>
        <p:txBody>
          <a:bodyPr/>
          <a:lstStyle/>
          <a:p>
            <a:r>
              <a:rPr lang="zh-CN" altLang="zh-CN" sz="4800" b="1" i="1">
                <a:solidFill>
                  <a:srgbClr val="FF3300"/>
                </a:solidFill>
              </a:rPr>
              <a:t>对《蒹葭》主题的理解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914400" y="2438400"/>
            <a:ext cx="7315200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1800" b="0">
                <a:solidFill>
                  <a:schemeClr val="tx1"/>
                </a:solidFill>
                <a:latin typeface="Arial" panose="020B0604020202020204" pitchFamily="34" charset="0"/>
              </a:rPr>
              <a:t>      </a:t>
            </a:r>
            <a:r>
              <a:rPr lang="zh-CN" altLang="zh-CN" sz="3600" u="sng">
                <a:solidFill>
                  <a:srgbClr val="0000CC"/>
                </a:solidFill>
                <a:latin typeface="Arial" panose="020B0604020202020204" pitchFamily="34" charset="0"/>
              </a:rPr>
              <a:t>这首诗歌抒写了对意中人的倾慕之情，以及欲见而不可得的惆怅之情。歌者思念的对象可能在遥远的地方，只能怀想而无法见面，因而心情惆怅，无法抑制。时间越久，阻隔越远，感情越深。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h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971550" y="1557338"/>
            <a:ext cx="2986088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400">
                <a:latin typeface="Arial" panose="020B0604020202020204" pitchFamily="34" charset="0"/>
                <a:ea typeface="方正舒体" panose="02010601030101010101" pitchFamily="2" charset="-122"/>
              </a:rPr>
              <a:t>《蒹葭》的</a:t>
            </a:r>
          </a:p>
          <a:p>
            <a:r>
              <a:rPr lang="zh-CN" altLang="zh-CN" sz="4400">
                <a:latin typeface="Arial" panose="020B0604020202020204" pitchFamily="34" charset="0"/>
                <a:ea typeface="方正舒体" panose="02010601030101010101" pitchFamily="2" charset="-122"/>
              </a:rPr>
              <a:t>艺术特色：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827088" y="4221163"/>
            <a:ext cx="729615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</a:t>
            </a:r>
            <a:r>
              <a:rPr lang="zh-CN" altLang="zh-CN" sz="3600">
                <a:solidFill>
                  <a:schemeClr val="hlink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1、重章叠句。</a:t>
            </a:r>
            <a:r>
              <a:rPr lang="zh-CN" altLang="zh-CN" sz="3600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三章只是通过一字</a:t>
            </a:r>
          </a:p>
          <a:p>
            <a:r>
              <a:rPr lang="zh-CN" altLang="zh-CN" sz="3600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之易，一韵之转，表现了反复咏唱</a:t>
            </a:r>
          </a:p>
          <a:p>
            <a:r>
              <a:rPr lang="zh-CN" altLang="zh-CN" sz="3600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和缠绵无尽的感情。</a:t>
            </a:r>
            <a:r>
              <a:rPr lang="zh-CN" altLang="zh-CN" sz="3600">
                <a:solidFill>
                  <a:schemeClr val="hlink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2、借景起兴。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12" y="25361"/>
            <a:ext cx="8842375" cy="6623247"/>
          </a:xfrm>
        </p:spPr>
      </p:pic>
    </p:spTree>
    <p:extLst>
      <p:ext uri="{BB962C8B-B14F-4D97-AF65-F5344CB8AC3E}">
        <p14:creationId xmlns:p14="http://schemas.microsoft.com/office/powerpoint/2010/main" val="38407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40750" cy="1328738"/>
          </a:xfrm>
        </p:spPr>
        <p:txBody>
          <a:bodyPr/>
          <a:lstStyle/>
          <a:p>
            <a:r>
              <a:rPr lang="zh-CN" altLang="zh-CN" sz="6600" b="1">
                <a:solidFill>
                  <a:schemeClr val="folHlink"/>
                </a:solidFill>
              </a:rPr>
              <a:t>关雎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628775"/>
            <a:ext cx="8842375" cy="4708525"/>
          </a:xfrm>
        </p:spPr>
        <p:txBody>
          <a:bodyPr/>
          <a:lstStyle/>
          <a:p>
            <a:pPr algn="just">
              <a:buFont typeface="Wingdings 2" panose="05020102010507070707" pitchFamily="18" charset="2"/>
              <a:buNone/>
            </a:pPr>
            <a:r>
              <a:rPr lang="zh-CN" altLang="zh-CN" b="1">
                <a:solidFill>
                  <a:schemeClr val="folHlink"/>
                </a:solidFill>
              </a:rPr>
              <a:t>          </a:t>
            </a:r>
            <a:r>
              <a:rPr lang="zh-CN" altLang="zh-CN" sz="4400" b="1">
                <a:solidFill>
                  <a:schemeClr val="tx2"/>
                </a:solidFill>
              </a:rPr>
              <a:t>《关雎》是《风》之始也，也是《诗经》的第一篇。古人把它冠于三百篇之首，说明对它评价很高。孔子说：“《关雎》乐而不淫，哀而不伤。”其声、情、文、义俱佳。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228600"/>
            <a:ext cx="8540750" cy="1143000"/>
          </a:xfrm>
        </p:spPr>
        <p:txBody>
          <a:bodyPr/>
          <a:lstStyle/>
          <a:p>
            <a:r>
              <a:rPr lang="zh-CN" altLang="zh-CN" b="1">
                <a:solidFill>
                  <a:schemeClr val="folHlink"/>
                </a:solidFill>
              </a:rPr>
              <a:t>二、朗读全诗,整体感知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73063" y="1600200"/>
            <a:ext cx="8879354" cy="1249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</a:pPr>
            <a:r>
              <a:rPr lang="zh-CN" altLang="zh-CN" dirty="0">
                <a:latin typeface="Arial" panose="020B0604020202020204" pitchFamily="34" charset="0"/>
              </a:rPr>
              <a:t>1、</a:t>
            </a:r>
            <a:r>
              <a:rPr lang="zh-CN" altLang="zh-CN" dirty="0">
                <a:latin typeface="Arial" panose="020B0604020202020204" pitchFamily="34" charset="0"/>
                <a:hlinkClick r:id="rId2" action="ppaction://hlinkfile"/>
              </a:rPr>
              <a:t>听读正音</a:t>
            </a:r>
            <a:r>
              <a:rPr lang="zh-CN" altLang="zh-CN" dirty="0">
                <a:latin typeface="Arial" panose="020B0604020202020204" pitchFamily="34" charset="0"/>
              </a:rPr>
              <a:t>(结合注释）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</a:pPr>
            <a:r>
              <a:rPr lang="zh-CN" altLang="zh-CN" dirty="0">
                <a:latin typeface="Arial" panose="020B0604020202020204" pitchFamily="34" charset="0"/>
              </a:rPr>
              <a:t>    补充：好h</a:t>
            </a:r>
            <a:r>
              <a:rPr lang="zh-CN" altLang="zh-CN" sz="3600" dirty="0">
                <a:latin typeface="Arial" panose="020B0604020202020204" pitchFamily="34" charset="0"/>
              </a:rPr>
              <a:t>ǎ</a:t>
            </a:r>
            <a:r>
              <a:rPr lang="zh-CN" altLang="zh-CN" dirty="0">
                <a:latin typeface="Arial" panose="020B0604020202020204" pitchFamily="34" charset="0"/>
              </a:rPr>
              <a:t>o  辗zh</a:t>
            </a:r>
            <a:r>
              <a:rPr lang="zh-CN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ǎ</a:t>
            </a:r>
            <a:r>
              <a:rPr lang="zh-CN" altLang="zh-CN" dirty="0">
                <a:latin typeface="Arial" panose="020B0604020202020204" pitchFamily="34" charset="0"/>
              </a:rPr>
              <a:t>n 淑女：温和美好的女子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81000" y="2895600"/>
            <a:ext cx="7683500" cy="1163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</a:pPr>
            <a:r>
              <a:rPr lang="zh-CN" altLang="zh-CN" dirty="0">
                <a:latin typeface="Arial" panose="020B0604020202020204" pitchFamily="34" charset="0"/>
              </a:rPr>
              <a:t>2、自读试译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</a:pPr>
            <a:r>
              <a:rPr lang="zh-CN" altLang="zh-CN" dirty="0">
                <a:latin typeface="Arial" panose="020B0604020202020204" pitchFamily="34" charset="0"/>
              </a:rPr>
              <a:t>     提示：可以疏其大意，不必字字落实。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81000" y="4191000"/>
            <a:ext cx="6121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>
                <a:latin typeface="Arial" panose="020B0604020202020204" pitchFamily="34" charset="0"/>
              </a:rPr>
              <a:t>3、学生试读，注意节奏、韵律。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457200" y="4876800"/>
            <a:ext cx="244951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</a:pPr>
            <a:r>
              <a:rPr lang="zh-CN" altLang="zh-CN">
                <a:latin typeface="Arial" panose="020B0604020202020204" pitchFamily="34" charset="0"/>
              </a:rPr>
              <a:t>4、全班齐读</a:t>
            </a:r>
          </a:p>
          <a:p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  <p:bldP spid="10244" grpId="0" autoUpdateAnimBg="0"/>
      <p:bldP spid="10245" grpId="0" autoUpdateAnimBg="0"/>
      <p:bldP spid="1024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381000" y="990600"/>
            <a:ext cx="4264025" cy="466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4400">
                <a:solidFill>
                  <a:srgbClr val="000000"/>
                </a:solidFill>
              </a:rPr>
              <a:t>关　雎</a:t>
            </a:r>
          </a:p>
          <a:p>
            <a:r>
              <a:rPr lang="zh-CN" altLang="zh-CN">
                <a:solidFill>
                  <a:srgbClr val="000000"/>
                </a:solidFill>
              </a:rPr>
              <a:t>关雎鸟关关和唱，</a:t>
            </a:r>
            <a:br>
              <a:rPr lang="zh-CN" altLang="zh-CN">
                <a:solidFill>
                  <a:srgbClr val="000000"/>
                </a:solidFill>
              </a:rPr>
            </a:br>
            <a:r>
              <a:rPr lang="zh-CN" altLang="zh-CN">
                <a:solidFill>
                  <a:srgbClr val="000000"/>
                </a:solidFill>
              </a:rPr>
              <a:t>　　在河心小小洲上。</a:t>
            </a:r>
            <a:br>
              <a:rPr lang="zh-CN" altLang="zh-CN">
                <a:solidFill>
                  <a:srgbClr val="000000"/>
                </a:solidFill>
              </a:rPr>
            </a:br>
            <a:r>
              <a:rPr lang="zh-CN" altLang="zh-CN">
                <a:solidFill>
                  <a:srgbClr val="000000"/>
                </a:solidFill>
              </a:rPr>
              <a:t>　　好姑娘苗苗条条，</a:t>
            </a:r>
            <a:br>
              <a:rPr lang="zh-CN" altLang="zh-CN">
                <a:solidFill>
                  <a:srgbClr val="000000"/>
                </a:solidFill>
              </a:rPr>
            </a:br>
            <a:r>
              <a:rPr lang="zh-CN" altLang="zh-CN">
                <a:solidFill>
                  <a:srgbClr val="000000"/>
                </a:solidFill>
              </a:rPr>
              <a:t>　　哥儿想和她成双。</a:t>
            </a:r>
          </a:p>
          <a:p>
            <a:r>
              <a:rPr lang="zh-CN" altLang="zh-CN">
                <a:solidFill>
                  <a:srgbClr val="000000"/>
                </a:solidFill>
              </a:rPr>
              <a:t>水荇菜长短不齐，</a:t>
            </a:r>
            <a:br>
              <a:rPr lang="zh-CN" altLang="zh-CN">
                <a:solidFill>
                  <a:srgbClr val="000000"/>
                </a:solidFill>
              </a:rPr>
            </a:br>
            <a:r>
              <a:rPr lang="zh-CN" altLang="zh-CN">
                <a:solidFill>
                  <a:srgbClr val="000000"/>
                </a:solidFill>
              </a:rPr>
              <a:t>　　采荇菜左右东西。</a:t>
            </a:r>
            <a:br>
              <a:rPr lang="zh-CN" altLang="zh-CN">
                <a:solidFill>
                  <a:srgbClr val="000000"/>
                </a:solidFill>
              </a:rPr>
            </a:br>
            <a:r>
              <a:rPr lang="zh-CN" altLang="zh-CN">
                <a:solidFill>
                  <a:srgbClr val="000000"/>
                </a:solidFill>
              </a:rPr>
              <a:t>　　好姑娘苗苗条条，</a:t>
            </a:r>
            <a:br>
              <a:rPr lang="zh-CN" altLang="zh-CN">
                <a:solidFill>
                  <a:srgbClr val="000000"/>
                </a:solidFill>
              </a:rPr>
            </a:br>
            <a:r>
              <a:rPr lang="zh-CN" altLang="zh-CN">
                <a:solidFill>
                  <a:srgbClr val="000000"/>
                </a:solidFill>
              </a:rPr>
              <a:t>　　追求她直到梦里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4471988" y="430213"/>
            <a:ext cx="4672012" cy="642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>
                <a:solidFill>
                  <a:srgbClr val="000000"/>
                </a:solidFill>
              </a:rPr>
              <a:t>追求她成了空想，</a:t>
            </a:r>
            <a:br>
              <a:rPr lang="zh-CN" altLang="zh-CN">
                <a:solidFill>
                  <a:srgbClr val="000000"/>
                </a:solidFill>
              </a:rPr>
            </a:br>
            <a:r>
              <a:rPr lang="zh-CN" altLang="zh-CN">
                <a:solidFill>
                  <a:srgbClr val="000000"/>
                </a:solidFill>
              </a:rPr>
              <a:t>　　睁眼想闭眼也想。</a:t>
            </a:r>
            <a:br>
              <a:rPr lang="zh-CN" altLang="zh-CN">
                <a:solidFill>
                  <a:srgbClr val="000000"/>
                </a:solidFill>
              </a:rPr>
            </a:br>
            <a:r>
              <a:rPr lang="zh-CN" altLang="zh-CN">
                <a:solidFill>
                  <a:srgbClr val="000000"/>
                </a:solidFill>
              </a:rPr>
              <a:t>　　夜长长相思不断，</a:t>
            </a:r>
            <a:br>
              <a:rPr lang="zh-CN" altLang="zh-CN">
                <a:solidFill>
                  <a:srgbClr val="000000"/>
                </a:solidFill>
              </a:rPr>
            </a:br>
            <a:r>
              <a:rPr lang="zh-CN" altLang="zh-CN">
                <a:solidFill>
                  <a:srgbClr val="000000"/>
                </a:solidFill>
              </a:rPr>
              <a:t>　　尽翻身直到天光。</a:t>
            </a:r>
          </a:p>
          <a:p>
            <a:r>
              <a:rPr lang="zh-CN" altLang="zh-CN">
                <a:solidFill>
                  <a:srgbClr val="000000"/>
                </a:solidFill>
              </a:rPr>
              <a:t>长和短水边荇菜，</a:t>
            </a:r>
            <a:br>
              <a:rPr lang="zh-CN" altLang="zh-CN">
                <a:solidFill>
                  <a:srgbClr val="000000"/>
                </a:solidFill>
              </a:rPr>
            </a:br>
            <a:r>
              <a:rPr lang="zh-CN" altLang="zh-CN">
                <a:solidFill>
                  <a:srgbClr val="000000"/>
                </a:solidFill>
              </a:rPr>
              <a:t>　　采荇人左采右采。</a:t>
            </a:r>
            <a:br>
              <a:rPr lang="zh-CN" altLang="zh-CN">
                <a:solidFill>
                  <a:srgbClr val="000000"/>
                </a:solidFill>
              </a:rPr>
            </a:br>
            <a:r>
              <a:rPr lang="zh-CN" altLang="zh-CN">
                <a:solidFill>
                  <a:srgbClr val="000000"/>
                </a:solidFill>
              </a:rPr>
              <a:t>　　好姑娘苗苗条条，</a:t>
            </a:r>
            <a:br>
              <a:rPr lang="zh-CN" altLang="zh-CN">
                <a:solidFill>
                  <a:srgbClr val="000000"/>
                </a:solidFill>
              </a:rPr>
            </a:br>
            <a:r>
              <a:rPr lang="zh-CN" altLang="zh-CN">
                <a:solidFill>
                  <a:srgbClr val="000000"/>
                </a:solidFill>
              </a:rPr>
              <a:t>　　弹琴瑟迎她过来。</a:t>
            </a:r>
          </a:p>
          <a:p>
            <a:r>
              <a:rPr lang="zh-CN" altLang="zh-CN">
                <a:solidFill>
                  <a:srgbClr val="000000"/>
                </a:solidFill>
              </a:rPr>
              <a:t>水荇菜长长短短，</a:t>
            </a:r>
            <a:br>
              <a:rPr lang="zh-CN" altLang="zh-CN">
                <a:solidFill>
                  <a:srgbClr val="000000"/>
                </a:solidFill>
              </a:rPr>
            </a:br>
            <a:r>
              <a:rPr lang="zh-CN" altLang="zh-CN">
                <a:solidFill>
                  <a:srgbClr val="000000"/>
                </a:solidFill>
              </a:rPr>
              <a:t>　　采荇人左拣右拣。</a:t>
            </a:r>
            <a:br>
              <a:rPr lang="zh-CN" altLang="zh-CN">
                <a:solidFill>
                  <a:srgbClr val="000000"/>
                </a:solidFill>
              </a:rPr>
            </a:br>
            <a:r>
              <a:rPr lang="zh-CN" altLang="zh-CN">
                <a:solidFill>
                  <a:srgbClr val="000000"/>
                </a:solidFill>
              </a:rPr>
              <a:t>　　好姑娘苗苗条条，</a:t>
            </a:r>
            <a:br>
              <a:rPr lang="zh-CN" altLang="zh-CN">
                <a:solidFill>
                  <a:srgbClr val="000000"/>
                </a:solidFill>
              </a:rPr>
            </a:br>
            <a:r>
              <a:rPr lang="zh-CN" altLang="zh-CN">
                <a:solidFill>
                  <a:srgbClr val="000000"/>
                </a:solidFill>
              </a:rPr>
              <a:t>　　娶她来钟鼓喧喧。</a:t>
            </a:r>
          </a:p>
          <a:p>
            <a:r>
              <a:rPr lang="zh-CN" altLang="zh-CN">
                <a:solidFill>
                  <a:srgbClr val="000000"/>
                </a:solidFill>
              </a:rPr>
              <a:t>　　　　　（余冠英译）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>
                <a:solidFill>
                  <a:schemeClr val="folHlink"/>
                </a:solidFill>
              </a:rPr>
              <a:t>三、思读全诗,把握文意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685800" y="1447800"/>
            <a:ext cx="53054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</a:rPr>
              <a:t>1、本诗讲了一个什么故事？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838200" y="2362200"/>
            <a:ext cx="83105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</a:rPr>
              <a:t>写一个男子对一位女子的爱慕、思念和追求。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574675" y="3352800"/>
            <a:ext cx="85693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</a:rPr>
              <a:t>2、如何表现男主人公的相思之苦和追求过程？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  <p:bldP spid="12292" grpId="0" autoUpdateAnimBg="0"/>
      <p:bldP spid="12293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684213" y="188913"/>
            <a:ext cx="7777162" cy="170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0">
                <a:solidFill>
                  <a:schemeClr val="tx1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3600">
                <a:solidFill>
                  <a:schemeClr val="folHlink"/>
                </a:solidFill>
                <a:latin typeface="Arial" panose="020B0604020202020204" pitchFamily="34" charset="0"/>
              </a:rPr>
              <a:t>第一章：见物起兴，直写自己的愿望</a:t>
            </a:r>
            <a:endParaRPr lang="zh-CN" altLang="en-US" sz="3600">
              <a:solidFill>
                <a:schemeClr val="folHlink"/>
              </a:solidFill>
              <a:latin typeface="Arial" panose="020B0604020202020204" pitchFamily="34" charset="0"/>
              <a:ea typeface="方正舒体" panose="02010601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</a:rPr>
              <a:t>写小伙子爱慕和追求一个温柔漂亮的女子，想和她结成配偶）</a:t>
            </a:r>
            <a:endParaRPr lang="zh-CN" altLang="en-US" sz="2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852863" y="2349500"/>
            <a:ext cx="4824412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>
                <a:solidFill>
                  <a:schemeClr val="tx1"/>
                </a:solidFill>
                <a:latin typeface="Arial" panose="020B0604020202020204" pitchFamily="34" charset="0"/>
              </a:rPr>
              <a:t>       </a:t>
            </a:r>
            <a:r>
              <a:rPr lang="zh-CN" altLang="zh-CN" sz="2800">
                <a:solidFill>
                  <a:srgbClr val="0000FF"/>
                </a:solidFill>
                <a:latin typeface="Arial" panose="020B0604020202020204" pitchFamily="34" charset="0"/>
              </a:rPr>
              <a:t>首章以立在河洲上鸣叫的关雎起兴，引出淑女是君子喜爱的配偶的情思，奠定全篇的基调。</a:t>
            </a:r>
          </a:p>
        </p:txBody>
      </p:sp>
      <p:pic>
        <p:nvPicPr>
          <p:cNvPr id="13316" name="Picture 4" descr="2005591157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420938"/>
            <a:ext cx="316230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3924300" y="4365625"/>
            <a:ext cx="457200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>
                <a:solidFill>
                  <a:schemeClr val="tx1"/>
                </a:solidFill>
              </a:rPr>
              <a:t>关关雎鸠  所听</a:t>
            </a:r>
          </a:p>
          <a:p>
            <a:r>
              <a:rPr lang="zh-CN" altLang="zh-CN">
                <a:solidFill>
                  <a:schemeClr val="tx1"/>
                </a:solidFill>
              </a:rPr>
              <a:t>在河之洲  所见</a:t>
            </a:r>
          </a:p>
          <a:p>
            <a:r>
              <a:rPr lang="zh-CN" altLang="zh-CN">
                <a:solidFill>
                  <a:schemeClr val="tx1"/>
                </a:solidFill>
              </a:rPr>
              <a:t>窈窕淑女  所思</a:t>
            </a:r>
          </a:p>
          <a:p>
            <a:r>
              <a:rPr lang="zh-CN" altLang="zh-CN">
                <a:solidFill>
                  <a:schemeClr val="tx1"/>
                </a:solidFill>
              </a:rPr>
              <a:t>君子好逑  所愿</a:t>
            </a:r>
          </a:p>
        </p:txBody>
      </p:sp>
      <p:sp>
        <p:nvSpPr>
          <p:cNvPr id="13318" name="AutoShape 6"/>
          <p:cNvSpPr>
            <a:spLocks/>
          </p:cNvSpPr>
          <p:nvPr/>
        </p:nvSpPr>
        <p:spPr bwMode="auto">
          <a:xfrm>
            <a:off x="6877050" y="4437063"/>
            <a:ext cx="295275" cy="1655762"/>
          </a:xfrm>
          <a:prstGeom prst="rightBrace">
            <a:avLst>
              <a:gd name="adj1" fmla="val 46729"/>
              <a:gd name="adj2" fmla="val 50000"/>
            </a:avLst>
          </a:prstGeom>
          <a:noFill/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rgbClr val="FF0000"/>
              </a:solidFill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7164388" y="4724400"/>
            <a:ext cx="18161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/>
              <a:t>极有层次</a:t>
            </a:r>
          </a:p>
          <a:p>
            <a:r>
              <a:rPr lang="zh-CN" altLang="zh-CN"/>
              <a:t>语约义丰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7" grpId="0" autoUpdateAnimBg="0"/>
      <p:bldP spid="13319" grpId="0" autoUpdateAnimBg="0"/>
    </p:bldLst>
  </p:timing>
</p:sld>
</file>

<file path=ppt/theme/theme1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32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32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lnDef>
  </a:objectDefaul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砖雕艺术">
  <a:themeElements>
    <a:clrScheme name="砖雕艺术 1">
      <a:dk1>
        <a:srgbClr val="080808"/>
      </a:dk1>
      <a:lt1>
        <a:srgbClr val="FFFFFF"/>
      </a:lt1>
      <a:dk2>
        <a:srgbClr val="0039AC"/>
      </a:dk2>
      <a:lt2>
        <a:srgbClr val="C0C0C0"/>
      </a:lt2>
      <a:accent1>
        <a:srgbClr val="FFFF99"/>
      </a:accent1>
      <a:accent2>
        <a:srgbClr val="FFCC66"/>
      </a:accent2>
      <a:accent3>
        <a:srgbClr val="FFFFFF"/>
      </a:accent3>
      <a:accent4>
        <a:srgbClr val="060606"/>
      </a:accent4>
      <a:accent5>
        <a:srgbClr val="FFFFCA"/>
      </a:accent5>
      <a:accent6>
        <a:srgbClr val="E7B95C"/>
      </a:accent6>
      <a:hlink>
        <a:srgbClr val="0066FF"/>
      </a:hlink>
      <a:folHlink>
        <a:srgbClr val="CC3300"/>
      </a:folHlink>
    </a:clrScheme>
    <a:fontScheme name="砖雕艺术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32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32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lnDef>
  </a:objectDefaults>
  <a:extraClrSchemeLst>
    <a:extraClrScheme>
      <a:clrScheme name="砖雕艺术 1">
        <a:dk1>
          <a:srgbClr val="080808"/>
        </a:dk1>
        <a:lt1>
          <a:srgbClr val="FFFFFF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FFFFFF"/>
        </a:accent3>
        <a:accent4>
          <a:srgbClr val="060606"/>
        </a:accent4>
        <a:accent5>
          <a:srgbClr val="FFFFCA"/>
        </a:accent5>
        <a:accent6>
          <a:srgbClr val="E7B95C"/>
        </a:accent6>
        <a:hlink>
          <a:srgbClr val="0066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2">
        <a:dk1>
          <a:srgbClr val="333399"/>
        </a:dk1>
        <a:lt1>
          <a:srgbClr val="ADD3AF"/>
        </a:lt1>
        <a:dk2>
          <a:srgbClr val="D65700"/>
        </a:dk2>
        <a:lt2>
          <a:srgbClr val="B2B2B2"/>
        </a:lt2>
        <a:accent1>
          <a:srgbClr val="B8E9EE"/>
        </a:accent1>
        <a:accent2>
          <a:srgbClr val="FFCC00"/>
        </a:accent2>
        <a:accent3>
          <a:srgbClr val="D3E6D4"/>
        </a:accent3>
        <a:accent4>
          <a:srgbClr val="2A2A82"/>
        </a:accent4>
        <a:accent5>
          <a:srgbClr val="D8F2F5"/>
        </a:accent5>
        <a:accent6>
          <a:srgbClr val="E7B900"/>
        </a:accent6>
        <a:hlink>
          <a:srgbClr val="008080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3">
        <a:dk1>
          <a:srgbClr val="003BB2"/>
        </a:dk1>
        <a:lt1>
          <a:srgbClr val="CCFFCC"/>
        </a:lt1>
        <a:dk2>
          <a:srgbClr val="003366"/>
        </a:dk2>
        <a:lt2>
          <a:srgbClr val="C0C0C0"/>
        </a:lt2>
        <a:accent1>
          <a:srgbClr val="FFFFFF"/>
        </a:accent1>
        <a:accent2>
          <a:srgbClr val="009900"/>
        </a:accent2>
        <a:accent3>
          <a:srgbClr val="E2FFE2"/>
        </a:accent3>
        <a:accent4>
          <a:srgbClr val="003197"/>
        </a:accent4>
        <a:accent5>
          <a:srgbClr val="FFFFFF"/>
        </a:accent5>
        <a:accent6>
          <a:srgbClr val="008A00"/>
        </a:accent6>
        <a:hlink>
          <a:srgbClr val="333399"/>
        </a:hlink>
        <a:folHlink>
          <a:srgbClr val="E45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4">
        <a:dk1>
          <a:srgbClr val="0000CC"/>
        </a:dk1>
        <a:lt1>
          <a:srgbClr val="CCECFF"/>
        </a:lt1>
        <a:dk2>
          <a:srgbClr val="006666"/>
        </a:dk2>
        <a:lt2>
          <a:srgbClr val="C0C0C0"/>
        </a:lt2>
        <a:accent1>
          <a:srgbClr val="FFFF99"/>
        </a:accent1>
        <a:accent2>
          <a:srgbClr val="FFCCFF"/>
        </a:accent2>
        <a:accent3>
          <a:srgbClr val="E2F4FF"/>
        </a:accent3>
        <a:accent4>
          <a:srgbClr val="0000AE"/>
        </a:accent4>
        <a:accent5>
          <a:srgbClr val="FFFFCA"/>
        </a:accent5>
        <a:accent6>
          <a:srgbClr val="E7B9E7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5">
        <a:dk1>
          <a:srgbClr val="000000"/>
        </a:dk1>
        <a:lt1>
          <a:srgbClr val="FFFFCC"/>
        </a:lt1>
        <a:dk2>
          <a:srgbClr val="5A5A86"/>
        </a:dk2>
        <a:lt2>
          <a:srgbClr val="C0C0C0"/>
        </a:lt2>
        <a:accent1>
          <a:srgbClr val="D5E9F7"/>
        </a:accent1>
        <a:accent2>
          <a:srgbClr val="FFCC00"/>
        </a:accent2>
        <a:accent3>
          <a:srgbClr val="FFFFE2"/>
        </a:accent3>
        <a:accent4>
          <a:srgbClr val="000000"/>
        </a:accent4>
        <a:accent5>
          <a:srgbClr val="E7F2FA"/>
        </a:accent5>
        <a:accent6>
          <a:srgbClr val="E7B900"/>
        </a:accent6>
        <a:hlink>
          <a:srgbClr val="CC3300"/>
        </a:hlink>
        <a:folHlink>
          <a:srgbClr val="007D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6">
        <a:dk1>
          <a:srgbClr val="006666"/>
        </a:dk1>
        <a:lt1>
          <a:srgbClr val="FFECD9"/>
        </a:lt1>
        <a:dk2>
          <a:srgbClr val="000099"/>
        </a:dk2>
        <a:lt2>
          <a:srgbClr val="B2B2B2"/>
        </a:lt2>
        <a:accent1>
          <a:srgbClr val="EAEAEA"/>
        </a:accent1>
        <a:accent2>
          <a:srgbClr val="FF6600"/>
        </a:accent2>
        <a:accent3>
          <a:srgbClr val="FFF4E9"/>
        </a:accent3>
        <a:accent4>
          <a:srgbClr val="005656"/>
        </a:accent4>
        <a:accent5>
          <a:srgbClr val="F3F3F3"/>
        </a:accent5>
        <a:accent6>
          <a:srgbClr val="E75C00"/>
        </a:accent6>
        <a:hlink>
          <a:srgbClr val="0066F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7">
        <a:dk1>
          <a:srgbClr val="585884"/>
        </a:dk1>
        <a:lt1>
          <a:srgbClr val="DDDDDD"/>
        </a:lt1>
        <a:dk2>
          <a:srgbClr val="000000"/>
        </a:dk2>
        <a:lt2>
          <a:srgbClr val="969696"/>
        </a:lt2>
        <a:accent1>
          <a:srgbClr val="FFFFCC"/>
        </a:accent1>
        <a:accent2>
          <a:srgbClr val="99CC00"/>
        </a:accent2>
        <a:accent3>
          <a:srgbClr val="EBEBEB"/>
        </a:accent3>
        <a:accent4>
          <a:srgbClr val="4A4A70"/>
        </a:accent4>
        <a:accent5>
          <a:srgbClr val="FFFFE2"/>
        </a:accent5>
        <a:accent6>
          <a:srgbClr val="8AB900"/>
        </a:accent6>
        <a:hlink>
          <a:srgbClr val="FF3300"/>
        </a:hlink>
        <a:folHlink>
          <a:srgbClr val="6E3B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8">
        <a:dk1>
          <a:srgbClr val="333399"/>
        </a:dk1>
        <a:lt1>
          <a:srgbClr val="FFD9D9"/>
        </a:lt1>
        <a:dk2>
          <a:srgbClr val="00716E"/>
        </a:dk2>
        <a:lt2>
          <a:srgbClr val="C0C0C0"/>
        </a:lt2>
        <a:accent1>
          <a:srgbClr val="AED2BA"/>
        </a:accent1>
        <a:accent2>
          <a:srgbClr val="FF9933"/>
        </a:accent2>
        <a:accent3>
          <a:srgbClr val="FFE9E9"/>
        </a:accent3>
        <a:accent4>
          <a:srgbClr val="2A2A82"/>
        </a:accent4>
        <a:accent5>
          <a:srgbClr val="D3E5D9"/>
        </a:accent5>
        <a:accent6>
          <a:srgbClr val="E78A2D"/>
        </a:accent6>
        <a:hlink>
          <a:srgbClr val="CC330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9</TotalTime>
  <Pages>0</Pages>
  <Words>1666</Words>
  <Characters>0</Characters>
  <Application>Microsoft Office PowerPoint</Application>
  <DocSecurity>0</DocSecurity>
  <PresentationFormat>全屏显示(4:3)</PresentationFormat>
  <Lines>0</Lines>
  <Paragraphs>176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Wingdings 2</vt:lpstr>
      <vt:lpstr>华文行楷</vt:lpstr>
      <vt:lpstr>方正舒体</vt:lpstr>
      <vt:lpstr>隶书</vt:lpstr>
      <vt:lpstr>楷体_GB2312</vt:lpstr>
      <vt:lpstr>仿宋_GB2312</vt:lpstr>
      <vt:lpstr>华文新魏</vt:lpstr>
      <vt:lpstr>Network</vt:lpstr>
      <vt:lpstr>砖雕艺术</vt:lpstr>
      <vt:lpstr>《诗经》两首</vt:lpstr>
      <vt:lpstr>一、了解《诗经》,助读全诗</vt:lpstr>
      <vt:lpstr>“诗六义”</vt:lpstr>
      <vt:lpstr>PowerPoint 演示文稿</vt:lpstr>
      <vt:lpstr>关雎</vt:lpstr>
      <vt:lpstr>二、朗读全诗,整体感知</vt:lpstr>
      <vt:lpstr>PowerPoint 演示文稿</vt:lpstr>
      <vt:lpstr>三、思读全诗,把握文意</vt:lpstr>
      <vt:lpstr>PowerPoint 演示文稿</vt:lpstr>
      <vt:lpstr>PowerPoint 演示文稿</vt:lpstr>
      <vt:lpstr>PowerPoint 演示文稿</vt:lpstr>
      <vt:lpstr>荇菜</vt:lpstr>
      <vt:lpstr>PowerPoint 演示文稿</vt:lpstr>
      <vt:lpstr> </vt:lpstr>
      <vt:lpstr>小结</vt:lpstr>
      <vt:lpstr>PowerPoint 演示文稿</vt:lpstr>
      <vt:lpstr>五、看谁背得快</vt:lpstr>
      <vt:lpstr>PowerPoint 演示文稿</vt:lpstr>
      <vt:lpstr>蒹 葭 苍 苍 ， 白 露 为 霜 。 所 谓 伊 人 ，  在 水 一 方 。  溯 洄 从 之 ， 道阻 且 长 。  溯 游 从 之 ， 宛 在 水 中 央 。</vt:lpstr>
      <vt:lpstr>蒹 葭 萋 萋 ， 白 露 未 晞 。 所 谓 伊 人 ，  在 水 之 湄 。  溯 洄 从 之 ，  道 阻 且 跻 。  溯 游 从 之 ，  宛 在 水 中 坻 。 </vt:lpstr>
      <vt:lpstr>蒹 葭 采 采 ， 白 露 未 已 。  所 谓 伊 人 ， 在 水 之 涘 。  溯 洄 从 之 ， 道阻 且 右 。     溯 游 从 之 ， 宛 在 水 中 沚 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对《蒹葭》主题的理解</vt:lpstr>
      <vt:lpstr>PowerPoint 演示文稿</vt:lpstr>
    </vt:vector>
  </TitlesOfParts>
  <Manager/>
  <Company>loveyou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www.ywzx8.com</dc:creator>
  <cp:keywords>www.ywzx8.com</cp:keywords>
  <dc:description>中学语文在线-免费资源站（www.ywzx8.com）</dc:description>
  <cp:lastModifiedBy>mengli xiao</cp:lastModifiedBy>
  <cp:revision>www.ywzx8.com</cp:revision>
  <dcterms:created xsi:type="dcterms:W3CDTF">2002-11-21T06:28:36Z</dcterms:created>
  <dcterms:modified xsi:type="dcterms:W3CDTF">2014-12-17T00:20:05Z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2052-9.1.0.4429</vt:lpwstr>
  </property>
  <property fmtid="{64440492-4C8B-11D1-8B70-080036B11A03}" pid="4">
    <vt:lpwstr>www.ywzx8.com</vt:lpwstr>
  </property>
</Properties>
</file>