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60" r:id="rId3"/>
    <p:sldId id="257" r:id="rId4"/>
    <p:sldId id="258" r:id="rId5"/>
    <p:sldId id="259" r:id="rId6"/>
    <p:sldId id="261" r:id="rId7"/>
    <p:sldId id="263" r:id="rId8"/>
    <p:sldId id="264" r:id="rId9"/>
    <p:sldId id="265" r:id="rId10"/>
    <p:sldId id="267" r:id="rId11"/>
    <p:sldId id="266" r:id="rId12"/>
    <p:sldId id="268" r:id="rId13"/>
    <p:sldId id="269" r:id="rId14"/>
    <p:sldId id="272" r:id="rId15"/>
    <p:sldId id="270" r:id="rId16"/>
    <p:sldId id="271" r:id="rId17"/>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66" d="100"/>
          <a:sy n="66" d="100"/>
        </p:scale>
        <p:origin x="644" y="4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4F15C77B-6875-4E56-B58D-3B8C8D0DE355}" type="datetimeFigureOut">
              <a:rPr lang="zh-CN" altLang="en-US" smtClean="0"/>
              <a:t>2017/8/29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F58756F-D06E-4F14-A875-7B1CD4725444}" type="slidenum">
              <a:rPr lang="zh-CN" altLang="en-US" smtClean="0"/>
              <a:t>‹#›</a:t>
            </a:fld>
            <a:endParaRPr lang="zh-CN" altLang="en-US"/>
          </a:p>
        </p:txBody>
      </p:sp>
    </p:spTree>
    <p:extLst>
      <p:ext uri="{BB962C8B-B14F-4D97-AF65-F5344CB8AC3E}">
        <p14:creationId xmlns:p14="http://schemas.microsoft.com/office/powerpoint/2010/main" val="293577899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F15C77B-6875-4E56-B58D-3B8C8D0DE355}" type="datetimeFigureOut">
              <a:rPr lang="zh-CN" altLang="en-US" smtClean="0"/>
              <a:t>2017/8/29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F58756F-D06E-4F14-A875-7B1CD4725444}" type="slidenum">
              <a:rPr lang="zh-CN" altLang="en-US" smtClean="0"/>
              <a:t>‹#›</a:t>
            </a:fld>
            <a:endParaRPr lang="zh-CN" altLang="en-US"/>
          </a:p>
        </p:txBody>
      </p:sp>
    </p:spTree>
    <p:extLst>
      <p:ext uri="{BB962C8B-B14F-4D97-AF65-F5344CB8AC3E}">
        <p14:creationId xmlns:p14="http://schemas.microsoft.com/office/powerpoint/2010/main" val="191430399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F15C77B-6875-4E56-B58D-3B8C8D0DE355}" type="datetimeFigureOut">
              <a:rPr lang="zh-CN" altLang="en-US" smtClean="0"/>
              <a:t>2017/8/29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F58756F-D06E-4F14-A875-7B1CD4725444}" type="slidenum">
              <a:rPr lang="zh-CN" altLang="en-US" smtClean="0"/>
              <a:t>‹#›</a:t>
            </a:fld>
            <a:endParaRPr lang="zh-CN" altLang="en-US"/>
          </a:p>
        </p:txBody>
      </p:sp>
    </p:spTree>
    <p:extLst>
      <p:ext uri="{BB962C8B-B14F-4D97-AF65-F5344CB8AC3E}">
        <p14:creationId xmlns:p14="http://schemas.microsoft.com/office/powerpoint/2010/main" val="90024205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F15C77B-6875-4E56-B58D-3B8C8D0DE355}" type="datetimeFigureOut">
              <a:rPr lang="zh-CN" altLang="en-US" smtClean="0"/>
              <a:t>2017/8/29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F58756F-D06E-4F14-A875-7B1CD4725444}" type="slidenum">
              <a:rPr lang="zh-CN" altLang="en-US" smtClean="0"/>
              <a:t>‹#›</a:t>
            </a:fld>
            <a:endParaRPr lang="zh-CN" altLang="en-US"/>
          </a:p>
        </p:txBody>
      </p:sp>
    </p:spTree>
    <p:extLst>
      <p:ext uri="{BB962C8B-B14F-4D97-AF65-F5344CB8AC3E}">
        <p14:creationId xmlns:p14="http://schemas.microsoft.com/office/powerpoint/2010/main" val="428543084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4F15C77B-6875-4E56-B58D-3B8C8D0DE355}" type="datetimeFigureOut">
              <a:rPr lang="zh-CN" altLang="en-US" smtClean="0"/>
              <a:t>2017/8/29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F58756F-D06E-4F14-A875-7B1CD4725444}" type="slidenum">
              <a:rPr lang="zh-CN" altLang="en-US" smtClean="0"/>
              <a:t>‹#›</a:t>
            </a:fld>
            <a:endParaRPr lang="zh-CN" altLang="en-US"/>
          </a:p>
        </p:txBody>
      </p:sp>
    </p:spTree>
    <p:extLst>
      <p:ext uri="{BB962C8B-B14F-4D97-AF65-F5344CB8AC3E}">
        <p14:creationId xmlns:p14="http://schemas.microsoft.com/office/powerpoint/2010/main" val="131318269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4F15C77B-6875-4E56-B58D-3B8C8D0DE355}" type="datetimeFigureOut">
              <a:rPr lang="zh-CN" altLang="en-US" smtClean="0"/>
              <a:t>2017/8/29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F58756F-D06E-4F14-A875-7B1CD4725444}" type="slidenum">
              <a:rPr lang="zh-CN" altLang="en-US" smtClean="0"/>
              <a:t>‹#›</a:t>
            </a:fld>
            <a:endParaRPr lang="zh-CN" altLang="en-US"/>
          </a:p>
        </p:txBody>
      </p:sp>
    </p:spTree>
    <p:extLst>
      <p:ext uri="{BB962C8B-B14F-4D97-AF65-F5344CB8AC3E}">
        <p14:creationId xmlns:p14="http://schemas.microsoft.com/office/powerpoint/2010/main" val="208077433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4F15C77B-6875-4E56-B58D-3B8C8D0DE355}" type="datetimeFigureOut">
              <a:rPr lang="zh-CN" altLang="en-US" smtClean="0"/>
              <a:t>2017/8/29</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AF58756F-D06E-4F14-A875-7B1CD4725444}" type="slidenum">
              <a:rPr lang="zh-CN" altLang="en-US" smtClean="0"/>
              <a:t>‹#›</a:t>
            </a:fld>
            <a:endParaRPr lang="zh-CN" altLang="en-US"/>
          </a:p>
        </p:txBody>
      </p:sp>
    </p:spTree>
    <p:extLst>
      <p:ext uri="{BB962C8B-B14F-4D97-AF65-F5344CB8AC3E}">
        <p14:creationId xmlns:p14="http://schemas.microsoft.com/office/powerpoint/2010/main" val="158352489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4F15C77B-6875-4E56-B58D-3B8C8D0DE355}" type="datetimeFigureOut">
              <a:rPr lang="zh-CN" altLang="en-US" smtClean="0"/>
              <a:t>2017/8/29</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AF58756F-D06E-4F14-A875-7B1CD4725444}" type="slidenum">
              <a:rPr lang="zh-CN" altLang="en-US" smtClean="0"/>
              <a:t>‹#›</a:t>
            </a:fld>
            <a:endParaRPr lang="zh-CN" altLang="en-US"/>
          </a:p>
        </p:txBody>
      </p:sp>
    </p:spTree>
    <p:extLst>
      <p:ext uri="{BB962C8B-B14F-4D97-AF65-F5344CB8AC3E}">
        <p14:creationId xmlns:p14="http://schemas.microsoft.com/office/powerpoint/2010/main" val="328262015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F15C77B-6875-4E56-B58D-3B8C8D0DE355}" type="datetimeFigureOut">
              <a:rPr lang="zh-CN" altLang="en-US" smtClean="0"/>
              <a:t>2017/8/29</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AF58756F-D06E-4F14-A875-7B1CD4725444}" type="slidenum">
              <a:rPr lang="zh-CN" altLang="en-US" smtClean="0"/>
              <a:t>‹#›</a:t>
            </a:fld>
            <a:endParaRPr lang="zh-CN" altLang="en-US"/>
          </a:p>
        </p:txBody>
      </p:sp>
    </p:spTree>
    <p:extLst>
      <p:ext uri="{BB962C8B-B14F-4D97-AF65-F5344CB8AC3E}">
        <p14:creationId xmlns:p14="http://schemas.microsoft.com/office/powerpoint/2010/main" val="393704848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4F15C77B-6875-4E56-B58D-3B8C8D0DE355}" type="datetimeFigureOut">
              <a:rPr lang="zh-CN" altLang="en-US" smtClean="0"/>
              <a:t>2017/8/29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F58756F-D06E-4F14-A875-7B1CD4725444}" type="slidenum">
              <a:rPr lang="zh-CN" altLang="en-US" smtClean="0"/>
              <a:t>‹#›</a:t>
            </a:fld>
            <a:endParaRPr lang="zh-CN" altLang="en-US"/>
          </a:p>
        </p:txBody>
      </p:sp>
    </p:spTree>
    <p:extLst>
      <p:ext uri="{BB962C8B-B14F-4D97-AF65-F5344CB8AC3E}">
        <p14:creationId xmlns:p14="http://schemas.microsoft.com/office/powerpoint/2010/main" val="48632689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4F15C77B-6875-4E56-B58D-3B8C8D0DE355}" type="datetimeFigureOut">
              <a:rPr lang="zh-CN" altLang="en-US" smtClean="0"/>
              <a:t>2017/8/29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F58756F-D06E-4F14-A875-7B1CD4725444}" type="slidenum">
              <a:rPr lang="zh-CN" altLang="en-US" smtClean="0"/>
              <a:t>‹#›</a:t>
            </a:fld>
            <a:endParaRPr lang="zh-CN" altLang="en-US"/>
          </a:p>
        </p:txBody>
      </p:sp>
    </p:spTree>
    <p:extLst>
      <p:ext uri="{BB962C8B-B14F-4D97-AF65-F5344CB8AC3E}">
        <p14:creationId xmlns:p14="http://schemas.microsoft.com/office/powerpoint/2010/main" val="106677589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F15C77B-6875-4E56-B58D-3B8C8D0DE355}" type="datetimeFigureOut">
              <a:rPr lang="zh-CN" altLang="en-US" smtClean="0"/>
              <a:t>2017/8/29</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F58756F-D06E-4F14-A875-7B1CD4725444}" type="slidenum">
              <a:rPr lang="zh-CN" altLang="en-US" smtClean="0"/>
              <a:t>‹#›</a:t>
            </a:fld>
            <a:endParaRPr lang="zh-CN" altLang="en-US"/>
          </a:p>
        </p:txBody>
      </p:sp>
    </p:spTree>
    <p:extLst>
      <p:ext uri="{BB962C8B-B14F-4D97-AF65-F5344CB8AC3E}">
        <p14:creationId xmlns:p14="http://schemas.microsoft.com/office/powerpoint/2010/main" val="9901785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32047" y="105790"/>
            <a:ext cx="10515600" cy="2852737"/>
          </a:xfrm>
        </p:spPr>
        <p:txBody>
          <a:bodyPr>
            <a:normAutofit/>
          </a:bodyPr>
          <a:lstStyle/>
          <a:p>
            <a:pPr algn="ctr"/>
            <a:r>
              <a:rPr lang="zh-CN" altLang="en-US" sz="7200" dirty="0" smtClean="0">
                <a:solidFill>
                  <a:srgbClr val="C00000"/>
                </a:solidFill>
                <a:latin typeface="华文行楷" panose="02010800040101010101" pitchFamily="2" charset="-122"/>
                <a:ea typeface="华文行楷" panose="02010800040101010101" pitchFamily="2" charset="-122"/>
              </a:rPr>
              <a:t>课外古诗词一</a:t>
            </a:r>
            <a:endParaRPr lang="zh-CN" altLang="en-US" sz="7200" dirty="0">
              <a:solidFill>
                <a:srgbClr val="C00000"/>
              </a:solidFill>
              <a:latin typeface="华文行楷" panose="02010800040101010101" pitchFamily="2" charset="-122"/>
              <a:ea typeface="华文行楷" panose="02010800040101010101" pitchFamily="2" charset="-122"/>
            </a:endParaRPr>
          </a:p>
        </p:txBody>
      </p:sp>
      <p:sp>
        <p:nvSpPr>
          <p:cNvPr id="3" name="文本占位符 2"/>
          <p:cNvSpPr>
            <a:spLocks noGrp="1"/>
          </p:cNvSpPr>
          <p:nvPr>
            <p:ph type="body" idx="1"/>
          </p:nvPr>
        </p:nvSpPr>
        <p:spPr>
          <a:xfrm>
            <a:off x="0" y="3884925"/>
            <a:ext cx="10515600" cy="1500187"/>
          </a:xfrm>
        </p:spPr>
        <p:txBody>
          <a:bodyPr/>
          <a:lstStyle/>
          <a:p>
            <a:pPr algn="r"/>
            <a:r>
              <a:rPr lang="zh-CN" altLang="en-US" dirty="0" smtClean="0">
                <a:solidFill>
                  <a:schemeClr val="accent1">
                    <a:lumMod val="75000"/>
                  </a:schemeClr>
                </a:solidFill>
                <a:latin typeface="华文细黑" panose="02010600040101010101" pitchFamily="2" charset="-122"/>
                <a:ea typeface="华文细黑" panose="02010600040101010101" pitchFamily="2" charset="-122"/>
              </a:rPr>
              <a:t>商水县黄寨二中   王俊杰</a:t>
            </a:r>
            <a:endParaRPr lang="zh-CN" altLang="en-US" dirty="0">
              <a:solidFill>
                <a:schemeClr val="accent1">
                  <a:lumMod val="75000"/>
                </a:schemeClr>
              </a:solidFill>
              <a:latin typeface="华文细黑" panose="02010600040101010101" pitchFamily="2" charset="-122"/>
              <a:ea typeface="华文细黑" panose="02010600040101010101" pitchFamily="2" charset="-122"/>
            </a:endParaRPr>
          </a:p>
        </p:txBody>
      </p:sp>
    </p:spTree>
    <p:extLst>
      <p:ext uri="{BB962C8B-B14F-4D97-AF65-F5344CB8AC3E}">
        <p14:creationId xmlns:p14="http://schemas.microsoft.com/office/powerpoint/2010/main" val="278570260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flipV="1">
            <a:off x="838200" y="319406"/>
            <a:ext cx="10515600" cy="45719"/>
          </a:xfrm>
        </p:spPr>
        <p:txBody>
          <a:bodyPr>
            <a:normAutofit fontScale="90000"/>
          </a:bodyPr>
          <a:lstStyle/>
          <a:p>
            <a:endParaRPr lang="zh-CN" altLang="en-US" dirty="0"/>
          </a:p>
        </p:txBody>
      </p:sp>
      <p:sp>
        <p:nvSpPr>
          <p:cNvPr id="3" name="内容占位符 2"/>
          <p:cNvSpPr>
            <a:spLocks noGrp="1"/>
          </p:cNvSpPr>
          <p:nvPr>
            <p:ph idx="1"/>
          </p:nvPr>
        </p:nvSpPr>
        <p:spPr>
          <a:xfrm>
            <a:off x="559068" y="1183907"/>
            <a:ext cx="10515600" cy="5589822"/>
          </a:xfrm>
        </p:spPr>
        <p:txBody>
          <a:bodyPr>
            <a:normAutofit/>
          </a:bodyPr>
          <a:lstStyle/>
          <a:p>
            <a:pPr marL="0" indent="0">
              <a:buNone/>
            </a:pPr>
            <a:r>
              <a:rPr lang="en-US" altLang="zh-CN" sz="3600" dirty="0">
                <a:latin typeface="华文楷体" panose="02010600040101010101" pitchFamily="2" charset="-122"/>
                <a:ea typeface="华文楷体" panose="02010600040101010101" pitchFamily="2" charset="-122"/>
              </a:rPr>
              <a:t>5</a:t>
            </a:r>
            <a:r>
              <a:rPr lang="zh-CN" altLang="en-US" sz="3600" dirty="0">
                <a:latin typeface="华文楷体" panose="02010600040101010101" pitchFamily="2" charset="-122"/>
                <a:ea typeface="华文楷体" panose="02010600040101010101" pitchFamily="2" charset="-122"/>
              </a:rPr>
              <a:t>、“盈缩之期，不但在天”体现作者何种哲学</a:t>
            </a:r>
            <a:r>
              <a:rPr lang="zh-CN" altLang="en-US" sz="3600" dirty="0" smtClean="0">
                <a:latin typeface="华文楷体" panose="02010600040101010101" pitchFamily="2" charset="-122"/>
                <a:ea typeface="华文楷体" panose="02010600040101010101" pitchFamily="2" charset="-122"/>
              </a:rPr>
              <a:t>思想？</a:t>
            </a:r>
            <a:endParaRPr lang="en-US" altLang="zh-CN" sz="3600" dirty="0">
              <a:latin typeface="华文楷体" panose="02010600040101010101" pitchFamily="2" charset="-122"/>
              <a:ea typeface="华文楷体" panose="02010600040101010101" pitchFamily="2" charset="-122"/>
            </a:endParaRPr>
          </a:p>
          <a:p>
            <a:pPr marL="0" indent="0">
              <a:buNone/>
            </a:pPr>
            <a:r>
              <a:rPr lang="zh-CN" altLang="en-US" sz="3600" dirty="0">
                <a:latin typeface="华文楷体" panose="02010600040101010101" pitchFamily="2" charset="-122"/>
                <a:ea typeface="华文楷体" panose="02010600040101010101" pitchFamily="2" charset="-122"/>
              </a:rPr>
              <a:t>答案：体现辩证的思维，既尊重自然规律，人总是要死，但在有限的生命里，又充分发挥主观能动性，积极进取。</a:t>
            </a:r>
          </a:p>
          <a:p>
            <a:pPr marL="0" indent="0">
              <a:buNone/>
            </a:pPr>
            <a:r>
              <a:rPr lang="en-US" altLang="zh-CN" sz="3600" dirty="0">
                <a:solidFill>
                  <a:srgbClr val="C00000"/>
                </a:solidFill>
                <a:latin typeface="华文楷体" panose="02010600040101010101" pitchFamily="2" charset="-122"/>
                <a:ea typeface="华文楷体" panose="02010600040101010101" pitchFamily="2" charset="-122"/>
              </a:rPr>
              <a:t>6</a:t>
            </a:r>
            <a:r>
              <a:rPr lang="zh-CN" altLang="en-US" sz="3600" dirty="0">
                <a:solidFill>
                  <a:srgbClr val="C00000"/>
                </a:solidFill>
                <a:latin typeface="华文楷体" panose="02010600040101010101" pitchFamily="2" charset="-122"/>
                <a:ea typeface="华文楷体" panose="02010600040101010101" pitchFamily="2" charset="-122"/>
              </a:rPr>
              <a:t>、赏析“老骥伏枥，志在千里。烈士暮年，壮心不已”。</a:t>
            </a:r>
          </a:p>
          <a:p>
            <a:pPr marL="0" indent="0">
              <a:buNone/>
            </a:pPr>
            <a:r>
              <a:rPr lang="zh-CN" altLang="en-US" sz="3600" u="sng" dirty="0">
                <a:solidFill>
                  <a:srgbClr val="002060"/>
                </a:solidFill>
                <a:latin typeface="华文楷体" panose="02010600040101010101" pitchFamily="2" charset="-122"/>
                <a:ea typeface="华文楷体" panose="02010600040101010101" pitchFamily="2" charset="-122"/>
              </a:rPr>
              <a:t>答案：这句诗用比喻修辞写出曹操虽然到了晚年，但有志干一番事业，一种对宏伟理想的追求的豪情壮志。</a:t>
            </a:r>
          </a:p>
          <a:p>
            <a:endParaRPr lang="zh-CN" altLang="en-US" sz="3600" dirty="0">
              <a:latin typeface="华文楷体" panose="02010600040101010101" pitchFamily="2" charset="-122"/>
              <a:ea typeface="华文楷体" panose="02010600040101010101" pitchFamily="2" charset="-122"/>
            </a:endParaRPr>
          </a:p>
        </p:txBody>
      </p:sp>
    </p:spTree>
    <p:extLst>
      <p:ext uri="{BB962C8B-B14F-4D97-AF65-F5344CB8AC3E}">
        <p14:creationId xmlns:p14="http://schemas.microsoft.com/office/powerpoint/2010/main" val="204457751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45719"/>
          </a:xfrm>
        </p:spPr>
        <p:txBody>
          <a:bodyPr>
            <a:normAutofit fontScale="90000"/>
          </a:bodyPr>
          <a:lstStyle/>
          <a:p>
            <a:endParaRPr lang="zh-CN" altLang="en-US" dirty="0"/>
          </a:p>
        </p:txBody>
      </p:sp>
      <p:sp>
        <p:nvSpPr>
          <p:cNvPr id="3" name="内容占位符 2"/>
          <p:cNvSpPr>
            <a:spLocks noGrp="1"/>
          </p:cNvSpPr>
          <p:nvPr>
            <p:ph idx="1"/>
          </p:nvPr>
        </p:nvSpPr>
        <p:spPr>
          <a:xfrm>
            <a:off x="192505" y="702644"/>
            <a:ext cx="11877575" cy="5900287"/>
          </a:xfrm>
        </p:spPr>
        <p:txBody>
          <a:bodyPr>
            <a:normAutofit lnSpcReduction="10000"/>
          </a:bodyPr>
          <a:lstStyle/>
          <a:p>
            <a:r>
              <a:rPr lang="en-US" altLang="zh-CN" dirty="0"/>
              <a:t>7</a:t>
            </a:r>
            <a:r>
              <a:rPr lang="zh-CN" altLang="en-US" dirty="0"/>
              <a:t>、曹操所云：“养怡之福”指什么</a:t>
            </a:r>
            <a:r>
              <a:rPr lang="en-US" altLang="zh-CN" dirty="0"/>
              <a:t>?</a:t>
            </a:r>
          </a:p>
          <a:p>
            <a:pPr marL="0" indent="0">
              <a:buNone/>
            </a:pPr>
            <a:r>
              <a:rPr lang="zh-CN" altLang="en-US" dirty="0"/>
              <a:t>答案：一个人精神状态是最重要的，不应因年暮而消沉，而要“壮心不已”</a:t>
            </a:r>
            <a:r>
              <a:rPr lang="en-US" altLang="zh-CN" dirty="0"/>
              <a:t>————</a:t>
            </a:r>
            <a:r>
              <a:rPr lang="zh-CN" altLang="en-US" dirty="0"/>
              <a:t>要有永不停止的理想追求和积极进取精神，永远乐观奋发，自强不息，保持思想上的青春。</a:t>
            </a:r>
          </a:p>
          <a:p>
            <a:r>
              <a:rPr lang="en-US" altLang="zh-CN" dirty="0" smtClean="0">
                <a:solidFill>
                  <a:srgbClr val="C00000"/>
                </a:solidFill>
              </a:rPr>
              <a:t>9</a:t>
            </a:r>
            <a:r>
              <a:rPr lang="zh-CN" altLang="en-US" dirty="0">
                <a:solidFill>
                  <a:srgbClr val="C00000"/>
                </a:solidFill>
              </a:rPr>
              <a:t>、这是一首抒怀言志、富有人生哲理的诗，请结合具体诗句分析它怎样的人生态度和精神思想</a:t>
            </a:r>
            <a:r>
              <a:rPr lang="en-US" altLang="zh-CN" dirty="0">
                <a:solidFill>
                  <a:srgbClr val="C00000"/>
                </a:solidFill>
              </a:rPr>
              <a:t>?</a:t>
            </a:r>
            <a:r>
              <a:rPr lang="zh-CN" altLang="en-US" dirty="0">
                <a:solidFill>
                  <a:srgbClr val="C00000"/>
                </a:solidFill>
              </a:rPr>
              <a:t>全诗抒发作者何种思想感情</a:t>
            </a:r>
            <a:r>
              <a:rPr lang="en-US" altLang="zh-CN" dirty="0">
                <a:solidFill>
                  <a:srgbClr val="C00000"/>
                </a:solidFill>
              </a:rPr>
              <a:t>?</a:t>
            </a:r>
          </a:p>
          <a:p>
            <a:pPr marL="0" indent="0">
              <a:buNone/>
            </a:pPr>
            <a:r>
              <a:rPr lang="zh-CN" altLang="en-US" u="sng" dirty="0">
                <a:solidFill>
                  <a:srgbClr val="002060"/>
                </a:solidFill>
              </a:rPr>
              <a:t>答案：</a:t>
            </a:r>
            <a:r>
              <a:rPr lang="en-US" altLang="zh-CN" u="sng" dirty="0">
                <a:solidFill>
                  <a:srgbClr val="002060"/>
                </a:solidFill>
              </a:rPr>
              <a:t>《</a:t>
            </a:r>
            <a:r>
              <a:rPr lang="zh-CN" altLang="en-US" u="sng" dirty="0">
                <a:solidFill>
                  <a:srgbClr val="002060"/>
                </a:solidFill>
              </a:rPr>
              <a:t>龟虽寿</a:t>
            </a:r>
            <a:r>
              <a:rPr lang="en-US" altLang="zh-CN" u="sng" dirty="0">
                <a:solidFill>
                  <a:srgbClr val="002060"/>
                </a:solidFill>
              </a:rPr>
              <a:t>》</a:t>
            </a:r>
            <a:r>
              <a:rPr lang="zh-CN" altLang="en-US" u="sng" dirty="0">
                <a:solidFill>
                  <a:srgbClr val="002060"/>
                </a:solidFill>
              </a:rPr>
              <a:t>体观作者达观、积极的人生态度和自强不息的奋斗精神。表现了作者不甘衰老和寿命不全由天决定，主观努力也起作用的积极奋发的思想感情。</a:t>
            </a:r>
          </a:p>
          <a:p>
            <a:r>
              <a:rPr lang="en-US" altLang="zh-CN" dirty="0"/>
              <a:t>10</a:t>
            </a:r>
            <a:r>
              <a:rPr lang="zh-CN" altLang="en-US" dirty="0"/>
              <a:t>、“比”，是中国诗学传统，诗中“老骥伏枥，志在千里”一句，就表达了诗人虽然形老体衰，屈居枥下，但胸中仍然激荡着驰骋千里的豪情。你能从你所学的古代诗词中另举一例加以说明吗</a:t>
            </a:r>
            <a:r>
              <a:rPr lang="en-US" altLang="zh-CN" dirty="0"/>
              <a:t>?</a:t>
            </a:r>
          </a:p>
          <a:p>
            <a:pPr marL="0" indent="0">
              <a:buNone/>
            </a:pPr>
            <a:r>
              <a:rPr lang="zh-CN" altLang="en-US" dirty="0"/>
              <a:t>答案：“落红不是无情物，化作春泥更护花”表现了诗人不甘年老，报效祖国的情怀。</a:t>
            </a:r>
            <a:endParaRPr lang="zh-CN" altLang="en-US" dirty="0"/>
          </a:p>
        </p:txBody>
      </p:sp>
    </p:spTree>
    <p:extLst>
      <p:ext uri="{BB962C8B-B14F-4D97-AF65-F5344CB8AC3E}">
        <p14:creationId xmlns:p14="http://schemas.microsoft.com/office/powerpoint/2010/main" val="384427197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59882" y="0"/>
            <a:ext cx="11026541" cy="1460500"/>
          </a:xfrm>
        </p:spPr>
        <p:txBody>
          <a:bodyPr/>
          <a:lstStyle/>
          <a:p>
            <a:r>
              <a:rPr lang="en-US" altLang="zh-CN" dirty="0"/>
              <a:t>8</a:t>
            </a:r>
            <a:r>
              <a:rPr lang="zh-CN" altLang="en-US" dirty="0"/>
              <a:t>、下列对诗词鉴赏不正确的是</a:t>
            </a:r>
            <a:r>
              <a:rPr lang="en-US" altLang="zh-CN" dirty="0"/>
              <a:t>( </a:t>
            </a:r>
            <a:r>
              <a:rPr lang="en-US" altLang="zh-CN" dirty="0" smtClean="0"/>
              <a:t>     )</a:t>
            </a:r>
            <a:endParaRPr lang="zh-CN" altLang="en-US" dirty="0"/>
          </a:p>
        </p:txBody>
      </p:sp>
      <p:sp>
        <p:nvSpPr>
          <p:cNvPr id="3" name="内容占位符 2"/>
          <p:cNvSpPr>
            <a:spLocks noGrp="1"/>
          </p:cNvSpPr>
          <p:nvPr>
            <p:ph idx="1"/>
          </p:nvPr>
        </p:nvSpPr>
        <p:spPr>
          <a:xfrm>
            <a:off x="515352" y="1257734"/>
            <a:ext cx="10515600" cy="5402947"/>
          </a:xfrm>
        </p:spPr>
        <p:txBody>
          <a:bodyPr>
            <a:normAutofit fontScale="92500" lnSpcReduction="10000"/>
          </a:bodyPr>
          <a:lstStyle/>
          <a:p>
            <a:pPr marL="0" indent="0">
              <a:buNone/>
            </a:pPr>
            <a:r>
              <a:rPr lang="en-US" altLang="zh-CN" dirty="0" smtClean="0"/>
              <a:t>《</a:t>
            </a:r>
            <a:r>
              <a:rPr lang="zh-CN" altLang="en-US" dirty="0"/>
              <a:t>龟虽寿</a:t>
            </a:r>
            <a:r>
              <a:rPr lang="en-US" altLang="zh-CN" dirty="0"/>
              <a:t>》(</a:t>
            </a:r>
            <a:r>
              <a:rPr lang="zh-CN" altLang="en-US" dirty="0"/>
              <a:t>曹操</a:t>
            </a:r>
            <a:r>
              <a:rPr lang="en-US" altLang="zh-CN" dirty="0"/>
              <a:t>)</a:t>
            </a:r>
          </a:p>
          <a:p>
            <a:r>
              <a:rPr lang="en-US" altLang="zh-CN" dirty="0" smtClean="0"/>
              <a:t>A</a:t>
            </a:r>
            <a:r>
              <a:rPr lang="zh-CN" altLang="en-US" dirty="0" smtClean="0"/>
              <a:t>、</a:t>
            </a:r>
            <a:r>
              <a:rPr lang="zh-CN" altLang="en-US" dirty="0"/>
              <a:t>这是一首抒发人生感慨的咏志诗。作者以神龟、腾蛇、老骥为喻，表明宇宙万物有生必有死，是自然的规律，人应该利用有限之年，建功立业，始终保持昂扬乐观的积极进取的精神。</a:t>
            </a:r>
          </a:p>
          <a:p>
            <a:r>
              <a:rPr lang="en-US" altLang="zh-CN" dirty="0" smtClean="0"/>
              <a:t>B</a:t>
            </a:r>
            <a:r>
              <a:rPr lang="zh-CN" altLang="en-US" dirty="0" smtClean="0"/>
              <a:t>、</a:t>
            </a:r>
            <a:r>
              <a:rPr lang="zh-CN" altLang="en-US" dirty="0"/>
              <a:t>“神龟虽寿，犹有竟时</a:t>
            </a:r>
            <a:r>
              <a:rPr lang="en-US" altLang="zh-CN" dirty="0"/>
              <a:t>;</a:t>
            </a:r>
            <a:r>
              <a:rPr lang="zh-CN" altLang="en-US" dirty="0"/>
              <a:t>腾蛇乘雾，终为土灰。”是全诗的核心。</a:t>
            </a:r>
            <a:r>
              <a:rPr lang="zh-CN" altLang="en-US" dirty="0">
                <a:solidFill>
                  <a:srgbClr val="002060"/>
                </a:solidFill>
              </a:rPr>
              <a:t>要求自己利用这短暂的生命建功立业，不要虚度一生</a:t>
            </a:r>
            <a:r>
              <a:rPr lang="zh-CN" altLang="en-US" dirty="0" smtClean="0">
                <a:solidFill>
                  <a:srgbClr val="002060"/>
                </a:solidFill>
              </a:rPr>
              <a:t>。</a:t>
            </a:r>
            <a:r>
              <a:rPr lang="en-US" altLang="zh-CN" dirty="0" smtClean="0">
                <a:solidFill>
                  <a:srgbClr val="002060"/>
                </a:solidFill>
              </a:rPr>
              <a:t>(</a:t>
            </a:r>
            <a:r>
              <a:rPr lang="zh-CN" altLang="en-US" dirty="0"/>
              <a:t>　</a:t>
            </a:r>
            <a:r>
              <a:rPr lang="zh-CN" altLang="en-US" u="sng" dirty="0">
                <a:solidFill>
                  <a:srgbClr val="C00000"/>
                </a:solidFill>
              </a:rPr>
              <a:t>诗中“神龟虽寿，犹有竟时。腾蛇乘雾，终为土灰。”作者从朴素的唯物论和辩证法的观点出发，否定了神龟、腾蛇一类神物的长生不老，说明了生死存亡是不可违背的自然规律</a:t>
            </a:r>
            <a:r>
              <a:rPr lang="zh-CN" altLang="en-US" u="sng" dirty="0" smtClean="0">
                <a:solidFill>
                  <a:srgbClr val="C00000"/>
                </a:solidFill>
              </a:rPr>
              <a:t>。</a:t>
            </a:r>
            <a:r>
              <a:rPr lang="en-US" altLang="zh-CN" u="sng" dirty="0" smtClean="0">
                <a:solidFill>
                  <a:srgbClr val="C00000"/>
                </a:solidFill>
              </a:rPr>
              <a:t>)</a:t>
            </a:r>
            <a:endParaRPr lang="zh-CN" altLang="en-US" u="sng" dirty="0">
              <a:solidFill>
                <a:srgbClr val="C00000"/>
              </a:solidFill>
            </a:endParaRPr>
          </a:p>
          <a:p>
            <a:r>
              <a:rPr lang="en-US" altLang="zh-CN" dirty="0" smtClean="0"/>
              <a:t>C</a:t>
            </a:r>
            <a:r>
              <a:rPr lang="zh-CN" altLang="en-US" dirty="0" smtClean="0"/>
              <a:t>、</a:t>
            </a:r>
            <a:r>
              <a:rPr lang="zh-CN" altLang="en-US" dirty="0"/>
              <a:t>“志在千里”中的“志”就是要统一全国。作者认为统一全国是符合历史的需要，决心为此奋斗终生。“老骥伏枥”“烈士暮年”，“壮心不已”都是后人常用</a:t>
            </a:r>
            <a:r>
              <a:rPr lang="zh-CN" altLang="en-US" dirty="0" smtClean="0"/>
              <a:t>以</a:t>
            </a:r>
            <a:r>
              <a:rPr lang="zh-CN" altLang="en-US" dirty="0"/>
              <a:t>励志</a:t>
            </a:r>
            <a:r>
              <a:rPr lang="zh-CN" altLang="en-US" dirty="0" smtClean="0"/>
              <a:t>之</a:t>
            </a:r>
            <a:r>
              <a:rPr lang="zh-CN" altLang="en-US" dirty="0"/>
              <a:t>语。</a:t>
            </a:r>
          </a:p>
          <a:p>
            <a:r>
              <a:rPr lang="en-US" altLang="zh-CN" dirty="0" smtClean="0"/>
              <a:t>D</a:t>
            </a:r>
            <a:r>
              <a:rPr lang="zh-CN" altLang="en-US" dirty="0" smtClean="0"/>
              <a:t>、</a:t>
            </a:r>
            <a:r>
              <a:rPr lang="zh-CN" altLang="en-US" dirty="0"/>
              <a:t>“盈缩之期，不但在天</a:t>
            </a:r>
            <a:r>
              <a:rPr lang="en-US" altLang="zh-CN" dirty="0"/>
              <a:t>;</a:t>
            </a:r>
            <a:r>
              <a:rPr lang="zh-CN" altLang="en-US" dirty="0"/>
              <a:t>养怡之福，可得永年。”这四句呼应诗的开头，在承认寿命有限这一客观事实的前提下，强调发挥人的主观作用，反映了诗人的积极进取的人生态度。</a:t>
            </a:r>
          </a:p>
          <a:p>
            <a:endParaRPr lang="zh-CN" altLang="en-US" dirty="0"/>
          </a:p>
        </p:txBody>
      </p:sp>
      <p:sp>
        <p:nvSpPr>
          <p:cNvPr id="4" name="矩形 3"/>
          <p:cNvSpPr/>
          <p:nvPr/>
        </p:nvSpPr>
        <p:spPr>
          <a:xfrm>
            <a:off x="8075595" y="494431"/>
            <a:ext cx="741146" cy="47163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400" dirty="0" smtClean="0"/>
              <a:t>B</a:t>
            </a:r>
            <a:endParaRPr lang="zh-CN" altLang="en-US" sz="4400" dirty="0"/>
          </a:p>
        </p:txBody>
      </p:sp>
    </p:spTree>
    <p:extLst>
      <p:ext uri="{BB962C8B-B14F-4D97-AF65-F5344CB8AC3E}">
        <p14:creationId xmlns:p14="http://schemas.microsoft.com/office/powerpoint/2010/main" val="16403611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16346" y="102319"/>
            <a:ext cx="10515600" cy="2852737"/>
          </a:xfrm>
        </p:spPr>
        <p:txBody>
          <a:bodyPr/>
          <a:lstStyle/>
          <a:p>
            <a:pPr algn="ctr"/>
            <a:r>
              <a:rPr lang="zh-CN" altLang="en-US" dirty="0" smtClean="0">
                <a:solidFill>
                  <a:srgbClr val="C00000"/>
                </a:solidFill>
                <a:latin typeface="华文行楷" panose="02010800040101010101" pitchFamily="2" charset="-122"/>
                <a:ea typeface="华文行楷" panose="02010800040101010101" pitchFamily="2" charset="-122"/>
              </a:rPr>
              <a:t>庭中有奇树</a:t>
            </a:r>
            <a:endParaRPr lang="zh-CN" altLang="en-US" dirty="0">
              <a:solidFill>
                <a:srgbClr val="C00000"/>
              </a:solidFill>
              <a:latin typeface="华文行楷" panose="02010800040101010101" pitchFamily="2" charset="-122"/>
              <a:ea typeface="华文行楷" panose="02010800040101010101" pitchFamily="2" charset="-122"/>
            </a:endParaRPr>
          </a:p>
        </p:txBody>
      </p:sp>
      <p:sp>
        <p:nvSpPr>
          <p:cNvPr id="3" name="文本占位符 2"/>
          <p:cNvSpPr>
            <a:spLocks noGrp="1"/>
          </p:cNvSpPr>
          <p:nvPr>
            <p:ph type="body" idx="1"/>
          </p:nvPr>
        </p:nvSpPr>
        <p:spPr>
          <a:xfrm>
            <a:off x="1168734" y="3415181"/>
            <a:ext cx="10515600" cy="1500187"/>
          </a:xfrm>
        </p:spPr>
        <p:txBody>
          <a:bodyPr/>
          <a:lstStyle/>
          <a:p>
            <a:pPr algn="ctr"/>
            <a:r>
              <a:rPr lang="en-US" altLang="zh-CN" dirty="0" smtClean="0"/>
              <a:t>                                     </a:t>
            </a:r>
            <a:r>
              <a:rPr lang="en-US" altLang="zh-CN" sz="3200" dirty="0" smtClean="0">
                <a:solidFill>
                  <a:srgbClr val="002060"/>
                </a:solidFill>
                <a:latin typeface="华文楷体" panose="02010600040101010101" pitchFamily="2" charset="-122"/>
                <a:ea typeface="华文楷体" panose="02010600040101010101" pitchFamily="2" charset="-122"/>
              </a:rPr>
              <a:t>《</a:t>
            </a:r>
            <a:r>
              <a:rPr lang="zh-CN" altLang="en-US" sz="3200" dirty="0" smtClean="0">
                <a:solidFill>
                  <a:srgbClr val="002060"/>
                </a:solidFill>
                <a:latin typeface="华文楷体" panose="02010600040101010101" pitchFamily="2" charset="-122"/>
                <a:ea typeface="华文楷体" panose="02010600040101010101" pitchFamily="2" charset="-122"/>
              </a:rPr>
              <a:t>古诗十九首</a:t>
            </a:r>
            <a:r>
              <a:rPr lang="en-US" altLang="zh-CN" sz="3200" dirty="0" smtClean="0">
                <a:solidFill>
                  <a:srgbClr val="002060"/>
                </a:solidFill>
                <a:latin typeface="华文楷体" panose="02010600040101010101" pitchFamily="2" charset="-122"/>
                <a:ea typeface="华文楷体" panose="02010600040101010101" pitchFamily="2" charset="-122"/>
              </a:rPr>
              <a:t>》</a:t>
            </a:r>
            <a:endParaRPr lang="zh-CN" altLang="en-US" sz="3200" dirty="0">
              <a:solidFill>
                <a:srgbClr val="002060"/>
              </a:solidFill>
              <a:latin typeface="华文楷体" panose="02010600040101010101" pitchFamily="2" charset="-122"/>
              <a:ea typeface="华文楷体" panose="02010600040101010101" pitchFamily="2" charset="-122"/>
            </a:endParaRPr>
          </a:p>
        </p:txBody>
      </p:sp>
    </p:spTree>
    <p:extLst>
      <p:ext uri="{BB962C8B-B14F-4D97-AF65-F5344CB8AC3E}">
        <p14:creationId xmlns:p14="http://schemas.microsoft.com/office/powerpoint/2010/main" val="127264651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23512" y="365125"/>
            <a:ext cx="10930288" cy="1325563"/>
          </a:xfrm>
        </p:spPr>
        <p:txBody>
          <a:bodyPr>
            <a:normAutofit/>
          </a:bodyPr>
          <a:lstStyle/>
          <a:p>
            <a:r>
              <a:rPr lang="zh-CN" altLang="en-US" sz="4800" b="1" dirty="0">
                <a:solidFill>
                  <a:srgbClr val="7030A0"/>
                </a:solidFill>
                <a:latin typeface="华文行楷" panose="02010800040101010101" pitchFamily="2" charset="-122"/>
                <a:ea typeface="华文行楷" panose="02010800040101010101" pitchFamily="2" charset="-122"/>
              </a:rPr>
              <a:t>译文</a:t>
            </a:r>
            <a:endParaRPr lang="zh-CN" altLang="en-US" sz="4800" dirty="0">
              <a:solidFill>
                <a:srgbClr val="7030A0"/>
              </a:solidFill>
              <a:latin typeface="华文行楷" panose="02010800040101010101" pitchFamily="2" charset="-122"/>
              <a:ea typeface="华文行楷" panose="02010800040101010101" pitchFamily="2" charset="-122"/>
            </a:endParaRPr>
          </a:p>
        </p:txBody>
      </p:sp>
      <p:sp>
        <p:nvSpPr>
          <p:cNvPr id="3" name="内容占位符 2"/>
          <p:cNvSpPr>
            <a:spLocks noGrp="1"/>
          </p:cNvSpPr>
          <p:nvPr>
            <p:ph idx="1"/>
          </p:nvPr>
        </p:nvSpPr>
        <p:spPr>
          <a:xfrm>
            <a:off x="423512" y="1597794"/>
            <a:ext cx="11569566" cy="4579169"/>
          </a:xfrm>
        </p:spPr>
        <p:txBody>
          <a:bodyPr>
            <a:noAutofit/>
          </a:bodyPr>
          <a:lstStyle/>
          <a:p>
            <a:pPr marL="0" indent="0">
              <a:buNone/>
            </a:pPr>
            <a:r>
              <a:rPr lang="zh-CN" altLang="en-US" sz="3200" dirty="0" smtClean="0">
                <a:latin typeface="华文楷体" panose="02010600040101010101" pitchFamily="2" charset="-122"/>
                <a:ea typeface="华文楷体" panose="02010600040101010101" pitchFamily="2" charset="-122"/>
              </a:rPr>
              <a:t>庭院</a:t>
            </a:r>
            <a:r>
              <a:rPr lang="zh-CN" altLang="en-US" sz="3200" dirty="0">
                <a:latin typeface="华文楷体" panose="02010600040101010101" pitchFamily="2" charset="-122"/>
                <a:ea typeface="华文楷体" panose="02010600040101010101" pitchFamily="2" charset="-122"/>
              </a:rPr>
              <a:t>里一株佳美的树，满树绿叶衬托着茂密的花朵，显得格外春意盎然</a:t>
            </a:r>
            <a:r>
              <a:rPr lang="zh-CN" altLang="en-US" sz="3200" dirty="0" smtClean="0">
                <a:latin typeface="华文楷体" panose="02010600040101010101" pitchFamily="2" charset="-122"/>
                <a:ea typeface="华文楷体" panose="02010600040101010101" pitchFamily="2" charset="-122"/>
              </a:rPr>
              <a:t>。</a:t>
            </a:r>
            <a:endParaRPr lang="en-US" altLang="zh-CN" sz="3200" dirty="0" smtClean="0">
              <a:latin typeface="华文楷体" panose="02010600040101010101" pitchFamily="2" charset="-122"/>
              <a:ea typeface="华文楷体" panose="02010600040101010101" pitchFamily="2" charset="-122"/>
            </a:endParaRPr>
          </a:p>
          <a:p>
            <a:pPr marL="0" indent="0">
              <a:buNone/>
            </a:pPr>
            <a:r>
              <a:rPr lang="zh-CN" altLang="en-US" sz="3200" dirty="0" smtClean="0">
                <a:latin typeface="华文楷体" panose="02010600040101010101" pitchFamily="2" charset="-122"/>
                <a:ea typeface="华文楷体" panose="02010600040101010101" pitchFamily="2" charset="-122"/>
              </a:rPr>
              <a:t>我</a:t>
            </a:r>
            <a:r>
              <a:rPr lang="zh-CN" altLang="en-US" sz="3200" dirty="0">
                <a:latin typeface="华文楷体" panose="02010600040101010101" pitchFamily="2" charset="-122"/>
                <a:ea typeface="华文楷体" panose="02010600040101010101" pitchFamily="2" charset="-122"/>
              </a:rPr>
              <a:t>攀着树枝，摘下了最好看的一串花朵，想把它赠送给日夜思念的亲人</a:t>
            </a:r>
            <a:r>
              <a:rPr lang="zh-CN" altLang="en-US" sz="3200" dirty="0" smtClean="0">
                <a:latin typeface="华文楷体" panose="02010600040101010101" pitchFamily="2" charset="-122"/>
                <a:ea typeface="华文楷体" panose="02010600040101010101" pitchFamily="2" charset="-122"/>
              </a:rPr>
              <a:t>。</a:t>
            </a:r>
            <a:endParaRPr lang="en-US" altLang="zh-CN" sz="3200" dirty="0" smtClean="0">
              <a:latin typeface="华文楷体" panose="02010600040101010101" pitchFamily="2" charset="-122"/>
              <a:ea typeface="华文楷体" panose="02010600040101010101" pitchFamily="2" charset="-122"/>
            </a:endParaRPr>
          </a:p>
          <a:p>
            <a:pPr marL="0" indent="0">
              <a:buNone/>
            </a:pPr>
            <a:r>
              <a:rPr lang="zh-CN" altLang="en-US" sz="3200" dirty="0" smtClean="0">
                <a:latin typeface="华文楷体" panose="02010600040101010101" pitchFamily="2" charset="-122"/>
                <a:ea typeface="华文楷体" panose="02010600040101010101" pitchFamily="2" charset="-122"/>
              </a:rPr>
              <a:t>花香</a:t>
            </a:r>
            <a:r>
              <a:rPr lang="zh-CN" altLang="en-US" sz="3200" dirty="0">
                <a:latin typeface="华文楷体" panose="02010600040101010101" pitchFamily="2" charset="-122"/>
                <a:ea typeface="华文楷体" panose="02010600040101010101" pitchFamily="2" charset="-122"/>
              </a:rPr>
              <a:t>充满了我的衣服襟袖之间，可是天遥地远，没人能送到亲人的手中</a:t>
            </a:r>
            <a:r>
              <a:rPr lang="zh-CN" altLang="en-US" sz="3200" dirty="0" smtClean="0">
                <a:latin typeface="华文楷体" panose="02010600040101010101" pitchFamily="2" charset="-122"/>
                <a:ea typeface="华文楷体" panose="02010600040101010101" pitchFamily="2" charset="-122"/>
              </a:rPr>
              <a:t>。</a:t>
            </a:r>
            <a:endParaRPr lang="en-US" altLang="zh-CN" sz="3200" dirty="0" smtClean="0">
              <a:latin typeface="华文楷体" panose="02010600040101010101" pitchFamily="2" charset="-122"/>
              <a:ea typeface="华文楷体" panose="02010600040101010101" pitchFamily="2" charset="-122"/>
            </a:endParaRPr>
          </a:p>
          <a:p>
            <a:pPr marL="0" indent="0">
              <a:buNone/>
            </a:pPr>
            <a:r>
              <a:rPr lang="zh-CN" altLang="en-US" sz="3200" dirty="0" smtClean="0">
                <a:latin typeface="华文楷体" panose="02010600040101010101" pitchFamily="2" charset="-122"/>
                <a:ea typeface="华文楷体" panose="02010600040101010101" pitchFamily="2" charset="-122"/>
              </a:rPr>
              <a:t>并不是</a:t>
            </a:r>
            <a:r>
              <a:rPr lang="zh-CN" altLang="en-US" sz="3200" dirty="0">
                <a:latin typeface="华文楷体" panose="02010600040101010101" pitchFamily="2" charset="-122"/>
                <a:ea typeface="华文楷体" panose="02010600040101010101" pitchFamily="2" charset="-122"/>
              </a:rPr>
              <a:t>此花有什么珍贵，只是别离太久，想借着花儿表达怀念之情罢了。</a:t>
            </a:r>
            <a:endParaRPr lang="zh-CN" altLang="en-US" sz="3200" dirty="0">
              <a:latin typeface="华文楷体" panose="02010600040101010101" pitchFamily="2" charset="-122"/>
              <a:ea typeface="华文楷体" panose="02010600040101010101" pitchFamily="2" charset="-122"/>
            </a:endParaRPr>
          </a:p>
        </p:txBody>
      </p:sp>
    </p:spTree>
    <p:extLst>
      <p:ext uri="{BB962C8B-B14F-4D97-AF65-F5344CB8AC3E}">
        <p14:creationId xmlns:p14="http://schemas.microsoft.com/office/powerpoint/2010/main" val="175394463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12557" y="233729"/>
            <a:ext cx="10515600" cy="1325563"/>
          </a:xfrm>
        </p:spPr>
        <p:txBody>
          <a:bodyPr>
            <a:normAutofit/>
          </a:bodyPr>
          <a:lstStyle/>
          <a:p>
            <a:r>
              <a:rPr lang="zh-CN" altLang="en-US" sz="4800" dirty="0" smtClean="0">
                <a:latin typeface="华文行楷" panose="02010800040101010101" pitchFamily="2" charset="-122"/>
                <a:ea typeface="华文行楷" panose="02010800040101010101" pitchFamily="2" charset="-122"/>
              </a:rPr>
              <a:t>阅读鉴赏题</a:t>
            </a:r>
            <a:endParaRPr lang="zh-CN" altLang="en-US" sz="4800" dirty="0">
              <a:latin typeface="华文行楷" panose="02010800040101010101" pitchFamily="2" charset="-122"/>
              <a:ea typeface="华文行楷" panose="02010800040101010101" pitchFamily="2" charset="-122"/>
            </a:endParaRPr>
          </a:p>
        </p:txBody>
      </p:sp>
      <p:sp>
        <p:nvSpPr>
          <p:cNvPr id="3" name="内容占位符 2"/>
          <p:cNvSpPr>
            <a:spLocks noGrp="1"/>
          </p:cNvSpPr>
          <p:nvPr>
            <p:ph idx="1"/>
          </p:nvPr>
        </p:nvSpPr>
        <p:spPr>
          <a:xfrm>
            <a:off x="134754" y="1559292"/>
            <a:ext cx="11800572" cy="5207267"/>
          </a:xfrm>
        </p:spPr>
        <p:txBody>
          <a:bodyPr>
            <a:normAutofit lnSpcReduction="10000"/>
          </a:bodyPr>
          <a:lstStyle/>
          <a:p>
            <a:pPr marL="0" indent="0">
              <a:buNone/>
            </a:pPr>
            <a:r>
              <a:rPr lang="en-US" altLang="zh-CN" dirty="0" smtClean="0">
                <a:solidFill>
                  <a:srgbClr val="C00000"/>
                </a:solidFill>
              </a:rPr>
              <a:t>1</a:t>
            </a:r>
            <a:r>
              <a:rPr lang="zh-CN" altLang="en-US" dirty="0" smtClean="0">
                <a:solidFill>
                  <a:srgbClr val="C00000"/>
                </a:solidFill>
              </a:rPr>
              <a:t>、分析</a:t>
            </a:r>
            <a:r>
              <a:rPr lang="zh-CN" altLang="en-US" dirty="0">
                <a:solidFill>
                  <a:srgbClr val="C00000"/>
                </a:solidFill>
              </a:rPr>
              <a:t>最后一句“此物何足贵，但感别经进”在全诗结构上起的作用。（</a:t>
            </a:r>
            <a:r>
              <a:rPr lang="en-US" altLang="zh-CN" dirty="0">
                <a:solidFill>
                  <a:srgbClr val="C00000"/>
                </a:solidFill>
              </a:rPr>
              <a:t>2</a:t>
            </a:r>
            <a:r>
              <a:rPr lang="zh-CN" altLang="en-US" dirty="0">
                <a:solidFill>
                  <a:srgbClr val="C00000"/>
                </a:solidFill>
              </a:rPr>
              <a:t>分） </a:t>
            </a:r>
            <a:r>
              <a:rPr lang="zh-CN" altLang="en-US" dirty="0"/>
              <a:t/>
            </a:r>
            <a:br>
              <a:rPr lang="zh-CN" altLang="en-US" dirty="0"/>
            </a:br>
            <a:r>
              <a:rPr lang="zh-CN" altLang="en-US" dirty="0"/>
              <a:t/>
            </a:r>
            <a:br>
              <a:rPr lang="zh-CN" altLang="en-US" dirty="0"/>
            </a:br>
            <a:r>
              <a:rPr lang="en-US" altLang="zh-CN" dirty="0"/>
              <a:t>【</a:t>
            </a:r>
            <a:r>
              <a:rPr lang="zh-CN" altLang="en-US" dirty="0"/>
              <a:t>知识点</a:t>
            </a:r>
            <a:r>
              <a:rPr lang="en-US" altLang="zh-CN" dirty="0"/>
              <a:t>】</a:t>
            </a:r>
            <a:r>
              <a:rPr lang="zh-CN" altLang="en-US" dirty="0"/>
              <a:t>本题考查鉴赏诗歌关键句的能力</a:t>
            </a:r>
            <a:r>
              <a:rPr lang="en-US" altLang="zh-CN" dirty="0"/>
              <a:t>, </a:t>
            </a:r>
            <a:r>
              <a:rPr lang="zh-CN" altLang="en-US" dirty="0"/>
              <a:t>能力层次为</a:t>
            </a:r>
            <a:r>
              <a:rPr lang="en-US" altLang="zh-CN" dirty="0"/>
              <a:t>D</a:t>
            </a:r>
            <a:r>
              <a:rPr lang="zh-CN" altLang="en-US" dirty="0"/>
              <a:t>（鉴赏评价）。 </a:t>
            </a:r>
            <a:r>
              <a:rPr lang="zh-CN" altLang="en-US" dirty="0"/>
              <a:t/>
            </a:r>
            <a:br>
              <a:rPr lang="zh-CN" altLang="en-US" dirty="0"/>
            </a:br>
            <a:r>
              <a:rPr lang="zh-CN" altLang="en-US" dirty="0"/>
              <a:t/>
            </a:r>
            <a:br>
              <a:rPr lang="zh-CN" altLang="en-US" dirty="0"/>
            </a:br>
            <a:r>
              <a:rPr lang="en-US" altLang="zh-CN" dirty="0">
                <a:solidFill>
                  <a:srgbClr val="002060"/>
                </a:solidFill>
              </a:rPr>
              <a:t>【</a:t>
            </a:r>
            <a:r>
              <a:rPr lang="zh-CN" altLang="en-US" dirty="0">
                <a:solidFill>
                  <a:srgbClr val="002060"/>
                </a:solidFill>
              </a:rPr>
              <a:t>答案和解析</a:t>
            </a:r>
            <a:r>
              <a:rPr lang="en-US" altLang="zh-CN" dirty="0">
                <a:solidFill>
                  <a:srgbClr val="002060"/>
                </a:solidFill>
              </a:rPr>
              <a:t>】</a:t>
            </a:r>
            <a:r>
              <a:rPr lang="zh-CN" altLang="en-US" dirty="0">
                <a:solidFill>
                  <a:srgbClr val="002060"/>
                </a:solidFill>
              </a:rPr>
              <a:t>答案：卒章显志，点明诗旨；（</a:t>
            </a:r>
            <a:r>
              <a:rPr lang="en-US" altLang="zh-CN" dirty="0">
                <a:solidFill>
                  <a:srgbClr val="002060"/>
                </a:solidFill>
              </a:rPr>
              <a:t>1</a:t>
            </a:r>
            <a:r>
              <a:rPr lang="zh-CN" altLang="en-US" dirty="0">
                <a:solidFill>
                  <a:srgbClr val="002060"/>
                </a:solidFill>
              </a:rPr>
              <a:t>分）升华情感（诗人在前面着重渲染之后，情感逆转，眼前物不再是那么重要，更令人伤感的是别离那么久的时间，至此全诗的情感突然得到升华）。（</a:t>
            </a:r>
            <a:r>
              <a:rPr lang="en-US" altLang="zh-CN" dirty="0">
                <a:solidFill>
                  <a:srgbClr val="002060"/>
                </a:solidFill>
              </a:rPr>
              <a:t>1</a:t>
            </a:r>
            <a:r>
              <a:rPr lang="zh-CN" altLang="en-US" dirty="0">
                <a:solidFill>
                  <a:srgbClr val="002060"/>
                </a:solidFill>
              </a:rPr>
              <a:t>分） </a:t>
            </a:r>
            <a:r>
              <a:rPr lang="zh-CN" altLang="en-US" dirty="0">
                <a:solidFill>
                  <a:srgbClr val="002060"/>
                </a:solidFill>
              </a:rPr>
              <a:t/>
            </a:r>
            <a:br>
              <a:rPr lang="zh-CN" altLang="en-US" dirty="0">
                <a:solidFill>
                  <a:srgbClr val="002060"/>
                </a:solidFill>
              </a:rPr>
            </a:br>
            <a:r>
              <a:rPr lang="zh-CN" altLang="en-US" dirty="0">
                <a:solidFill>
                  <a:srgbClr val="002060"/>
                </a:solidFill>
              </a:rPr>
              <a:t/>
            </a:r>
            <a:br>
              <a:rPr lang="zh-CN" altLang="en-US" dirty="0">
                <a:solidFill>
                  <a:srgbClr val="002060"/>
                </a:solidFill>
              </a:rPr>
            </a:br>
            <a:r>
              <a:rPr lang="en-US" altLang="zh-CN" dirty="0"/>
              <a:t>【</a:t>
            </a:r>
            <a:r>
              <a:rPr lang="zh-CN" altLang="en-US" dirty="0"/>
              <a:t>思路点拨</a:t>
            </a:r>
            <a:r>
              <a:rPr lang="en-US" altLang="zh-CN" dirty="0"/>
              <a:t>】</a:t>
            </a:r>
            <a:r>
              <a:rPr lang="zh-CN" altLang="en-US" dirty="0"/>
              <a:t>解答这类题，需要从两个方面去考虑：（</a:t>
            </a:r>
            <a:r>
              <a:rPr lang="en-US" altLang="zh-CN" dirty="0"/>
              <a:t>1</a:t>
            </a:r>
            <a:r>
              <a:rPr lang="zh-CN" altLang="en-US" dirty="0"/>
              <a:t>）结构上，根据诗句所在的位置去判断它的作用；（</a:t>
            </a:r>
            <a:r>
              <a:rPr lang="en-US" altLang="zh-CN" dirty="0"/>
              <a:t>2</a:t>
            </a:r>
            <a:r>
              <a:rPr lang="zh-CN" altLang="en-US" dirty="0"/>
              <a:t>）内容上，理解诗歌大意，联系语境去分析这句话在诗中的作用。 </a:t>
            </a:r>
            <a:r>
              <a:rPr lang="zh-CN" altLang="en-US" dirty="0"/>
              <a:t/>
            </a:r>
            <a:br>
              <a:rPr lang="zh-CN" altLang="en-US" dirty="0"/>
            </a:br>
            <a:r>
              <a:rPr lang="zh-CN" altLang="en-US" dirty="0"/>
              <a:t/>
            </a:r>
            <a:br>
              <a:rPr lang="zh-CN" altLang="en-US" dirty="0"/>
            </a:br>
            <a:endParaRPr lang="zh-CN" altLang="en-US" dirty="0"/>
          </a:p>
        </p:txBody>
      </p:sp>
    </p:spTree>
    <p:extLst>
      <p:ext uri="{BB962C8B-B14F-4D97-AF65-F5344CB8AC3E}">
        <p14:creationId xmlns:p14="http://schemas.microsoft.com/office/powerpoint/2010/main" val="119396326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50257" y="221381"/>
            <a:ext cx="11569566" cy="6487427"/>
          </a:xfrm>
        </p:spPr>
        <p:txBody>
          <a:bodyPr>
            <a:noAutofit/>
          </a:bodyPr>
          <a:lstStyle/>
          <a:p>
            <a:r>
              <a:rPr lang="zh-CN" altLang="en-US" sz="2800" dirty="0"/>
              <a:t>（</a:t>
            </a:r>
            <a:r>
              <a:rPr lang="en-US" altLang="zh-CN" sz="2800" dirty="0"/>
              <a:t>2</a:t>
            </a:r>
            <a:r>
              <a:rPr lang="zh-CN" altLang="en-US" sz="2800" dirty="0"/>
              <a:t>）分析本诗写景抒情的艺术特色。（</a:t>
            </a:r>
            <a:r>
              <a:rPr lang="en-US" altLang="zh-CN" sz="2800" dirty="0"/>
              <a:t>6</a:t>
            </a:r>
            <a:r>
              <a:rPr lang="zh-CN" altLang="en-US" sz="2800" dirty="0"/>
              <a:t>分） </a:t>
            </a:r>
            <a:br>
              <a:rPr lang="zh-CN" altLang="en-US" sz="2800" dirty="0"/>
            </a:br>
            <a:r>
              <a:rPr lang="en-US" altLang="zh-CN" sz="2800" dirty="0" smtClean="0"/>
              <a:t>【</a:t>
            </a:r>
            <a:r>
              <a:rPr lang="zh-CN" altLang="en-US" sz="2800" dirty="0"/>
              <a:t>知识点</a:t>
            </a:r>
            <a:r>
              <a:rPr lang="en-US" altLang="zh-CN" sz="2800" dirty="0"/>
              <a:t>】</a:t>
            </a:r>
            <a:r>
              <a:rPr lang="zh-CN" altLang="en-US" sz="2800" dirty="0"/>
              <a:t>本题考查鉴赏诗歌艺术手法的能力</a:t>
            </a:r>
            <a:r>
              <a:rPr lang="en-US" altLang="zh-CN" sz="2800" dirty="0"/>
              <a:t>, </a:t>
            </a:r>
            <a:r>
              <a:rPr lang="zh-CN" altLang="en-US" sz="2800" dirty="0"/>
              <a:t>能力层次为</a:t>
            </a:r>
            <a:r>
              <a:rPr lang="en-US" altLang="zh-CN" sz="2800" dirty="0"/>
              <a:t>D</a:t>
            </a:r>
            <a:r>
              <a:rPr lang="zh-CN" altLang="en-US" sz="2800" dirty="0"/>
              <a:t>（鉴赏评价）。 </a:t>
            </a:r>
            <a:br>
              <a:rPr lang="zh-CN" altLang="en-US" sz="2800" dirty="0"/>
            </a:br>
            <a:r>
              <a:rPr lang="en-US" altLang="zh-CN" sz="2800" dirty="0" smtClean="0">
                <a:solidFill>
                  <a:srgbClr val="C00000"/>
                </a:solidFill>
              </a:rPr>
              <a:t>【</a:t>
            </a:r>
            <a:r>
              <a:rPr lang="zh-CN" altLang="en-US" sz="2800" dirty="0">
                <a:solidFill>
                  <a:srgbClr val="C00000"/>
                </a:solidFill>
              </a:rPr>
              <a:t>答案和解析</a:t>
            </a:r>
            <a:r>
              <a:rPr lang="en-US" altLang="zh-CN" sz="2800" dirty="0">
                <a:solidFill>
                  <a:srgbClr val="C00000"/>
                </a:solidFill>
              </a:rPr>
              <a:t>】</a:t>
            </a:r>
            <a:r>
              <a:rPr lang="zh-CN" altLang="en-US" sz="2800" dirty="0">
                <a:solidFill>
                  <a:srgbClr val="C00000"/>
                </a:solidFill>
              </a:rPr>
              <a:t>答案：①在写景上层层推进，由树到叶，由叶到花（荣），由花到香，而情感也在写景过程中不断酝酿升华；（</a:t>
            </a:r>
            <a:r>
              <a:rPr lang="en-US" altLang="zh-CN" sz="2800" dirty="0">
                <a:solidFill>
                  <a:srgbClr val="C00000"/>
                </a:solidFill>
              </a:rPr>
              <a:t>2</a:t>
            </a:r>
            <a:r>
              <a:rPr lang="zh-CN" altLang="en-US" sz="2800" dirty="0">
                <a:solidFill>
                  <a:srgbClr val="C00000"/>
                </a:solidFill>
              </a:rPr>
              <a:t>分）②寓情于景，情景交融，眼前的树、眼前的花，谁来欣赏谁来赞？一个独守闺房幽怨憔悴的思妇形象跃然纸上；（</a:t>
            </a:r>
            <a:r>
              <a:rPr lang="en-US" altLang="zh-CN" sz="2800" dirty="0">
                <a:solidFill>
                  <a:srgbClr val="C00000"/>
                </a:solidFill>
              </a:rPr>
              <a:t>2</a:t>
            </a:r>
            <a:r>
              <a:rPr lang="zh-CN" altLang="en-US" sz="2800" dirty="0">
                <a:solidFill>
                  <a:srgbClr val="C00000"/>
                </a:solidFill>
              </a:rPr>
              <a:t>分）③以乐景写哀情，通过“奇树”“绿叶”“荣”“馨香”等一组繁荣旺盛的意象，来突出自己的孤单寂寞，抒写心中的哀怨伤感。（</a:t>
            </a:r>
            <a:r>
              <a:rPr lang="en-US" altLang="zh-CN" sz="2800" dirty="0">
                <a:solidFill>
                  <a:srgbClr val="C00000"/>
                </a:solidFill>
              </a:rPr>
              <a:t>2</a:t>
            </a:r>
            <a:r>
              <a:rPr lang="zh-CN" altLang="en-US" sz="2800" dirty="0">
                <a:solidFill>
                  <a:srgbClr val="C00000"/>
                </a:solidFill>
              </a:rPr>
              <a:t>分） </a:t>
            </a:r>
            <a:r>
              <a:rPr lang="en-US" altLang="zh-CN" sz="2800" dirty="0" smtClean="0">
                <a:solidFill>
                  <a:srgbClr val="C00000"/>
                </a:solidFill>
              </a:rPr>
              <a:t/>
            </a:r>
            <a:br>
              <a:rPr lang="en-US" altLang="zh-CN" sz="2800" dirty="0" smtClean="0">
                <a:solidFill>
                  <a:srgbClr val="C00000"/>
                </a:solidFill>
              </a:rPr>
            </a:br>
            <a:r>
              <a:rPr lang="en-US" altLang="zh-CN" sz="2800" dirty="0" smtClean="0"/>
              <a:t>【</a:t>
            </a:r>
            <a:r>
              <a:rPr lang="zh-CN" altLang="en-US" sz="2800" dirty="0"/>
              <a:t>思路点拨</a:t>
            </a:r>
            <a:r>
              <a:rPr lang="en-US" altLang="zh-CN" sz="2800" dirty="0"/>
              <a:t>】</a:t>
            </a:r>
            <a:r>
              <a:rPr lang="zh-CN" altLang="en-US" sz="2800" dirty="0"/>
              <a:t>鉴赏诗歌的表达技巧，有下面几项逐项落实。①掌握常用的表现手法，分析文学作品的表现手法应从以下四方面考虑：表达方式</a:t>
            </a:r>
            <a:r>
              <a:rPr lang="en-US" altLang="zh-CN" sz="2800" dirty="0"/>
              <a:t>—</a:t>
            </a:r>
            <a:r>
              <a:rPr lang="zh-CN" altLang="en-US" sz="2800" dirty="0"/>
              <a:t>叙事，议论，描写（细节、动静、虚实、正侧、白描、场景），抒情（直抒胸臆、间接抒情</a:t>
            </a:r>
            <a:r>
              <a:rPr lang="en-US" altLang="zh-CN" sz="2800" dirty="0"/>
              <a:t>) </a:t>
            </a:r>
            <a:r>
              <a:rPr lang="zh-CN" altLang="en-US" sz="2800" dirty="0"/>
              <a:t>；修辞手法</a:t>
            </a:r>
            <a:r>
              <a:rPr lang="en-US" altLang="zh-CN" sz="2800" dirty="0"/>
              <a:t>—</a:t>
            </a:r>
            <a:r>
              <a:rPr lang="zh-CN" altLang="en-US" sz="2800" dirty="0"/>
              <a:t>比喻、比拟、借代、夸张、对偶、排比、设问和反问等；写作手法</a:t>
            </a:r>
            <a:r>
              <a:rPr lang="en-US" altLang="zh-CN" sz="2800" dirty="0"/>
              <a:t>—</a:t>
            </a:r>
            <a:r>
              <a:rPr lang="zh-CN" altLang="en-US" sz="2800" dirty="0"/>
              <a:t>渲染、烘托、对比、衬托、象征、联想、想象、比兴、化用典故、托物言志、借古讽今以及情景关系（触景生情、以情驭景、情景交融）；结构技巧</a:t>
            </a:r>
            <a:r>
              <a:rPr lang="en-US" altLang="zh-CN" sz="2800" dirty="0"/>
              <a:t>—</a:t>
            </a:r>
            <a:r>
              <a:rPr lang="zh-CN" altLang="en-US" sz="2800" dirty="0"/>
              <a:t>抑扬、卒章显志。②理解各类手法的特点。 </a:t>
            </a:r>
            <a:r>
              <a:rPr lang="zh-CN" altLang="en-US" sz="2800" dirty="0"/>
              <a:t/>
            </a:r>
            <a:br>
              <a:rPr lang="zh-CN" altLang="en-US" sz="2800" dirty="0"/>
            </a:br>
            <a:endParaRPr lang="zh-CN" altLang="en-US" sz="2800" dirty="0"/>
          </a:p>
        </p:txBody>
      </p:sp>
    </p:spTree>
    <p:extLst>
      <p:ext uri="{BB962C8B-B14F-4D97-AF65-F5344CB8AC3E}">
        <p14:creationId xmlns:p14="http://schemas.microsoft.com/office/powerpoint/2010/main" val="428875876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44709" y="121569"/>
            <a:ext cx="10515600" cy="2852737"/>
          </a:xfrm>
        </p:spPr>
        <p:txBody>
          <a:bodyPr/>
          <a:lstStyle/>
          <a:p>
            <a:pPr algn="ctr"/>
            <a:r>
              <a:rPr lang="zh-CN" altLang="en-US" dirty="0" smtClean="0">
                <a:solidFill>
                  <a:srgbClr val="C00000"/>
                </a:solidFill>
                <a:latin typeface="华文行楷" panose="02010800040101010101" pitchFamily="2" charset="-122"/>
                <a:ea typeface="华文行楷" panose="02010800040101010101" pitchFamily="2" charset="-122"/>
              </a:rPr>
              <a:t>梁甫行</a:t>
            </a:r>
            <a:endParaRPr lang="zh-CN" altLang="en-US" dirty="0">
              <a:solidFill>
                <a:srgbClr val="C00000"/>
              </a:solidFill>
              <a:latin typeface="华文行楷" panose="02010800040101010101" pitchFamily="2" charset="-122"/>
              <a:ea typeface="华文行楷" panose="02010800040101010101" pitchFamily="2" charset="-122"/>
            </a:endParaRPr>
          </a:p>
        </p:txBody>
      </p:sp>
      <p:sp>
        <p:nvSpPr>
          <p:cNvPr id="3" name="文本占位符 2"/>
          <p:cNvSpPr>
            <a:spLocks noGrp="1"/>
          </p:cNvSpPr>
          <p:nvPr>
            <p:ph type="body" idx="1"/>
          </p:nvPr>
        </p:nvSpPr>
        <p:spPr>
          <a:xfrm>
            <a:off x="879977" y="3367054"/>
            <a:ext cx="10515600" cy="1500187"/>
          </a:xfrm>
        </p:spPr>
        <p:txBody>
          <a:bodyPr>
            <a:normAutofit/>
          </a:bodyPr>
          <a:lstStyle/>
          <a:p>
            <a:pPr algn="ctr"/>
            <a:r>
              <a:rPr lang="zh-CN" altLang="en-US" sz="3600" dirty="0" smtClean="0">
                <a:solidFill>
                  <a:srgbClr val="00B050"/>
                </a:solidFill>
                <a:latin typeface="华文楷体" panose="02010600040101010101" pitchFamily="2" charset="-122"/>
                <a:ea typeface="华文楷体" panose="02010600040101010101" pitchFamily="2" charset="-122"/>
              </a:rPr>
              <a:t>         曹植</a:t>
            </a:r>
            <a:endParaRPr lang="zh-CN" altLang="en-US" sz="3600" dirty="0">
              <a:solidFill>
                <a:srgbClr val="00B050"/>
              </a:solidFill>
              <a:latin typeface="华文楷体" panose="02010600040101010101" pitchFamily="2" charset="-122"/>
              <a:ea typeface="华文楷体" panose="02010600040101010101" pitchFamily="2" charset="-122"/>
            </a:endParaRPr>
          </a:p>
        </p:txBody>
      </p:sp>
    </p:spTree>
    <p:extLst>
      <p:ext uri="{BB962C8B-B14F-4D97-AF65-F5344CB8AC3E}">
        <p14:creationId xmlns:p14="http://schemas.microsoft.com/office/powerpoint/2010/main" val="389805317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6000" dirty="0" smtClean="0">
                <a:latin typeface="华文行楷" panose="02010800040101010101" pitchFamily="2" charset="-122"/>
                <a:ea typeface="华文行楷" panose="02010800040101010101" pitchFamily="2" charset="-122"/>
              </a:rPr>
              <a:t>译文</a:t>
            </a:r>
            <a:endParaRPr lang="zh-CN" altLang="en-US" sz="6000" dirty="0">
              <a:latin typeface="华文行楷" panose="02010800040101010101" pitchFamily="2" charset="-122"/>
              <a:ea typeface="华文行楷" panose="02010800040101010101" pitchFamily="2" charset="-122"/>
            </a:endParaRPr>
          </a:p>
        </p:txBody>
      </p:sp>
      <p:sp>
        <p:nvSpPr>
          <p:cNvPr id="3" name="内容占位符 2"/>
          <p:cNvSpPr>
            <a:spLocks noGrp="1"/>
          </p:cNvSpPr>
          <p:nvPr>
            <p:ph idx="1"/>
          </p:nvPr>
        </p:nvSpPr>
        <p:spPr/>
        <p:txBody>
          <a:bodyPr/>
          <a:lstStyle/>
          <a:p>
            <a:pPr marL="0" indent="0">
              <a:buNone/>
            </a:pPr>
            <a:r>
              <a:rPr lang="zh-CN" altLang="en-US" dirty="0"/>
              <a:t> </a:t>
            </a:r>
          </a:p>
          <a:p>
            <a:pPr marL="0" indent="457200">
              <a:buNone/>
            </a:pPr>
            <a:r>
              <a:rPr lang="zh-CN" altLang="en-US" sz="4000" smtClean="0">
                <a:solidFill>
                  <a:srgbClr val="002060"/>
                </a:solidFill>
                <a:latin typeface="楷体" panose="02010609060101010101" pitchFamily="49" charset="-122"/>
                <a:ea typeface="楷体" panose="02010609060101010101" pitchFamily="49" charset="-122"/>
              </a:rPr>
              <a:t>  八</a:t>
            </a:r>
            <a:r>
              <a:rPr lang="zh-CN" altLang="en-US" sz="4000" dirty="0" smtClean="0">
                <a:solidFill>
                  <a:srgbClr val="002060"/>
                </a:solidFill>
                <a:latin typeface="楷体" panose="02010609060101010101" pitchFamily="49" charset="-122"/>
                <a:ea typeface="楷体" panose="02010609060101010101" pitchFamily="49" charset="-122"/>
              </a:rPr>
              <a:t>方</a:t>
            </a:r>
            <a:r>
              <a:rPr lang="zh-CN" altLang="en-US" sz="4000" dirty="0">
                <a:solidFill>
                  <a:srgbClr val="002060"/>
                </a:solidFill>
                <a:latin typeface="楷体" panose="02010609060101010101" pitchFamily="49" charset="-122"/>
                <a:ea typeface="楷体" panose="02010609060101010101" pitchFamily="49" charset="-122"/>
              </a:rPr>
              <a:t>的气候各不相同，千里之内的风雨形态不一。海边的贫民</a:t>
            </a:r>
            <a:r>
              <a:rPr lang="zh-CN" altLang="en-US" sz="4000" dirty="0" smtClean="0">
                <a:solidFill>
                  <a:srgbClr val="002060"/>
                </a:solidFill>
                <a:latin typeface="楷体" panose="02010609060101010101" pitchFamily="49" charset="-122"/>
                <a:ea typeface="楷体" panose="02010609060101010101" pitchFamily="49" charset="-122"/>
              </a:rPr>
              <a:t>多么</a:t>
            </a:r>
            <a:r>
              <a:rPr lang="zh-CN" altLang="en-US" sz="4000" dirty="0">
                <a:solidFill>
                  <a:srgbClr val="002060"/>
                </a:solidFill>
                <a:latin typeface="楷体" panose="02010609060101010101" pitchFamily="49" charset="-122"/>
                <a:ea typeface="楷体" panose="02010609060101010101" pitchFamily="49" charset="-122"/>
              </a:rPr>
              <a:t>艰苦啊，破旧的草屋是他们的栖身之地。妻子和儿子像禽兽一样生活，盘桓在险阻的</a:t>
            </a:r>
            <a:r>
              <a:rPr lang="zh-CN" altLang="en-US" sz="4000" dirty="0" smtClean="0">
                <a:solidFill>
                  <a:srgbClr val="002060"/>
                </a:solidFill>
                <a:latin typeface="楷体" panose="02010609060101010101" pitchFamily="49" charset="-122"/>
                <a:ea typeface="楷体" panose="02010609060101010101" pitchFamily="49" charset="-122"/>
              </a:rPr>
              <a:t>山林里</a:t>
            </a:r>
            <a:r>
              <a:rPr lang="zh-CN" altLang="en-US" sz="4000" dirty="0">
                <a:solidFill>
                  <a:srgbClr val="002060"/>
                </a:solidFill>
                <a:latin typeface="楷体" panose="02010609060101010101" pitchFamily="49" charset="-122"/>
                <a:ea typeface="楷体" panose="02010609060101010101" pitchFamily="49" charset="-122"/>
              </a:rPr>
              <a:t>。简陋的柴门如此冷清，狐兔在周围自由穿梭毫无顾忌。</a:t>
            </a:r>
          </a:p>
          <a:p>
            <a:pPr marL="0" indent="0">
              <a:buNone/>
            </a:pPr>
            <a:endParaRPr lang="zh-CN" altLang="en-US" sz="4000" dirty="0">
              <a:latin typeface="楷体" panose="02010609060101010101" pitchFamily="49" charset="-122"/>
              <a:ea typeface="楷体" panose="02010609060101010101" pitchFamily="49" charset="-122"/>
            </a:endParaRPr>
          </a:p>
        </p:txBody>
      </p:sp>
    </p:spTree>
    <p:extLst>
      <p:ext uri="{BB962C8B-B14F-4D97-AF65-F5344CB8AC3E}">
        <p14:creationId xmlns:p14="http://schemas.microsoft.com/office/powerpoint/2010/main" val="51573184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4000" dirty="0">
                <a:solidFill>
                  <a:srgbClr val="FF0000"/>
                </a:solidFill>
                <a:latin typeface="华文行楷" panose="02010800040101010101" pitchFamily="2" charset="-122"/>
                <a:ea typeface="华文行楷" panose="02010800040101010101" pitchFamily="2" charset="-122"/>
              </a:rPr>
              <a:t>1</a:t>
            </a:r>
            <a:r>
              <a:rPr lang="zh-CN" altLang="en-US" sz="4000" dirty="0">
                <a:solidFill>
                  <a:srgbClr val="FF0000"/>
                </a:solidFill>
                <a:latin typeface="华文行楷" panose="02010800040101010101" pitchFamily="2" charset="-122"/>
                <a:ea typeface="华文行楷" panose="02010800040101010101" pitchFamily="2" charset="-122"/>
              </a:rPr>
              <a:t>．“柴门何萧条，狐兔翔我宇”这两句是什么意思？在诗歌中有什么作用？（</a:t>
            </a:r>
            <a:r>
              <a:rPr lang="en-US" altLang="zh-CN" sz="4000" dirty="0">
                <a:solidFill>
                  <a:srgbClr val="FF0000"/>
                </a:solidFill>
                <a:latin typeface="华文行楷" panose="02010800040101010101" pitchFamily="2" charset="-122"/>
                <a:ea typeface="华文行楷" panose="02010800040101010101" pitchFamily="2" charset="-122"/>
              </a:rPr>
              <a:t>4</a:t>
            </a:r>
            <a:r>
              <a:rPr lang="zh-CN" altLang="en-US" sz="4000" dirty="0">
                <a:solidFill>
                  <a:srgbClr val="FF0000"/>
                </a:solidFill>
                <a:latin typeface="华文行楷" panose="02010800040101010101" pitchFamily="2" charset="-122"/>
                <a:ea typeface="华文行楷" panose="02010800040101010101" pitchFamily="2" charset="-122"/>
              </a:rPr>
              <a:t>分）</a:t>
            </a:r>
            <a:endParaRPr lang="zh-CN" altLang="en-US" sz="4000" dirty="0">
              <a:solidFill>
                <a:srgbClr val="FF0000"/>
              </a:solidFill>
              <a:latin typeface="华文行楷" panose="02010800040101010101" pitchFamily="2" charset="-122"/>
              <a:ea typeface="华文行楷" panose="02010800040101010101" pitchFamily="2" charset="-122"/>
            </a:endParaRPr>
          </a:p>
        </p:txBody>
      </p:sp>
      <p:sp>
        <p:nvSpPr>
          <p:cNvPr id="3" name="内容占位符 2"/>
          <p:cNvSpPr>
            <a:spLocks noGrp="1"/>
          </p:cNvSpPr>
          <p:nvPr>
            <p:ph idx="1"/>
          </p:nvPr>
        </p:nvSpPr>
        <p:spPr/>
        <p:txBody>
          <a:bodyPr>
            <a:normAutofit/>
          </a:bodyPr>
          <a:lstStyle/>
          <a:p>
            <a:r>
              <a:rPr lang="zh-CN" altLang="en-US" sz="4000" dirty="0">
                <a:solidFill>
                  <a:srgbClr val="002060"/>
                </a:solidFill>
                <a:latin typeface="华文楷体" panose="02010600040101010101" pitchFamily="2" charset="-122"/>
                <a:ea typeface="华文楷体" panose="02010600040101010101" pitchFamily="2" charset="-122"/>
              </a:rPr>
              <a:t>柴门简陋凄清，在海风中摇荡，狐狸、兔子在屋檐下飞来窜去。这些</a:t>
            </a:r>
            <a:r>
              <a:rPr lang="zh-CN" altLang="en-US" sz="4000" u="sng" dirty="0">
                <a:solidFill>
                  <a:srgbClr val="002060"/>
                </a:solidFill>
                <a:latin typeface="华文楷体" panose="02010600040101010101" pitchFamily="2" charset="-122"/>
                <a:ea typeface="华文楷体" panose="02010600040101010101" pitchFamily="2" charset="-122"/>
              </a:rPr>
              <a:t>环境描写衬托出边海人们生活环境的荒蛮以及边海人们的恐惧与凄楚。</a:t>
            </a:r>
            <a:endParaRPr lang="zh-CN" altLang="en-US" sz="4000" u="sng" dirty="0">
              <a:solidFill>
                <a:srgbClr val="002060"/>
              </a:solidFill>
              <a:latin typeface="华文楷体" panose="02010600040101010101" pitchFamily="2" charset="-122"/>
              <a:ea typeface="华文楷体" panose="02010600040101010101" pitchFamily="2" charset="-122"/>
            </a:endParaRPr>
          </a:p>
        </p:txBody>
      </p:sp>
    </p:spTree>
    <p:extLst>
      <p:ext uri="{BB962C8B-B14F-4D97-AF65-F5344CB8AC3E}">
        <p14:creationId xmlns:p14="http://schemas.microsoft.com/office/powerpoint/2010/main" val="182579647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4000" dirty="0">
                <a:solidFill>
                  <a:srgbClr val="C00000"/>
                </a:solidFill>
                <a:latin typeface="华文行楷" panose="02010800040101010101" pitchFamily="2" charset="-122"/>
                <a:ea typeface="华文行楷" panose="02010800040101010101" pitchFamily="2" charset="-122"/>
              </a:rPr>
              <a:t>2</a:t>
            </a:r>
            <a:r>
              <a:rPr lang="zh-CN" altLang="en-US" sz="4000" dirty="0">
                <a:solidFill>
                  <a:srgbClr val="C00000"/>
                </a:solidFill>
                <a:latin typeface="华文行楷" panose="02010800040101010101" pitchFamily="2" charset="-122"/>
                <a:ea typeface="华文行楷" panose="02010800040101010101" pitchFamily="2" charset="-122"/>
              </a:rPr>
              <a:t>．本诗主要运用了什么表现手法？表达了作者的什么情感？（</a:t>
            </a:r>
            <a:r>
              <a:rPr lang="en-US" altLang="zh-CN" sz="4000" dirty="0">
                <a:solidFill>
                  <a:srgbClr val="C00000"/>
                </a:solidFill>
                <a:latin typeface="华文行楷" panose="02010800040101010101" pitchFamily="2" charset="-122"/>
                <a:ea typeface="华文行楷" panose="02010800040101010101" pitchFamily="2" charset="-122"/>
              </a:rPr>
              <a:t>4</a:t>
            </a:r>
            <a:r>
              <a:rPr lang="zh-CN" altLang="en-US" sz="4000" dirty="0">
                <a:solidFill>
                  <a:srgbClr val="C00000"/>
                </a:solidFill>
                <a:latin typeface="华文行楷" panose="02010800040101010101" pitchFamily="2" charset="-122"/>
                <a:ea typeface="华文行楷" panose="02010800040101010101" pitchFamily="2" charset="-122"/>
              </a:rPr>
              <a:t>分）</a:t>
            </a:r>
            <a:endParaRPr lang="zh-CN" altLang="en-US" sz="4000" dirty="0">
              <a:solidFill>
                <a:srgbClr val="C00000"/>
              </a:solidFill>
              <a:latin typeface="华文行楷" panose="02010800040101010101" pitchFamily="2" charset="-122"/>
              <a:ea typeface="华文行楷" panose="02010800040101010101" pitchFamily="2" charset="-122"/>
            </a:endParaRPr>
          </a:p>
        </p:txBody>
      </p:sp>
      <p:sp>
        <p:nvSpPr>
          <p:cNvPr id="3" name="内容占位符 2"/>
          <p:cNvSpPr>
            <a:spLocks noGrp="1"/>
          </p:cNvSpPr>
          <p:nvPr>
            <p:ph idx="1"/>
          </p:nvPr>
        </p:nvSpPr>
        <p:spPr/>
        <p:txBody>
          <a:bodyPr>
            <a:normAutofit/>
          </a:bodyPr>
          <a:lstStyle/>
          <a:p>
            <a:r>
              <a:rPr lang="zh-CN" altLang="en-US" sz="4000" dirty="0">
                <a:solidFill>
                  <a:srgbClr val="002060"/>
                </a:solidFill>
                <a:latin typeface="华文楷体" panose="02010600040101010101" pitchFamily="2" charset="-122"/>
                <a:ea typeface="华文楷体" panose="02010600040101010101" pitchFamily="2" charset="-122"/>
              </a:rPr>
              <a:t>本诗主要运用了</a:t>
            </a:r>
            <a:r>
              <a:rPr lang="zh-CN" altLang="en-US" sz="4000" u="sng" dirty="0">
                <a:solidFill>
                  <a:srgbClr val="002060"/>
                </a:solidFill>
                <a:latin typeface="华文楷体" panose="02010600040101010101" pitchFamily="2" charset="-122"/>
                <a:ea typeface="华文楷体" panose="02010600040101010101" pitchFamily="2" charset="-122"/>
              </a:rPr>
              <a:t>白描</a:t>
            </a:r>
            <a:r>
              <a:rPr lang="zh-CN" altLang="en-US" sz="4000" dirty="0">
                <a:solidFill>
                  <a:srgbClr val="002060"/>
                </a:solidFill>
                <a:latin typeface="华文楷体" panose="02010600040101010101" pitchFamily="2" charset="-122"/>
                <a:ea typeface="华文楷体" panose="02010600040101010101" pitchFamily="2" charset="-122"/>
              </a:rPr>
              <a:t>的手法，全方位描写了边海人们的贫困生活，</a:t>
            </a:r>
            <a:r>
              <a:rPr lang="zh-CN" altLang="en-US" sz="4000" u="sng" dirty="0">
                <a:solidFill>
                  <a:srgbClr val="002060"/>
                </a:solidFill>
                <a:latin typeface="华文楷体" panose="02010600040101010101" pitchFamily="2" charset="-122"/>
                <a:ea typeface="华文楷体" panose="02010600040101010101" pitchFamily="2" charset="-122"/>
              </a:rPr>
              <a:t>反映了边海农村的残破荒凉景象，表达了作者对下层人民的深切同情。</a:t>
            </a:r>
            <a:endParaRPr lang="zh-CN" altLang="en-US" sz="4000" u="sng" dirty="0">
              <a:solidFill>
                <a:srgbClr val="002060"/>
              </a:solidFill>
              <a:latin typeface="华文楷体" panose="02010600040101010101" pitchFamily="2" charset="-122"/>
              <a:ea typeface="华文楷体" panose="02010600040101010101" pitchFamily="2" charset="-122"/>
            </a:endParaRPr>
          </a:p>
        </p:txBody>
      </p:sp>
    </p:spTree>
    <p:extLst>
      <p:ext uri="{BB962C8B-B14F-4D97-AF65-F5344CB8AC3E}">
        <p14:creationId xmlns:p14="http://schemas.microsoft.com/office/powerpoint/2010/main" val="179645220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06721" y="188946"/>
            <a:ext cx="10515600" cy="2852737"/>
          </a:xfrm>
        </p:spPr>
        <p:txBody>
          <a:bodyPr>
            <a:normAutofit/>
          </a:bodyPr>
          <a:lstStyle/>
          <a:p>
            <a:pPr algn="ctr"/>
            <a:r>
              <a:rPr lang="zh-CN" altLang="en-US" dirty="0" smtClean="0">
                <a:solidFill>
                  <a:srgbClr val="C00000"/>
                </a:solidFill>
                <a:latin typeface="华文行楷" panose="02010800040101010101" pitchFamily="2" charset="-122"/>
                <a:ea typeface="华文行楷" panose="02010800040101010101" pitchFamily="2" charset="-122"/>
              </a:rPr>
              <a:t>赠从弟</a:t>
            </a:r>
            <a:endParaRPr lang="zh-CN" altLang="en-US" dirty="0">
              <a:solidFill>
                <a:srgbClr val="C00000"/>
              </a:solidFill>
              <a:latin typeface="华文行楷" panose="02010800040101010101" pitchFamily="2" charset="-122"/>
              <a:ea typeface="华文行楷" panose="02010800040101010101" pitchFamily="2" charset="-122"/>
            </a:endParaRPr>
          </a:p>
        </p:txBody>
      </p:sp>
      <p:sp>
        <p:nvSpPr>
          <p:cNvPr id="3" name="文本占位符 2"/>
          <p:cNvSpPr>
            <a:spLocks noGrp="1"/>
          </p:cNvSpPr>
          <p:nvPr>
            <p:ph type="body" idx="1"/>
          </p:nvPr>
        </p:nvSpPr>
        <p:spPr>
          <a:xfrm>
            <a:off x="6304546" y="3136048"/>
            <a:ext cx="5447165" cy="3312877"/>
          </a:xfrm>
        </p:spPr>
        <p:txBody>
          <a:bodyPr>
            <a:normAutofit/>
          </a:bodyPr>
          <a:lstStyle/>
          <a:p>
            <a:r>
              <a:rPr lang="zh-CN" altLang="en-US" sz="4000" dirty="0" smtClean="0">
                <a:solidFill>
                  <a:srgbClr val="0070C0"/>
                </a:solidFill>
                <a:latin typeface="华文楷体" panose="02010600040101010101" pitchFamily="2" charset="-122"/>
                <a:ea typeface="华文楷体" panose="02010600040101010101" pitchFamily="2" charset="-122"/>
              </a:rPr>
              <a:t>刘桢</a:t>
            </a:r>
            <a:endParaRPr lang="en-US" altLang="zh-CN" sz="4000" dirty="0" smtClean="0">
              <a:solidFill>
                <a:srgbClr val="0070C0"/>
              </a:solidFill>
              <a:latin typeface="华文楷体" panose="02010600040101010101" pitchFamily="2" charset="-122"/>
              <a:ea typeface="华文楷体" panose="02010600040101010101" pitchFamily="2" charset="-122"/>
            </a:endParaRPr>
          </a:p>
          <a:p>
            <a:r>
              <a:rPr lang="zh-CN" altLang="en-US" sz="3900" u="sng" dirty="0" smtClean="0">
                <a:solidFill>
                  <a:schemeClr val="tx1"/>
                </a:solidFill>
                <a:latin typeface="华文楷体" panose="02010600040101010101" pitchFamily="2" charset="-122"/>
                <a:ea typeface="华文楷体" panose="02010600040101010101" pitchFamily="2" charset="-122"/>
              </a:rPr>
              <a:t>他</a:t>
            </a:r>
            <a:r>
              <a:rPr lang="zh-CN" altLang="en-US" sz="3900" u="sng" dirty="0">
                <a:solidFill>
                  <a:schemeClr val="tx1"/>
                </a:solidFill>
                <a:latin typeface="华文楷体" panose="02010600040101010101" pitchFamily="2" charset="-122"/>
                <a:ea typeface="华文楷体" panose="02010600040101010101" pitchFamily="2" charset="-122"/>
              </a:rPr>
              <a:t>同</a:t>
            </a:r>
            <a:r>
              <a:rPr lang="zh-CN" altLang="en-US" sz="3900" u="sng" dirty="0">
                <a:solidFill>
                  <a:srgbClr val="FF0000"/>
                </a:solidFill>
                <a:latin typeface="华文楷体" panose="02010600040101010101" pitchFamily="2" charset="-122"/>
                <a:ea typeface="华文楷体" panose="02010600040101010101" pitchFamily="2" charset="-122"/>
              </a:rPr>
              <a:t>孔融、陈琳、王粲、徐干、阮瑀 、应</a:t>
            </a:r>
            <a:r>
              <a:rPr lang="en-US" altLang="zh-CN" sz="3900" u="sng" dirty="0">
                <a:solidFill>
                  <a:srgbClr val="FF0000"/>
                </a:solidFill>
                <a:latin typeface="华文楷体" panose="02010600040101010101" pitchFamily="2" charset="-122"/>
                <a:ea typeface="华文楷体" panose="02010600040101010101" pitchFamily="2" charset="-122"/>
              </a:rPr>
              <a:t>(</a:t>
            </a:r>
            <a:r>
              <a:rPr lang="en-US" altLang="zh-CN" sz="3900" u="sng" dirty="0" err="1">
                <a:solidFill>
                  <a:srgbClr val="FF0000"/>
                </a:solidFill>
                <a:latin typeface="华文楷体" panose="02010600040101010101" pitchFamily="2" charset="-122"/>
                <a:ea typeface="华文楷体" panose="02010600040101010101" pitchFamily="2" charset="-122"/>
              </a:rPr>
              <a:t>yīng</a:t>
            </a:r>
            <a:r>
              <a:rPr lang="en-US" altLang="zh-CN" sz="3900" u="sng" dirty="0">
                <a:solidFill>
                  <a:srgbClr val="FF0000"/>
                </a:solidFill>
                <a:latin typeface="华文楷体" panose="02010600040101010101" pitchFamily="2" charset="-122"/>
                <a:ea typeface="华文楷体" panose="02010600040101010101" pitchFamily="2" charset="-122"/>
              </a:rPr>
              <a:t>)</a:t>
            </a:r>
            <a:r>
              <a:rPr lang="zh-CN" altLang="en-US" sz="3900" u="sng" dirty="0">
                <a:solidFill>
                  <a:srgbClr val="FF0000"/>
                </a:solidFill>
                <a:latin typeface="华文楷体" panose="02010600040101010101" pitchFamily="2" charset="-122"/>
                <a:ea typeface="华文楷体" panose="02010600040101010101" pitchFamily="2" charset="-122"/>
              </a:rPr>
              <a:t>扬</a:t>
            </a:r>
            <a:r>
              <a:rPr lang="zh-CN" altLang="en-US" sz="3900" u="sng" dirty="0">
                <a:solidFill>
                  <a:schemeClr val="tx1"/>
                </a:solidFill>
                <a:latin typeface="华文楷体" panose="02010600040101010101" pitchFamily="2" charset="-122"/>
                <a:ea typeface="华文楷体" panose="02010600040101010101" pitchFamily="2" charset="-122"/>
              </a:rPr>
              <a:t>并称“</a:t>
            </a:r>
            <a:r>
              <a:rPr lang="zh-CN" altLang="en-US" sz="3900" u="sng" dirty="0">
                <a:solidFill>
                  <a:schemeClr val="accent5">
                    <a:lumMod val="50000"/>
                  </a:schemeClr>
                </a:solidFill>
                <a:latin typeface="华文楷体" panose="02010600040101010101" pitchFamily="2" charset="-122"/>
                <a:ea typeface="华文楷体" panose="02010600040101010101" pitchFamily="2" charset="-122"/>
              </a:rPr>
              <a:t>建安七子</a:t>
            </a:r>
            <a:r>
              <a:rPr lang="zh-CN" altLang="en-US" sz="3900" u="sng" dirty="0">
                <a:solidFill>
                  <a:schemeClr val="tx1"/>
                </a:solidFill>
                <a:latin typeface="华文楷体" panose="02010600040101010101" pitchFamily="2" charset="-122"/>
                <a:ea typeface="华文楷体" panose="02010600040101010101" pitchFamily="2" charset="-122"/>
              </a:rPr>
              <a:t>”。</a:t>
            </a:r>
          </a:p>
        </p:txBody>
      </p:sp>
    </p:spTree>
    <p:extLst>
      <p:ext uri="{BB962C8B-B14F-4D97-AF65-F5344CB8AC3E}">
        <p14:creationId xmlns:p14="http://schemas.microsoft.com/office/powerpoint/2010/main" val="313881539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ext Box 2"/>
          <p:cNvSpPr txBox="1">
            <a:spLocks noChangeArrowheads="1"/>
          </p:cNvSpPr>
          <p:nvPr/>
        </p:nvSpPr>
        <p:spPr bwMode="auto">
          <a:xfrm>
            <a:off x="1086118" y="1844676"/>
            <a:ext cx="10011810" cy="39703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3600" dirty="0"/>
              <a:t>        </a:t>
            </a:r>
            <a:r>
              <a:rPr lang="zh-CN" altLang="en-US" sz="3600" b="1" dirty="0"/>
              <a:t>高高耸立的山上的松树，在山谷中吹来的瑟瑟风中挺立。</a:t>
            </a:r>
          </a:p>
          <a:p>
            <a:pPr eaLnBrk="1" hangingPunct="1">
              <a:spcBef>
                <a:spcPct val="0"/>
              </a:spcBef>
              <a:buFontTx/>
              <a:buNone/>
            </a:pPr>
            <a:r>
              <a:rPr lang="zh-CN" altLang="en-US" sz="3600" b="1" dirty="0"/>
              <a:t>        风声是多么猛烈，松枝又是多么劲挺！</a:t>
            </a:r>
          </a:p>
          <a:p>
            <a:pPr eaLnBrk="1" hangingPunct="1">
              <a:spcBef>
                <a:spcPct val="0"/>
              </a:spcBef>
              <a:buFontTx/>
              <a:buNone/>
            </a:pPr>
            <a:r>
              <a:rPr lang="zh-CN" altLang="en-US" sz="3600" b="1" dirty="0"/>
              <a:t>        冰与霜正猛烈急骤，而松柏却整年长久端正挺立。</a:t>
            </a:r>
          </a:p>
          <a:p>
            <a:pPr eaLnBrk="1" hangingPunct="1">
              <a:spcBef>
                <a:spcPct val="0"/>
              </a:spcBef>
              <a:buFontTx/>
              <a:buNone/>
            </a:pPr>
            <a:r>
              <a:rPr lang="zh-CN" altLang="en-US" sz="3600" b="1" dirty="0"/>
              <a:t>        难道不怕遭受严寒吗？松柏有不惧严寒的本性！</a:t>
            </a:r>
          </a:p>
        </p:txBody>
      </p:sp>
      <p:pic>
        <p:nvPicPr>
          <p:cNvPr id="18435"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43815" y="98426"/>
            <a:ext cx="2817813" cy="17462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extLst>
      <p:ext uri="{BB962C8B-B14F-4D97-AF65-F5344CB8AC3E}">
        <p14:creationId xmlns:p14="http://schemas.microsoft.com/office/powerpoint/2010/main" val="2797998641"/>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5122"/>
                                        </p:tgtEl>
                                        <p:attrNameLst>
                                          <p:attrName>style.visibility</p:attrName>
                                        </p:attrNameLst>
                                      </p:cBhvr>
                                      <p:to>
                                        <p:strVal val="visible"/>
                                      </p:to>
                                    </p:set>
                                    <p:animEffect transition="in" filter="checkerboard(across)">
                                      <p:cBhvr>
                                        <p:cTn id="7" dur="500"/>
                                        <p:tgtEl>
                                          <p:spTgt spid="51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ext Box 2"/>
          <p:cNvSpPr txBox="1">
            <a:spLocks noChangeArrowheads="1"/>
          </p:cNvSpPr>
          <p:nvPr/>
        </p:nvSpPr>
        <p:spPr bwMode="auto">
          <a:xfrm>
            <a:off x="644893" y="1700799"/>
            <a:ext cx="10943924" cy="40318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tabLst>
                <a:tab pos="5287963" algn="l"/>
              </a:tabLst>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tabLst>
                <a:tab pos="5287963" algn="l"/>
              </a:tabLst>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tabLst>
                <a:tab pos="5287963" algn="l"/>
              </a:tabLst>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tabLst>
                <a:tab pos="5287963" algn="l"/>
              </a:tabLst>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tabLst>
                <a:tab pos="5287963" algn="l"/>
              </a:tabLst>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tabLst>
                <a:tab pos="5287963" algn="l"/>
              </a:tabLst>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tabLst>
                <a:tab pos="5287963" algn="l"/>
              </a:tabLst>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tabLst>
                <a:tab pos="5287963" algn="l"/>
              </a:tabLst>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tabLst>
                <a:tab pos="5287963" algn="l"/>
              </a:tabLst>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zh-CN" altLang="en-US" sz="3600" b="1" dirty="0">
                <a:solidFill>
                  <a:schemeClr val="tx2"/>
                </a:solidFill>
              </a:rPr>
              <a:t>        </a:t>
            </a:r>
            <a:r>
              <a:rPr lang="zh-CN" altLang="en-US" sz="4000" u="sng" dirty="0">
                <a:solidFill>
                  <a:srgbClr val="C00000"/>
                </a:solidFill>
                <a:latin typeface="华文行楷" panose="02010800040101010101" pitchFamily="2" charset="-122"/>
                <a:ea typeface="华文行楷" panose="02010800040101010101" pitchFamily="2" charset="-122"/>
              </a:rPr>
              <a:t>岂不罹凝寒，松柏有本性！</a:t>
            </a:r>
          </a:p>
          <a:p>
            <a:pPr eaLnBrk="1" hangingPunct="1">
              <a:spcBef>
                <a:spcPct val="0"/>
              </a:spcBef>
              <a:buFontTx/>
              <a:buNone/>
            </a:pPr>
            <a:r>
              <a:rPr lang="zh-CN" altLang="en-US" sz="3600" b="1" dirty="0"/>
              <a:t>       </a:t>
            </a:r>
          </a:p>
          <a:p>
            <a:pPr>
              <a:spcBef>
                <a:spcPct val="0"/>
              </a:spcBef>
              <a:buNone/>
            </a:pPr>
            <a:r>
              <a:rPr lang="zh-CN" altLang="en-US" sz="3600" b="1" dirty="0"/>
              <a:t>        中国古代的士大夫喜欢用松、竹、梅、菊来比喻人格。在这里</a:t>
            </a:r>
            <a:r>
              <a:rPr lang="zh-CN" altLang="en-US" sz="3600" b="1" dirty="0" smtClean="0"/>
              <a:t>，</a:t>
            </a:r>
            <a:r>
              <a:rPr lang="zh-CN" altLang="en-US" sz="3600" b="1" u="sng" dirty="0">
                <a:solidFill>
                  <a:srgbClr val="FF0000"/>
                </a:solidFill>
              </a:rPr>
              <a:t>作者以松柏为喻，赞颂松柏能够挺立风中而不倒，经严寒而不凋。勉励他的堂弟坚贞自守，不因外力压迫而改变本性。</a:t>
            </a:r>
            <a:r>
              <a:rPr lang="zh-CN" altLang="en-US" sz="3600" b="1" dirty="0" smtClean="0">
                <a:solidFill>
                  <a:srgbClr val="FF0000"/>
                </a:solidFill>
              </a:rPr>
              <a:t>，</a:t>
            </a:r>
            <a:r>
              <a:rPr lang="zh-CN" altLang="en-US" sz="3600" b="1" dirty="0"/>
              <a:t>号召人们处于乱世的时候要有一种坚定的人格追求。</a:t>
            </a:r>
          </a:p>
        </p:txBody>
      </p:sp>
      <p:grpSp>
        <p:nvGrpSpPr>
          <p:cNvPr id="21507" name="Group 7"/>
          <p:cNvGrpSpPr>
            <a:grpSpLocks/>
          </p:cNvGrpSpPr>
          <p:nvPr/>
        </p:nvGrpSpPr>
        <p:grpSpPr bwMode="auto">
          <a:xfrm>
            <a:off x="0" y="71438"/>
            <a:ext cx="2803525" cy="1725613"/>
            <a:chOff x="2208" y="1632"/>
            <a:chExt cx="1766" cy="1087"/>
          </a:xfrm>
        </p:grpSpPr>
        <p:pic>
          <p:nvPicPr>
            <p:cNvPr id="21508" name="Picture 8" descr="图片25副本"/>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08" y="1632"/>
              <a:ext cx="1766" cy="1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509" name="TextBox 21"/>
            <p:cNvSpPr txBox="1">
              <a:spLocks noChangeArrowheads="1"/>
            </p:cNvSpPr>
            <p:nvPr/>
          </p:nvSpPr>
          <p:spPr bwMode="auto">
            <a:xfrm>
              <a:off x="2438" y="2030"/>
              <a:ext cx="1336" cy="423"/>
            </a:xfrm>
            <a:prstGeom prst="rect">
              <a:avLst/>
            </a:prstGeom>
            <a:noFill/>
            <a:ln>
              <a:noFill/>
            </a:ln>
            <a:effectLst>
              <a:outerShdw dist="35921"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09" tIns="45704" rIns="91409" bIns="45704">
              <a:spAutoFit/>
            </a:bodyPr>
            <a:lstStyle>
              <a:lvl1pPr defTabSz="1087438">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defTabSz="1087438">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defTabSz="1087438">
                <a:spcBef>
                  <a:spcPct val="20000"/>
                </a:spcBef>
                <a:buChar char="•"/>
                <a:defRPr sz="2400">
                  <a:solidFill>
                    <a:schemeClr val="tx1"/>
                  </a:solidFill>
                  <a:latin typeface="Arial" panose="020B0604020202020204" pitchFamily="34" charset="0"/>
                  <a:ea typeface="宋体" panose="02010600030101010101" pitchFamily="2" charset="-122"/>
                </a:defRPr>
              </a:lvl3pPr>
              <a:lvl4pPr marL="1598613" indent="-227013" defTabSz="1087438">
                <a:spcBef>
                  <a:spcPct val="20000"/>
                </a:spcBef>
                <a:buChar char="–"/>
                <a:defRPr sz="2000">
                  <a:solidFill>
                    <a:schemeClr val="tx1"/>
                  </a:solidFill>
                  <a:latin typeface="Arial" panose="020B0604020202020204" pitchFamily="34" charset="0"/>
                  <a:ea typeface="宋体" panose="02010600030101010101" pitchFamily="2" charset="-122"/>
                </a:defRPr>
              </a:lvl4pPr>
              <a:lvl5pPr marL="2054225" indent="-228600" defTabSz="1087438">
                <a:spcBef>
                  <a:spcPct val="20000"/>
                </a:spcBef>
                <a:buChar char="»"/>
                <a:defRPr sz="2000">
                  <a:solidFill>
                    <a:schemeClr val="tx1"/>
                  </a:solidFill>
                  <a:latin typeface="Arial" panose="020B0604020202020204" pitchFamily="34" charset="0"/>
                  <a:ea typeface="宋体" panose="02010600030101010101" pitchFamily="2" charset="-122"/>
                </a:defRPr>
              </a:lvl5pPr>
              <a:lvl6pPr marL="2511425" indent="-228600" defTabSz="1087438"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68625" indent="-228600" defTabSz="1087438"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5825" indent="-228600" defTabSz="1087438"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3025" indent="-228600" defTabSz="1087438"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3800" b="1">
                  <a:solidFill>
                    <a:schemeClr val="bg1"/>
                  </a:solidFill>
                  <a:latin typeface="黑体" panose="02010609060101010101" pitchFamily="49" charset="-122"/>
                  <a:ea typeface="黑体" panose="02010609060101010101" pitchFamily="49" charset="-122"/>
                </a:rPr>
                <a:t>名句赏析</a:t>
              </a:r>
            </a:p>
          </p:txBody>
        </p:sp>
      </p:grpSp>
    </p:spTree>
    <p:extLst>
      <p:ext uri="{BB962C8B-B14F-4D97-AF65-F5344CB8AC3E}">
        <p14:creationId xmlns:p14="http://schemas.microsoft.com/office/powerpoint/2010/main" val="1994453725"/>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6" fill="hold" nodeType="clickEffect">
                                  <p:stCondLst>
                                    <p:cond delay="0"/>
                                  </p:stCondLst>
                                  <p:childTnLst>
                                    <p:set>
                                      <p:cBhvr>
                                        <p:cTn id="6" dur="1" fill="hold">
                                          <p:stCondLst>
                                            <p:cond delay="0"/>
                                          </p:stCondLst>
                                        </p:cTn>
                                        <p:tgtEl>
                                          <p:spTgt spid="8194">
                                            <p:txEl>
                                              <p:pRg st="0" end="0"/>
                                            </p:txEl>
                                          </p:spTgt>
                                        </p:tgtEl>
                                        <p:attrNameLst>
                                          <p:attrName>style.visibility</p:attrName>
                                        </p:attrNameLst>
                                      </p:cBhvr>
                                      <p:to>
                                        <p:strVal val="visible"/>
                                      </p:to>
                                    </p:set>
                                    <p:anim calcmode="lin" valueType="num">
                                      <p:cBhvr additive="base">
                                        <p:cTn id="7" dur="500" fill="hold"/>
                                        <p:tgtEl>
                                          <p:spTgt spid="8194">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819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6" presetClass="entr" presetSubtype="0" fill="hold" nodeType="clickEffect">
                                  <p:stCondLst>
                                    <p:cond delay="0"/>
                                  </p:stCondLst>
                                  <p:childTnLst>
                                    <p:set>
                                      <p:cBhvr>
                                        <p:cTn id="12" dur="1" fill="hold">
                                          <p:stCondLst>
                                            <p:cond delay="0"/>
                                          </p:stCondLst>
                                        </p:cTn>
                                        <p:tgtEl>
                                          <p:spTgt spid="8194">
                                            <p:txEl>
                                              <p:pRg st="2" end="2"/>
                                            </p:txEl>
                                          </p:spTgt>
                                        </p:tgtEl>
                                        <p:attrNameLst>
                                          <p:attrName>style.visibility</p:attrName>
                                        </p:attrNameLst>
                                      </p:cBhvr>
                                      <p:to>
                                        <p:strVal val="visible"/>
                                      </p:to>
                                    </p:set>
                                    <p:animEffect transition="in" filter="wipe(down)">
                                      <p:cBhvr>
                                        <p:cTn id="13" dur="580">
                                          <p:stCondLst>
                                            <p:cond delay="0"/>
                                          </p:stCondLst>
                                        </p:cTn>
                                        <p:tgtEl>
                                          <p:spTgt spid="8194">
                                            <p:txEl>
                                              <p:pRg st="2" end="2"/>
                                            </p:txEl>
                                          </p:spTgt>
                                        </p:tgtEl>
                                      </p:cBhvr>
                                    </p:animEffect>
                                    <p:anim calcmode="lin" valueType="num">
                                      <p:cBhvr>
                                        <p:cTn id="14" dur="1822" tmFilter="0,0; 0.14,0.36; 0.43,0.73; 0.71,0.91; 1.0,1.0">
                                          <p:stCondLst>
                                            <p:cond delay="0"/>
                                          </p:stCondLst>
                                        </p:cTn>
                                        <p:tgtEl>
                                          <p:spTgt spid="8194">
                                            <p:txEl>
                                              <p:pRg st="2" end="2"/>
                                            </p:txEl>
                                          </p:spTgt>
                                        </p:tgtEl>
                                        <p:attrNameLst>
                                          <p:attrName>ppt_x</p:attrName>
                                        </p:attrNameLst>
                                      </p:cBhvr>
                                      <p:tavLst>
                                        <p:tav tm="0">
                                          <p:val>
                                            <p:strVal val="#ppt_x-0.25"/>
                                          </p:val>
                                        </p:tav>
                                        <p:tav tm="100000">
                                          <p:val>
                                            <p:strVal val="#ppt_x"/>
                                          </p:val>
                                        </p:tav>
                                      </p:tavLst>
                                    </p:anim>
                                    <p:anim calcmode="lin" valueType="num">
                                      <p:cBhvr>
                                        <p:cTn id="15" dur="664" tmFilter="0.0,0.0; 0.25,0.07; 0.50,0.2; 0.75,0.467; 1.0,1.0">
                                          <p:stCondLst>
                                            <p:cond delay="0"/>
                                          </p:stCondLst>
                                        </p:cTn>
                                        <p:tgtEl>
                                          <p:spTgt spid="8194">
                                            <p:txEl>
                                              <p:pRg st="2" end="2"/>
                                            </p:txEl>
                                          </p:spTgt>
                                        </p:tgtEl>
                                        <p:attrNameLst>
                                          <p:attrName>ppt_y</p:attrName>
                                        </p:attrNameLst>
                                      </p:cBhvr>
                                      <p:tavLst>
                                        <p:tav tm="0" fmla="#ppt_y-sin(pi*$)/3">
                                          <p:val>
                                            <p:fltVal val="0.5"/>
                                          </p:val>
                                        </p:tav>
                                        <p:tav tm="100000">
                                          <p:val>
                                            <p:fltVal val="1"/>
                                          </p:val>
                                        </p:tav>
                                      </p:tavLst>
                                    </p:anim>
                                    <p:anim calcmode="lin" valueType="num">
                                      <p:cBhvr>
                                        <p:cTn id="16" dur="664" tmFilter="0, 0; 0.125,0.2665; 0.25,0.4; 0.375,0.465; 0.5,0.5;  0.625,0.535; 0.75,0.6; 0.875,0.7335; 1,1">
                                          <p:stCondLst>
                                            <p:cond delay="664"/>
                                          </p:stCondLst>
                                        </p:cTn>
                                        <p:tgtEl>
                                          <p:spTgt spid="8194">
                                            <p:txEl>
                                              <p:pRg st="2" end="2"/>
                                            </p:txEl>
                                          </p:spTgt>
                                        </p:tgtEl>
                                        <p:attrNameLst>
                                          <p:attrName>ppt_y</p:attrName>
                                        </p:attrNameLst>
                                      </p:cBhvr>
                                      <p:tavLst>
                                        <p:tav tm="0" fmla="#ppt_y-sin(pi*$)/9">
                                          <p:val>
                                            <p:fltVal val="0"/>
                                          </p:val>
                                        </p:tav>
                                        <p:tav tm="100000">
                                          <p:val>
                                            <p:fltVal val="1"/>
                                          </p:val>
                                        </p:tav>
                                      </p:tavLst>
                                    </p:anim>
                                    <p:anim calcmode="lin" valueType="num">
                                      <p:cBhvr>
                                        <p:cTn id="17" dur="332" tmFilter="0, 0; 0.125,0.2665; 0.25,0.4; 0.375,0.465; 0.5,0.5;  0.625,0.535; 0.75,0.6; 0.875,0.7335; 1,1">
                                          <p:stCondLst>
                                            <p:cond delay="1324"/>
                                          </p:stCondLst>
                                        </p:cTn>
                                        <p:tgtEl>
                                          <p:spTgt spid="8194">
                                            <p:txEl>
                                              <p:pRg st="2" end="2"/>
                                            </p:txEl>
                                          </p:spTgt>
                                        </p:tgtEl>
                                        <p:attrNameLst>
                                          <p:attrName>ppt_y</p:attrName>
                                        </p:attrNameLst>
                                      </p:cBhvr>
                                      <p:tavLst>
                                        <p:tav tm="0" fmla="#ppt_y-sin(pi*$)/27">
                                          <p:val>
                                            <p:fltVal val="0"/>
                                          </p:val>
                                        </p:tav>
                                        <p:tav tm="100000">
                                          <p:val>
                                            <p:fltVal val="1"/>
                                          </p:val>
                                        </p:tav>
                                      </p:tavLst>
                                    </p:anim>
                                    <p:anim calcmode="lin" valueType="num">
                                      <p:cBhvr>
                                        <p:cTn id="18" dur="164" tmFilter="0, 0; 0.125,0.2665; 0.25,0.4; 0.375,0.465; 0.5,0.5;  0.625,0.535; 0.75,0.6; 0.875,0.7335; 1,1">
                                          <p:stCondLst>
                                            <p:cond delay="1656"/>
                                          </p:stCondLst>
                                        </p:cTn>
                                        <p:tgtEl>
                                          <p:spTgt spid="8194">
                                            <p:txEl>
                                              <p:pRg st="2" end="2"/>
                                            </p:txEl>
                                          </p:spTgt>
                                        </p:tgtEl>
                                        <p:attrNameLst>
                                          <p:attrName>ppt_y</p:attrName>
                                        </p:attrNameLst>
                                      </p:cBhvr>
                                      <p:tavLst>
                                        <p:tav tm="0" fmla="#ppt_y-sin(pi*$)/81">
                                          <p:val>
                                            <p:fltVal val="0"/>
                                          </p:val>
                                        </p:tav>
                                        <p:tav tm="100000">
                                          <p:val>
                                            <p:fltVal val="1"/>
                                          </p:val>
                                        </p:tav>
                                      </p:tavLst>
                                    </p:anim>
                                    <p:animScale>
                                      <p:cBhvr>
                                        <p:cTn id="19" dur="26">
                                          <p:stCondLst>
                                            <p:cond delay="650"/>
                                          </p:stCondLst>
                                        </p:cTn>
                                        <p:tgtEl>
                                          <p:spTgt spid="8194">
                                            <p:txEl>
                                              <p:pRg st="2" end="2"/>
                                            </p:txEl>
                                          </p:spTgt>
                                        </p:tgtEl>
                                      </p:cBhvr>
                                      <p:to x="100000" y="60000"/>
                                    </p:animScale>
                                    <p:animScale>
                                      <p:cBhvr>
                                        <p:cTn id="20" dur="166" decel="50000">
                                          <p:stCondLst>
                                            <p:cond delay="676"/>
                                          </p:stCondLst>
                                        </p:cTn>
                                        <p:tgtEl>
                                          <p:spTgt spid="8194">
                                            <p:txEl>
                                              <p:pRg st="2" end="2"/>
                                            </p:txEl>
                                          </p:spTgt>
                                        </p:tgtEl>
                                      </p:cBhvr>
                                      <p:to x="100000" y="100000"/>
                                    </p:animScale>
                                    <p:animScale>
                                      <p:cBhvr>
                                        <p:cTn id="21" dur="26">
                                          <p:stCondLst>
                                            <p:cond delay="1312"/>
                                          </p:stCondLst>
                                        </p:cTn>
                                        <p:tgtEl>
                                          <p:spTgt spid="8194">
                                            <p:txEl>
                                              <p:pRg st="2" end="2"/>
                                            </p:txEl>
                                          </p:spTgt>
                                        </p:tgtEl>
                                      </p:cBhvr>
                                      <p:to x="100000" y="80000"/>
                                    </p:animScale>
                                    <p:animScale>
                                      <p:cBhvr>
                                        <p:cTn id="22" dur="166" decel="50000">
                                          <p:stCondLst>
                                            <p:cond delay="1338"/>
                                          </p:stCondLst>
                                        </p:cTn>
                                        <p:tgtEl>
                                          <p:spTgt spid="8194">
                                            <p:txEl>
                                              <p:pRg st="2" end="2"/>
                                            </p:txEl>
                                          </p:spTgt>
                                        </p:tgtEl>
                                      </p:cBhvr>
                                      <p:to x="100000" y="100000"/>
                                    </p:animScale>
                                    <p:animScale>
                                      <p:cBhvr>
                                        <p:cTn id="23" dur="26">
                                          <p:stCondLst>
                                            <p:cond delay="1642"/>
                                          </p:stCondLst>
                                        </p:cTn>
                                        <p:tgtEl>
                                          <p:spTgt spid="8194">
                                            <p:txEl>
                                              <p:pRg st="2" end="2"/>
                                            </p:txEl>
                                          </p:spTgt>
                                        </p:tgtEl>
                                      </p:cBhvr>
                                      <p:to x="100000" y="90000"/>
                                    </p:animScale>
                                    <p:animScale>
                                      <p:cBhvr>
                                        <p:cTn id="24" dur="166" decel="50000">
                                          <p:stCondLst>
                                            <p:cond delay="1668"/>
                                          </p:stCondLst>
                                        </p:cTn>
                                        <p:tgtEl>
                                          <p:spTgt spid="8194">
                                            <p:txEl>
                                              <p:pRg st="2" end="2"/>
                                            </p:txEl>
                                          </p:spTgt>
                                        </p:tgtEl>
                                      </p:cBhvr>
                                      <p:to x="100000" y="100000"/>
                                    </p:animScale>
                                    <p:animScale>
                                      <p:cBhvr>
                                        <p:cTn id="25" dur="26">
                                          <p:stCondLst>
                                            <p:cond delay="1808"/>
                                          </p:stCondLst>
                                        </p:cTn>
                                        <p:tgtEl>
                                          <p:spTgt spid="8194">
                                            <p:txEl>
                                              <p:pRg st="2" end="2"/>
                                            </p:txEl>
                                          </p:spTgt>
                                        </p:tgtEl>
                                      </p:cBhvr>
                                      <p:to x="100000" y="95000"/>
                                    </p:animScale>
                                    <p:animScale>
                                      <p:cBhvr>
                                        <p:cTn id="26" dur="166" decel="50000">
                                          <p:stCondLst>
                                            <p:cond delay="1834"/>
                                          </p:stCondLst>
                                        </p:cTn>
                                        <p:tgtEl>
                                          <p:spTgt spid="8194">
                                            <p:txEl>
                                              <p:pRg st="2" end="2"/>
                                            </p:txEl>
                                          </p:spTgt>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97055" y="134119"/>
            <a:ext cx="10515600" cy="1325563"/>
          </a:xfrm>
        </p:spPr>
        <p:txBody>
          <a:bodyPr>
            <a:normAutofit/>
          </a:bodyPr>
          <a:lstStyle/>
          <a:p>
            <a:r>
              <a:rPr lang="zh-CN" altLang="en-US" sz="5400" dirty="0" smtClean="0">
                <a:solidFill>
                  <a:srgbClr val="C00000"/>
                </a:solidFill>
                <a:latin typeface="华文行楷" panose="02010800040101010101" pitchFamily="2" charset="-122"/>
                <a:ea typeface="华文行楷" panose="02010800040101010101" pitchFamily="2" charset="-122"/>
              </a:rPr>
              <a:t>龟虽寿（曹操）</a:t>
            </a:r>
            <a:endParaRPr lang="zh-CN" altLang="en-US" sz="5400" dirty="0">
              <a:solidFill>
                <a:srgbClr val="C00000"/>
              </a:solidFill>
              <a:latin typeface="华文行楷" panose="02010800040101010101" pitchFamily="2" charset="-122"/>
              <a:ea typeface="华文行楷" panose="02010800040101010101" pitchFamily="2" charset="-122"/>
            </a:endParaRPr>
          </a:p>
        </p:txBody>
      </p:sp>
      <p:sp>
        <p:nvSpPr>
          <p:cNvPr id="3" name="内容占位符 2"/>
          <p:cNvSpPr>
            <a:spLocks noGrp="1"/>
          </p:cNvSpPr>
          <p:nvPr>
            <p:ph idx="1"/>
          </p:nvPr>
        </p:nvSpPr>
        <p:spPr>
          <a:xfrm>
            <a:off x="395439" y="1174282"/>
            <a:ext cx="11256745" cy="5471962"/>
          </a:xfrm>
        </p:spPr>
        <p:txBody>
          <a:bodyPr>
            <a:noAutofit/>
          </a:bodyPr>
          <a:lstStyle/>
          <a:p>
            <a:r>
              <a:rPr lang="en-US" altLang="zh-CN" u="sng" dirty="0">
                <a:latin typeface="华文楷体" panose="02010600040101010101" pitchFamily="2" charset="-122"/>
                <a:ea typeface="华文楷体" panose="02010600040101010101" pitchFamily="2" charset="-122"/>
              </a:rPr>
              <a:t>1</a:t>
            </a:r>
            <a:r>
              <a:rPr lang="zh-CN" altLang="en-US" u="sng" dirty="0">
                <a:latin typeface="华文楷体" panose="02010600040101010101" pitchFamily="2" charset="-122"/>
                <a:ea typeface="华文楷体" panose="02010600040101010101" pitchFamily="2" charset="-122"/>
              </a:rPr>
              <a:t>、表达作者人老智仍在的诗句是</a:t>
            </a:r>
          </a:p>
          <a:p>
            <a:pPr marL="0" indent="0">
              <a:buNone/>
            </a:pPr>
            <a:r>
              <a:rPr lang="zh-CN" altLang="en-US" u="sng" dirty="0">
                <a:solidFill>
                  <a:srgbClr val="FF0000"/>
                </a:solidFill>
                <a:latin typeface="华文楷体" panose="02010600040101010101" pitchFamily="2" charset="-122"/>
                <a:ea typeface="华文楷体" panose="02010600040101010101" pitchFamily="2" charset="-122"/>
              </a:rPr>
              <a:t>答案：老骥伏枥 志在千里</a:t>
            </a:r>
          </a:p>
          <a:p>
            <a:r>
              <a:rPr lang="en-US" altLang="zh-CN" u="sng" dirty="0">
                <a:latin typeface="华文楷体" panose="02010600040101010101" pitchFamily="2" charset="-122"/>
                <a:ea typeface="华文楷体" panose="02010600040101010101" pitchFamily="2" charset="-122"/>
              </a:rPr>
              <a:t>2</a:t>
            </a:r>
            <a:r>
              <a:rPr lang="zh-CN" altLang="en-US" u="sng" dirty="0">
                <a:latin typeface="华文楷体" panose="02010600040101010101" pitchFamily="2" charset="-122"/>
                <a:ea typeface="华文楷体" panose="02010600040101010101" pitchFamily="2" charset="-122"/>
              </a:rPr>
              <a:t>、</a:t>
            </a:r>
            <a:r>
              <a:rPr lang="en-US" altLang="zh-CN" u="sng" dirty="0">
                <a:latin typeface="华文楷体" panose="02010600040101010101" pitchFamily="2" charset="-122"/>
                <a:ea typeface="华文楷体" panose="02010600040101010101" pitchFamily="2" charset="-122"/>
              </a:rPr>
              <a:t>《</a:t>
            </a:r>
            <a:r>
              <a:rPr lang="zh-CN" altLang="en-US" u="sng" dirty="0">
                <a:latin typeface="华文楷体" panose="02010600040101010101" pitchFamily="2" charset="-122"/>
                <a:ea typeface="华文楷体" panose="02010600040101010101" pitchFamily="2" charset="-122"/>
              </a:rPr>
              <a:t>龟虽寿</a:t>
            </a:r>
            <a:r>
              <a:rPr lang="en-US" altLang="zh-CN" u="sng" dirty="0">
                <a:latin typeface="华文楷体" panose="02010600040101010101" pitchFamily="2" charset="-122"/>
                <a:ea typeface="华文楷体" panose="02010600040101010101" pitchFamily="2" charset="-122"/>
              </a:rPr>
              <a:t>》</a:t>
            </a:r>
            <a:r>
              <a:rPr lang="zh-CN" altLang="en-US" u="sng" dirty="0">
                <a:latin typeface="华文楷体" panose="02010600040101010101" pitchFamily="2" charset="-122"/>
                <a:ea typeface="华文楷体" panose="02010600040101010101" pitchFamily="2" charset="-122"/>
              </a:rPr>
              <a:t>中强调了人的主观作用，表现出自己积极进取的旷达胸襟的句子是</a:t>
            </a:r>
            <a:r>
              <a:rPr lang="en-US" altLang="zh-CN" u="sng" dirty="0">
                <a:latin typeface="华文楷体" panose="02010600040101010101" pitchFamily="2" charset="-122"/>
                <a:ea typeface="华文楷体" panose="02010600040101010101" pitchFamily="2" charset="-122"/>
              </a:rPr>
              <a:t>_ _ _ _ ,_ _ _ _ </a:t>
            </a:r>
            <a:r>
              <a:rPr lang="zh-CN" altLang="en-US" u="sng" dirty="0">
                <a:latin typeface="华文楷体" panose="02010600040101010101" pitchFamily="2" charset="-122"/>
                <a:ea typeface="华文楷体" panose="02010600040101010101" pitchFamily="2" charset="-122"/>
              </a:rPr>
              <a:t>。</a:t>
            </a:r>
          </a:p>
          <a:p>
            <a:pPr marL="0" indent="0">
              <a:buNone/>
            </a:pPr>
            <a:r>
              <a:rPr lang="zh-CN" altLang="en-US" u="sng" dirty="0">
                <a:solidFill>
                  <a:srgbClr val="FF0000"/>
                </a:solidFill>
                <a:latin typeface="华文楷体" panose="02010600040101010101" pitchFamily="2" charset="-122"/>
                <a:ea typeface="华文楷体" panose="02010600040101010101" pitchFamily="2" charset="-122"/>
              </a:rPr>
              <a:t>答案：老骥伏枥，志在千里</a:t>
            </a:r>
            <a:r>
              <a:rPr lang="en-US" altLang="zh-CN" u="sng" dirty="0">
                <a:solidFill>
                  <a:srgbClr val="FF0000"/>
                </a:solidFill>
                <a:latin typeface="华文楷体" panose="02010600040101010101" pitchFamily="2" charset="-122"/>
                <a:ea typeface="华文楷体" panose="02010600040101010101" pitchFamily="2" charset="-122"/>
              </a:rPr>
              <a:t>; </a:t>
            </a:r>
            <a:r>
              <a:rPr lang="zh-CN" altLang="en-US" u="sng" dirty="0">
                <a:solidFill>
                  <a:srgbClr val="FF0000"/>
                </a:solidFill>
                <a:latin typeface="华文楷体" panose="02010600040101010101" pitchFamily="2" charset="-122"/>
                <a:ea typeface="华文楷体" panose="02010600040101010101" pitchFamily="2" charset="-122"/>
              </a:rPr>
              <a:t>烈士暮年，壮心不已。</a:t>
            </a:r>
          </a:p>
          <a:p>
            <a:r>
              <a:rPr lang="en-US" altLang="zh-CN" u="sng" dirty="0">
                <a:latin typeface="华文楷体" panose="02010600040101010101" pitchFamily="2" charset="-122"/>
                <a:ea typeface="华文楷体" panose="02010600040101010101" pitchFamily="2" charset="-122"/>
              </a:rPr>
              <a:t>3</a:t>
            </a:r>
            <a:r>
              <a:rPr lang="zh-CN" altLang="en-US" u="sng" dirty="0">
                <a:latin typeface="华文楷体" panose="02010600040101010101" pitchFamily="2" charset="-122"/>
                <a:ea typeface="华文楷体" panose="02010600040101010101" pitchFamily="2" charset="-122"/>
              </a:rPr>
              <a:t>、</a:t>
            </a:r>
            <a:r>
              <a:rPr lang="en-US" altLang="zh-CN" u="sng" dirty="0">
                <a:latin typeface="华文楷体" panose="02010600040101010101" pitchFamily="2" charset="-122"/>
                <a:ea typeface="华文楷体" panose="02010600040101010101" pitchFamily="2" charset="-122"/>
              </a:rPr>
              <a:t>《</a:t>
            </a:r>
            <a:r>
              <a:rPr lang="zh-CN" altLang="en-US" u="sng" dirty="0">
                <a:latin typeface="华文楷体" panose="02010600040101010101" pitchFamily="2" charset="-122"/>
                <a:ea typeface="华文楷体" panose="02010600040101010101" pitchFamily="2" charset="-122"/>
              </a:rPr>
              <a:t>龟虽寿</a:t>
            </a:r>
            <a:r>
              <a:rPr lang="en-US" altLang="zh-CN" u="sng" dirty="0">
                <a:latin typeface="华文楷体" panose="02010600040101010101" pitchFamily="2" charset="-122"/>
                <a:ea typeface="华文楷体" panose="02010600040101010101" pitchFamily="2" charset="-122"/>
              </a:rPr>
              <a:t>》</a:t>
            </a:r>
            <a:r>
              <a:rPr lang="zh-CN" altLang="en-US" u="sng" dirty="0">
                <a:latin typeface="华文楷体" panose="02010600040101010101" pitchFamily="2" charset="-122"/>
                <a:ea typeface="华文楷体" panose="02010600040101010101" pitchFamily="2" charset="-122"/>
              </a:rPr>
              <a:t>中点明诗歌主旨的诗句是</a:t>
            </a:r>
            <a:r>
              <a:rPr lang="en-US" altLang="zh-CN" u="sng" dirty="0">
                <a:latin typeface="华文楷体" panose="02010600040101010101" pitchFamily="2" charset="-122"/>
                <a:ea typeface="华文楷体" panose="02010600040101010101" pitchFamily="2" charset="-122"/>
              </a:rPr>
              <a:t>_ _ _ __ _ _ _</a:t>
            </a:r>
            <a:r>
              <a:rPr lang="zh-CN" altLang="en-US" u="sng" dirty="0">
                <a:latin typeface="华文楷体" panose="02010600040101010101" pitchFamily="2" charset="-122"/>
                <a:ea typeface="华文楷体" panose="02010600040101010101" pitchFamily="2" charset="-122"/>
              </a:rPr>
              <a:t>，</a:t>
            </a:r>
            <a:r>
              <a:rPr lang="en-US" altLang="zh-CN" u="sng" dirty="0">
                <a:latin typeface="华文楷体" panose="02010600040101010101" pitchFamily="2" charset="-122"/>
                <a:ea typeface="华文楷体" panose="02010600040101010101" pitchFamily="2" charset="-122"/>
              </a:rPr>
              <a:t>_ __ _ _ _ </a:t>
            </a:r>
            <a:r>
              <a:rPr lang="zh-CN" altLang="en-US" u="sng" dirty="0">
                <a:latin typeface="华文楷体" panose="02010600040101010101" pitchFamily="2" charset="-122"/>
                <a:ea typeface="华文楷体" panose="02010600040101010101" pitchFamily="2" charset="-122"/>
              </a:rPr>
              <a:t>。</a:t>
            </a:r>
          </a:p>
          <a:p>
            <a:pPr marL="0" indent="0">
              <a:buNone/>
            </a:pPr>
            <a:r>
              <a:rPr lang="zh-CN" altLang="en-US" u="sng" dirty="0">
                <a:solidFill>
                  <a:srgbClr val="FF0000"/>
                </a:solidFill>
                <a:latin typeface="华文楷体" panose="02010600040101010101" pitchFamily="2" charset="-122"/>
                <a:ea typeface="华文楷体" panose="02010600040101010101" pitchFamily="2" charset="-122"/>
              </a:rPr>
              <a:t>答案：神龟虽寿，犹有竟时。</a:t>
            </a:r>
          </a:p>
          <a:p>
            <a:r>
              <a:rPr lang="en-US" altLang="zh-CN" dirty="0">
                <a:latin typeface="华文楷体" panose="02010600040101010101" pitchFamily="2" charset="-122"/>
                <a:ea typeface="华文楷体" panose="02010600040101010101" pitchFamily="2" charset="-122"/>
              </a:rPr>
              <a:t>4</a:t>
            </a:r>
            <a:r>
              <a:rPr lang="zh-CN" altLang="en-US" dirty="0">
                <a:latin typeface="华文楷体" panose="02010600040101010101" pitchFamily="2" charset="-122"/>
                <a:ea typeface="华文楷体" panose="02010600040101010101" pitchFamily="2" charset="-122"/>
              </a:rPr>
              <a:t>、如何认识“神龟虽寿，犹有竟时，腾蛇乘雾，终为土灰。”</a:t>
            </a:r>
            <a:r>
              <a:rPr lang="en-US" altLang="zh-CN" dirty="0">
                <a:latin typeface="华文楷体" panose="02010600040101010101" pitchFamily="2" charset="-122"/>
                <a:ea typeface="华文楷体" panose="02010600040101010101" pitchFamily="2" charset="-122"/>
              </a:rPr>
              <a:t>?</a:t>
            </a:r>
          </a:p>
          <a:p>
            <a:pPr marL="0" indent="0">
              <a:buNone/>
            </a:pPr>
            <a:r>
              <a:rPr lang="zh-CN" altLang="en-US" dirty="0">
                <a:latin typeface="华文楷体" panose="02010600040101010101" pitchFamily="2" charset="-122"/>
                <a:ea typeface="华文楷体" panose="02010600040101010101" pitchFamily="2" charset="-122"/>
              </a:rPr>
              <a:t>答案：灵异的神龟虽然活几千年，但它总还会有完结的时日。飞腾的异蛇虽然会乘云驾雾，但它最终一死仍会化为灰烬。古来雄才大略之主如秦皇汉武，服食求仙，而独曹操对生命的自然规律有清醒的认识，这在迷信猖炽的时代是难能可贵的</a:t>
            </a:r>
            <a:r>
              <a:rPr lang="zh-CN" altLang="en-US" dirty="0" smtClean="0">
                <a:latin typeface="华文楷体" panose="02010600040101010101" pitchFamily="2" charset="-122"/>
                <a:ea typeface="华文楷体" panose="02010600040101010101" pitchFamily="2" charset="-122"/>
              </a:rPr>
              <a:t>。</a:t>
            </a:r>
            <a:endParaRPr lang="zh-CN" altLang="en-US" dirty="0">
              <a:latin typeface="华文楷体" panose="02010600040101010101" pitchFamily="2" charset="-122"/>
              <a:ea typeface="华文楷体" panose="02010600040101010101" pitchFamily="2" charset="-122"/>
            </a:endParaRPr>
          </a:p>
        </p:txBody>
      </p:sp>
    </p:spTree>
    <p:extLst>
      <p:ext uri="{BB962C8B-B14F-4D97-AF65-F5344CB8AC3E}">
        <p14:creationId xmlns:p14="http://schemas.microsoft.com/office/powerpoint/2010/main" val="3171045051"/>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73</TotalTime>
  <Words>1128</Words>
  <Application>Microsoft Office PowerPoint</Application>
  <PresentationFormat>宽屏</PresentationFormat>
  <Paragraphs>58</Paragraphs>
  <Slides>16</Slides>
  <Notes>0</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16</vt:i4>
      </vt:variant>
    </vt:vector>
  </HeadingPairs>
  <TitlesOfParts>
    <vt:vector size="26" baseType="lpstr">
      <vt:lpstr>黑体</vt:lpstr>
      <vt:lpstr>华文行楷</vt:lpstr>
      <vt:lpstr>华文楷体</vt:lpstr>
      <vt:lpstr>华文细黑</vt:lpstr>
      <vt:lpstr>楷体</vt:lpstr>
      <vt:lpstr>宋体</vt:lpstr>
      <vt:lpstr>Arial</vt:lpstr>
      <vt:lpstr>Calibri</vt:lpstr>
      <vt:lpstr>Calibri Light</vt:lpstr>
      <vt:lpstr>Office 主题</vt:lpstr>
      <vt:lpstr>课外古诗词一</vt:lpstr>
      <vt:lpstr>梁甫行</vt:lpstr>
      <vt:lpstr>译文</vt:lpstr>
      <vt:lpstr>1．“柴门何萧条，狐兔翔我宇”这两句是什么意思？在诗歌中有什么作用？（4分）</vt:lpstr>
      <vt:lpstr>2．本诗主要运用了什么表现手法？表达了作者的什么情感？（4分）</vt:lpstr>
      <vt:lpstr>赠从弟</vt:lpstr>
      <vt:lpstr>PowerPoint 演示文稿</vt:lpstr>
      <vt:lpstr>PowerPoint 演示文稿</vt:lpstr>
      <vt:lpstr>龟虽寿（曹操）</vt:lpstr>
      <vt:lpstr>PowerPoint 演示文稿</vt:lpstr>
      <vt:lpstr>PowerPoint 演示文稿</vt:lpstr>
      <vt:lpstr>8、下列对诗词鉴赏不正确的是(      )</vt:lpstr>
      <vt:lpstr>庭中有奇树</vt:lpstr>
      <vt:lpstr>译文</vt:lpstr>
      <vt:lpstr>阅读鉴赏题</vt:lpstr>
      <vt:lpstr>（2）分析本诗写景抒情的艺术特色。（6分）  【知识点】本题考查鉴赏诗歌艺术手法的能力, 能力层次为D（鉴赏评价）。  【答案和解析】答案：①在写景上层层推进，由树到叶，由叶到花（荣），由花到香，而情感也在写景过程中不断酝酿升华；（2分）②寓情于景，情景交融，眼前的树、眼前的花，谁来欣赏谁来赞？一个独守闺房幽怨憔悴的思妇形象跃然纸上；（2分）③以乐景写哀情，通过“奇树”“绿叶”“荣”“馨香”等一组繁荣旺盛的意象，来突出自己的孤单寂寞，抒写心中的哀怨伤感。（2分）  【思路点拨】鉴赏诗歌的表达技巧，有下面几项逐项落实。①掌握常用的表现手法，分析文学作品的表现手法应从以下四方面考虑：表达方式—叙事，议论，描写（细节、动静、虚实、正侧、白描、场景），抒情（直抒胸臆、间接抒情) ；修辞手法—比喻、比拟、借代、夸张、对偶、排比、设问和反问等；写作手法—渲染、烘托、对比、衬托、象征、联想、想象、比兴、化用典故、托物言志、借古讽今以及情景关系（触景生情、以情驭景、情景交融）；结构技巧—抑扬、卒章显志。②理解各类手法的特点。  </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2017-08-29T10:53:38Z</dcterms:created>
  <dcterms:modified xsi:type="dcterms:W3CDTF">2017-08-29T13:58:28Z</dcterms:modified>
</cp:coreProperties>
</file>