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99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05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9"/>
  </p:notesMasterIdLst>
  <p:handoutMasterIdLst>
    <p:handoutMasterId r:id="rId120"/>
  </p:handoutMasterIdLst>
  <p:sldIdLst>
    <p:sldId id="256" r:id="rId2"/>
    <p:sldId id="257" r:id="rId3"/>
    <p:sldId id="385" r:id="rId4"/>
    <p:sldId id="714" r:id="rId5"/>
    <p:sldId id="625" r:id="rId6"/>
    <p:sldId id="386" r:id="rId7"/>
    <p:sldId id="387" r:id="rId8"/>
    <p:sldId id="504" r:id="rId9"/>
    <p:sldId id="716" r:id="rId10"/>
    <p:sldId id="519" r:id="rId11"/>
    <p:sldId id="505" r:id="rId12"/>
    <p:sldId id="506" r:id="rId13"/>
    <p:sldId id="717" r:id="rId14"/>
    <p:sldId id="507" r:id="rId15"/>
    <p:sldId id="508" r:id="rId16"/>
    <p:sldId id="718" r:id="rId17"/>
    <p:sldId id="719" r:id="rId18"/>
    <p:sldId id="720" r:id="rId19"/>
    <p:sldId id="512" r:id="rId20"/>
    <p:sldId id="514" r:id="rId21"/>
    <p:sldId id="626" r:id="rId22"/>
    <p:sldId id="721" r:id="rId23"/>
    <p:sldId id="722" r:id="rId24"/>
    <p:sldId id="515" r:id="rId25"/>
    <p:sldId id="723" r:id="rId26"/>
    <p:sldId id="724" r:id="rId27"/>
    <p:sldId id="725" r:id="rId28"/>
    <p:sldId id="726" r:id="rId29"/>
    <p:sldId id="727" r:id="rId30"/>
    <p:sldId id="728" r:id="rId31"/>
    <p:sldId id="729" r:id="rId32"/>
    <p:sldId id="730" r:id="rId33"/>
    <p:sldId id="516" r:id="rId34"/>
    <p:sldId id="517" r:id="rId35"/>
    <p:sldId id="518" r:id="rId36"/>
    <p:sldId id="731" r:id="rId37"/>
    <p:sldId id="732" r:id="rId38"/>
    <p:sldId id="393" r:id="rId39"/>
    <p:sldId id="540" r:id="rId40"/>
    <p:sldId id="733" r:id="rId41"/>
    <p:sldId id="734" r:id="rId42"/>
    <p:sldId id="735" r:id="rId43"/>
    <p:sldId id="736" r:id="rId44"/>
    <p:sldId id="541" r:id="rId45"/>
    <p:sldId id="542" r:id="rId46"/>
    <p:sldId id="564" r:id="rId47"/>
    <p:sldId id="543" r:id="rId48"/>
    <p:sldId id="737" r:id="rId49"/>
    <p:sldId id="738" r:id="rId50"/>
    <p:sldId id="739" r:id="rId51"/>
    <p:sldId id="740" r:id="rId52"/>
    <p:sldId id="741" r:id="rId53"/>
    <p:sldId id="546" r:id="rId54"/>
    <p:sldId id="742" r:id="rId55"/>
    <p:sldId id="743" r:id="rId56"/>
    <p:sldId id="547" r:id="rId57"/>
    <p:sldId id="744" r:id="rId58"/>
    <p:sldId id="745" r:id="rId59"/>
    <p:sldId id="746" r:id="rId60"/>
    <p:sldId id="549" r:id="rId61"/>
    <p:sldId id="550" r:id="rId62"/>
    <p:sldId id="551" r:id="rId63"/>
    <p:sldId id="747" r:id="rId64"/>
    <p:sldId id="628" r:id="rId65"/>
    <p:sldId id="748" r:id="rId66"/>
    <p:sldId id="749" r:id="rId67"/>
    <p:sldId id="750" r:id="rId68"/>
    <p:sldId id="629" r:id="rId69"/>
    <p:sldId id="630" r:id="rId70"/>
    <p:sldId id="631" r:id="rId71"/>
    <p:sldId id="632" r:id="rId72"/>
    <p:sldId id="751" r:id="rId73"/>
    <p:sldId id="752" r:id="rId74"/>
    <p:sldId id="753" r:id="rId75"/>
    <p:sldId id="754" r:id="rId76"/>
    <p:sldId id="755" r:id="rId77"/>
    <p:sldId id="756" r:id="rId78"/>
    <p:sldId id="757" r:id="rId79"/>
    <p:sldId id="758" r:id="rId80"/>
    <p:sldId id="759" r:id="rId81"/>
    <p:sldId id="762" r:id="rId82"/>
    <p:sldId id="763" r:id="rId83"/>
    <p:sldId id="764" r:id="rId84"/>
    <p:sldId id="765" r:id="rId85"/>
    <p:sldId id="766" r:id="rId86"/>
    <p:sldId id="769" r:id="rId87"/>
    <p:sldId id="767" r:id="rId88"/>
    <p:sldId id="768" r:id="rId89"/>
    <p:sldId id="770" r:id="rId90"/>
    <p:sldId id="771" r:id="rId91"/>
    <p:sldId id="772" r:id="rId92"/>
    <p:sldId id="776" r:id="rId93"/>
    <p:sldId id="773" r:id="rId94"/>
    <p:sldId id="777" r:id="rId95"/>
    <p:sldId id="774" r:id="rId96"/>
    <p:sldId id="633" r:id="rId97"/>
    <p:sldId id="635" r:id="rId98"/>
    <p:sldId id="636" r:id="rId99"/>
    <p:sldId id="637" r:id="rId100"/>
    <p:sldId id="638" r:id="rId101"/>
    <p:sldId id="639" r:id="rId102"/>
    <p:sldId id="640" r:id="rId103"/>
    <p:sldId id="641" r:id="rId104"/>
    <p:sldId id="642" r:id="rId105"/>
    <p:sldId id="778" r:id="rId106"/>
    <p:sldId id="779" r:id="rId107"/>
    <p:sldId id="780" r:id="rId108"/>
    <p:sldId id="645" r:id="rId109"/>
    <p:sldId id="781" r:id="rId110"/>
    <p:sldId id="782" r:id="rId111"/>
    <p:sldId id="783" r:id="rId112"/>
    <p:sldId id="784" r:id="rId113"/>
    <p:sldId id="785" r:id="rId114"/>
    <p:sldId id="786" r:id="rId115"/>
    <p:sldId id="792" r:id="rId116"/>
    <p:sldId id="787" r:id="rId117"/>
    <p:sldId id="381" r:id="rId118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1111"/>
    <a:srgbClr val="FFFFCC"/>
    <a:srgbClr val="6BA42C"/>
    <a:srgbClr val="FFFF99"/>
    <a:srgbClr val="D00000"/>
    <a:srgbClr val="B0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9DCAF9ED-07DC-4A11-8D7F-57B35C25682E}" styleName="中度样式 1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60" autoAdjust="0"/>
    <p:restoredTop sz="75214" autoAdjust="0"/>
  </p:normalViewPr>
  <p:slideViewPr>
    <p:cSldViewPr>
      <p:cViewPr>
        <p:scale>
          <a:sx n="100" d="100"/>
          <a:sy n="100" d="100"/>
        </p:scale>
        <p:origin x="-72" y="-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-3187" y="-8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1C5CF75B-D00E-4E62-9656-D015C3506F47}" type="datetimeFigureOut">
              <a:rPr lang="zh-CN" altLang="en-US"/>
              <a:pPr>
                <a:defRPr/>
              </a:pPr>
              <a:t>2015-08-26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5FF85193-EE8E-4269-AEFC-C2EE6ABCE22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B06576C7-CCF3-4360-BE12-F2F262584366}" type="datetimeFigureOut">
              <a:rPr lang="zh-CN" altLang="en-US"/>
              <a:pPr>
                <a:defRPr/>
              </a:pPr>
              <a:t>2015-08-26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14DB4ABC-C67C-4F49-9448-76E2073320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文语\1\1-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-38100" y="-20638"/>
            <a:ext cx="9220200" cy="518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文语\1\3-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-38100" y="-20638"/>
            <a:ext cx="9220200" cy="518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-9525" y="1588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-9525" y="-1270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 userDrawn="1"/>
        </p:nvSpPr>
        <p:spPr bwMode="auto">
          <a:xfrm>
            <a:off x="0" y="5008563"/>
            <a:ext cx="9145588" cy="14446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  <a:extLst>
            <a:ext uri="{91240B29-F687-4F45-9708-019B960494DF}"/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Calibri" pitchFamily="34" charset="0"/>
              <a:ea typeface="+mn-ea"/>
            </a:endParaRPr>
          </a:p>
        </p:txBody>
      </p:sp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-1588" y="0"/>
            <a:ext cx="9145588" cy="55562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Calibri" pitchFamily="34" charset="0"/>
              <a:ea typeface="+mn-ea"/>
            </a:endParaRPr>
          </a:p>
        </p:txBody>
      </p:sp>
      <p:sp>
        <p:nvSpPr>
          <p:cNvPr id="4" name="AutoShape 46"/>
          <p:cNvSpPr>
            <a:spLocks noChangeArrowheads="1"/>
          </p:cNvSpPr>
          <p:nvPr userDrawn="1"/>
        </p:nvSpPr>
        <p:spPr bwMode="gray">
          <a:xfrm>
            <a:off x="-396875" y="4751388"/>
            <a:ext cx="9937750" cy="3603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BEBEBE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 userDrawn="1"/>
        </p:nvSpPr>
        <p:spPr bwMode="auto">
          <a:xfrm>
            <a:off x="0" y="5008563"/>
            <a:ext cx="9145588" cy="14446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  <a:extLst>
            <a:ext uri="{91240B29-F687-4F45-9708-019B960494DF}"/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Calibri" pitchFamily="34" charset="0"/>
              <a:ea typeface="+mn-ea"/>
            </a:endParaRPr>
          </a:p>
        </p:txBody>
      </p:sp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-1588" y="0"/>
            <a:ext cx="9145588" cy="55562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Calibri" pitchFamily="34" charset="0"/>
              <a:ea typeface="+mn-ea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文语\1\2-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-38100" y="-20638"/>
            <a:ext cx="9220200" cy="518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57" r:id="rId8"/>
    <p:sldLayoutId id="2147483665" r:id="rId9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8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Box 3"/>
          <p:cNvSpPr txBox="1">
            <a:spLocks noChangeArrowheads="1"/>
          </p:cNvSpPr>
          <p:nvPr/>
        </p:nvSpPr>
        <p:spPr bwMode="auto">
          <a:xfrm>
            <a:off x="1466850" y="2139950"/>
            <a:ext cx="62023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zh-CN" sz="3200" b="1">
                <a:solidFill>
                  <a:srgbClr val="FF1111"/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考点一　正确使用词语</a:t>
            </a:r>
            <a:r>
              <a:rPr lang="en-US" altLang="zh-CN" sz="3200" b="1">
                <a:solidFill>
                  <a:srgbClr val="FF1111"/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(</a:t>
            </a:r>
            <a:r>
              <a:rPr lang="zh-CN" altLang="zh-CN" sz="3200" b="1">
                <a:solidFill>
                  <a:srgbClr val="FF1111"/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包括</a:t>
            </a:r>
            <a:r>
              <a:rPr lang="zh-CN" altLang="en-US" sz="3200" b="1">
                <a:solidFill>
                  <a:srgbClr val="FF1111"/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熟</a:t>
            </a:r>
            <a:r>
              <a:rPr lang="zh-CN" altLang="zh-CN" sz="3200" b="1">
                <a:solidFill>
                  <a:srgbClr val="FF1111"/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语</a:t>
            </a:r>
            <a:r>
              <a:rPr lang="en-US" altLang="zh-CN" sz="3200" b="1">
                <a:solidFill>
                  <a:srgbClr val="FF1111"/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)</a:t>
            </a:r>
            <a:endParaRPr lang="zh-CN" altLang="zh-CN" sz="3200" b="1">
              <a:solidFill>
                <a:srgbClr val="FF1111"/>
              </a:solidFill>
              <a:latin typeface="Times New Roman" pitchFamily="18" charset="0"/>
              <a:ea typeface="微软雅黑"/>
              <a:cs typeface="Times New Roman" pitchFamily="18" charset="0"/>
            </a:endParaRPr>
          </a:p>
        </p:txBody>
      </p:sp>
      <p:sp>
        <p:nvSpPr>
          <p:cNvPr id="13314" name="TextBox 4"/>
          <p:cNvSpPr txBox="1">
            <a:spLocks noChangeArrowheads="1"/>
          </p:cNvSpPr>
          <p:nvPr/>
        </p:nvSpPr>
        <p:spPr bwMode="auto">
          <a:xfrm>
            <a:off x="2916238" y="2974975"/>
            <a:ext cx="48006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zh-CN" sz="3200" b="1">
                <a:solidFill>
                  <a:srgbClr val="7030A0"/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 </a:t>
            </a:r>
            <a:r>
              <a:rPr lang="en-US" altLang="zh-CN" sz="3200" b="1">
                <a:solidFill>
                  <a:srgbClr val="7030A0"/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——</a:t>
            </a:r>
            <a:r>
              <a:rPr lang="zh-CN" altLang="zh-CN" sz="3200" b="1">
                <a:solidFill>
                  <a:srgbClr val="7030A0"/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体察细微，辨识语境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22550" y="1373188"/>
            <a:ext cx="3862388" cy="5540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dirty="0">
                <a:solidFill>
                  <a:schemeClr val="bg1">
                    <a:lumMod val="65000"/>
                  </a:schemeClr>
                </a:solidFill>
                <a:latin typeface="方正中等线简体" pitchFamily="65" charset="-122"/>
                <a:ea typeface="方正中等线简体" pitchFamily="65" charset="-122"/>
              </a:rPr>
              <a:t>第一</a:t>
            </a:r>
            <a:r>
              <a:rPr lang="zh-CN" altLang="en-US" sz="3000" dirty="0">
                <a:solidFill>
                  <a:schemeClr val="bg1">
                    <a:lumMod val="65000"/>
                  </a:schemeClr>
                </a:solidFill>
                <a:latin typeface="方正中等线简体" pitchFamily="65" charset="-122"/>
                <a:ea typeface="方正中等线简体" pitchFamily="65" charset="-122"/>
              </a:rPr>
              <a:t>章  语言基础知识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650" y="66675"/>
            <a:ext cx="2185988" cy="4921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00" dirty="0">
                <a:solidFill>
                  <a:schemeClr val="bg1">
                    <a:lumMod val="85000"/>
                  </a:schemeClr>
                </a:solidFill>
                <a:latin typeface="汉仪大黑简" pitchFamily="49" charset="-122"/>
                <a:ea typeface="汉仪大黑简" pitchFamily="49" charset="-122"/>
              </a:rPr>
              <a:t>语言文字运用</a:t>
            </a:r>
            <a:endParaRPr lang="zh-CN" altLang="en-US" sz="2600" dirty="0">
              <a:solidFill>
                <a:schemeClr val="bg1">
                  <a:lumMod val="85000"/>
                </a:schemeClr>
              </a:solidFill>
              <a:latin typeface="汉仪大黑简" pitchFamily="49" charset="-122"/>
              <a:ea typeface="汉仪大黑简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8000" y="1282700"/>
            <a:ext cx="7970838" cy="1292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solidFill>
                  <a:srgbClr val="E36C0A"/>
                </a:solidFill>
                <a:latin typeface="Times New Roman"/>
                <a:ea typeface="华文细黑"/>
                <a:cs typeface="Times New Roman"/>
              </a:rPr>
              <a:t>【</a:t>
            </a:r>
            <a:r>
              <a:rPr lang="zh-CN" altLang="zh-CN" sz="2600" kern="100" dirty="0">
                <a:solidFill>
                  <a:srgbClr val="E36C0A"/>
                </a:solidFill>
                <a:latin typeface="Times New Roman"/>
                <a:ea typeface="华文细黑"/>
                <a:cs typeface="Times New Roman"/>
              </a:rPr>
              <a:t>试题评点</a:t>
            </a:r>
            <a:r>
              <a:rPr lang="en-US" altLang="zh-CN" sz="2600" kern="100" dirty="0">
                <a:solidFill>
                  <a:srgbClr val="E36C0A"/>
                </a:solidFill>
                <a:latin typeface="Times New Roman"/>
                <a:ea typeface="华文细黑"/>
                <a:cs typeface="Times New Roman"/>
              </a:rPr>
              <a:t>】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该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题保持了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2010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年的命题方式。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项</a:t>
            </a:r>
            <a:r>
              <a:rPr lang="en-US" altLang="zh-CN" sz="2600" kern="100" dirty="0">
                <a:latin typeface="+mj-ea"/>
                <a:ea typeface="+mj-ea"/>
                <a:cs typeface="Courier New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指日可待</a:t>
            </a:r>
            <a:r>
              <a:rPr lang="en-US" altLang="zh-CN" sz="2600" kern="100" dirty="0">
                <a:latin typeface="+mj-ea"/>
                <a:ea typeface="+mj-ea"/>
                <a:cs typeface="Courier New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属褒贬误用，属容易题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3525" y="555625"/>
            <a:ext cx="8648700" cy="3616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别有洞天：另有一种境界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洞天，道教指神仙居住的地方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，形容引人入胜。别树一帜：另外树起一面旗帜，指与众不同，另成一家。根据语境，横线是对上句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园林艺术家化平淡为神奇的匠心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的评价，如选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别树一帜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则很突兀，找不到与语境义的任何契合度。</a:t>
            </a:r>
            <a:endParaRPr lang="zh-CN" altLang="zh-CN" sz="2600" kern="100" dirty="0">
              <a:latin typeface="宋体"/>
              <a:ea typeface="+mn-ea"/>
              <a:cs typeface="Courier New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600" kern="100" dirty="0">
                <a:solidFill>
                  <a:srgbClr val="E46C0A"/>
                </a:solidFill>
                <a:latin typeface="Times New Roman"/>
                <a:ea typeface="华文细黑"/>
                <a:cs typeface="Times New Roman"/>
              </a:rPr>
              <a:t>别有洞天</a:t>
            </a:r>
            <a:endParaRPr lang="zh-CN" altLang="zh-CN" sz="2600" kern="100" dirty="0">
              <a:latin typeface="宋体"/>
              <a:ea typeface="+mn-ea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25438" y="133350"/>
            <a:ext cx="8561387" cy="48926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(2014·</a:t>
            </a:r>
            <a:r>
              <a:rPr lang="zh-CN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Times New Roman"/>
              </a:rPr>
              <a:t>湖北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当今的湖北画家既尊崇传统，又勇于创新，风格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________(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绚丽多彩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/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多姿多彩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，为中国美术事业做出了突出的贡献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600" kern="100" dirty="0">
              <a:latin typeface="宋体"/>
              <a:ea typeface="+mn-ea"/>
              <a:cs typeface="Courier New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绚丽多彩：形容色彩华丽。多姿多彩：形容颜色形态多样。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绚丽多彩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侧重指色彩丰富，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多姿多彩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则包括颜色、形态，涵盖的内容更广泛些。该句的语境强调的是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多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丰富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，而不是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华丽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600" kern="100" dirty="0">
                <a:solidFill>
                  <a:srgbClr val="E46C0A"/>
                </a:solidFill>
                <a:latin typeface="Times New Roman"/>
                <a:ea typeface="华文细黑"/>
                <a:cs typeface="Times New Roman"/>
              </a:rPr>
              <a:t>多姿多彩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52400" y="376238"/>
            <a:ext cx="8821738" cy="42926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(2013·</a:t>
            </a:r>
            <a:r>
              <a:rPr lang="zh-CN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Times New Roman"/>
              </a:rPr>
              <a:t>四川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从此以后，黑格尔将父亲的话牢记在心，每当要出现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________(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自以为是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/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自行其是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、贬低别人、粗暴打断别人说话苗头的时候，他都会想到父亲的提醒：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马车越空，噪音就越大。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endParaRPr lang="en-US" altLang="zh-CN" sz="1050" kern="100" dirty="0">
              <a:latin typeface="宋体"/>
              <a:ea typeface="+mn-ea"/>
              <a:cs typeface="Courier New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要填的成语和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贬低别人、粗暴打断别人说话苗头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有语义上的照应关系，语境强调的是主观上的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自以为是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600" kern="100" dirty="0">
                <a:solidFill>
                  <a:srgbClr val="E46C0A"/>
                </a:solidFill>
                <a:latin typeface="Times New Roman"/>
                <a:ea typeface="华文细黑"/>
                <a:cs typeface="Times New Roman"/>
              </a:rPr>
              <a:t>自以为是</a:t>
            </a:r>
            <a:endParaRPr lang="en-US" altLang="zh-CN" sz="2600" kern="100" dirty="0">
              <a:solidFill>
                <a:srgbClr val="E46C0A"/>
              </a:solidFill>
              <a:latin typeface="Times New Roman"/>
              <a:ea typeface="华文细黑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55588" y="38100"/>
            <a:ext cx="8647112" cy="5067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划分关系看搭配</a:t>
            </a:r>
            <a:endParaRPr lang="zh-CN" altLang="zh-CN" sz="2600" kern="100" dirty="0">
              <a:latin typeface="宋体"/>
              <a:ea typeface="+mn-ea"/>
              <a:cs typeface="Courier New"/>
            </a:endParaRPr>
          </a:p>
          <a:p>
            <a:pPr algn="just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一个成语除了和语境构成语义关系外，还构成语法关系。语法关系就是该成语与种种的搭配关系，如主谓关系、修饰语与中心词搭配等。为此，要看该成语的主语，尤其是句子前后的词语，是否能搭配。据此可判断在适用对象、功能方面是否恰当。例如：此前中国航空西南分公司一直与四川航空公司鼎足而立，所占市场份额相差无几。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鼎足而立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喻三个方面分立相持的局面。而该成语前的只是两个公司，故此处用错。</a:t>
            </a:r>
            <a:endParaRPr lang="zh-CN" altLang="zh-CN" sz="2600" kern="100" dirty="0">
              <a:latin typeface="宋体"/>
              <a:ea typeface="+mn-ea"/>
              <a:cs typeface="Courier New"/>
            </a:endParaRPr>
          </a:p>
        </p:txBody>
      </p:sp>
      <p:sp>
        <p:nvSpPr>
          <p:cNvPr id="117762" name="矩形 2"/>
          <p:cNvSpPr>
            <a:spLocks noChangeArrowheads="1"/>
          </p:cNvSpPr>
          <p:nvPr/>
        </p:nvSpPr>
        <p:spPr bwMode="auto">
          <a:xfrm>
            <a:off x="2771775" y="3613150"/>
            <a:ext cx="12684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36538" y="231775"/>
            <a:ext cx="8647112" cy="30940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solidFill>
                  <a:srgbClr val="E46C0A"/>
                </a:solidFill>
                <a:latin typeface="华文细黑"/>
                <a:ea typeface="华文细黑"/>
                <a:cs typeface="Times New Roman"/>
              </a:rPr>
              <a:t>即时巩固</a:t>
            </a:r>
            <a:r>
              <a:rPr lang="en-US" altLang="zh-CN" sz="2600" kern="100" dirty="0">
                <a:solidFill>
                  <a:srgbClr val="E46C0A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600" kern="100" dirty="0">
                <a:latin typeface="华文细黑"/>
                <a:ea typeface="华文细黑"/>
                <a:cs typeface="Times New Roman"/>
              </a:rPr>
              <a:t>　</a:t>
            </a:r>
            <a:r>
              <a:rPr lang="en-US" altLang="zh-CN" sz="2600" kern="100" dirty="0" err="1">
                <a:latin typeface="华文细黑"/>
                <a:ea typeface="华文细黑"/>
                <a:cs typeface="Times New Roman"/>
              </a:rPr>
              <a:t>注意下列句子中加点成语前后的词语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600" kern="100" dirty="0" err="1">
                <a:latin typeface="华文细黑"/>
                <a:ea typeface="华文细黑"/>
                <a:cs typeface="Times New Roman"/>
              </a:rPr>
              <a:t>成分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600" kern="100" dirty="0">
                <a:latin typeface="华文细黑"/>
                <a:ea typeface="华文细黑"/>
                <a:cs typeface="Times New Roman"/>
              </a:rPr>
              <a:t>，</a:t>
            </a:r>
            <a:r>
              <a:rPr lang="en-US" altLang="zh-CN" sz="2600" kern="100" dirty="0" err="1">
                <a:latin typeface="华文细黑"/>
                <a:ea typeface="华文细黑"/>
                <a:cs typeface="Times New Roman"/>
              </a:rPr>
              <a:t>看看它们能否与该成语相搭配</a:t>
            </a:r>
            <a:r>
              <a:rPr lang="en-US" altLang="zh-CN" sz="2600" kern="100" dirty="0">
                <a:latin typeface="华文细黑"/>
                <a:ea typeface="华文细黑"/>
                <a:cs typeface="Times New Roman"/>
              </a:rPr>
              <a:t>。</a:t>
            </a:r>
            <a:endParaRPr lang="en-US" altLang="zh-CN" sz="2600" kern="100" dirty="0">
              <a:latin typeface="Times New Roman"/>
              <a:ea typeface="华文细黑"/>
              <a:cs typeface="Courier New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(2014·</a:t>
            </a:r>
            <a:r>
              <a:rPr lang="zh-CN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Times New Roman"/>
              </a:rPr>
              <a:t>辽宁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这位书法家书写作品，不管十几个字还是几十个字，都倚马可待，一气呵成，并且字里行间显示出令人振奋的豪情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600" kern="100" dirty="0">
              <a:latin typeface="宋体"/>
              <a:ea typeface="+mn-ea"/>
              <a:cs typeface="Courier New"/>
            </a:endParaRPr>
          </a:p>
        </p:txBody>
      </p:sp>
      <p:sp>
        <p:nvSpPr>
          <p:cNvPr id="118786" name="矩形 2"/>
          <p:cNvSpPr>
            <a:spLocks noChangeArrowheads="1"/>
          </p:cNvSpPr>
          <p:nvPr/>
        </p:nvSpPr>
        <p:spPr bwMode="auto">
          <a:xfrm>
            <a:off x="2066925" y="2293938"/>
            <a:ext cx="126841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7175" y="3198813"/>
            <a:ext cx="8428038" cy="18176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在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语境中，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倚马可待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是用来形容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写字的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，而该成语是形容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写文章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的，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文字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文章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还是有区别的，应用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一挥而就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600" kern="100" dirty="0">
              <a:solidFill>
                <a:schemeClr val="accent6">
                  <a:lumMod val="75000"/>
                </a:schemeClr>
              </a:solidFill>
              <a:latin typeface="Times New Roman"/>
              <a:ea typeface="华文细黑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063" y="733425"/>
            <a:ext cx="8647112" cy="18161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(2014·</a:t>
            </a:r>
            <a:r>
              <a:rPr lang="zh-CN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Times New Roman"/>
              </a:rPr>
              <a:t>安徽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近两年，我国发明专利申请和授权的数量快速增长，专利申请质量蒸蒸日上，这表明我国专利申请结构进一步优化，自主创新能力进一步增强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  <p:sp>
        <p:nvSpPr>
          <p:cNvPr id="119810" name="矩形 2"/>
          <p:cNvSpPr>
            <a:spLocks noChangeArrowheads="1"/>
          </p:cNvSpPr>
          <p:nvPr/>
        </p:nvSpPr>
        <p:spPr bwMode="auto">
          <a:xfrm>
            <a:off x="3779838" y="1604963"/>
            <a:ext cx="1268412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7650" y="2511425"/>
            <a:ext cx="8428038" cy="12207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蒸蒸日上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的主语是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质量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，而该成语适用于生活、事业或生意，故不搭配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600" kern="100" dirty="0">
              <a:solidFill>
                <a:schemeClr val="accent6">
                  <a:lumMod val="75000"/>
                </a:schemeClr>
              </a:solidFill>
              <a:latin typeface="Times New Roman"/>
              <a:ea typeface="华文细黑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063" y="527050"/>
            <a:ext cx="8647112" cy="18161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(2012·</a:t>
            </a:r>
            <a:r>
              <a:rPr lang="zh-CN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Times New Roman"/>
              </a:rPr>
              <a:t>浙江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毒胶囊事件是继三聚氰胺事件后又一起惊世骇俗的丑闻，它再次给有关部门敲响了警钟：药品安全大如天，万万不可掉以轻心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  <p:sp>
        <p:nvSpPr>
          <p:cNvPr id="120834" name="矩形 2"/>
          <p:cNvSpPr>
            <a:spLocks noChangeArrowheads="1"/>
          </p:cNvSpPr>
          <p:nvPr/>
        </p:nvSpPr>
        <p:spPr bwMode="auto">
          <a:xfrm>
            <a:off x="8172450" y="814388"/>
            <a:ext cx="6842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</a:t>
            </a:r>
            <a:endParaRPr lang="zh-CN" altLang="en-US" sz="2600">
              <a:latin typeface="Calibri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8125" y="2312988"/>
            <a:ext cx="8428038" cy="18161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惊世骇俗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是用来修饰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丑闻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的，而该成语是指因言行异于寻常而使人震惊，不能用于事情，更不能修饰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丑闻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600" kern="100" dirty="0">
              <a:solidFill>
                <a:schemeClr val="accent6">
                  <a:lumMod val="75000"/>
                </a:schemeClr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20836" name="矩形 4"/>
          <p:cNvSpPr>
            <a:spLocks noChangeArrowheads="1"/>
          </p:cNvSpPr>
          <p:nvPr/>
        </p:nvSpPr>
        <p:spPr bwMode="auto">
          <a:xfrm>
            <a:off x="285750" y="1409700"/>
            <a:ext cx="68421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.   .</a:t>
            </a:r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063" y="957263"/>
            <a:ext cx="8647112" cy="1216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(2011·</a:t>
            </a:r>
            <a:r>
              <a:rPr lang="zh-CN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Times New Roman"/>
              </a:rPr>
              <a:t>山东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市场调查发现，国内一些商家销售的红木家具质量良莠不齐，有关部门提醒消费者选购时要谨慎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  <p:sp>
        <p:nvSpPr>
          <p:cNvPr id="121858" name="矩形 2"/>
          <p:cNvSpPr>
            <a:spLocks noChangeArrowheads="1"/>
          </p:cNvSpPr>
          <p:nvPr/>
        </p:nvSpPr>
        <p:spPr bwMode="auto">
          <a:xfrm>
            <a:off x="1403350" y="1827213"/>
            <a:ext cx="68580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</a:t>
            </a:r>
            <a:endParaRPr lang="zh-CN" altLang="en-US" sz="2600">
              <a:latin typeface="Calibri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8125" y="2143125"/>
            <a:ext cx="8428038" cy="12207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良莠不齐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的主语是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质量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，而该成语是用来形容人的，指好人坏人都有。故主谓不搭配。</a:t>
            </a:r>
          </a:p>
        </p:txBody>
      </p:sp>
      <p:sp>
        <p:nvSpPr>
          <p:cNvPr id="121860" name="矩形 4"/>
          <p:cNvSpPr>
            <a:spLocks noChangeArrowheads="1"/>
          </p:cNvSpPr>
          <p:nvPr/>
        </p:nvSpPr>
        <p:spPr bwMode="auto">
          <a:xfrm>
            <a:off x="1957388" y="1820863"/>
            <a:ext cx="68580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.   .</a:t>
            </a:r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8913" y="627063"/>
            <a:ext cx="8734425" cy="42941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解答</a:t>
            </a:r>
            <a:r>
              <a:rPr lang="zh-CN" altLang="en-US" sz="26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词语辨析题三法</a:t>
            </a:r>
            <a:endParaRPr lang="zh-CN" altLang="zh-CN" sz="1050" kern="100" dirty="0">
              <a:solidFill>
                <a:srgbClr val="C00000"/>
              </a:solidFill>
              <a:latin typeface="宋体"/>
              <a:ea typeface="+mn-ea"/>
              <a:cs typeface="Courier New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语感法和分析法相结合。先通过语感审读其不妥、拗口之项，再用分析语境与该词语的契合度，前后文字的修饰、搭配关系来锁定其错误。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  <a:p>
            <a:pPr algn="di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dirty="0">
                <a:latin typeface="Times New Roman"/>
                <a:ea typeface="华文细黑"/>
              </a:rPr>
              <a:t>2.</a:t>
            </a:r>
            <a:r>
              <a:rPr lang="zh-CN" altLang="zh-CN" sz="2600" dirty="0">
                <a:latin typeface="Times New Roman"/>
                <a:ea typeface="华文细黑"/>
                <a:cs typeface="Times New Roman"/>
              </a:rPr>
              <a:t>巧用排除法。排除法是做选择题必用的方法。对于近义词、成语来说，一般凭自己的积累或语感能先排除一项，在排除的过程中，避生就熟、以熟带生是应当遵循的原则</a:t>
            </a:r>
            <a:r>
              <a:rPr lang="zh-CN" altLang="zh-CN" sz="26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  <p:sp>
        <p:nvSpPr>
          <p:cNvPr id="122882" name="TextBox 3"/>
          <p:cNvSpPr txBox="1">
            <a:spLocks noChangeArrowheads="1"/>
          </p:cNvSpPr>
          <p:nvPr/>
        </p:nvSpPr>
        <p:spPr bwMode="auto">
          <a:xfrm>
            <a:off x="95250" y="92075"/>
            <a:ext cx="19097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zh-CN" altLang="en-US" sz="2800" b="1">
                <a:solidFill>
                  <a:srgbClr val="00B0F0"/>
                </a:solidFill>
                <a:latin typeface="微软雅黑"/>
                <a:ea typeface="微软雅黑"/>
                <a:cs typeface="微软雅黑"/>
              </a:rPr>
              <a:t>考场妙招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0988" y="568325"/>
            <a:ext cx="8562975" cy="369411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越是生僻的词语越不容易错，倒是那些半生半熟、让人似懂非懂的词语，才是问题所在，才需要细心比较从而排除</a:t>
            </a:r>
            <a:r>
              <a:rPr lang="zh-CN" altLang="zh-CN" sz="26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1050" kern="100" dirty="0">
              <a:solidFill>
                <a:prstClr val="black"/>
              </a:solidFill>
              <a:latin typeface="宋体"/>
              <a:ea typeface="+mn-ea"/>
              <a:cs typeface="Courier New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另外，如果成语题是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三非一正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从四项中选一个正确的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，那么，这三个错误选项往往是三种不同的陷阱类型，据此可以排除不正确选项。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望文生义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类型是最常见、几乎必有的一大陷阱，此点也可以作为排除的重要参考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5738" y="98425"/>
            <a:ext cx="8769350" cy="4892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3.</a:t>
            </a:r>
            <a:r>
              <a:rPr lang="en-US" altLang="zh-CN" sz="2600">
                <a:solidFill>
                  <a:srgbClr val="00B0F0"/>
                </a:solidFill>
                <a:latin typeface="Times New Roman" pitchFamily="18" charset="0"/>
                <a:ea typeface="华文细黑"/>
                <a:cs typeface="Courier New" pitchFamily="49" charset="0"/>
              </a:rPr>
              <a:t>(2012·</a:t>
            </a:r>
            <a:r>
              <a:rPr lang="zh-CN" altLang="zh-CN" sz="2600">
                <a:solidFill>
                  <a:srgbClr val="00B0F0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新课标全国</a:t>
            </a:r>
            <a:r>
              <a:rPr lang="en-US" altLang="zh-CN" sz="2600">
                <a:solidFill>
                  <a:srgbClr val="00B0F0"/>
                </a:solidFill>
                <a:latin typeface="Times New Roman" pitchFamily="18" charset="0"/>
                <a:ea typeface="华文细黑"/>
                <a:cs typeface="Courier New" pitchFamily="49" charset="0"/>
              </a:rPr>
              <a:t>)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下列各句中，加点的成语使用恰当的一项是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　　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)</a:t>
            </a:r>
            <a:endParaRPr lang="zh-CN" altLang="zh-CN" sz="2600">
              <a:latin typeface="宋体" charset="-122"/>
              <a:ea typeface="华文细黑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A.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这位姑娘天生就眼睛深凹，鼻梁挺直，头发卷曲，身材</a:t>
            </a:r>
            <a:endParaRPr lang="en-US" altLang="zh-CN" sz="2600">
              <a:latin typeface="Times New Roman" pitchFamily="18" charset="0"/>
              <a:ea typeface="华文细黑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    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苗条，好似芝兰玉树，在黄皮肤黑眼睛的国度里，很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容易</a:t>
            </a:r>
            <a:endParaRPr lang="en-US" altLang="zh-CN" sz="2600">
              <a:latin typeface="Times New Roman" pitchFamily="18" charset="0"/>
              <a:ea typeface="华文细黑"/>
              <a:cs typeface="华文细黑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    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被人认出。</a:t>
            </a:r>
            <a:endParaRPr lang="zh-CN" altLang="zh-CN" sz="2600">
              <a:latin typeface="宋体" charset="-122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B.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为化解部分旅客的不满情绪，他们设立了</a:t>
            </a:r>
            <a:r>
              <a:rPr lang="en-US" altLang="zh-CN" sz="2600">
                <a:latin typeface="宋体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旅客投诉中</a:t>
            </a:r>
            <a:endParaRPr lang="en-US" altLang="zh-CN" sz="2600">
              <a:latin typeface="Times New Roman" pitchFamily="18" charset="0"/>
              <a:ea typeface="华文细黑"/>
              <a:cs typeface="华文细黑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    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心</a:t>
            </a:r>
            <a:r>
              <a:rPr lang="en-US" altLang="zh-CN" sz="2600">
                <a:latin typeface="宋体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，此举说明他们不光有良好的服务意识，还有闻过</a:t>
            </a:r>
            <a:endParaRPr lang="en-US" altLang="zh-CN" sz="2600">
              <a:latin typeface="Times New Roman" pitchFamily="18" charset="0"/>
              <a:ea typeface="华文细黑"/>
              <a:cs typeface="华文细黑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    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则喜的雅量。</a:t>
            </a:r>
            <a:endParaRPr lang="en-US" altLang="zh-CN" sz="2600">
              <a:latin typeface="Times New Roman" pitchFamily="18" charset="0"/>
              <a:ea typeface="华文细黑"/>
              <a:cs typeface="华文细黑"/>
            </a:endParaRPr>
          </a:p>
        </p:txBody>
      </p:sp>
      <p:sp>
        <p:nvSpPr>
          <p:cNvPr id="23554" name="矩形 2"/>
          <p:cNvSpPr>
            <a:spLocks noChangeArrowheads="1"/>
          </p:cNvSpPr>
          <p:nvPr/>
        </p:nvSpPr>
        <p:spPr bwMode="auto">
          <a:xfrm>
            <a:off x="2339975" y="2176463"/>
            <a:ext cx="126841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  <p:sp>
        <p:nvSpPr>
          <p:cNvPr id="23555" name="矩形 4"/>
          <p:cNvSpPr>
            <a:spLocks noChangeArrowheads="1"/>
          </p:cNvSpPr>
          <p:nvPr/>
        </p:nvSpPr>
        <p:spPr bwMode="auto">
          <a:xfrm>
            <a:off x="7926388" y="3957638"/>
            <a:ext cx="6445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</a:t>
            </a:r>
            <a:endParaRPr lang="zh-CN" altLang="en-US" sz="2600">
              <a:latin typeface="Calibri" pitchFamily="34" charset="0"/>
            </a:endParaRPr>
          </a:p>
        </p:txBody>
      </p:sp>
      <p:sp>
        <p:nvSpPr>
          <p:cNvPr id="23556" name="矩形 7"/>
          <p:cNvSpPr>
            <a:spLocks noChangeArrowheads="1"/>
          </p:cNvSpPr>
          <p:nvPr/>
        </p:nvSpPr>
        <p:spPr bwMode="auto">
          <a:xfrm>
            <a:off x="630238" y="4545013"/>
            <a:ext cx="601662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</a:t>
            </a:r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38138" y="1019175"/>
            <a:ext cx="8562975" cy="24161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代入检验法。对于选词语填空题来说，代入检验法是很不错的方法。把要选的词语代入原文中读一读，看看是否通顺、是否拗口，如果感到不通顺、拗口，则有可能选错了，需重新斟酌。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0988" y="136525"/>
            <a:ext cx="8562975" cy="48164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600">
                <a:solidFill>
                  <a:srgbClr val="E46C0A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不妨一试</a:t>
            </a:r>
            <a:endParaRPr lang="zh-CN" altLang="zh-CN" sz="1000">
              <a:latin typeface="宋体" charset="-122"/>
              <a:ea typeface="华文细黑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1.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依次填入下列各句横线处的成语，最恰当的一组是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　　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)</a:t>
            </a:r>
            <a:endParaRPr lang="zh-CN" altLang="zh-CN" sz="1000">
              <a:latin typeface="宋体" charset="-122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宋体" charset="-122"/>
                <a:ea typeface="华文细黑"/>
                <a:cs typeface="华文细黑"/>
              </a:rPr>
              <a:t>①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父母是孩子的启蒙老师，也是孩子成长的终身老师。如何维持老师身份的新鲜感，大家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________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，互不相让，这使得年轻的父母们无所适从。</a:t>
            </a:r>
            <a:endParaRPr lang="zh-CN" altLang="zh-CN" sz="1000">
              <a:latin typeface="宋体" charset="-122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宋体" charset="-122"/>
                <a:ea typeface="华文细黑"/>
                <a:cs typeface="华文细黑"/>
              </a:rPr>
              <a:t>②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对于什么是企业人才，与会者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________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，但有一点得到公认，引领未来企业发展的人才必须具备领导才能、谈判能力和全球思维三大能力。</a:t>
            </a:r>
            <a:endParaRPr lang="zh-CN" altLang="zh-CN" sz="1000">
              <a:latin typeface="宋体" charset="-122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28613" y="439738"/>
            <a:ext cx="8562975" cy="42941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宋体" charset="-122"/>
                <a:ea typeface="华文细黑"/>
                <a:cs typeface="Times New Roman" pitchFamily="18" charset="0"/>
              </a:rPr>
              <a:t>③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蒙娜丽莎的微笑为什么是最美的？</a:t>
            </a: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Courier New" pitchFamily="49" charset="0"/>
              </a:rPr>
              <a:t>500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多年来，人们一直对此</a:t>
            </a: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Courier New" pitchFamily="49" charset="0"/>
              </a:rPr>
              <a:t>________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，即使是同一个观者，在不同的时间去看，感受似乎都有所不同。</a:t>
            </a:r>
            <a:endParaRPr lang="en-US" altLang="zh-CN" sz="2600">
              <a:solidFill>
                <a:srgbClr val="000000"/>
              </a:solidFill>
              <a:latin typeface="Times New Roman" pitchFamily="18" charset="0"/>
              <a:ea typeface="华文细黑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A.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莫衷一是　　各抒己见　　各执一词</a:t>
            </a:r>
            <a:endParaRPr lang="zh-CN" altLang="zh-CN" sz="2600">
              <a:latin typeface="宋体" charset="-122"/>
              <a:ea typeface="华文细黑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B.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各执一词　　各抒己见　　莫衷一是</a:t>
            </a:r>
            <a:endParaRPr lang="zh-CN" altLang="zh-CN" sz="2600">
              <a:latin typeface="宋体" charset="-122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C.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莫衷一是　　各执一词　　各抒己见</a:t>
            </a:r>
            <a:endParaRPr lang="zh-CN" altLang="zh-CN" sz="2600">
              <a:latin typeface="宋体" charset="-122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D.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各抒己见　　莫衷一是　　各执一词</a:t>
            </a:r>
            <a:endParaRPr lang="zh-CN" altLang="zh-CN" sz="2600">
              <a:latin typeface="宋体" charset="-122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0988" y="138113"/>
            <a:ext cx="8562975" cy="48942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各执一词：各人坚持各人的说法，不肯相让。莫衷一是：不能得出一致的结论。强调很多人意见各不相同，众说纷纭。各抒己见：各自发表自己的意见或见解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600" kern="100" dirty="0">
              <a:latin typeface="Times New Roman"/>
              <a:ea typeface="华文细黑"/>
              <a:cs typeface="Times New Roman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句中有互不相让的意思，说明大家都坚持自己的观点，故应用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各执一词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600" kern="100" dirty="0">
              <a:latin typeface="Times New Roman"/>
              <a:ea typeface="华文细黑"/>
              <a:cs typeface="Times New Roman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句中说有一点是公认的，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各执一词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莫衷一是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强调的是不同，故用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各抒己见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600" kern="100" dirty="0">
                <a:solidFill>
                  <a:srgbClr val="E46C0A"/>
                </a:solidFill>
                <a:latin typeface="Times New Roman"/>
                <a:ea typeface="华文细黑"/>
                <a:cs typeface="Courier New"/>
              </a:rPr>
              <a:t>B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23850" y="374650"/>
            <a:ext cx="8477250" cy="42941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2.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下列各句中，加点的成语使用不恰当的一项是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　　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)</a:t>
            </a:r>
            <a:endParaRPr lang="zh-CN" altLang="zh-CN" sz="1000">
              <a:latin typeface="宋体" charset="-122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A.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父亲早逝的凄苦身世、少年出门打拼的艰辛历程，促使</a:t>
            </a:r>
            <a:r>
              <a:rPr lang="en-US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   </a:t>
            </a: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    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她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历来不喜欢八面玲珑的作风，养成了直来直去的表达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   </a:t>
            </a: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    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习惯。</a:t>
            </a:r>
            <a:endParaRPr lang="zh-CN" altLang="zh-CN" sz="1000">
              <a:latin typeface="宋体" charset="-122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B.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天没亮就起床，晚上十点多才回家，一天十多个小时呆</a:t>
            </a:r>
            <a:endParaRPr lang="en-US" altLang="zh-CN" sz="2600">
              <a:latin typeface="Times New Roman" pitchFamily="18" charset="0"/>
              <a:ea typeface="华文细黑"/>
              <a:cs typeface="华文细黑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    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在学校里。对于这种披星戴月式的工作状况，多数中学</a:t>
            </a:r>
            <a:endParaRPr lang="en-US" altLang="zh-CN" sz="2600">
              <a:latin typeface="Times New Roman" pitchFamily="18" charset="0"/>
              <a:ea typeface="华文细黑"/>
              <a:cs typeface="华文细黑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    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教师表示十分无奈。</a:t>
            </a:r>
            <a:endParaRPr lang="zh-CN" altLang="zh-CN" sz="1000">
              <a:latin typeface="宋体" charset="-122"/>
              <a:cs typeface="Courier New" pitchFamily="49" charset="0"/>
            </a:endParaRPr>
          </a:p>
        </p:txBody>
      </p:sp>
      <p:sp>
        <p:nvSpPr>
          <p:cNvPr id="129026" name="矩形 2"/>
          <p:cNvSpPr>
            <a:spLocks noChangeArrowheads="1"/>
          </p:cNvSpPr>
          <p:nvPr/>
        </p:nvSpPr>
        <p:spPr bwMode="auto">
          <a:xfrm>
            <a:off x="2790825" y="1854200"/>
            <a:ext cx="1266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  <p:sp>
        <p:nvSpPr>
          <p:cNvPr id="129027" name="矩形 3"/>
          <p:cNvSpPr>
            <a:spLocks noChangeArrowheads="1"/>
          </p:cNvSpPr>
          <p:nvPr/>
        </p:nvSpPr>
        <p:spPr bwMode="auto">
          <a:xfrm>
            <a:off x="3779838" y="3617913"/>
            <a:ext cx="1268412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23850" y="812800"/>
            <a:ext cx="8477250" cy="30940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C.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最近，母亲生病住院，父亲的公司又遇到资金缺口问题，</a:t>
            </a:r>
            <a:endParaRPr lang="en-US" altLang="zh-CN" sz="2600">
              <a:latin typeface="Times New Roman" pitchFamily="18" charset="0"/>
              <a:ea typeface="华文细黑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    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我的学习又遭遇低谷，今年对我们家来说真是多事之秋。</a:t>
            </a:r>
            <a:endParaRPr lang="zh-CN" altLang="zh-CN" sz="1000">
              <a:latin typeface="宋体" charset="-122"/>
              <a:ea typeface="华文细黑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D.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关于刘健转会一事，恒大认为中能俱乐部破坏行规，</a:t>
            </a:r>
            <a:endParaRPr lang="en-US" altLang="zh-CN" sz="2600">
              <a:latin typeface="Times New Roman" pitchFamily="18" charset="0"/>
              <a:ea typeface="华文细黑"/>
              <a:cs typeface="华文细黑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    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严重影响了联赛的健康发展；中能反唇相讥，指责恒大</a:t>
            </a:r>
            <a:endParaRPr lang="en-US" altLang="zh-CN" sz="2600">
              <a:latin typeface="Times New Roman" pitchFamily="18" charset="0"/>
              <a:ea typeface="华文细黑"/>
              <a:cs typeface="华文细黑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    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依仗强势，乱挖墙脚。</a:t>
            </a:r>
            <a:endParaRPr lang="zh-CN" altLang="zh-CN" sz="1000">
              <a:latin typeface="宋体" charset="-122"/>
              <a:cs typeface="Courier New" pitchFamily="49" charset="0"/>
            </a:endParaRPr>
          </a:p>
        </p:txBody>
      </p:sp>
      <p:sp>
        <p:nvSpPr>
          <p:cNvPr id="130050" name="矩形 2"/>
          <p:cNvSpPr>
            <a:spLocks noChangeArrowheads="1"/>
          </p:cNvSpPr>
          <p:nvPr/>
        </p:nvSpPr>
        <p:spPr bwMode="auto">
          <a:xfrm>
            <a:off x="7431088" y="1682750"/>
            <a:ext cx="12684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  <p:sp>
        <p:nvSpPr>
          <p:cNvPr id="130051" name="矩形 3"/>
          <p:cNvSpPr>
            <a:spLocks noChangeArrowheads="1"/>
          </p:cNvSpPr>
          <p:nvPr/>
        </p:nvSpPr>
        <p:spPr bwMode="auto">
          <a:xfrm>
            <a:off x="5780088" y="2865438"/>
            <a:ext cx="1268412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0988" y="131763"/>
            <a:ext cx="8562975" cy="48942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项八面玲珑：原指窗户宽敞明亮，后用来形容人处世圆滑，不得罪任何一方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600" kern="100" dirty="0">
              <a:latin typeface="Times New Roman"/>
              <a:ea typeface="华文细黑"/>
              <a:cs typeface="Times New Roman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项披星戴月：形容早出晚归，辛勤劳动，或昼夜赶路，旅途劳顿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600" kern="100" dirty="0">
              <a:latin typeface="Times New Roman"/>
              <a:ea typeface="华文细黑"/>
              <a:cs typeface="Times New Roman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项多事之秋：事故或事变多的时期，多指动荡不安的政局。大词小用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600" kern="100" dirty="0">
              <a:latin typeface="Times New Roman"/>
              <a:ea typeface="华文细黑"/>
              <a:cs typeface="Times New Roman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项反唇相讥：受到指责不服气而反过来讥讽对方。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600" kern="100" dirty="0">
                <a:solidFill>
                  <a:srgbClr val="E46C0A"/>
                </a:solidFill>
                <a:latin typeface="Times New Roman"/>
                <a:ea typeface="华文细黑"/>
                <a:cs typeface="Courier New"/>
              </a:rPr>
              <a:t>C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  <p:grpSp>
        <p:nvGrpSpPr>
          <p:cNvPr id="131074" name="组合 2"/>
          <p:cNvGrpSpPr>
            <a:grpSpLocks/>
          </p:cNvGrpSpPr>
          <p:nvPr/>
        </p:nvGrpSpPr>
        <p:grpSpPr bwMode="auto">
          <a:xfrm rot="5400000">
            <a:off x="8390731" y="4510882"/>
            <a:ext cx="549275" cy="550862"/>
            <a:chOff x="11226607" y="6533712"/>
            <a:chExt cx="360000" cy="360000"/>
          </a:xfrm>
        </p:grpSpPr>
        <p:sp>
          <p:nvSpPr>
            <p:cNvPr id="4" name="椭圆 3">
              <a:hlinkClick r:id="rId2" action="ppaction://hlinksldjump"/>
            </p:cNvPr>
            <p:cNvSpPr/>
            <p:nvPr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solidFill>
              <a:srgbClr val="FF950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燕尾形 4">
              <a:hlinkClick r:id="rId2" action="ppaction://hlinksldjump"/>
            </p:cNvPr>
            <p:cNvSpPr/>
            <p:nvPr/>
          </p:nvSpPr>
          <p:spPr>
            <a:xfrm flipH="1">
              <a:off x="11320249" y="6627084"/>
              <a:ext cx="172717" cy="173256"/>
            </a:xfrm>
            <a:prstGeom prst="chevron">
              <a:avLst/>
            </a:prstGeom>
            <a:solidFill>
              <a:srgbClr val="FFFFFF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63282" y="1347614"/>
            <a:ext cx="2236510" cy="7684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FFFF00"/>
                </a:solidFill>
                <a:effectLst>
                  <a:reflection blurRad="25400" stA="30000" endPos="30000" dist="508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谢谢观看</a:t>
            </a:r>
            <a:endParaRPr lang="zh-CN" altLang="en-US" sz="4000" b="1" dirty="0">
              <a:solidFill>
                <a:srgbClr val="FFFF00"/>
              </a:solidFill>
              <a:effectLst>
                <a:reflection blurRad="25400" stA="30000" endPos="30000" dist="508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-128588" y="2628900"/>
            <a:ext cx="9344026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标题 1"/>
          <p:cNvSpPr txBox="1">
            <a:spLocks/>
          </p:cNvSpPr>
          <p:nvPr/>
        </p:nvSpPr>
        <p:spPr>
          <a:xfrm>
            <a:off x="2627313" y="1914525"/>
            <a:ext cx="6165850" cy="911225"/>
          </a:xfrm>
          <a:prstGeom prst="rect">
            <a:avLst/>
          </a:prstGeom>
        </p:spPr>
        <p:txBody>
          <a:bodyPr lIns="68572" tIns="34286" rIns="68572" bIns="34286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</a:t>
            </a:r>
            <a:r>
              <a:rPr lang="en-US" altLang="zh-CN" sz="2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www.91taoke.com</a:t>
            </a:r>
            <a:endParaRPr lang="zh-CN" altLang="en-US" sz="2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7963" y="681038"/>
            <a:ext cx="8697912" cy="3692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C.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一名惯偷在车站行窃后正要逃跑，两位守候多时的反扒</a:t>
            </a:r>
            <a:endParaRPr lang="en-US" altLang="zh-CN" sz="2600">
              <a:latin typeface="Times New Roman" pitchFamily="18" charset="0"/>
              <a:ea typeface="华文细黑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    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队员突然拦住他的去路，二人上下其手地将他摁倒，</a:t>
            </a:r>
            <a:endParaRPr lang="en-US" altLang="zh-CN" sz="2600">
              <a:latin typeface="Times New Roman" pitchFamily="18" charset="0"/>
              <a:ea typeface="华文细黑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    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结果人赃俱获。</a:t>
            </a:r>
            <a:endParaRPr lang="zh-CN" altLang="zh-CN" sz="1000">
              <a:latin typeface="宋体" charset="-122"/>
              <a:ea typeface="华文细黑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D.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旧的梦想总是被新的梦想代替，很少有人能从一而终地</a:t>
            </a:r>
            <a:endParaRPr lang="en-US" altLang="zh-CN" sz="2600">
              <a:latin typeface="Times New Roman" pitchFamily="18" charset="0"/>
              <a:ea typeface="华文细黑"/>
              <a:cs typeface="华文细黑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    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记住自己做过的华丽缥缈的梦，因为现实需要人们不断</a:t>
            </a:r>
            <a:endParaRPr lang="en-US" altLang="zh-CN" sz="2600">
              <a:latin typeface="Times New Roman" pitchFamily="18" charset="0"/>
              <a:ea typeface="华文细黑"/>
              <a:cs typeface="华文细黑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    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调整梦想。</a:t>
            </a:r>
            <a:endParaRPr lang="zh-CN" altLang="zh-CN" sz="1000">
              <a:latin typeface="宋体" charset="-122"/>
              <a:cs typeface="Courier New" pitchFamily="49" charset="0"/>
            </a:endParaRPr>
          </a:p>
        </p:txBody>
      </p:sp>
      <p:sp>
        <p:nvSpPr>
          <p:cNvPr id="24578" name="矩形 3"/>
          <p:cNvSpPr>
            <a:spLocks noChangeArrowheads="1"/>
          </p:cNvSpPr>
          <p:nvPr/>
        </p:nvSpPr>
        <p:spPr bwMode="auto">
          <a:xfrm>
            <a:off x="4975225" y="1573213"/>
            <a:ext cx="126841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  <p:sp>
        <p:nvSpPr>
          <p:cNvPr id="24579" name="矩形 4"/>
          <p:cNvSpPr>
            <a:spLocks noChangeArrowheads="1"/>
          </p:cNvSpPr>
          <p:nvPr/>
        </p:nvSpPr>
        <p:spPr bwMode="auto">
          <a:xfrm>
            <a:off x="6946900" y="2740025"/>
            <a:ext cx="126841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7013" y="109538"/>
            <a:ext cx="8685212" cy="48942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项芝兰玉树：才德出众的优秀子弟。不能用于修饰人的外貌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600" kern="100" dirty="0">
              <a:latin typeface="Times New Roman"/>
              <a:ea typeface="华文细黑"/>
              <a:cs typeface="Times New Roman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项闻过则喜：听到别人批评自己的缺点或错误，表示欢迎和高兴。指虚心接受意见。使用正确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600" kern="100" dirty="0">
              <a:latin typeface="Times New Roman"/>
              <a:ea typeface="华文细黑"/>
              <a:cs typeface="Times New Roman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项上下其手：比喻玩弄手法，串通作弊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600" kern="100" dirty="0">
              <a:latin typeface="Times New Roman"/>
              <a:ea typeface="华文细黑"/>
              <a:cs typeface="Times New Roman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项从一而终：女子只能从属一个丈夫，丈夫死了终身不得再嫁。这是旧时束缚妇女的封建礼教。</a:t>
            </a:r>
            <a:endParaRPr lang="zh-CN" altLang="zh-CN" sz="2600" kern="100" dirty="0">
              <a:latin typeface="宋体"/>
              <a:ea typeface="+mn-ea"/>
              <a:cs typeface="Courier New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600" kern="100" dirty="0">
                <a:solidFill>
                  <a:srgbClr val="E46C0A"/>
                </a:solidFill>
                <a:latin typeface="Times New Roman"/>
                <a:ea typeface="华文细黑"/>
                <a:cs typeface="Courier New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6238" y="123825"/>
            <a:ext cx="8426450" cy="42926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solidFill>
                  <a:srgbClr val="E36C0A"/>
                </a:solidFill>
                <a:latin typeface="Times New Roman"/>
                <a:ea typeface="华文细黑"/>
                <a:cs typeface="Times New Roman"/>
              </a:rPr>
              <a:t>【</a:t>
            </a:r>
            <a:r>
              <a:rPr lang="zh-CN" altLang="zh-CN" sz="2600" kern="100" dirty="0">
                <a:solidFill>
                  <a:srgbClr val="E36C0A"/>
                </a:solidFill>
                <a:latin typeface="Times New Roman"/>
                <a:ea typeface="华文细黑"/>
                <a:cs typeface="Times New Roman"/>
              </a:rPr>
              <a:t>试题评点</a:t>
            </a:r>
            <a:r>
              <a:rPr lang="en-US" altLang="zh-CN" sz="2600" kern="100" dirty="0">
                <a:solidFill>
                  <a:srgbClr val="E36C0A"/>
                </a:solidFill>
                <a:latin typeface="Times New Roman"/>
                <a:ea typeface="华文细黑"/>
                <a:cs typeface="Times New Roman"/>
              </a:rPr>
              <a:t>】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该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题考查成语运用，终于在题干上有所变化，由</a:t>
            </a:r>
            <a:r>
              <a:rPr lang="en-US" altLang="zh-CN" sz="2600" kern="100" dirty="0">
                <a:latin typeface="+mj-ea"/>
                <a:ea typeface="+mj-ea"/>
                <a:cs typeface="Courier New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负</a:t>
            </a:r>
            <a:r>
              <a:rPr lang="en-US" altLang="zh-CN" sz="2600" kern="100" dirty="0">
                <a:latin typeface="+mj-ea"/>
                <a:ea typeface="+mj-ea"/>
                <a:cs typeface="Courier New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选型变为</a:t>
            </a:r>
            <a:r>
              <a:rPr lang="en-US" altLang="zh-CN" sz="2600" kern="100" dirty="0">
                <a:latin typeface="+mj-ea"/>
                <a:ea typeface="+mj-ea"/>
                <a:cs typeface="Courier New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正</a:t>
            </a:r>
            <a:r>
              <a:rPr lang="en-US" altLang="zh-CN" sz="2600" kern="100" dirty="0">
                <a:latin typeface="+mj-ea"/>
                <a:ea typeface="+mj-ea"/>
                <a:cs typeface="Courier New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选型，难度有所提高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600" kern="100" dirty="0">
              <a:latin typeface="Times New Roman"/>
              <a:ea typeface="华文细黑"/>
              <a:cs typeface="Times New Roman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三项成语误用类型分别为搭配不当、褒贬误用、对象误用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600" kern="100" dirty="0">
              <a:latin typeface="Times New Roman"/>
              <a:ea typeface="华文细黑"/>
              <a:cs typeface="Times New Roman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但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正确选项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是经不起推敲的，句中的状语</a:t>
            </a:r>
            <a:r>
              <a:rPr lang="en-US" altLang="zh-CN" sz="2600" kern="100" dirty="0">
                <a:latin typeface="+mj-ea"/>
                <a:ea typeface="+mj-ea"/>
                <a:cs typeface="Courier New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为化解部分旅客的不满情绪</a:t>
            </a:r>
            <a:r>
              <a:rPr lang="en-US" altLang="zh-CN" sz="2600" kern="100" dirty="0">
                <a:latin typeface="+mj-ea"/>
                <a:ea typeface="+mj-ea"/>
                <a:cs typeface="Courier New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表明，设立</a:t>
            </a:r>
            <a:r>
              <a:rPr lang="en-US" altLang="zh-CN" sz="2600" kern="100" dirty="0">
                <a:latin typeface="+mj-ea"/>
                <a:ea typeface="+mj-ea"/>
                <a:cs typeface="Courier New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旅客投诉中心</a:t>
            </a:r>
            <a:r>
              <a:rPr lang="en-US" altLang="zh-CN" sz="2600" kern="100" dirty="0">
                <a:latin typeface="+mj-ea"/>
                <a:ea typeface="+mj-ea"/>
                <a:cs typeface="Courier New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并非是单纯地改正错误提高自己，而是为了化解情绪，是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被动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3700" y="827088"/>
            <a:ext cx="8426450" cy="2492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行为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还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算不上</a:t>
            </a:r>
            <a:r>
              <a:rPr lang="en-US" altLang="zh-CN" sz="2600" kern="100" dirty="0">
                <a:solidFill>
                  <a:prstClr val="black"/>
                </a:solidFill>
                <a:latin typeface="+mj-ea"/>
                <a:ea typeface="+mj-ea"/>
                <a:cs typeface="Courier New"/>
              </a:rPr>
              <a:t>“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闻过则喜</a:t>
            </a:r>
            <a:r>
              <a:rPr lang="en-US" altLang="zh-CN" sz="2600" kern="100" dirty="0">
                <a:solidFill>
                  <a:prstClr val="black"/>
                </a:solidFill>
                <a:latin typeface="+mj-ea"/>
                <a:ea typeface="+mj-ea"/>
                <a:cs typeface="Courier New"/>
              </a:rPr>
              <a:t>”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本义所具的高尚品德。出现这种错误实属不该。不过，考生遇到这种看似四个选项都是错的情况应用</a:t>
            </a:r>
            <a:r>
              <a:rPr lang="en-US" altLang="zh-CN" sz="2600" kern="100" dirty="0">
                <a:solidFill>
                  <a:prstClr val="black"/>
                </a:solidFill>
                <a:latin typeface="+mj-ea"/>
                <a:ea typeface="+mj-ea"/>
                <a:cs typeface="Courier New"/>
              </a:rPr>
              <a:t>“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优选法</a:t>
            </a:r>
            <a:r>
              <a:rPr lang="en-US" altLang="zh-CN" sz="2600" kern="100" dirty="0">
                <a:solidFill>
                  <a:prstClr val="black"/>
                </a:solidFill>
                <a:latin typeface="+mj-ea"/>
                <a:ea typeface="+mj-ea"/>
                <a:cs typeface="Courier New"/>
              </a:rPr>
              <a:t>”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，优先排除错误最明显的选项。</a:t>
            </a:r>
            <a:endParaRPr lang="zh-CN" altLang="zh-CN" sz="1050" kern="100" dirty="0">
              <a:solidFill>
                <a:prstClr val="black"/>
              </a:solidFill>
              <a:latin typeface="宋体"/>
              <a:ea typeface="+mn-ea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9088" y="546100"/>
            <a:ext cx="8510587" cy="3692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(2013·</a:t>
            </a:r>
            <a:r>
              <a:rPr lang="zh-CN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Times New Roman"/>
              </a:rPr>
              <a:t>新课标全国</a:t>
            </a:r>
            <a:r>
              <a:rPr lang="en-US" altLang="zh-CN" sz="2600" kern="100" dirty="0">
                <a:solidFill>
                  <a:srgbClr val="00B0F0"/>
                </a:solidFill>
                <a:latin typeface="宋体"/>
                <a:ea typeface="华文细黑"/>
                <a:cs typeface="Times New Roman"/>
              </a:rPr>
              <a:t>Ⅰ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下列各句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中，加点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的成语使用恰当的一项是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600" kern="100" dirty="0">
              <a:latin typeface="宋体"/>
              <a:ea typeface="+mn-ea"/>
              <a:cs typeface="Courier New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他性格比较内向，平时沉默寡言，但是一到课堂上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就</a:t>
            </a:r>
            <a:endParaRPr lang="en-US" altLang="zh-CN" sz="2600" kern="100" dirty="0">
              <a:latin typeface="Times New Roman"/>
              <a:ea typeface="华文细黑"/>
              <a:cs typeface="Times New Roman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600" kern="100" dirty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变得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振振有词，滔滔不绝，所以他的课很受学生欢迎。</a:t>
            </a:r>
            <a:endParaRPr lang="zh-CN" altLang="zh-CN" sz="2600" kern="100" dirty="0">
              <a:latin typeface="宋体"/>
              <a:ea typeface="+mn-ea"/>
              <a:cs typeface="Courier New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泰山几千年来都是文人墨客们向往的圣地，在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浩如烟海</a:t>
            </a:r>
            <a:endParaRPr lang="en-US" altLang="zh-CN" sz="2600" kern="100" dirty="0">
              <a:latin typeface="Times New Roman"/>
              <a:ea typeface="华文细黑"/>
              <a:cs typeface="Times New Roman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600" kern="100" dirty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中华典籍中，留下了众多颂扬泰山的诗词文章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600" kern="100" dirty="0">
              <a:latin typeface="宋体"/>
              <a:ea typeface="+mn-ea"/>
              <a:cs typeface="Courier New"/>
            </a:endParaRPr>
          </a:p>
        </p:txBody>
      </p:sp>
      <p:sp>
        <p:nvSpPr>
          <p:cNvPr id="28674" name="矩形 2"/>
          <p:cNvSpPr>
            <a:spLocks noChangeArrowheads="1"/>
          </p:cNvSpPr>
          <p:nvPr/>
        </p:nvSpPr>
        <p:spPr bwMode="auto">
          <a:xfrm>
            <a:off x="1460500" y="2624138"/>
            <a:ext cx="12684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  <p:sp>
        <p:nvSpPr>
          <p:cNvPr id="28675" name="矩形 4"/>
          <p:cNvSpPr>
            <a:spLocks noChangeArrowheads="1"/>
          </p:cNvSpPr>
          <p:nvPr/>
        </p:nvSpPr>
        <p:spPr bwMode="auto">
          <a:xfrm>
            <a:off x="7427913" y="3213100"/>
            <a:ext cx="1268412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7663" y="842963"/>
            <a:ext cx="8426450" cy="3016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Courier New" pitchFamily="49" charset="0"/>
              </a:rPr>
              <a:t>C.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张经理语重心长的一席话，如电光石火，让小余心头</a:t>
            </a:r>
            <a:endParaRPr lang="en-US" altLang="zh-CN" sz="2600">
              <a:solidFill>
                <a:srgbClr val="000000"/>
              </a:solidFill>
              <a:latin typeface="Times New Roman" pitchFamily="18" charset="0"/>
              <a:ea typeface="华文细黑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    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郁积的阴霾顿时消散，再次燃起争创销售佳绩的激情。</a:t>
            </a:r>
            <a:endParaRPr lang="zh-CN" altLang="zh-CN" sz="2600">
              <a:solidFill>
                <a:srgbClr val="000000"/>
              </a:solidFill>
              <a:latin typeface="宋体" charset="-122"/>
              <a:ea typeface="华文细黑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D.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迅速崛起的快递行业，经过几年的激烈竞争，大部分</a:t>
            </a:r>
            <a:endParaRPr lang="en-US" altLang="zh-CN" sz="2600">
              <a:solidFill>
                <a:srgbClr val="000000"/>
              </a:solidFill>
              <a:latin typeface="Times New Roman" pitchFamily="18" charset="0"/>
              <a:ea typeface="华文细黑"/>
              <a:cs typeface="华文细黑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    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企业都已经转行或倒闭了，市场上只剩他们几家平分</a:t>
            </a:r>
            <a:endParaRPr lang="en-US" altLang="zh-CN" sz="2600">
              <a:solidFill>
                <a:srgbClr val="000000"/>
              </a:solidFill>
              <a:latin typeface="Times New Roman" pitchFamily="18" charset="0"/>
              <a:ea typeface="华文细黑"/>
              <a:cs typeface="华文细黑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    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秋色。</a:t>
            </a:r>
            <a:endParaRPr lang="zh-CN" altLang="zh-CN" sz="2600">
              <a:solidFill>
                <a:srgbClr val="000000"/>
              </a:solidFill>
              <a:latin typeface="宋体" charset="-122"/>
              <a:cs typeface="Courier New" pitchFamily="49" charset="0"/>
            </a:endParaRPr>
          </a:p>
        </p:txBody>
      </p:sp>
      <p:sp>
        <p:nvSpPr>
          <p:cNvPr id="29698" name="矩形 2"/>
          <p:cNvSpPr>
            <a:spLocks noChangeArrowheads="1"/>
          </p:cNvSpPr>
          <p:nvPr/>
        </p:nvSpPr>
        <p:spPr bwMode="auto">
          <a:xfrm>
            <a:off x="5119688" y="1114425"/>
            <a:ext cx="1268412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  <p:sp>
        <p:nvSpPr>
          <p:cNvPr id="29699" name="矩形 4"/>
          <p:cNvSpPr>
            <a:spLocks noChangeArrowheads="1"/>
          </p:cNvSpPr>
          <p:nvPr/>
        </p:nvSpPr>
        <p:spPr bwMode="auto">
          <a:xfrm>
            <a:off x="7793038" y="2924175"/>
            <a:ext cx="684212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</a:t>
            </a:r>
            <a:endParaRPr lang="zh-CN" altLang="en-US" sz="2600">
              <a:latin typeface="Calibri" pitchFamily="34" charset="0"/>
            </a:endParaRPr>
          </a:p>
        </p:txBody>
      </p:sp>
      <p:sp>
        <p:nvSpPr>
          <p:cNvPr id="29700" name="矩形 5"/>
          <p:cNvSpPr>
            <a:spLocks noChangeArrowheads="1"/>
          </p:cNvSpPr>
          <p:nvPr/>
        </p:nvSpPr>
        <p:spPr bwMode="auto">
          <a:xfrm>
            <a:off x="684213" y="3498850"/>
            <a:ext cx="68580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.   .</a:t>
            </a:r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8613" y="320675"/>
            <a:ext cx="8426450" cy="42179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项振振有词：形容理由似乎很充分，说个不休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600" kern="100" dirty="0">
              <a:latin typeface="Times New Roman"/>
              <a:ea typeface="华文细黑"/>
              <a:cs typeface="Times New Roman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项浩如烟海：形容文献、资料等非常丰富。使用正确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600" kern="100" dirty="0">
              <a:latin typeface="Times New Roman"/>
              <a:ea typeface="华文细黑"/>
              <a:cs typeface="Times New Roman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项电光石火：比喻事物瞬息即逝。现多形容事物像闪电和石火一样一瞬间就消逝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600" kern="100" dirty="0">
              <a:latin typeface="Times New Roman"/>
              <a:ea typeface="华文细黑"/>
              <a:cs typeface="Times New Roman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项平分秋色：指双方各占一半。指的是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双方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，此处是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几家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600" kern="100" dirty="0">
                <a:solidFill>
                  <a:srgbClr val="E46C0A"/>
                </a:solidFill>
                <a:latin typeface="Times New Roman"/>
                <a:ea typeface="华文细黑"/>
                <a:cs typeface="Courier New"/>
              </a:rPr>
              <a:t>B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8925" y="915988"/>
            <a:ext cx="8597900" cy="18208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E36C0A"/>
                </a:solidFill>
                <a:latin typeface="Times New Roman"/>
                <a:ea typeface="华文细黑"/>
                <a:cs typeface="Times New Roman"/>
              </a:rPr>
              <a:t>【试题评点】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600" dirty="0">
                <a:latin typeface="Times New Roman"/>
                <a:ea typeface="华文细黑"/>
                <a:cs typeface="Times New Roman"/>
              </a:rPr>
              <a:t>该</a:t>
            </a:r>
            <a:r>
              <a:rPr lang="zh-CN" altLang="zh-CN" sz="2600" dirty="0">
                <a:latin typeface="Times New Roman"/>
                <a:ea typeface="华文细黑"/>
                <a:cs typeface="Times New Roman"/>
              </a:rPr>
              <a:t>题保持与</a:t>
            </a:r>
            <a:r>
              <a:rPr lang="en-US" altLang="zh-CN" sz="2600" dirty="0">
                <a:latin typeface="Times New Roman"/>
                <a:ea typeface="华文细黑"/>
              </a:rPr>
              <a:t>2012</a:t>
            </a:r>
            <a:r>
              <a:rPr lang="zh-CN" altLang="zh-CN" sz="2600" dirty="0">
                <a:latin typeface="Times New Roman"/>
                <a:ea typeface="华文细黑"/>
                <a:cs typeface="Times New Roman"/>
              </a:rPr>
              <a:t>年一致的命题风格，难度稍小点。错误项</a:t>
            </a:r>
            <a:r>
              <a:rPr lang="en-US" altLang="zh-CN" sz="2600" dirty="0">
                <a:latin typeface="Times New Roman"/>
                <a:ea typeface="华文细黑"/>
              </a:rPr>
              <a:t>A</a:t>
            </a:r>
            <a:r>
              <a:rPr lang="zh-CN" altLang="zh-CN" sz="26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600" dirty="0">
                <a:latin typeface="Times New Roman"/>
                <a:ea typeface="华文细黑"/>
              </a:rPr>
              <a:t>C</a:t>
            </a:r>
            <a:r>
              <a:rPr lang="zh-CN" altLang="zh-CN" sz="26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600" dirty="0">
                <a:latin typeface="Times New Roman"/>
                <a:ea typeface="华文细黑"/>
              </a:rPr>
              <a:t>D</a:t>
            </a:r>
            <a:r>
              <a:rPr lang="zh-CN" altLang="zh-CN" sz="2600" dirty="0">
                <a:latin typeface="Times New Roman"/>
                <a:ea typeface="华文细黑"/>
                <a:cs typeface="Times New Roman"/>
              </a:rPr>
              <a:t>中的成语误用分别属褒贬不当、望文生义、不合语境。</a:t>
            </a:r>
            <a:endParaRPr lang="en-US" altLang="zh-CN" sz="2600" kern="100" dirty="0">
              <a:latin typeface="Times New Roman"/>
              <a:ea typeface="华文细黑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50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1952625" y="2019300"/>
            <a:ext cx="56896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Ⅰ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精做课标真题，把握复习方向</a:t>
            </a:r>
          </a:p>
        </p:txBody>
      </p:sp>
      <p:sp>
        <p:nvSpPr>
          <p:cNvPr id="14338" name="Text Box 51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992313" y="3032125"/>
            <a:ext cx="6008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Ⅱ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如何正确使用成语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6700" y="357188"/>
            <a:ext cx="8596313" cy="42926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5.</a:t>
            </a:r>
            <a:r>
              <a:rPr lang="en-US" altLang="zh-CN" sz="2600">
                <a:solidFill>
                  <a:srgbClr val="00B0F0"/>
                </a:solidFill>
                <a:latin typeface="Times New Roman" pitchFamily="18" charset="0"/>
                <a:ea typeface="华文细黑"/>
                <a:cs typeface="Courier New" pitchFamily="49" charset="0"/>
              </a:rPr>
              <a:t>(2013·</a:t>
            </a:r>
            <a:r>
              <a:rPr lang="zh-CN" altLang="zh-CN" sz="2600">
                <a:solidFill>
                  <a:srgbClr val="00B0F0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新课标全国</a:t>
            </a:r>
            <a:r>
              <a:rPr lang="en-US" altLang="zh-CN" sz="2600">
                <a:solidFill>
                  <a:srgbClr val="00B0F0"/>
                </a:solidFill>
                <a:latin typeface="宋体" charset="-122"/>
                <a:ea typeface="华文细黑"/>
                <a:cs typeface="Times New Roman" pitchFamily="18" charset="0"/>
              </a:rPr>
              <a:t>Ⅱ</a:t>
            </a:r>
            <a:r>
              <a:rPr lang="en-US" altLang="zh-CN" sz="2600">
                <a:solidFill>
                  <a:srgbClr val="00B0F0"/>
                </a:solidFill>
                <a:latin typeface="Times New Roman" pitchFamily="18" charset="0"/>
                <a:ea typeface="华文细黑"/>
                <a:cs typeface="Courier New" pitchFamily="49" charset="0"/>
              </a:rPr>
              <a:t>)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下列各句中，加点的成语使用恰当的一项是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　　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)</a:t>
            </a:r>
            <a:endParaRPr lang="zh-CN" altLang="zh-CN" sz="2600">
              <a:latin typeface="宋体" charset="-122"/>
              <a:ea typeface="华文细黑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A.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荆山之巅的大禹雕像头戴栉风沐雨的斗笠，手握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开山</a:t>
            </a:r>
            <a:endParaRPr lang="en-US" altLang="zh-CN" sz="2600">
              <a:latin typeface="Times New Roman" pitchFamily="18" charset="0"/>
              <a:ea typeface="华文细黑"/>
              <a:cs typeface="华文细黑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    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挖河的神锸，脚踏兴风作浪的蛟龙，再现了他与洪水</a:t>
            </a:r>
            <a:endParaRPr lang="en-US" altLang="zh-CN" sz="2600">
              <a:latin typeface="Times New Roman" pitchFamily="18" charset="0"/>
              <a:ea typeface="华文细黑"/>
              <a:cs typeface="华文细黑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    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搏斗的雄姿。</a:t>
            </a:r>
            <a:endParaRPr lang="zh-CN" altLang="zh-CN" sz="2600">
              <a:latin typeface="宋体" charset="-122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B.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京剧大师梅兰芳先生不仅在舞台上风姿绰约，在日常生</a:t>
            </a:r>
            <a:endParaRPr lang="en-US" altLang="zh-CN" sz="2600">
              <a:latin typeface="Times New Roman" pitchFamily="18" charset="0"/>
              <a:ea typeface="华文细黑"/>
              <a:cs typeface="华文细黑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    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活中也气度不凡，无论何时何地，他总能让人为之倾倒。</a:t>
            </a:r>
            <a:endParaRPr lang="zh-CN" altLang="zh-CN" sz="2600">
              <a:latin typeface="宋体" charset="-122"/>
              <a:cs typeface="Courier New" pitchFamily="49" charset="0"/>
            </a:endParaRPr>
          </a:p>
        </p:txBody>
      </p:sp>
      <p:sp>
        <p:nvSpPr>
          <p:cNvPr id="32770" name="矩形 2"/>
          <p:cNvSpPr>
            <a:spLocks noChangeArrowheads="1"/>
          </p:cNvSpPr>
          <p:nvPr/>
        </p:nvSpPr>
        <p:spPr bwMode="auto">
          <a:xfrm>
            <a:off x="4379913" y="1828800"/>
            <a:ext cx="12684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  <p:sp>
        <p:nvSpPr>
          <p:cNvPr id="32771" name="矩形 4"/>
          <p:cNvSpPr>
            <a:spLocks noChangeArrowheads="1"/>
          </p:cNvSpPr>
          <p:nvPr/>
        </p:nvSpPr>
        <p:spPr bwMode="auto">
          <a:xfrm>
            <a:off x="5705475" y="3613150"/>
            <a:ext cx="12684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5438" y="673100"/>
            <a:ext cx="8477250" cy="3694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Courier New" pitchFamily="49" charset="0"/>
              </a:rPr>
              <a:t>C.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最近几年，由于市场竞争加剧，小家电生产企业加速</a:t>
            </a:r>
            <a:endParaRPr lang="en-US" altLang="zh-CN" sz="2600">
              <a:solidFill>
                <a:srgbClr val="000000"/>
              </a:solidFill>
              <a:latin typeface="Times New Roman" pitchFamily="18" charset="0"/>
              <a:ea typeface="华文细黑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    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整合，目前只剩下五六家分庭抗礼，占据了全省</a:t>
            </a: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Courier New" pitchFamily="49" charset="0"/>
              </a:rPr>
              <a:t>60%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的</a:t>
            </a:r>
            <a:endParaRPr lang="en-US" altLang="zh-CN" sz="2600">
              <a:solidFill>
                <a:srgbClr val="000000"/>
              </a:solidFill>
              <a:latin typeface="Times New Roman" pitchFamily="18" charset="0"/>
              <a:ea typeface="华文细黑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    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市场份额。</a:t>
            </a:r>
            <a:endParaRPr lang="zh-CN" altLang="zh-CN" sz="2600">
              <a:solidFill>
                <a:srgbClr val="000000"/>
              </a:solidFill>
              <a:latin typeface="宋体" charset="-122"/>
              <a:ea typeface="华文细黑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D.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家庭条件的优越和父母的溺爱，养成了他傲慢狂妄的</a:t>
            </a:r>
            <a:endParaRPr lang="en-US" altLang="zh-CN" sz="2600">
              <a:solidFill>
                <a:srgbClr val="000000"/>
              </a:solidFill>
              <a:latin typeface="Times New Roman" pitchFamily="18" charset="0"/>
              <a:ea typeface="华文细黑"/>
              <a:cs typeface="华文细黑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    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个性，不管对谁都侧目而视，一副天不怕地不怕的小</a:t>
            </a:r>
            <a:endParaRPr lang="en-US" altLang="zh-CN" sz="2600">
              <a:solidFill>
                <a:srgbClr val="000000"/>
              </a:solidFill>
              <a:latin typeface="Times New Roman" pitchFamily="18" charset="0"/>
              <a:ea typeface="华文细黑"/>
              <a:cs typeface="华文细黑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    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霸王样子。</a:t>
            </a:r>
            <a:endParaRPr lang="zh-CN" altLang="zh-CN" sz="2600">
              <a:solidFill>
                <a:srgbClr val="000000"/>
              </a:solidFill>
              <a:latin typeface="宋体" charset="-122"/>
              <a:cs typeface="Courier New" pitchFamily="49" charset="0"/>
            </a:endParaRPr>
          </a:p>
        </p:txBody>
      </p:sp>
      <p:sp>
        <p:nvSpPr>
          <p:cNvPr id="33794" name="矩形 3"/>
          <p:cNvSpPr>
            <a:spLocks noChangeArrowheads="1"/>
          </p:cNvSpPr>
          <p:nvPr/>
        </p:nvSpPr>
        <p:spPr bwMode="auto">
          <a:xfrm>
            <a:off x="4449763" y="1558925"/>
            <a:ext cx="1268412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  <p:sp>
        <p:nvSpPr>
          <p:cNvPr id="33795" name="矩形 4"/>
          <p:cNvSpPr>
            <a:spLocks noChangeArrowheads="1"/>
          </p:cNvSpPr>
          <p:nvPr/>
        </p:nvSpPr>
        <p:spPr bwMode="auto">
          <a:xfrm>
            <a:off x="3467100" y="3335338"/>
            <a:ext cx="126841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4488" y="385763"/>
            <a:ext cx="8477250" cy="42926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项栉风沐雨：风梳头，雨洗发，形容奔波劳碌，不避风雨。适用对象是人，不能是斗笠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600" kern="100" dirty="0">
              <a:latin typeface="Times New Roman"/>
              <a:ea typeface="华文细黑"/>
              <a:cs typeface="Times New Roman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项风姿绰约：形容女子风韵姿态柔美动人。在这里形容梅兰芳是可以的，因为他扮演的是旦角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600" kern="100" dirty="0">
              <a:latin typeface="Times New Roman"/>
              <a:ea typeface="华文细黑"/>
              <a:cs typeface="Times New Roman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项分庭抗礼：原指宾主相见，站在庭院的两边，相对行礼；现在用来指双方平起平坐，实力相当，可以抗衡。与语境不符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600" kern="100" dirty="0">
              <a:latin typeface="Times New Roman"/>
              <a:ea typeface="华文细黑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7188" y="1025525"/>
            <a:ext cx="8429625" cy="1892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项侧目而视：不敢从正面看，斜着眼睛看人，形容畏惧而又愤恨。句意是说其傲慢，显然不当。</a:t>
            </a:r>
            <a:endParaRPr lang="zh-CN" altLang="zh-CN" sz="1050" kern="100" dirty="0">
              <a:solidFill>
                <a:prstClr val="black"/>
              </a:solidFill>
              <a:latin typeface="宋体"/>
              <a:ea typeface="+mn-ea"/>
              <a:cs typeface="Courier New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600" kern="100" dirty="0">
                <a:solidFill>
                  <a:srgbClr val="E46C0A"/>
                </a:solidFill>
                <a:latin typeface="Times New Roman"/>
                <a:ea typeface="华文细黑"/>
                <a:cs typeface="Courier New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6700" y="652463"/>
            <a:ext cx="8512175" cy="3692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600">
                <a:solidFill>
                  <a:srgbClr val="E36C0A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【试题评点】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　该题与该年新课标全国</a:t>
            </a:r>
            <a:r>
              <a:rPr lang="zh-CN" altLang="zh-CN" sz="2600">
                <a:latin typeface="宋体" charset="-122"/>
                <a:cs typeface="Times New Roman" pitchFamily="18" charset="0"/>
              </a:rPr>
              <a:t>Ⅰ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成语题题型特点一致，从</a:t>
            </a:r>
            <a:r>
              <a:rPr lang="en-US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B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、</a:t>
            </a:r>
            <a:r>
              <a:rPr lang="en-US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D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两项看难度稍大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。</a:t>
            </a:r>
            <a:endParaRPr lang="en-US" altLang="zh-CN" sz="2600">
              <a:latin typeface="Times New Roman" pitchFamily="18" charset="0"/>
              <a:ea typeface="华文细黑"/>
              <a:cs typeface="华文细黑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因为选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B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项需要一定的文化知识，知道梅兰芳为男性演员，他在舞台上扮演的是旦角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女性人物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，否则很难选对。</a:t>
            </a:r>
            <a:endParaRPr lang="en-US" altLang="zh-CN" sz="2600">
              <a:latin typeface="Times New Roman" pitchFamily="18" charset="0"/>
              <a:ea typeface="华文细黑"/>
              <a:cs typeface="华文细黑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D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项</a:t>
            </a:r>
            <a:r>
              <a:rPr lang="en-US" altLang="zh-CN" sz="2600">
                <a:solidFill>
                  <a:srgbClr val="000000"/>
                </a:solidFill>
                <a:latin typeface="宋体" charset="-122"/>
                <a:cs typeface="Courier New" pitchFamily="49" charset="0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侧目而视</a:t>
            </a:r>
            <a:r>
              <a:rPr lang="en-US" altLang="zh-CN" sz="2600">
                <a:solidFill>
                  <a:srgbClr val="000000"/>
                </a:solidFill>
                <a:latin typeface="宋体" charset="-122"/>
                <a:cs typeface="Courier New" pitchFamily="49" charset="0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很迷惑人，须对它有个精准的把握，还要结合语境才能排除掉。</a:t>
            </a:r>
            <a:endParaRPr lang="zh-CN" altLang="zh-CN" sz="1000">
              <a:latin typeface="宋体" charset="-122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4963" y="546100"/>
            <a:ext cx="8510587" cy="3617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6.</a:t>
            </a:r>
            <a:r>
              <a:rPr lang="en-US" altLang="zh-CN" sz="2600">
                <a:solidFill>
                  <a:srgbClr val="00B0F0"/>
                </a:solidFill>
                <a:latin typeface="Times New Roman" pitchFamily="18" charset="0"/>
                <a:ea typeface="华文细黑"/>
                <a:cs typeface="Courier New" pitchFamily="49" charset="0"/>
              </a:rPr>
              <a:t>(2014·</a:t>
            </a:r>
            <a:r>
              <a:rPr lang="zh-CN" altLang="zh-CN" sz="2600">
                <a:solidFill>
                  <a:srgbClr val="00B0F0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新课标全国</a:t>
            </a:r>
            <a:r>
              <a:rPr lang="en-US" altLang="zh-CN" sz="2600">
                <a:solidFill>
                  <a:srgbClr val="00B0F0"/>
                </a:solidFill>
                <a:latin typeface="宋体" charset="-122"/>
                <a:ea typeface="华文细黑"/>
                <a:cs typeface="Times New Roman" pitchFamily="18" charset="0"/>
              </a:rPr>
              <a:t>Ⅰ</a:t>
            </a:r>
            <a:r>
              <a:rPr lang="en-US" altLang="zh-CN" sz="2600">
                <a:solidFill>
                  <a:srgbClr val="00B0F0"/>
                </a:solidFill>
                <a:latin typeface="Times New Roman" pitchFamily="18" charset="0"/>
                <a:ea typeface="华文细黑"/>
                <a:cs typeface="Courier New" pitchFamily="49" charset="0"/>
              </a:rPr>
              <a:t>)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依次填入下列各句横线处的成语，最恰当的一组是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　　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)</a:t>
            </a:r>
            <a:endParaRPr lang="zh-CN" altLang="zh-CN" sz="2600">
              <a:latin typeface="宋体" charset="-122"/>
              <a:ea typeface="华文细黑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(1)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医疗质量是关系到病人生命安危的大事，救死扶伤是医务人员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________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的天职。</a:t>
            </a:r>
            <a:endParaRPr lang="zh-CN" altLang="zh-CN" sz="2600">
              <a:latin typeface="宋体" charset="-122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(2)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中国传统的严父慈母型的家庭关系，常令父亲们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________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地承担起教育子女的义务。</a:t>
            </a:r>
            <a:endParaRPr lang="zh-CN" altLang="zh-CN" sz="2600">
              <a:latin typeface="宋体" charset="-122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1313" y="549275"/>
            <a:ext cx="8510587" cy="3692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(3)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在全国比赛中屡获金奖的我省杂技团，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________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地承担了这次出国演出任务。</a:t>
            </a:r>
            <a:endParaRPr lang="zh-CN" altLang="zh-CN" sz="1000">
              <a:latin typeface="宋体" charset="-122"/>
              <a:ea typeface="华文细黑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A.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当仁不让　　责无旁贷　　义不容辞</a:t>
            </a:r>
            <a:endParaRPr lang="zh-CN" altLang="zh-CN" sz="1000">
              <a:latin typeface="宋体" charset="-122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B.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责无旁贷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  	      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义不容辞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        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当仁不让</a:t>
            </a:r>
            <a:endParaRPr lang="zh-CN" altLang="zh-CN" sz="1000">
              <a:latin typeface="宋体" charset="-122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C.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义不容辞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        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责无旁贷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        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当仁不让</a:t>
            </a:r>
            <a:endParaRPr lang="zh-CN" altLang="zh-CN" sz="1000">
              <a:latin typeface="宋体" charset="-122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D.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义不容辞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        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当仁不让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        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责无旁贷</a:t>
            </a:r>
            <a:endParaRPr lang="zh-CN" altLang="zh-CN" sz="1000">
              <a:latin typeface="宋体" charset="-122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6700" y="184150"/>
            <a:ext cx="8512175" cy="4818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600">
                <a:solidFill>
                  <a:srgbClr val="0000FF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解析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　本题考查近义词辨析。题目中涉及</a:t>
            </a:r>
            <a:r>
              <a:rPr lang="en-US" altLang="zh-CN" sz="2600">
                <a:latin typeface="宋体" charset="-122"/>
                <a:ea typeface="华文细黑"/>
                <a:cs typeface="Times New Roman" pitchFamily="18" charset="0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义不容辞</a:t>
            </a:r>
            <a:r>
              <a:rPr lang="en-US" altLang="zh-CN" sz="2600">
                <a:latin typeface="宋体" charset="-122"/>
                <a:ea typeface="华文细黑"/>
                <a:cs typeface="Times New Roman" pitchFamily="18" charset="0"/>
              </a:rPr>
              <a:t>”“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责无旁贷</a:t>
            </a:r>
            <a:r>
              <a:rPr lang="en-US" altLang="zh-CN" sz="2600">
                <a:latin typeface="宋体" charset="-122"/>
                <a:ea typeface="华文细黑"/>
                <a:cs typeface="Times New Roman" pitchFamily="18" charset="0"/>
              </a:rPr>
              <a:t>”“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当仁不让</a:t>
            </a:r>
            <a:r>
              <a:rPr lang="en-US" altLang="zh-CN" sz="2600">
                <a:latin typeface="宋体" charset="-122"/>
                <a:ea typeface="华文细黑"/>
                <a:cs typeface="Times New Roman" pitchFamily="18" charset="0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三个成语。义不容辞：义，道义；容，允许；辞，推辞。道义上不允许推辞。若推辞则受道德上的、良心上的谴责。责无旁贷：贷，推卸。自己的责任，不能推卸给别人。强调责任不能推脱，如果推诿了，会受到制度、法律的制裁。当仁不让：遇到应该做的事，积极主动去做，不推辞，不退让。</a:t>
            </a:r>
            <a:endParaRPr lang="zh-CN" altLang="zh-CN" sz="1000">
              <a:latin typeface="宋体" charset="-122"/>
              <a:ea typeface="华文细黑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600">
                <a:solidFill>
                  <a:srgbClr val="0000FF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答案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　</a:t>
            </a:r>
            <a:r>
              <a:rPr lang="en-US" altLang="zh-CN" sz="2600">
                <a:solidFill>
                  <a:srgbClr val="E46C0A"/>
                </a:solidFill>
                <a:latin typeface="Times New Roman" pitchFamily="18" charset="0"/>
                <a:ea typeface="华文细黑"/>
                <a:cs typeface="Courier New" pitchFamily="49" charset="0"/>
              </a:rPr>
              <a:t>C</a:t>
            </a:r>
            <a:endParaRPr lang="zh-CN" altLang="zh-CN" sz="1000">
              <a:latin typeface="宋体" charset="-122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4325" y="798513"/>
            <a:ext cx="8510588" cy="2493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E36C0A"/>
                </a:solidFill>
                <a:latin typeface="Times New Roman"/>
                <a:ea typeface="华文细黑"/>
                <a:cs typeface="Times New Roman"/>
              </a:rPr>
              <a:t>【试题评点】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该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题依然是考查成语的运用能力，不过，题型变了，由过去一直坚持用的判断正误改为选择恰当的成语填空。成语数量由四个降为三个，难度略有降低，重点是在语境中辨析易混成语的能力。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0038" y="549275"/>
            <a:ext cx="8512175" cy="3692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7.</a:t>
            </a:r>
            <a:r>
              <a:rPr lang="en-US" altLang="zh-CN" sz="2600">
                <a:solidFill>
                  <a:srgbClr val="00B0F0"/>
                </a:solidFill>
                <a:latin typeface="Times New Roman" pitchFamily="18" charset="0"/>
                <a:ea typeface="华文细黑"/>
                <a:cs typeface="Courier New" pitchFamily="49" charset="0"/>
              </a:rPr>
              <a:t>(2014·</a:t>
            </a:r>
            <a:r>
              <a:rPr lang="zh-CN" altLang="zh-CN" sz="2600">
                <a:solidFill>
                  <a:srgbClr val="00B0F0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新课标全国</a:t>
            </a:r>
            <a:r>
              <a:rPr lang="en-US" altLang="zh-CN" sz="2600">
                <a:solidFill>
                  <a:srgbClr val="00B0F0"/>
                </a:solidFill>
                <a:latin typeface="宋体" charset="-122"/>
                <a:ea typeface="华文细黑"/>
                <a:cs typeface="Times New Roman" pitchFamily="18" charset="0"/>
              </a:rPr>
              <a:t>Ⅱ</a:t>
            </a:r>
            <a:r>
              <a:rPr lang="en-US" altLang="zh-CN" sz="2600">
                <a:solidFill>
                  <a:srgbClr val="00B0F0"/>
                </a:solidFill>
                <a:latin typeface="Times New Roman" pitchFamily="18" charset="0"/>
                <a:ea typeface="华文细黑"/>
                <a:cs typeface="Courier New" pitchFamily="49" charset="0"/>
              </a:rPr>
              <a:t>)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依次填入下列各句横线处的成语，最恰当的一组是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　　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)</a:t>
            </a:r>
            <a:endParaRPr lang="zh-CN" altLang="zh-CN" sz="1000">
              <a:latin typeface="宋体" charset="-122"/>
              <a:ea typeface="华文细黑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(1)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消防工作必须立足于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________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，从提高公众的防火意识做起。</a:t>
            </a:r>
            <a:endParaRPr lang="zh-CN" altLang="zh-CN" sz="1000">
              <a:latin typeface="宋体" charset="-122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(2)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即使现有的产品畅销，也要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________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，抓紧技术储备与新产品开发。</a:t>
            </a:r>
            <a:endParaRPr lang="zh-CN" altLang="zh-CN" sz="1000">
              <a:latin typeface="宋体" charset="-122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Box 20"/>
          <p:cNvSpPr txBox="1">
            <a:spLocks noChangeArrowheads="1"/>
          </p:cNvSpPr>
          <p:nvPr/>
        </p:nvSpPr>
        <p:spPr bwMode="auto">
          <a:xfrm>
            <a:off x="133350" y="203200"/>
            <a:ext cx="7462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Ⅰ</a:t>
            </a:r>
            <a:r>
              <a:rPr lang="zh-CN" altLang="en-US" sz="2800" b="1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　精做课标真题，把握复习方向</a:t>
            </a:r>
          </a:p>
        </p:txBody>
      </p:sp>
      <p:sp>
        <p:nvSpPr>
          <p:cNvPr id="7" name="矩形 6"/>
          <p:cNvSpPr/>
          <p:nvPr/>
        </p:nvSpPr>
        <p:spPr>
          <a:xfrm>
            <a:off x="179388" y="868363"/>
            <a:ext cx="8785225" cy="42052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4000"/>
              </a:lnSpc>
            </a:pPr>
            <a:r>
              <a:rPr lang="en-US" altLang="zh-CN" sz="2600" b="1">
                <a:solidFill>
                  <a:srgbClr val="E36C0A"/>
                </a:solidFill>
                <a:latin typeface="微软雅黑"/>
                <a:ea typeface="微软雅黑"/>
                <a:cs typeface="Times New Roman" pitchFamily="18" charset="0"/>
              </a:rPr>
              <a:t>[</a:t>
            </a:r>
            <a:r>
              <a:rPr lang="zh-CN" altLang="zh-CN" sz="2600" b="1">
                <a:solidFill>
                  <a:srgbClr val="E36C0A"/>
                </a:solidFill>
                <a:latin typeface="微软雅黑"/>
                <a:ea typeface="微软雅黑"/>
                <a:cs typeface="Times New Roman" pitchFamily="18" charset="0"/>
              </a:rPr>
              <a:t>考点要求</a:t>
            </a:r>
            <a:r>
              <a:rPr lang="en-US" altLang="zh-CN" sz="2600" b="1">
                <a:solidFill>
                  <a:srgbClr val="E36C0A"/>
                </a:solidFill>
                <a:latin typeface="微软雅黑"/>
                <a:ea typeface="微软雅黑"/>
                <a:cs typeface="Times New Roman" pitchFamily="18" charset="0"/>
              </a:rPr>
              <a:t>]</a:t>
            </a:r>
            <a:r>
              <a:rPr lang="zh-CN" altLang="zh-CN" sz="2600" b="1">
                <a:solidFill>
                  <a:srgbClr val="E36C0A"/>
                </a:solidFill>
                <a:latin typeface="微软雅黑"/>
                <a:ea typeface="微软雅黑"/>
                <a:cs typeface="Times New Roman" pitchFamily="18" charset="0"/>
              </a:rPr>
              <a:t>　</a:t>
            </a:r>
            <a:r>
              <a:rPr lang="zh-CN" altLang="en-US" sz="2600" b="1">
                <a:solidFill>
                  <a:srgbClr val="E36C0A"/>
                </a:solidFill>
                <a:latin typeface="微软雅黑"/>
                <a:ea typeface="微软雅黑"/>
                <a:cs typeface="Times New Roman" pitchFamily="18" charset="0"/>
              </a:rPr>
              <a:t>正确使用词语（包括熟语）</a:t>
            </a:r>
            <a:endParaRPr lang="zh-CN" altLang="zh-CN" sz="2600" b="1">
              <a:solidFill>
                <a:srgbClr val="E36C0A"/>
              </a:solidFill>
              <a:latin typeface="微软雅黑"/>
              <a:ea typeface="微软雅黑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1.</a:t>
            </a:r>
            <a:r>
              <a:rPr lang="en-US" altLang="zh-CN" sz="2600">
                <a:solidFill>
                  <a:srgbClr val="00B0F0"/>
                </a:solidFill>
                <a:latin typeface="Times New Roman" pitchFamily="18" charset="0"/>
                <a:ea typeface="华文细黑"/>
                <a:cs typeface="Courier New" pitchFamily="49" charset="0"/>
              </a:rPr>
              <a:t>(2010·</a:t>
            </a:r>
            <a:r>
              <a:rPr lang="zh-CN" altLang="zh-CN" sz="2600">
                <a:solidFill>
                  <a:srgbClr val="00B0F0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课标全国</a:t>
            </a:r>
            <a:r>
              <a:rPr lang="en-US" altLang="zh-CN" sz="2600">
                <a:solidFill>
                  <a:srgbClr val="00B0F0"/>
                </a:solidFill>
                <a:latin typeface="Times New Roman" pitchFamily="18" charset="0"/>
                <a:ea typeface="华文细黑"/>
                <a:cs typeface="Courier New" pitchFamily="49" charset="0"/>
              </a:rPr>
              <a:t>)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下列各句中</a:t>
            </a:r>
            <a:r>
              <a:rPr lang="en-US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,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加点的成语使用不恰当的一项是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　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)</a:t>
            </a:r>
            <a:endParaRPr lang="zh-CN" altLang="zh-CN" sz="2600">
              <a:latin typeface="宋体" charset="-122"/>
              <a:ea typeface="华文细黑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A.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看到果农家里汗牛充栋的黄灿灿的橙子，我深感欣慰，因</a:t>
            </a:r>
            <a:endParaRPr lang="en-US" altLang="zh-CN" sz="2600">
              <a:latin typeface="Times New Roman" pitchFamily="18" charset="0"/>
              <a:ea typeface="华文细黑"/>
              <a:cs typeface="华文细黑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    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为这说明我们开发的新品种产量高，品质好。</a:t>
            </a:r>
            <a:endParaRPr lang="zh-CN" altLang="zh-CN" sz="2600">
              <a:latin typeface="宋体" charset="-122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B.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有些人取得一点成绩，便自命不凡，洋洋自得，尾巴都翘</a:t>
            </a:r>
            <a:endParaRPr lang="en-US" altLang="zh-CN" sz="2600">
              <a:latin typeface="Times New Roman" pitchFamily="18" charset="0"/>
              <a:ea typeface="华文细黑"/>
              <a:cs typeface="华文细黑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    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到天上去了，这样的人终究不会有大的作为。</a:t>
            </a:r>
            <a:endParaRPr lang="zh-CN" altLang="zh-CN" sz="2600">
              <a:latin typeface="宋体" charset="-122"/>
              <a:cs typeface="Courier New" pitchFamily="49" charset="0"/>
            </a:endParaRPr>
          </a:p>
        </p:txBody>
      </p:sp>
      <p:sp>
        <p:nvSpPr>
          <p:cNvPr id="15363" name="TextBox 8"/>
          <p:cNvSpPr txBox="1">
            <a:spLocks noChangeArrowheads="1"/>
          </p:cNvSpPr>
          <p:nvPr/>
        </p:nvSpPr>
        <p:spPr bwMode="auto">
          <a:xfrm flipH="1">
            <a:off x="2671763" y="2878138"/>
            <a:ext cx="12080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.   .    .   .</a:t>
            </a:r>
            <a:endParaRPr lang="zh-CN" alt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4" name="TextBox 9"/>
          <p:cNvSpPr txBox="1">
            <a:spLocks noChangeArrowheads="1"/>
          </p:cNvSpPr>
          <p:nvPr/>
        </p:nvSpPr>
        <p:spPr bwMode="auto">
          <a:xfrm flipH="1">
            <a:off x="4284663" y="4054475"/>
            <a:ext cx="12080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.   .    .   .</a:t>
            </a:r>
            <a:endParaRPr lang="zh-CN" altLang="en-US" sz="24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3688" y="549275"/>
            <a:ext cx="8512175" cy="3692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(3)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如果我们不从小事做起，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________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，那些细小的苗头最终可能酿成大祸。</a:t>
            </a:r>
            <a:endParaRPr lang="zh-CN" altLang="zh-CN" sz="1000">
              <a:latin typeface="宋体" charset="-122"/>
              <a:ea typeface="华文细黑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A.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防患未然　防微杜渐　未雨绸缪</a:t>
            </a:r>
            <a:endParaRPr lang="zh-CN" altLang="zh-CN" sz="1000">
              <a:latin typeface="宋体" charset="-122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B.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防患未然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    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未雨绸缪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    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防微杜渐</a:t>
            </a:r>
            <a:endParaRPr lang="zh-CN" altLang="zh-CN" sz="1000">
              <a:latin typeface="宋体" charset="-122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C.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未雨绸缪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    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防微杜渐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    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防患未然</a:t>
            </a:r>
            <a:endParaRPr lang="zh-CN" altLang="zh-CN" sz="1000">
              <a:latin typeface="宋体" charset="-122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D.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未雨绸缪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    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防患未然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    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防微杜渐</a:t>
            </a:r>
            <a:endParaRPr lang="zh-CN" altLang="zh-CN" sz="1000">
              <a:latin typeface="宋体" charset="-122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6700" y="166688"/>
            <a:ext cx="8512175" cy="48180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本题从近义混淆的角度考查成语的使用。防患未然：在事故或灾害尚未发生时采取预防措施。防微杜渐：在错误或坏事萌芽的时候及时制止，不让它发展。微，指事物的苗头。渐，指事物的发展。未雨绸缪：趁着天没下雨，先修缮房屋门窗，比喻事先做好准备。这三个成语的侧重点不同。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句侧重于祸患的预防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句侧重于早做准备，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句侧重于预防祸患的积累。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600" kern="100" dirty="0">
                <a:solidFill>
                  <a:srgbClr val="E46C0A"/>
                </a:solidFill>
                <a:latin typeface="Times New Roman"/>
                <a:ea typeface="华文细黑"/>
                <a:cs typeface="Courier New"/>
              </a:rPr>
              <a:t>B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5275" y="1158875"/>
            <a:ext cx="8512175" cy="1816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E36C0A"/>
                </a:solidFill>
                <a:latin typeface="Times New Roman"/>
                <a:ea typeface="华文细黑"/>
                <a:cs typeface="Times New Roman"/>
              </a:rPr>
              <a:t>【试题评点】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该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题同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2014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年新课标全国</a:t>
            </a:r>
            <a:r>
              <a:rPr lang="zh-CN" altLang="zh-CN" sz="2600" kern="100" dirty="0">
                <a:latin typeface="宋体"/>
                <a:ea typeface="+mn-ea"/>
                <a:cs typeface="宋体"/>
              </a:rPr>
              <a:t>Ⅰ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的命题思路、形式完全相同。这种题型，看似成语数量在减少，但在成语的理解和运用的准确性上有所提高。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9063" y="46038"/>
            <a:ext cx="8769350" cy="6096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00" b="1" kern="1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命题探究及备考启示</a:t>
            </a:r>
            <a:endParaRPr lang="zh-CN" altLang="zh-CN" sz="2600" b="1" kern="100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1463" y="1492250"/>
            <a:ext cx="8596312" cy="3692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600" kern="100" dirty="0">
                <a:solidFill>
                  <a:srgbClr val="E46C0A"/>
                </a:solidFill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600" kern="100" dirty="0">
                <a:solidFill>
                  <a:srgbClr val="E46C0A"/>
                </a:solidFill>
                <a:latin typeface="Times New Roman"/>
                <a:ea typeface="华文细黑"/>
                <a:cs typeface="Times New Roman"/>
              </a:rPr>
              <a:t>成语题属容易题。中华成语虽多，但考查立足于常见、常用、常错的成语，不考冷、偏、怪的成语。</a:t>
            </a:r>
            <a:endParaRPr lang="zh-CN" altLang="zh-CN" sz="2600" kern="100" dirty="0">
              <a:latin typeface="宋体"/>
              <a:ea typeface="+mn-ea"/>
              <a:cs typeface="Courier New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solidFill>
                  <a:srgbClr val="E46C0A"/>
                </a:solidFill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600" kern="100" dirty="0">
                <a:solidFill>
                  <a:srgbClr val="E46C0A"/>
                </a:solidFill>
                <a:latin typeface="Times New Roman"/>
                <a:ea typeface="华文细黑"/>
                <a:cs typeface="Times New Roman"/>
              </a:rPr>
              <a:t>语料取自生活，鲜活生动。</a:t>
            </a:r>
            <a:endParaRPr lang="zh-CN" altLang="zh-CN" sz="2600" kern="100" dirty="0">
              <a:latin typeface="宋体"/>
              <a:ea typeface="+mn-ea"/>
              <a:cs typeface="Courier New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solidFill>
                  <a:srgbClr val="E46C0A"/>
                </a:solidFill>
                <a:latin typeface="Times New Roman"/>
                <a:ea typeface="华文细黑"/>
                <a:cs typeface="Courier New"/>
              </a:rPr>
              <a:t>(3)2014</a:t>
            </a:r>
            <a:r>
              <a:rPr lang="zh-CN" altLang="zh-CN" sz="2600" kern="100" dirty="0">
                <a:solidFill>
                  <a:srgbClr val="E46C0A"/>
                </a:solidFill>
                <a:latin typeface="Times New Roman"/>
                <a:ea typeface="华文细黑"/>
                <a:cs typeface="Times New Roman"/>
              </a:rPr>
              <a:t>年以前题型为成语正误判断</a:t>
            </a:r>
            <a:r>
              <a:rPr lang="zh-CN" altLang="zh-CN" sz="2600" kern="100" dirty="0">
                <a:solidFill>
                  <a:srgbClr val="E46C0A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600" kern="100" dirty="0">
              <a:latin typeface="宋体"/>
              <a:ea typeface="+mn-ea"/>
              <a:cs typeface="Courier New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solidFill>
                  <a:srgbClr val="E46C0A"/>
                </a:solidFill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600" kern="100" dirty="0">
                <a:solidFill>
                  <a:srgbClr val="E46C0A"/>
                </a:solidFill>
                <a:latin typeface="Times New Roman"/>
                <a:ea typeface="华文细黑"/>
                <a:cs typeface="Times New Roman"/>
              </a:rPr>
              <a:t>题目选项常设的陷阱主要有：</a:t>
            </a:r>
            <a:r>
              <a:rPr lang="en-US" altLang="zh-CN" sz="2600" kern="100" dirty="0">
                <a:solidFill>
                  <a:srgbClr val="E46C0A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600" kern="100" dirty="0">
                <a:solidFill>
                  <a:srgbClr val="E46C0A"/>
                </a:solidFill>
                <a:latin typeface="Times New Roman"/>
                <a:ea typeface="华文细黑"/>
                <a:cs typeface="Times New Roman"/>
              </a:rPr>
              <a:t>近义成语误用，</a:t>
            </a:r>
            <a:r>
              <a:rPr lang="en-US" altLang="zh-CN" sz="2600" kern="100" dirty="0">
                <a:solidFill>
                  <a:srgbClr val="E46C0A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600" kern="100" dirty="0">
                <a:solidFill>
                  <a:srgbClr val="E46C0A"/>
                </a:solidFill>
                <a:latin typeface="Times New Roman"/>
                <a:ea typeface="华文细黑"/>
                <a:cs typeface="Times New Roman"/>
              </a:rPr>
              <a:t>望文生义，</a:t>
            </a:r>
            <a:r>
              <a:rPr lang="en-US" altLang="zh-CN" sz="2600" kern="100" dirty="0">
                <a:solidFill>
                  <a:srgbClr val="E46C0A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600" kern="100" dirty="0">
                <a:solidFill>
                  <a:srgbClr val="E46C0A"/>
                </a:solidFill>
                <a:latin typeface="Times New Roman"/>
                <a:ea typeface="华文细黑"/>
                <a:cs typeface="Times New Roman"/>
              </a:rPr>
              <a:t>褒贬误用，</a:t>
            </a:r>
            <a:r>
              <a:rPr lang="en-US" altLang="zh-CN" sz="2600" kern="100" dirty="0">
                <a:solidFill>
                  <a:srgbClr val="E46C0A"/>
                </a:solidFill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600" kern="100" dirty="0">
                <a:solidFill>
                  <a:srgbClr val="E46C0A"/>
                </a:solidFill>
                <a:latin typeface="Times New Roman"/>
                <a:ea typeface="华文细黑"/>
                <a:cs typeface="Times New Roman"/>
              </a:rPr>
              <a:t>对象误用，</a:t>
            </a:r>
            <a:r>
              <a:rPr lang="en-US" altLang="zh-CN" sz="2600" kern="100" dirty="0">
                <a:solidFill>
                  <a:srgbClr val="E46C0A"/>
                </a:solidFill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600" kern="100" dirty="0">
                <a:solidFill>
                  <a:srgbClr val="E46C0A"/>
                </a:solidFill>
                <a:latin typeface="Times New Roman"/>
                <a:ea typeface="华文细黑"/>
                <a:cs typeface="Times New Roman"/>
              </a:rPr>
              <a:t>不合语境</a:t>
            </a:r>
            <a:r>
              <a:rPr lang="zh-CN" altLang="zh-CN" sz="2600" kern="100" dirty="0">
                <a:solidFill>
                  <a:srgbClr val="E46C0A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5288" y="798513"/>
            <a:ext cx="5454650" cy="6937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新课标卷成语题考查有何特点？</a:t>
            </a:r>
            <a:endParaRPr lang="zh-CN" altLang="zh-CN" sz="2600" kern="100" dirty="0">
              <a:solidFill>
                <a:prstClr val="black"/>
              </a:solidFill>
              <a:latin typeface="宋体"/>
              <a:ea typeface="+mn-ea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5763" y="841375"/>
            <a:ext cx="8426450" cy="2416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E46C0A"/>
                </a:solidFill>
                <a:latin typeface="Times New Roman"/>
                <a:ea typeface="华文细黑"/>
                <a:cs typeface="Times New Roman"/>
              </a:rPr>
              <a:t>值得注意的是</a:t>
            </a:r>
            <a:r>
              <a:rPr lang="en-US" altLang="zh-CN" sz="2600" kern="100" dirty="0">
                <a:solidFill>
                  <a:srgbClr val="E46C0A"/>
                </a:solidFill>
                <a:latin typeface="Times New Roman"/>
                <a:ea typeface="华文细黑"/>
                <a:cs typeface="Courier New"/>
              </a:rPr>
              <a:t>2014</a:t>
            </a:r>
            <a:r>
              <a:rPr lang="zh-CN" altLang="zh-CN" sz="2600" kern="100" dirty="0">
                <a:solidFill>
                  <a:srgbClr val="E46C0A"/>
                </a:solidFill>
                <a:latin typeface="Times New Roman"/>
                <a:ea typeface="华文细黑"/>
                <a:cs typeface="Times New Roman"/>
              </a:rPr>
              <a:t>年题型的变化：由成语正误判断改为选择成语填空，变化的不只是四个成语改为三个成语，在成语运用的准确性上也有所提高。它提醒考生，对成语的理解不能模棱两可、囫囵吞枣，要有较为清晰准确的认识。</a:t>
            </a:r>
            <a:endParaRPr lang="zh-CN" altLang="zh-CN" sz="2600" kern="100" dirty="0">
              <a:latin typeface="宋体"/>
              <a:ea typeface="+mn-ea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850" y="1419225"/>
            <a:ext cx="8682038" cy="3094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600">
                <a:solidFill>
                  <a:srgbClr val="0000FF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答案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　</a:t>
            </a:r>
            <a:r>
              <a:rPr lang="zh-CN" altLang="zh-CN" sz="2600">
                <a:solidFill>
                  <a:srgbClr val="E46C0A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成语复习须坚持以下几点：</a:t>
            </a:r>
            <a:endParaRPr lang="zh-CN" altLang="zh-CN" sz="2600">
              <a:latin typeface="宋体" charset="-122"/>
              <a:ea typeface="华文细黑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solidFill>
                  <a:srgbClr val="E46C0A"/>
                </a:solidFill>
                <a:latin typeface="Times New Roman" pitchFamily="18" charset="0"/>
                <a:ea typeface="华文细黑"/>
                <a:cs typeface="Courier New" pitchFamily="49" charset="0"/>
              </a:rPr>
              <a:t>(1)</a:t>
            </a:r>
            <a:r>
              <a:rPr lang="zh-CN" altLang="zh-CN" sz="2600">
                <a:solidFill>
                  <a:srgbClr val="E46C0A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积累是前提，是根本。中华成语数量庞大，积累不可能漫无目的，而是坚持记常见、常用、常错的成语；具体说来，主要指历年高考题中出现过的成语，教材中出现过的成语，生活中常见且易错的成语。</a:t>
            </a:r>
            <a:endParaRPr lang="zh-CN" altLang="zh-CN" sz="2600">
              <a:latin typeface="宋体" charset="-122"/>
              <a:cs typeface="Courier New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288" y="582613"/>
            <a:ext cx="8280400" cy="6937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新课标卷成语命题特点对于成语复习来说有何启示？</a:t>
            </a:r>
            <a:endParaRPr lang="zh-CN" altLang="zh-CN" sz="2600" kern="100" dirty="0">
              <a:solidFill>
                <a:prstClr val="black"/>
              </a:solidFill>
              <a:latin typeface="宋体"/>
              <a:ea typeface="+mn-ea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850" y="317500"/>
            <a:ext cx="8512175" cy="42179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600">
                <a:solidFill>
                  <a:srgbClr val="E46C0A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积累要多要素并重，即意义、色彩、对象、搭配等兼顾，但也要根据实际情况有所侧重，突出易导致误用的因素。</a:t>
            </a:r>
            <a:endParaRPr lang="zh-CN" altLang="zh-CN" sz="1000">
              <a:latin typeface="宋体" charset="-122"/>
              <a:ea typeface="华文细黑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600">
                <a:solidFill>
                  <a:srgbClr val="E46C0A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积累成语，不可一味强记，要结合语境，要在运用中识记，如及时地把它们用到作文中。</a:t>
            </a:r>
            <a:endParaRPr lang="zh-CN" altLang="zh-CN" sz="1000">
              <a:latin typeface="宋体" charset="-122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solidFill>
                  <a:srgbClr val="E46C0A"/>
                </a:solidFill>
                <a:latin typeface="Times New Roman" pitchFamily="18" charset="0"/>
                <a:ea typeface="华文细黑"/>
                <a:cs typeface="华文细黑"/>
              </a:rPr>
              <a:t>(2)</a:t>
            </a:r>
            <a:r>
              <a:rPr lang="zh-CN" altLang="zh-CN" sz="2600">
                <a:solidFill>
                  <a:srgbClr val="E46C0A"/>
                </a:solidFill>
                <a:latin typeface="Times New Roman" pitchFamily="18" charset="0"/>
                <a:ea typeface="华文细黑"/>
                <a:cs typeface="华文细黑"/>
              </a:rPr>
              <a:t>把握语境是关键。知道了成语的意义，只是成功的一半，另一半在于把握语境。要能根据语义找照应，划分关系看搭配。</a:t>
            </a:r>
            <a:endParaRPr lang="zh-CN" altLang="zh-CN" sz="1000">
              <a:latin typeface="宋体" charset="-122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49263" y="1020763"/>
            <a:ext cx="8178800" cy="1216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solidFill>
                  <a:srgbClr val="E46C0A"/>
                </a:solidFill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600" kern="100" dirty="0">
                <a:solidFill>
                  <a:srgbClr val="E46C0A"/>
                </a:solidFill>
                <a:latin typeface="Times New Roman"/>
                <a:ea typeface="华文细黑"/>
                <a:cs typeface="Times New Roman"/>
              </a:rPr>
              <a:t>识破陷阱是做题的技巧，需要掌握。另外，考场上要避难就易，灵活使用排除法。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  <p:grpSp>
        <p:nvGrpSpPr>
          <p:cNvPr id="50178" name="组合 2"/>
          <p:cNvGrpSpPr>
            <a:grpSpLocks/>
          </p:cNvGrpSpPr>
          <p:nvPr/>
        </p:nvGrpSpPr>
        <p:grpSpPr bwMode="auto">
          <a:xfrm rot="5400000">
            <a:off x="8371681" y="4477545"/>
            <a:ext cx="549275" cy="550862"/>
            <a:chOff x="11226607" y="6533712"/>
            <a:chExt cx="360000" cy="360000"/>
          </a:xfrm>
        </p:grpSpPr>
        <p:sp>
          <p:nvSpPr>
            <p:cNvPr id="5" name="椭圆 4">
              <a:hlinkClick r:id="rId2" action="ppaction://hlinksldjump"/>
            </p:cNvPr>
            <p:cNvSpPr/>
            <p:nvPr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solidFill>
              <a:srgbClr val="FF950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燕尾形 5">
              <a:hlinkClick r:id="rId2" action="ppaction://hlinksldjump"/>
            </p:cNvPr>
            <p:cNvSpPr/>
            <p:nvPr/>
          </p:nvSpPr>
          <p:spPr>
            <a:xfrm flipH="1">
              <a:off x="11320249" y="6627084"/>
              <a:ext cx="172717" cy="173256"/>
            </a:xfrm>
            <a:prstGeom prst="chevron">
              <a:avLst/>
            </a:prstGeom>
            <a:solidFill>
              <a:srgbClr val="FFFFFF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extBox 20"/>
          <p:cNvSpPr txBox="1">
            <a:spLocks noChangeArrowheads="1"/>
          </p:cNvSpPr>
          <p:nvPr/>
        </p:nvSpPr>
        <p:spPr bwMode="auto">
          <a:xfrm>
            <a:off x="141288" y="195263"/>
            <a:ext cx="7462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Ⅱ</a:t>
            </a:r>
            <a:r>
              <a:rPr lang="zh-CN" altLang="en-US" sz="2800" b="1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　如何正确使用成语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4313" y="833438"/>
            <a:ext cx="8682037" cy="3416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400">
                <a:solidFill>
                  <a:srgbClr val="0000FF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一、记准成语的意思，避免望文生义</a:t>
            </a:r>
            <a:endParaRPr lang="zh-CN" altLang="zh-CN" sz="2400">
              <a:latin typeface="宋体" charset="-122"/>
              <a:ea typeface="华文细黑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>
                <a:latin typeface="Times New Roman" pitchFamily="18" charset="0"/>
                <a:ea typeface="华文细黑"/>
                <a:cs typeface="Courier New" pitchFamily="49" charset="0"/>
              </a:rPr>
              <a:t>1.</a:t>
            </a:r>
            <a:r>
              <a:rPr lang="zh-CN" altLang="zh-CN" sz="2400">
                <a:latin typeface="Times New Roman" pitchFamily="18" charset="0"/>
                <a:ea typeface="华文细黑"/>
                <a:cs typeface="Times New Roman" pitchFamily="18" charset="0"/>
              </a:rPr>
              <a:t>请分析下列句子中加点成语使用错误的原因。</a:t>
            </a:r>
            <a:endParaRPr lang="zh-CN" altLang="zh-CN" sz="2400">
              <a:latin typeface="宋体" charset="-122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>
                <a:latin typeface="Times New Roman" pitchFamily="18" charset="0"/>
                <a:ea typeface="华文细黑"/>
                <a:cs typeface="华文细黑"/>
              </a:rPr>
              <a:t>(1)</a:t>
            </a:r>
            <a:r>
              <a:rPr lang="en-US" altLang="zh-CN" sz="2400">
                <a:solidFill>
                  <a:srgbClr val="00B0F0"/>
                </a:solidFill>
                <a:latin typeface="Times New Roman" pitchFamily="18" charset="0"/>
                <a:ea typeface="华文细黑"/>
                <a:cs typeface="华文细黑"/>
              </a:rPr>
              <a:t>(2014·</a:t>
            </a:r>
            <a:r>
              <a:rPr lang="zh-CN" altLang="zh-CN" sz="2400">
                <a:solidFill>
                  <a:srgbClr val="00B0F0"/>
                </a:solidFill>
                <a:latin typeface="Times New Roman" pitchFamily="18" charset="0"/>
                <a:ea typeface="华文细黑"/>
                <a:cs typeface="华文细黑"/>
              </a:rPr>
              <a:t>大纲全国</a:t>
            </a:r>
            <a:r>
              <a:rPr lang="en-US" altLang="zh-CN" sz="2400">
                <a:solidFill>
                  <a:srgbClr val="00B0F0"/>
                </a:solidFill>
                <a:latin typeface="Times New Roman" pitchFamily="18" charset="0"/>
                <a:ea typeface="华文细黑"/>
                <a:cs typeface="华文细黑"/>
              </a:rPr>
              <a:t>)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最美的是小镇的春天，草长莺飞，风声鹤唳，走进小镇就如同置身于世外桃源，来此旅游的人一定会被这里的美丽景色深深吸引。</a:t>
            </a:r>
          </a:p>
          <a:p>
            <a:pPr>
              <a:lnSpc>
                <a:spcPct val="150000"/>
              </a:lnSpc>
            </a:pPr>
            <a:endParaRPr lang="zh-CN" altLang="zh-CN" sz="2400">
              <a:latin typeface="宋体" charset="-122"/>
              <a:cs typeface="Courier New" pitchFamily="49" charset="0"/>
            </a:endParaRPr>
          </a:p>
        </p:txBody>
      </p:sp>
      <p:sp>
        <p:nvSpPr>
          <p:cNvPr id="51203" name="矩形 7"/>
          <p:cNvSpPr>
            <a:spLocks noChangeArrowheads="1"/>
          </p:cNvSpPr>
          <p:nvPr/>
        </p:nvSpPr>
        <p:spPr bwMode="auto">
          <a:xfrm>
            <a:off x="7607300" y="2192338"/>
            <a:ext cx="11842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400">
              <a:latin typeface="Calibr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7813" y="3651250"/>
            <a:ext cx="8615362" cy="148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solidFill>
                  <a:srgbClr val="E46C0A"/>
                </a:solidFill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600" kern="100" dirty="0">
                <a:solidFill>
                  <a:srgbClr val="E46C0A"/>
                </a:solidFill>
                <a:latin typeface="Times New Roman"/>
                <a:ea typeface="华文细黑"/>
                <a:cs typeface="Times New Roman"/>
              </a:rPr>
              <a:t>风声鹤唳</a:t>
            </a:r>
            <a:r>
              <a:rPr lang="zh-CN" altLang="zh-CN" sz="2600" kern="100" dirty="0">
                <a:solidFill>
                  <a:srgbClr val="E46C0A"/>
                </a:solidFill>
                <a:latin typeface="Times New Roman"/>
                <a:ea typeface="华文细黑"/>
                <a:cs typeface="Times New Roman"/>
              </a:rPr>
              <a:t>：把风的响声、鹤的叫声，都当作敌人的叫阵声，疑心是追兵来了。形容人在惊慌时疑神疑鬼。此处属于望文生义。</a:t>
            </a:r>
            <a:endParaRPr lang="zh-CN" altLang="zh-CN" sz="2600" kern="100" dirty="0">
              <a:latin typeface="宋体"/>
              <a:ea typeface="+mn-ea"/>
              <a:cs typeface="Courier New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6213" y="3535363"/>
            <a:ext cx="8807450" cy="692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8438" y="679450"/>
            <a:ext cx="8769350" cy="1892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(2014·</a:t>
            </a:r>
            <a:r>
              <a:rPr lang="zh-CN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Times New Roman"/>
              </a:rPr>
              <a:t>山东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严冬的夜晚，凛冽的北风从后窗缝里灌进来，常常把人们从睡梦中冻醒，让人不寒而栗。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600" kern="100" dirty="0">
              <a:latin typeface="华文细黑" pitchFamily="2" charset="-122"/>
              <a:ea typeface="华文细黑" pitchFamily="2" charset="-122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9875" y="1924050"/>
            <a:ext cx="8936038" cy="1892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solidFill>
                  <a:srgbClr val="E46C0A"/>
                </a:solidFill>
                <a:latin typeface="Times New Roman"/>
                <a:ea typeface="华文细黑"/>
                <a:cs typeface="Times New Roman"/>
              </a:rPr>
              <a:t>          </a:t>
            </a:r>
            <a:r>
              <a:rPr lang="zh-CN" altLang="zh-CN" sz="2600" kern="100" dirty="0">
                <a:solidFill>
                  <a:srgbClr val="E46C0A"/>
                </a:solidFill>
                <a:latin typeface="Times New Roman"/>
                <a:ea typeface="华文细黑"/>
                <a:cs typeface="Times New Roman"/>
              </a:rPr>
              <a:t>不寒而栗</a:t>
            </a:r>
            <a:r>
              <a:rPr lang="zh-CN" altLang="zh-CN" sz="2600" kern="100" dirty="0">
                <a:solidFill>
                  <a:srgbClr val="E46C0A"/>
                </a:solidFill>
                <a:latin typeface="Times New Roman"/>
                <a:ea typeface="华文细黑"/>
                <a:cs typeface="Times New Roman"/>
              </a:rPr>
              <a:t>：不寒冷而发抖，形容非常恐惧。这个成语</a:t>
            </a:r>
            <a:r>
              <a:rPr lang="zh-CN" altLang="zh-CN" sz="2600" kern="100" dirty="0">
                <a:solidFill>
                  <a:srgbClr val="E46C0A"/>
                </a:solidFill>
                <a:latin typeface="Times New Roman"/>
                <a:ea typeface="华文细黑"/>
                <a:cs typeface="Times New Roman"/>
              </a:rPr>
              <a:t>的</a:t>
            </a:r>
            <a:endParaRPr lang="en-US" altLang="zh-CN" sz="2600" kern="100" dirty="0">
              <a:solidFill>
                <a:srgbClr val="E46C0A"/>
              </a:solidFill>
              <a:latin typeface="Times New Roman"/>
              <a:ea typeface="华文细黑"/>
              <a:cs typeface="Times New Roman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E46C0A"/>
                </a:solidFill>
                <a:latin typeface="Times New Roman"/>
                <a:ea typeface="华文细黑"/>
                <a:cs typeface="Times New Roman"/>
              </a:rPr>
              <a:t>本义已经不再</a:t>
            </a:r>
            <a:r>
              <a:rPr lang="zh-CN" altLang="zh-CN" sz="2600" kern="100" dirty="0">
                <a:solidFill>
                  <a:srgbClr val="E46C0A"/>
                </a:solidFill>
                <a:latin typeface="Times New Roman"/>
                <a:ea typeface="华文细黑"/>
                <a:cs typeface="Times New Roman"/>
              </a:rPr>
              <a:t>使用</a:t>
            </a:r>
            <a:r>
              <a:rPr lang="zh-CN" altLang="zh-CN" sz="2600" kern="100" dirty="0">
                <a:solidFill>
                  <a:srgbClr val="E46C0A"/>
                </a:solidFill>
                <a:latin typeface="Times New Roman"/>
                <a:ea typeface="华文细黑"/>
                <a:cs typeface="Times New Roman"/>
              </a:rPr>
              <a:t>，这里望文生义</a:t>
            </a:r>
            <a:r>
              <a:rPr lang="en-US" altLang="zh-CN" sz="2600" kern="100" dirty="0">
                <a:solidFill>
                  <a:srgbClr val="E46C0A"/>
                </a:solidFill>
                <a:latin typeface="Times New Roman"/>
                <a:ea typeface="华文细黑"/>
                <a:cs typeface="Times New Roman"/>
              </a:rPr>
              <a:t>,</a:t>
            </a:r>
            <a:r>
              <a:rPr lang="zh-CN" altLang="zh-CN" sz="2600" kern="100" dirty="0">
                <a:solidFill>
                  <a:srgbClr val="E46C0A"/>
                </a:solidFill>
                <a:latin typeface="Times New Roman"/>
                <a:ea typeface="华文细黑"/>
                <a:cs typeface="Times New Roman"/>
              </a:rPr>
              <a:t>把</a:t>
            </a:r>
            <a:r>
              <a:rPr lang="zh-CN" altLang="zh-CN" sz="2600" kern="100" dirty="0">
                <a:solidFill>
                  <a:srgbClr val="E46C0A"/>
                </a:solidFill>
                <a:latin typeface="Times New Roman"/>
                <a:ea typeface="华文细黑"/>
                <a:cs typeface="Times New Roman"/>
              </a:rPr>
              <a:t>它误解为</a:t>
            </a:r>
            <a:r>
              <a:rPr lang="en-US" altLang="zh-CN" sz="2600" kern="100" dirty="0">
                <a:solidFill>
                  <a:srgbClr val="E46C0A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solidFill>
                  <a:srgbClr val="E46C0A"/>
                </a:solidFill>
                <a:latin typeface="Times New Roman"/>
                <a:ea typeface="华文细黑"/>
                <a:cs typeface="Times New Roman"/>
              </a:rPr>
              <a:t>身体发抖</a:t>
            </a:r>
            <a:r>
              <a:rPr lang="en-US" altLang="zh-CN" sz="2600" kern="100" dirty="0">
                <a:solidFill>
                  <a:srgbClr val="E46C0A"/>
                </a:solidFill>
                <a:latin typeface="宋体"/>
                <a:ea typeface="华文细黑"/>
                <a:cs typeface="Times New Roman"/>
              </a:rPr>
              <a:t>”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E46C0A"/>
                </a:solidFill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600" kern="100" dirty="0">
                <a:solidFill>
                  <a:srgbClr val="E46C0A"/>
                </a:solidFill>
                <a:latin typeface="Times New Roman"/>
                <a:ea typeface="华文细黑"/>
                <a:cs typeface="Times New Roman"/>
              </a:rPr>
              <a:t>字面之意了。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  <p:sp>
        <p:nvSpPr>
          <p:cNvPr id="52227" name="矩形 5"/>
          <p:cNvSpPr>
            <a:spLocks noChangeArrowheads="1"/>
          </p:cNvSpPr>
          <p:nvPr/>
        </p:nvSpPr>
        <p:spPr bwMode="auto">
          <a:xfrm>
            <a:off x="4984750" y="1587500"/>
            <a:ext cx="12684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6213" y="1924050"/>
            <a:ext cx="8807450" cy="692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5100" y="1035050"/>
            <a:ext cx="8597900" cy="2492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对那些少不更事的年轻人，我们不仅要多加指导，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还要</a:t>
            </a:r>
            <a:endParaRPr lang="en-US" altLang="zh-CN" sz="2600" kern="100" dirty="0">
              <a:solidFill>
                <a:prstClr val="black"/>
              </a:solidFill>
              <a:latin typeface="Times New Roman"/>
              <a:ea typeface="华文细黑"/>
              <a:cs typeface="Times New Roman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给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他们更多的锻炼机会，使他们尽快地成熟起来。</a:t>
            </a:r>
            <a:endParaRPr lang="zh-CN" altLang="zh-CN" sz="2600" kern="100" dirty="0">
              <a:solidFill>
                <a:prstClr val="black"/>
              </a:solidFill>
              <a:latin typeface="宋体"/>
              <a:ea typeface="+mn-ea"/>
              <a:cs typeface="Courier New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开发商们对商品房面积的计算方式一直讳莫如深，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由此</a:t>
            </a:r>
            <a:endParaRPr lang="en-US" altLang="zh-CN" sz="2600" kern="100" dirty="0">
              <a:solidFill>
                <a:prstClr val="black"/>
              </a:solidFill>
              <a:latin typeface="Times New Roman"/>
              <a:ea typeface="华文细黑"/>
              <a:cs typeface="Times New Roman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导致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的开发商与业主之间的经济纠纷经常发生。</a:t>
            </a:r>
            <a:endParaRPr lang="zh-CN" altLang="zh-CN" sz="2600" kern="100" dirty="0">
              <a:solidFill>
                <a:prstClr val="black"/>
              </a:solidFill>
              <a:latin typeface="宋体"/>
              <a:ea typeface="+mn-ea"/>
              <a:cs typeface="Courier New"/>
            </a:endParaRPr>
          </a:p>
        </p:txBody>
      </p:sp>
      <p:sp>
        <p:nvSpPr>
          <p:cNvPr id="16386" name="TextBox 7"/>
          <p:cNvSpPr txBox="1">
            <a:spLocks noChangeArrowheads="1"/>
          </p:cNvSpPr>
          <p:nvPr/>
        </p:nvSpPr>
        <p:spPr bwMode="auto">
          <a:xfrm flipH="1">
            <a:off x="1625600" y="1371600"/>
            <a:ext cx="13557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.   .    .   .</a:t>
            </a:r>
            <a:endParaRPr lang="zh-CN" alt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7" name="TextBox 6"/>
          <p:cNvSpPr txBox="1">
            <a:spLocks noChangeArrowheads="1"/>
          </p:cNvSpPr>
          <p:nvPr/>
        </p:nvSpPr>
        <p:spPr bwMode="auto">
          <a:xfrm flipH="1">
            <a:off x="6240463" y="2552700"/>
            <a:ext cx="13557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.   .    .   .</a:t>
            </a:r>
            <a:endParaRPr lang="zh-CN" altLang="en-US" sz="24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1763" y="939800"/>
            <a:ext cx="8856662" cy="1216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(2013·</a:t>
            </a:r>
            <a:r>
              <a:rPr lang="zh-CN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Times New Roman"/>
              </a:rPr>
              <a:t>辽宁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我攀过陡峭的崖壁，历尽艰辛，登上绝顶，放眼望去，天无涯际，顿觉自己渺小，登高自卑之感油然而生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1288" y="2138363"/>
            <a:ext cx="8829675" cy="1216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登高自卑：登山要从低处开始。比喻做事情要循序渐进，由浅入深。不能误用为看见高山觉得自己很渺小。</a:t>
            </a:r>
            <a:endParaRPr lang="zh-CN" altLang="zh-CN" sz="1050" kern="100" dirty="0">
              <a:solidFill>
                <a:schemeClr val="accent6">
                  <a:lumMod val="75000"/>
                </a:schemeClr>
              </a:solidFill>
              <a:latin typeface="宋体"/>
              <a:ea typeface="+mn-ea"/>
              <a:cs typeface="Courier New"/>
            </a:endParaRPr>
          </a:p>
        </p:txBody>
      </p:sp>
      <p:sp>
        <p:nvSpPr>
          <p:cNvPr id="53251" name="矩形 4"/>
          <p:cNvSpPr>
            <a:spLocks noChangeArrowheads="1"/>
          </p:cNvSpPr>
          <p:nvPr/>
        </p:nvSpPr>
        <p:spPr bwMode="auto">
          <a:xfrm>
            <a:off x="5622925" y="1816100"/>
            <a:ext cx="126841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1463" y="823913"/>
            <a:ext cx="8596312" cy="1220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(2013·</a:t>
            </a:r>
            <a:r>
              <a:rPr lang="zh-CN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Times New Roman"/>
              </a:rPr>
              <a:t>山东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老王一直热衷于收藏，每当得到心仪的藏品，喜悦的心情总让他如坐春风，夜不成寐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600" dirty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6213" y="2014538"/>
            <a:ext cx="8740775" cy="12922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如坐春风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：好像置身于和暖的春风里，形容受到良师的教诲、熏陶，也说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如沐春风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。这里属望文生义。</a:t>
            </a:r>
            <a:endParaRPr lang="zh-CN" altLang="zh-CN" sz="1050" kern="100" dirty="0">
              <a:solidFill>
                <a:schemeClr val="accent6">
                  <a:lumMod val="75000"/>
                </a:schemeClr>
              </a:solidFill>
              <a:latin typeface="宋体"/>
              <a:ea typeface="+mn-ea"/>
              <a:cs typeface="Courier New"/>
            </a:endParaRPr>
          </a:p>
        </p:txBody>
      </p:sp>
      <p:sp>
        <p:nvSpPr>
          <p:cNvPr id="54275" name="矩形 4"/>
          <p:cNvSpPr>
            <a:spLocks noChangeArrowheads="1"/>
          </p:cNvSpPr>
          <p:nvPr/>
        </p:nvSpPr>
        <p:spPr bwMode="auto">
          <a:xfrm>
            <a:off x="3059113" y="1684338"/>
            <a:ext cx="1268412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2888" y="671513"/>
            <a:ext cx="8596312" cy="18208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(2012·</a:t>
            </a:r>
            <a:r>
              <a:rPr lang="zh-CN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Times New Roman"/>
              </a:rPr>
              <a:t>广东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随着科学技术的进步，特别是最近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400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年的突飞猛进，大自然在一般人的心目中似乎已泾渭分明，不再神秘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600" dirty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3838" y="2459038"/>
            <a:ext cx="8399462" cy="1216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泾渭分明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：比喻界限清楚。不能用来指人对大自然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的认识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solidFill>
                <a:schemeClr val="accent6">
                  <a:lumMod val="75000"/>
                </a:schemeClr>
              </a:solidFill>
              <a:latin typeface="宋体"/>
              <a:ea typeface="+mn-ea"/>
              <a:cs typeface="Courier New"/>
            </a:endParaRPr>
          </a:p>
        </p:txBody>
      </p:sp>
      <p:sp>
        <p:nvSpPr>
          <p:cNvPr id="55299" name="矩形 4"/>
          <p:cNvSpPr>
            <a:spLocks noChangeArrowheads="1"/>
          </p:cNvSpPr>
          <p:nvPr/>
        </p:nvSpPr>
        <p:spPr bwMode="auto">
          <a:xfrm>
            <a:off x="6775450" y="1544638"/>
            <a:ext cx="126841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1938" y="1006475"/>
            <a:ext cx="8596312" cy="1220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(2012·</a:t>
            </a:r>
            <a:r>
              <a:rPr lang="zh-CN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Times New Roman"/>
              </a:rPr>
              <a:t>江西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滚滚长江水，滔滔黄河浪，翻卷起中国历史上多少为争夺权力而相互杀戮、茹毛饮血的残酷故事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600" dirty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3375" y="2214563"/>
            <a:ext cx="8399463" cy="12207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茹毛饮血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：指原始人不会用火，连毛带血地生吃禽兽。这里用于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残酷故事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不合适，属望文生义。</a:t>
            </a:r>
          </a:p>
        </p:txBody>
      </p:sp>
      <p:sp>
        <p:nvSpPr>
          <p:cNvPr id="56323" name="矩形 4"/>
          <p:cNvSpPr>
            <a:spLocks noChangeArrowheads="1"/>
          </p:cNvSpPr>
          <p:nvPr/>
        </p:nvSpPr>
        <p:spPr bwMode="auto">
          <a:xfrm>
            <a:off x="5022850" y="1860550"/>
            <a:ext cx="126841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6688" y="17463"/>
            <a:ext cx="8769350" cy="4506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E36C0A"/>
                </a:solidFill>
                <a:latin typeface="Times New Roman"/>
                <a:ea typeface="华文细黑"/>
                <a:cs typeface="Times New Roman"/>
              </a:rPr>
              <a:t>【精要点拨】</a:t>
            </a:r>
            <a:r>
              <a:rPr lang="zh-CN" altLang="zh-CN" sz="2600" kern="100" dirty="0">
                <a:latin typeface="宋体"/>
                <a:ea typeface="华文细黑"/>
                <a:cs typeface="Times New Roman"/>
              </a:rPr>
              <a:t> 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望文生义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误用有个特点，表面上看放在原文中很贴切，但那只是照字面理解。很多成语有转义、比喻义。判断这种误用类型的方法只有一个：必须理解该成语的实质意义。为此，对成语中的关键字眼要细加关注，如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不足为训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中的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训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不是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教训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，而是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准则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之义；成语多约定俗成，源于典故，故要参透本义，如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刻舟求剑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；还要关注意义的整体，因为成语意义不是构成成分的简单相加，如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胸有成竹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6688" y="4440238"/>
            <a:ext cx="8769350" cy="603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dirty="0">
                <a:latin typeface="Times New Roman"/>
                <a:ea typeface="华文细黑"/>
                <a:cs typeface="Times New Roman"/>
              </a:rPr>
              <a:t>另外，做题时对那些可以照字面意思理解的成语要格外留心。</a:t>
            </a:r>
            <a:endParaRPr lang="en-US" altLang="zh-CN" sz="2600" kern="100" dirty="0">
              <a:latin typeface="Times New Roman"/>
              <a:ea typeface="华文细黑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9875" y="263525"/>
            <a:ext cx="8648700" cy="42926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>
                <a:solidFill>
                  <a:srgbClr val="E46C0A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积累小贴士</a:t>
            </a:r>
            <a:endParaRPr lang="en-US" altLang="zh-CN" sz="2600">
              <a:solidFill>
                <a:srgbClr val="E46C0A"/>
              </a:solidFill>
              <a:latin typeface="Times New Roman" pitchFamily="18" charset="0"/>
              <a:ea typeface="华文细黑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望文生义是对成语关键字词理解不准确造成的。请识记下列成语中关键字词的意思：</a:t>
            </a:r>
            <a:endParaRPr lang="zh-CN" altLang="zh-CN" sz="1000">
              <a:latin typeface="宋体" charset="-122"/>
              <a:ea typeface="华文细黑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宋体" charset="-122"/>
                <a:ea typeface="华文细黑"/>
                <a:cs typeface="Times New Roman" pitchFamily="18" charset="0"/>
              </a:rPr>
              <a:t>①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春意阑珊</a:t>
            </a:r>
            <a:r>
              <a:rPr lang="en-US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Courier New" pitchFamily="49" charset="0"/>
              </a:rPr>
              <a:t>衰落，将尽</a:t>
            </a:r>
            <a:r>
              <a:rPr lang="en-US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)</a:t>
            </a:r>
            <a:r>
              <a:rPr lang="zh-CN" altLang="zh-CN" sz="2600">
                <a:latin typeface="Times New Roman" pitchFamily="18" charset="0"/>
                <a:ea typeface="华文细黑"/>
                <a:cs typeface="Courier New" pitchFamily="49" charset="0"/>
              </a:rPr>
              <a:t>　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		</a:t>
            </a:r>
            <a:r>
              <a:rPr lang="en-US" altLang="zh-CN" sz="2600">
                <a:latin typeface="宋体" charset="-122"/>
                <a:ea typeface="华文细黑"/>
                <a:cs typeface="Times New Roman" pitchFamily="18" charset="0"/>
              </a:rPr>
              <a:t>②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不刊之论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更改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)</a:t>
            </a:r>
            <a:endParaRPr lang="zh-CN" altLang="zh-CN" sz="1000">
              <a:latin typeface="宋体" charset="-122"/>
              <a:ea typeface="华文细黑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宋体" charset="-122"/>
                <a:ea typeface="华文细黑"/>
                <a:cs typeface="华文细黑"/>
              </a:rPr>
              <a:t>③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久假不归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借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  				</a:t>
            </a:r>
            <a:r>
              <a:rPr lang="en-US" altLang="zh-CN" sz="2600">
                <a:latin typeface="宋体" charset="-122"/>
                <a:ea typeface="华文细黑"/>
                <a:cs typeface="华文细黑"/>
              </a:rPr>
              <a:t>④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危言正色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正直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</a:t>
            </a:r>
            <a:endParaRPr lang="zh-CN" altLang="zh-CN" sz="1000">
              <a:latin typeface="宋体" charset="-122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宋体" charset="-122"/>
                <a:ea typeface="华文细黑"/>
                <a:cs typeface="华文细黑"/>
              </a:rPr>
              <a:t>⑤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七月流火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火星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  				</a:t>
            </a:r>
            <a:r>
              <a:rPr lang="en-US" altLang="zh-CN" sz="2600">
                <a:latin typeface="宋体" charset="-122"/>
                <a:ea typeface="华文细黑"/>
                <a:cs typeface="华文细黑"/>
              </a:rPr>
              <a:t>⑥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屡试不爽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差错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</a:t>
            </a:r>
            <a:endParaRPr lang="zh-CN" altLang="zh-CN" sz="1000">
              <a:latin typeface="宋体" charset="-122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宋体" charset="-122"/>
                <a:ea typeface="华文细黑"/>
                <a:cs typeface="华文细黑"/>
              </a:rPr>
              <a:t>⑦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一文不名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占有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  				</a:t>
            </a:r>
            <a:r>
              <a:rPr lang="en-US" altLang="zh-CN" sz="2600">
                <a:latin typeface="宋体" charset="-122"/>
                <a:ea typeface="华文细黑"/>
                <a:cs typeface="华文细黑"/>
              </a:rPr>
              <a:t>⑧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哀而不伤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伤害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</a:t>
            </a:r>
            <a:endParaRPr lang="zh-CN" altLang="zh-CN" sz="1000">
              <a:latin typeface="宋体" charset="-122"/>
              <a:cs typeface="Courier New" pitchFamily="49" charset="0"/>
            </a:endParaRPr>
          </a:p>
        </p:txBody>
      </p:sp>
      <p:sp>
        <p:nvSpPr>
          <p:cNvPr id="58370" name="矩形 4"/>
          <p:cNvSpPr>
            <a:spLocks noChangeArrowheads="1"/>
          </p:cNvSpPr>
          <p:nvPr/>
        </p:nvSpPr>
        <p:spPr bwMode="auto">
          <a:xfrm>
            <a:off x="1393825" y="2328863"/>
            <a:ext cx="2635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zh-CN" altLang="en-US" sz="2600">
              <a:latin typeface="Calibri" pitchFamily="34" charset="0"/>
            </a:endParaRPr>
          </a:p>
        </p:txBody>
      </p:sp>
      <p:sp>
        <p:nvSpPr>
          <p:cNvPr id="58371" name="矩形 5"/>
          <p:cNvSpPr>
            <a:spLocks noChangeArrowheads="1"/>
          </p:cNvSpPr>
          <p:nvPr/>
        </p:nvSpPr>
        <p:spPr bwMode="auto">
          <a:xfrm>
            <a:off x="1754188" y="2327275"/>
            <a:ext cx="2635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zh-CN" altLang="en-US" sz="2600">
              <a:latin typeface="Calibri" pitchFamily="34" charset="0"/>
            </a:endParaRPr>
          </a:p>
        </p:txBody>
      </p:sp>
      <p:sp>
        <p:nvSpPr>
          <p:cNvPr id="58372" name="矩形 6"/>
          <p:cNvSpPr>
            <a:spLocks noChangeArrowheads="1"/>
          </p:cNvSpPr>
          <p:nvPr/>
        </p:nvSpPr>
        <p:spPr bwMode="auto">
          <a:xfrm>
            <a:off x="6550025" y="2325688"/>
            <a:ext cx="2635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zh-CN" altLang="en-US" sz="2600">
              <a:latin typeface="Calibri" pitchFamily="34" charset="0"/>
            </a:endParaRPr>
          </a:p>
        </p:txBody>
      </p:sp>
      <p:sp>
        <p:nvSpPr>
          <p:cNvPr id="58373" name="矩形 7"/>
          <p:cNvSpPr>
            <a:spLocks noChangeArrowheads="1"/>
          </p:cNvSpPr>
          <p:nvPr/>
        </p:nvSpPr>
        <p:spPr bwMode="auto">
          <a:xfrm>
            <a:off x="6208713" y="2900363"/>
            <a:ext cx="265112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zh-CN" altLang="en-US" sz="2600">
              <a:latin typeface="Calibri" pitchFamily="34" charset="0"/>
            </a:endParaRPr>
          </a:p>
        </p:txBody>
      </p:sp>
      <p:sp>
        <p:nvSpPr>
          <p:cNvPr id="58374" name="矩形 8"/>
          <p:cNvSpPr>
            <a:spLocks noChangeArrowheads="1"/>
          </p:cNvSpPr>
          <p:nvPr/>
        </p:nvSpPr>
        <p:spPr bwMode="auto">
          <a:xfrm>
            <a:off x="7226300" y="3500438"/>
            <a:ext cx="26511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zh-CN" altLang="en-US" sz="2600">
              <a:latin typeface="Calibri" pitchFamily="34" charset="0"/>
            </a:endParaRPr>
          </a:p>
        </p:txBody>
      </p:sp>
      <p:sp>
        <p:nvSpPr>
          <p:cNvPr id="58375" name="矩形 9"/>
          <p:cNvSpPr>
            <a:spLocks noChangeArrowheads="1"/>
          </p:cNvSpPr>
          <p:nvPr/>
        </p:nvSpPr>
        <p:spPr bwMode="auto">
          <a:xfrm>
            <a:off x="7216775" y="4100513"/>
            <a:ext cx="26511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zh-CN" altLang="en-US" sz="2600">
              <a:latin typeface="Calibri" pitchFamily="34" charset="0"/>
            </a:endParaRPr>
          </a:p>
        </p:txBody>
      </p:sp>
      <p:sp>
        <p:nvSpPr>
          <p:cNvPr id="58376" name="矩形 10"/>
          <p:cNvSpPr>
            <a:spLocks noChangeArrowheads="1"/>
          </p:cNvSpPr>
          <p:nvPr/>
        </p:nvSpPr>
        <p:spPr bwMode="auto">
          <a:xfrm>
            <a:off x="1720850" y="4098925"/>
            <a:ext cx="2635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zh-CN" altLang="en-US" sz="2600">
              <a:latin typeface="Calibri" pitchFamily="34" charset="0"/>
            </a:endParaRPr>
          </a:p>
        </p:txBody>
      </p:sp>
      <p:sp>
        <p:nvSpPr>
          <p:cNvPr id="58377" name="矩形 11"/>
          <p:cNvSpPr>
            <a:spLocks noChangeArrowheads="1"/>
          </p:cNvSpPr>
          <p:nvPr/>
        </p:nvSpPr>
        <p:spPr bwMode="auto">
          <a:xfrm>
            <a:off x="1730375" y="3508375"/>
            <a:ext cx="2635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zh-CN" altLang="en-US" sz="2600">
              <a:latin typeface="Calibri" pitchFamily="34" charset="0"/>
            </a:endParaRPr>
          </a:p>
        </p:txBody>
      </p:sp>
      <p:sp>
        <p:nvSpPr>
          <p:cNvPr id="58378" name="矩形 12"/>
          <p:cNvSpPr>
            <a:spLocks noChangeArrowheads="1"/>
          </p:cNvSpPr>
          <p:nvPr/>
        </p:nvSpPr>
        <p:spPr bwMode="auto">
          <a:xfrm>
            <a:off x="1052513" y="2916238"/>
            <a:ext cx="265112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zh-CN" altLang="en-US" sz="2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14338" y="906463"/>
            <a:ext cx="8345487" cy="24923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600">
                <a:latin typeface="宋体" charset="-122"/>
                <a:ea typeface="华文细黑"/>
                <a:cs typeface="Times New Roman" pitchFamily="18" charset="0"/>
              </a:rPr>
              <a:t>⑨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不孚众望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令人信服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)  		</a:t>
            </a:r>
            <a:r>
              <a:rPr lang="en-US" altLang="zh-CN" sz="2600">
                <a:latin typeface="宋体" charset="-122"/>
                <a:ea typeface="华文细黑"/>
                <a:cs typeface="Times New Roman" pitchFamily="18" charset="0"/>
              </a:rPr>
              <a:t>⑩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犯而不校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计较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)</a:t>
            </a:r>
            <a:endParaRPr lang="zh-CN" altLang="zh-CN" sz="2600">
              <a:latin typeface="宋体" charset="-122"/>
              <a:ea typeface="华文细黑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Cambria Math" pitchFamily="18" charset="0"/>
                <a:ea typeface="华文细黑"/>
                <a:cs typeface="Courier New" pitchFamily="49" charset="0"/>
              </a:rPr>
              <a:t>⑪</a:t>
            </a:r>
            <a:r>
              <a:rPr lang="zh-CN" altLang="zh-CN" sz="2600">
                <a:latin typeface="Times New Roman" pitchFamily="18" charset="0"/>
                <a:ea typeface="华文细黑"/>
                <a:cs typeface="Cambria Math" pitchFamily="18" charset="0"/>
              </a:rPr>
              <a:t>一傅众咻</a:t>
            </a:r>
            <a:r>
              <a:rPr lang="en-US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Courier New" pitchFamily="49" charset="0"/>
              </a:rPr>
              <a:t>教导</a:t>
            </a:r>
            <a:r>
              <a:rPr lang="en-US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)  		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           </a:t>
            </a:r>
            <a:r>
              <a:rPr lang="en-US" altLang="zh-CN" sz="2600">
                <a:latin typeface="Cambria Math" pitchFamily="18" charset="0"/>
                <a:ea typeface="华文细黑"/>
                <a:cs typeface="华文细黑"/>
              </a:rPr>
              <a:t>⑫</a:t>
            </a:r>
            <a:r>
              <a:rPr lang="zh-CN" altLang="zh-CN" sz="2600">
                <a:latin typeface="Times New Roman" pitchFamily="18" charset="0"/>
                <a:ea typeface="华文细黑"/>
                <a:cs typeface="Cambria Math" pitchFamily="18" charset="0"/>
              </a:rPr>
              <a:t>差强人意</a:t>
            </a:r>
            <a:r>
              <a:rPr lang="en-US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Courier New" pitchFamily="49" charset="0"/>
              </a:rPr>
              <a:t>稍微</a:t>
            </a:r>
            <a:r>
              <a:rPr lang="en-US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)</a:t>
            </a:r>
            <a:endParaRPr lang="zh-CN" altLang="zh-CN" sz="2600">
              <a:latin typeface="宋体" charset="-122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Cambria Math" pitchFamily="18" charset="0"/>
                <a:ea typeface="华文细黑"/>
                <a:cs typeface="华文细黑"/>
              </a:rPr>
              <a:t>⑬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安土重迁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不轻率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  		</a:t>
            </a:r>
            <a:r>
              <a:rPr lang="en-US" altLang="zh-CN" sz="2600">
                <a:latin typeface="Cambria Math" pitchFamily="18" charset="0"/>
                <a:ea typeface="华文细黑"/>
                <a:cs typeface="华文细黑"/>
              </a:rPr>
              <a:t>⑭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细大不捐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抛弃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</a:t>
            </a:r>
            <a:endParaRPr lang="zh-CN" altLang="zh-CN" sz="2600">
              <a:latin typeface="宋体" charset="-122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Cambria Math" pitchFamily="18" charset="0"/>
                <a:ea typeface="华文细黑"/>
                <a:cs typeface="华文细黑"/>
              </a:rPr>
              <a:t>⑮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文不加点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涂上一点，表删去，修改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</a:t>
            </a:r>
            <a:endParaRPr lang="zh-CN" altLang="zh-CN" sz="2600">
              <a:latin typeface="宋体" charset="-122"/>
              <a:cs typeface="Courier New" pitchFamily="49" charset="0"/>
            </a:endParaRPr>
          </a:p>
        </p:txBody>
      </p:sp>
      <p:sp>
        <p:nvSpPr>
          <p:cNvPr id="59394" name="矩形 4"/>
          <p:cNvSpPr>
            <a:spLocks noChangeArrowheads="1"/>
          </p:cNvSpPr>
          <p:nvPr/>
        </p:nvSpPr>
        <p:spPr bwMode="auto">
          <a:xfrm>
            <a:off x="1182688" y="1193800"/>
            <a:ext cx="2635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zh-CN" altLang="en-US" sz="2600">
              <a:latin typeface="Calibri" pitchFamily="34" charset="0"/>
            </a:endParaRPr>
          </a:p>
        </p:txBody>
      </p:sp>
      <p:sp>
        <p:nvSpPr>
          <p:cNvPr id="59395" name="矩形 5"/>
          <p:cNvSpPr>
            <a:spLocks noChangeArrowheads="1"/>
          </p:cNvSpPr>
          <p:nvPr/>
        </p:nvSpPr>
        <p:spPr bwMode="auto">
          <a:xfrm>
            <a:off x="1287463" y="1785938"/>
            <a:ext cx="265112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zh-CN" altLang="en-US" sz="2600">
              <a:latin typeface="Calibri" pitchFamily="34" charset="0"/>
            </a:endParaRPr>
          </a:p>
        </p:txBody>
      </p:sp>
      <p:sp>
        <p:nvSpPr>
          <p:cNvPr id="59396" name="矩形 6"/>
          <p:cNvSpPr>
            <a:spLocks noChangeArrowheads="1"/>
          </p:cNvSpPr>
          <p:nvPr/>
        </p:nvSpPr>
        <p:spPr bwMode="auto">
          <a:xfrm>
            <a:off x="1600200" y="2374900"/>
            <a:ext cx="2635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zh-CN" altLang="en-US" sz="2600">
              <a:latin typeface="Calibri" pitchFamily="34" charset="0"/>
            </a:endParaRPr>
          </a:p>
        </p:txBody>
      </p:sp>
      <p:sp>
        <p:nvSpPr>
          <p:cNvPr id="59397" name="矩形 7"/>
          <p:cNvSpPr>
            <a:spLocks noChangeArrowheads="1"/>
          </p:cNvSpPr>
          <p:nvPr/>
        </p:nvSpPr>
        <p:spPr bwMode="auto">
          <a:xfrm>
            <a:off x="1946275" y="2970213"/>
            <a:ext cx="2635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zh-CN" altLang="en-US" sz="2600">
              <a:latin typeface="Calibri" pitchFamily="34" charset="0"/>
            </a:endParaRPr>
          </a:p>
        </p:txBody>
      </p:sp>
      <p:sp>
        <p:nvSpPr>
          <p:cNvPr id="59398" name="矩形 8"/>
          <p:cNvSpPr>
            <a:spLocks noChangeArrowheads="1"/>
          </p:cNvSpPr>
          <p:nvPr/>
        </p:nvSpPr>
        <p:spPr bwMode="auto">
          <a:xfrm>
            <a:off x="6448425" y="1190625"/>
            <a:ext cx="26511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zh-CN" altLang="en-US" sz="2600">
              <a:latin typeface="Calibri" pitchFamily="34" charset="0"/>
            </a:endParaRPr>
          </a:p>
        </p:txBody>
      </p:sp>
      <p:sp>
        <p:nvSpPr>
          <p:cNvPr id="59399" name="矩形 9"/>
          <p:cNvSpPr>
            <a:spLocks noChangeArrowheads="1"/>
          </p:cNvSpPr>
          <p:nvPr/>
        </p:nvSpPr>
        <p:spPr bwMode="auto">
          <a:xfrm>
            <a:off x="5459413" y="1781175"/>
            <a:ext cx="2651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zh-CN" altLang="en-US" sz="2600">
              <a:latin typeface="Calibri" pitchFamily="34" charset="0"/>
            </a:endParaRPr>
          </a:p>
        </p:txBody>
      </p:sp>
      <p:sp>
        <p:nvSpPr>
          <p:cNvPr id="59400" name="矩形 10"/>
          <p:cNvSpPr>
            <a:spLocks noChangeArrowheads="1"/>
          </p:cNvSpPr>
          <p:nvPr/>
        </p:nvSpPr>
        <p:spPr bwMode="auto">
          <a:xfrm>
            <a:off x="6497638" y="2366963"/>
            <a:ext cx="2635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zh-CN" altLang="en-US" sz="2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8288" y="23813"/>
            <a:ext cx="8705850" cy="28305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zh-CN" sz="2600">
                <a:solidFill>
                  <a:srgbClr val="0000FF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二、记准成语的使用对象，避免张冠李戴</a:t>
            </a:r>
            <a:endParaRPr lang="zh-CN" altLang="zh-CN" sz="1000">
              <a:latin typeface="宋体" charset="-122"/>
              <a:ea typeface="华文细黑"/>
              <a:cs typeface="Courier New" pitchFamily="49" charset="0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2.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请分析下列句子中加点成语使用错误的原因。</a:t>
            </a:r>
            <a:endParaRPr lang="en-US" altLang="zh-CN" sz="1000">
              <a:latin typeface="宋体" charset="-122"/>
              <a:cs typeface="Courier New" pitchFamily="49" charset="0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(1)</a:t>
            </a:r>
            <a:r>
              <a:rPr lang="en-US" altLang="zh-CN" sz="2600">
                <a:solidFill>
                  <a:srgbClr val="00B0F0"/>
                </a:solidFill>
                <a:latin typeface="Times New Roman" pitchFamily="18" charset="0"/>
                <a:ea typeface="华文细黑"/>
                <a:cs typeface="华文细黑"/>
              </a:rPr>
              <a:t>(2014·</a:t>
            </a:r>
            <a:r>
              <a:rPr lang="zh-CN" altLang="zh-CN" sz="2600">
                <a:solidFill>
                  <a:srgbClr val="00B0F0"/>
                </a:solidFill>
                <a:latin typeface="Times New Roman" pitchFamily="18" charset="0"/>
                <a:ea typeface="华文细黑"/>
                <a:cs typeface="华文细黑"/>
              </a:rPr>
              <a:t>大纲全国</a:t>
            </a:r>
            <a:r>
              <a:rPr lang="en-US" altLang="zh-CN" sz="2600">
                <a:solidFill>
                  <a:srgbClr val="00B0F0"/>
                </a:solidFill>
                <a:latin typeface="Times New Roman" pitchFamily="18" charset="0"/>
                <a:ea typeface="华文细黑"/>
                <a:cs typeface="华文细黑"/>
              </a:rPr>
              <a:t>)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这把吉他是我最要好的朋友出国前存在我这里的，本来说存一年，结果朋友一直没回来，这吉他到现在已经由我敝帚自珍了十年。</a:t>
            </a:r>
            <a:endParaRPr lang="en-US" altLang="zh-CN" sz="2600">
              <a:latin typeface="Times New Roman" pitchFamily="18" charset="0"/>
              <a:ea typeface="华文细黑"/>
              <a:cs typeface="华文细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6700" y="2816225"/>
            <a:ext cx="8648700" cy="22701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敝帚自珍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：把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(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自家的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)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破扫帚当宝贝珍惜，比喻东西虽然不大好，自己却很珍惜。这个成语的适用对象应该是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自己的东西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，不能用于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朋友的吉他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，使用对象错误。</a:t>
            </a:r>
            <a:endParaRPr lang="en-US" altLang="zh-CN" sz="2600" kern="100" dirty="0">
              <a:solidFill>
                <a:schemeClr val="accent6">
                  <a:lumMod val="75000"/>
                </a:schemeClr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60419" name="矩形 4"/>
          <p:cNvSpPr>
            <a:spLocks noChangeArrowheads="1"/>
          </p:cNvSpPr>
          <p:nvPr/>
        </p:nvSpPr>
        <p:spPr bwMode="auto">
          <a:xfrm>
            <a:off x="2755900" y="2509838"/>
            <a:ext cx="126841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1300" y="342900"/>
            <a:ext cx="8620125" cy="1816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(2014·</a:t>
            </a:r>
            <a:r>
              <a:rPr lang="zh-CN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Times New Roman"/>
              </a:rPr>
              <a:t>北京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俗话说：兵马未动，粮草先行。刚进入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4G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时代，抢占市场的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搏杀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已见端倪，几大运营商争相推出各种优惠套餐，在价格上做足了文章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6700" y="2139950"/>
            <a:ext cx="8648700" cy="24161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兵马未动，粮草先行：军队还没有出动，先要做好粮食、草料等的准备工作。比喻无论做什么事，都要先做好准备工作。但这一准备工作仅限于后勤工作，不包括该句所说的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抢占市场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等行为。</a:t>
            </a:r>
            <a:endParaRPr lang="zh-CN" altLang="zh-CN" sz="2600" kern="100" dirty="0">
              <a:solidFill>
                <a:schemeClr val="accent6">
                  <a:lumMod val="75000"/>
                </a:schemeClr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61443" name="矩形 4"/>
          <p:cNvSpPr>
            <a:spLocks noChangeArrowheads="1"/>
          </p:cNvSpPr>
          <p:nvPr/>
        </p:nvSpPr>
        <p:spPr bwMode="auto">
          <a:xfrm>
            <a:off x="3735388" y="636588"/>
            <a:ext cx="1268412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  <p:sp>
        <p:nvSpPr>
          <p:cNvPr id="61444" name="矩形 5"/>
          <p:cNvSpPr>
            <a:spLocks noChangeArrowheads="1"/>
          </p:cNvSpPr>
          <p:nvPr/>
        </p:nvSpPr>
        <p:spPr bwMode="auto">
          <a:xfrm>
            <a:off x="5435600" y="636588"/>
            <a:ext cx="126841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2575" y="815975"/>
            <a:ext cx="8620125" cy="1216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(2013·</a:t>
            </a:r>
            <a:r>
              <a:rPr lang="zh-CN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Times New Roman"/>
              </a:rPr>
              <a:t>江西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那个时候的中国，社会动荡，经济秩序极为混乱，物价青云直上，人民苦不堪言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5750" y="2008188"/>
            <a:ext cx="8648700" cy="1892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青云直上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形容官职升得很快很高，不能形容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物价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，应用喻职位、价格等急速上升的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扶摇直上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。此处属对象误用。</a:t>
            </a:r>
          </a:p>
        </p:txBody>
      </p:sp>
      <p:sp>
        <p:nvSpPr>
          <p:cNvPr id="62467" name="矩形 4"/>
          <p:cNvSpPr>
            <a:spLocks noChangeArrowheads="1"/>
          </p:cNvSpPr>
          <p:nvPr/>
        </p:nvSpPr>
        <p:spPr bwMode="auto">
          <a:xfrm>
            <a:off x="2078038" y="1685925"/>
            <a:ext cx="12684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61950" y="736600"/>
            <a:ext cx="8428038" cy="18240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600" dirty="0">
                <a:latin typeface="Times New Roman"/>
                <a:ea typeface="华文细黑"/>
                <a:cs typeface="Times New Roman"/>
              </a:rPr>
              <a:t>汗牛充栋</a:t>
            </a:r>
            <a:r>
              <a:rPr lang="zh-CN" altLang="zh-CN" sz="2600" dirty="0">
                <a:latin typeface="Times New Roman"/>
                <a:ea typeface="华文细黑"/>
                <a:cs typeface="Times New Roman"/>
              </a:rPr>
              <a:t>：只用来形容书籍极多，不适用于描绘橙子，可换作</a:t>
            </a:r>
            <a:r>
              <a:rPr lang="en-US" altLang="zh-CN" sz="26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dirty="0">
                <a:latin typeface="Times New Roman"/>
                <a:ea typeface="华文细黑"/>
                <a:cs typeface="Times New Roman"/>
              </a:rPr>
              <a:t>堆积如山</a:t>
            </a:r>
            <a:r>
              <a:rPr lang="en-US" altLang="zh-CN" sz="26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600" kern="100" dirty="0">
              <a:latin typeface="宋体"/>
              <a:ea typeface="+mn-ea"/>
              <a:cs typeface="Courier New"/>
            </a:endParaRPr>
          </a:p>
          <a:p>
            <a:pPr algn="just" fontAlgn="auto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Courier New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2400" y="904875"/>
            <a:ext cx="8880475" cy="1216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(2013·</a:t>
            </a:r>
            <a:r>
              <a:rPr lang="zh-CN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Times New Roman"/>
              </a:rPr>
              <a:t>广东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置身其中，你会发现那里艺术不再是高高在上的物品，而是像站立在你身边懂你的知心朋友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6225" y="2166938"/>
            <a:ext cx="8648700" cy="1216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高高在上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形容领导者不深入实际，脱离群众。是专指人的，不能形容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物品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。</a:t>
            </a:r>
          </a:p>
        </p:txBody>
      </p:sp>
      <p:sp>
        <p:nvSpPr>
          <p:cNvPr id="63491" name="矩形 4"/>
          <p:cNvSpPr>
            <a:spLocks noChangeArrowheads="1"/>
          </p:cNvSpPr>
          <p:nvPr/>
        </p:nvSpPr>
        <p:spPr bwMode="auto">
          <a:xfrm>
            <a:off x="7667625" y="1187450"/>
            <a:ext cx="126841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2400" y="742950"/>
            <a:ext cx="8880475" cy="1816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(2012·</a:t>
            </a:r>
            <a:r>
              <a:rPr lang="zh-CN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Times New Roman"/>
              </a:rPr>
              <a:t>四川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在维也纳金色大厅，经常有不同肤色、不同语言的人们会聚在这里，他们各具民族风格与艺术特色的优美歌声在大厅内交相辉映，久久回荡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9388" y="2598738"/>
            <a:ext cx="8647112" cy="1216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交相辉映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指各种光亮、色彩等相互映照，不能形容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歌声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，可改为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此起彼伏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。</a:t>
            </a:r>
          </a:p>
        </p:txBody>
      </p:sp>
      <p:sp>
        <p:nvSpPr>
          <p:cNvPr id="64515" name="矩形 4"/>
          <p:cNvSpPr>
            <a:spLocks noChangeArrowheads="1"/>
          </p:cNvSpPr>
          <p:nvPr/>
        </p:nvSpPr>
        <p:spPr bwMode="auto">
          <a:xfrm>
            <a:off x="2301875" y="2230438"/>
            <a:ext cx="126841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2400" y="723900"/>
            <a:ext cx="8880475" cy="1816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(2012·</a:t>
            </a:r>
            <a:r>
              <a:rPr lang="zh-CN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Times New Roman"/>
              </a:rPr>
              <a:t>大纲全国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某市两家报社相继推出的立体报纸受到广大市民的热烈追捧，更多的立体报纸呼之欲出，可能会成为当地报业的一种发展趋势。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7800" y="2522538"/>
            <a:ext cx="8821738" cy="12207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呼之欲出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：一召唤他就会出来似的。形容画像非常逼真，也形容文学作品的人物描写十分生动。使用对象错误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600" kern="100" dirty="0">
              <a:solidFill>
                <a:schemeClr val="accent6">
                  <a:lumMod val="75000"/>
                </a:schemeClr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65539" name="矩形 4"/>
          <p:cNvSpPr>
            <a:spLocks noChangeArrowheads="1"/>
          </p:cNvSpPr>
          <p:nvPr/>
        </p:nvSpPr>
        <p:spPr bwMode="auto">
          <a:xfrm>
            <a:off x="5651500" y="1603375"/>
            <a:ext cx="126841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0988" y="620713"/>
            <a:ext cx="8596312" cy="35544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ts val="4500"/>
              </a:lnSpc>
            </a:pPr>
            <a:r>
              <a:rPr lang="zh-CN" altLang="zh-CN" sz="2600">
                <a:solidFill>
                  <a:srgbClr val="E36C0A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【精要点拨】</a:t>
            </a:r>
            <a:endParaRPr lang="zh-CN" altLang="zh-CN" sz="2600">
              <a:latin typeface="宋体" charset="-122"/>
              <a:ea typeface="华文细黑"/>
              <a:cs typeface="Courier New" pitchFamily="49" charset="0"/>
            </a:endParaRPr>
          </a:p>
          <a:p>
            <a:pPr algn="just">
              <a:lnSpc>
                <a:spcPts val="4500"/>
              </a:lnSpc>
            </a:pP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有些成语的适用对象具有特定的</a:t>
            </a:r>
            <a:r>
              <a:rPr lang="en-US" altLang="zh-CN" sz="2600">
                <a:latin typeface="宋体" charset="-122"/>
                <a:ea typeface="华文细黑"/>
                <a:cs typeface="Times New Roman" pitchFamily="18" charset="0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方向性</a:t>
            </a:r>
            <a:r>
              <a:rPr lang="en-US" altLang="zh-CN" sz="2600">
                <a:latin typeface="宋体" charset="-122"/>
                <a:ea typeface="华文细黑"/>
                <a:cs typeface="Times New Roman" pitchFamily="18" charset="0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或</a:t>
            </a:r>
            <a:r>
              <a:rPr lang="en-US" altLang="zh-CN" sz="2600">
                <a:latin typeface="宋体" charset="-122"/>
                <a:ea typeface="华文细黑"/>
                <a:cs typeface="Times New Roman" pitchFamily="18" charset="0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针对性</a:t>
            </a:r>
            <a:r>
              <a:rPr lang="en-US" altLang="zh-CN" sz="2600">
                <a:latin typeface="宋体" charset="-122"/>
                <a:ea typeface="华文细黑"/>
                <a:cs typeface="Times New Roman" pitchFamily="18" charset="0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，有的指自然界，有的指人类社会；有的指个体，有的指群体；有的专用于男女或夫妻之间；有的只适用于某一领域。如果能记准这些成语的适用对象，使用起来就可以避免张冠李戴的错误。</a:t>
            </a:r>
            <a:endParaRPr lang="zh-CN" altLang="zh-CN" sz="2600">
              <a:latin typeface="宋体" charset="-122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0038" y="330200"/>
            <a:ext cx="8596312" cy="427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>
                <a:solidFill>
                  <a:srgbClr val="E36C0A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积累小贴士</a:t>
            </a:r>
            <a:endParaRPr lang="en-US" altLang="zh-CN" sz="2600">
              <a:solidFill>
                <a:srgbClr val="E36C0A"/>
              </a:solidFill>
              <a:latin typeface="Times New Roman" pitchFamily="18" charset="0"/>
              <a:ea typeface="华文细黑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张冠李戴是对成语使用对象不理解造成的。请识记下列成语的使用对象：</a:t>
            </a:r>
            <a:endParaRPr lang="zh-CN" altLang="zh-CN" sz="1000">
              <a:latin typeface="宋体" charset="-122"/>
              <a:ea typeface="华文细黑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宋体" charset="-122"/>
                <a:ea typeface="华文细黑"/>
                <a:cs typeface="Times New Roman" pitchFamily="18" charset="0"/>
              </a:rPr>
              <a:t>①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休戚相关</a:t>
            </a:r>
            <a:r>
              <a:rPr lang="en-US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Courier New" pitchFamily="49" charset="0"/>
              </a:rPr>
              <a:t>人和人</a:t>
            </a:r>
            <a:r>
              <a:rPr lang="en-US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)</a:t>
            </a:r>
            <a:r>
              <a:rPr lang="zh-CN" altLang="zh-CN" sz="2600">
                <a:latin typeface="Times New Roman" pitchFamily="18" charset="0"/>
                <a:ea typeface="华文细黑"/>
                <a:cs typeface="Courier New" pitchFamily="49" charset="0"/>
              </a:rPr>
              <a:t>　　　</a:t>
            </a:r>
            <a:r>
              <a:rPr lang="zh-CN" altLang="zh-CN" sz="2600">
                <a:latin typeface="宋体" charset="-122"/>
                <a:cs typeface="Times New Roman" pitchFamily="18" charset="0"/>
              </a:rPr>
              <a:t> </a:t>
            </a:r>
            <a:r>
              <a:rPr lang="en-US" altLang="zh-CN" sz="2600">
                <a:latin typeface="宋体" charset="-122"/>
                <a:cs typeface="Times New Roman" pitchFamily="18" charset="0"/>
              </a:rPr>
              <a:t>	</a:t>
            </a:r>
            <a:r>
              <a:rPr lang="en-US" altLang="zh-CN" sz="2600">
                <a:latin typeface="宋体" charset="-122"/>
                <a:ea typeface="华文细黑"/>
                <a:cs typeface="Times New Roman" pitchFamily="18" charset="0"/>
              </a:rPr>
              <a:t>②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炙手可热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人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)</a:t>
            </a:r>
            <a:endParaRPr lang="zh-CN" altLang="zh-CN" sz="1000">
              <a:latin typeface="宋体" charset="-122"/>
              <a:ea typeface="华文细黑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宋体" charset="-122"/>
                <a:ea typeface="华文细黑"/>
                <a:cs typeface="Courier New" pitchFamily="49" charset="0"/>
              </a:rPr>
              <a:t>③</a:t>
            </a:r>
            <a:r>
              <a:rPr lang="zh-CN" altLang="zh-CN" sz="2600">
                <a:latin typeface="Times New Roman" pitchFamily="18" charset="0"/>
                <a:ea typeface="华文细黑"/>
                <a:cs typeface="Courier New" pitchFamily="49" charset="0"/>
              </a:rPr>
              <a:t>振聋发聩</a:t>
            </a:r>
            <a:r>
              <a:rPr lang="en-US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Courier New" pitchFamily="49" charset="0"/>
              </a:rPr>
              <a:t>言论</a:t>
            </a:r>
            <a:r>
              <a:rPr lang="en-US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)  	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		</a:t>
            </a:r>
            <a:r>
              <a:rPr lang="en-US" altLang="zh-CN" sz="2600">
                <a:latin typeface="宋体" charset="-122"/>
                <a:ea typeface="华文细黑"/>
                <a:cs typeface="华文细黑"/>
              </a:rPr>
              <a:t>④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车水马龙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热闹情景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)</a:t>
            </a:r>
            <a:endParaRPr lang="zh-CN" altLang="zh-CN" sz="1000">
              <a:latin typeface="宋体" charset="-122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宋体" charset="-122"/>
                <a:ea typeface="华文细黑"/>
                <a:cs typeface="华文细黑"/>
              </a:rPr>
              <a:t>⑤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明日黄花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过时事物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  		</a:t>
            </a:r>
            <a:r>
              <a:rPr lang="en-US" altLang="zh-CN" sz="2600">
                <a:latin typeface="宋体" charset="-122"/>
                <a:ea typeface="华文细黑"/>
                <a:cs typeface="华文细黑"/>
              </a:rPr>
              <a:t>⑥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汗牛充栋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书籍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</a:t>
            </a:r>
            <a:endParaRPr lang="zh-CN" altLang="zh-CN" sz="1000">
              <a:latin typeface="宋体" charset="-122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宋体" charset="-122"/>
                <a:ea typeface="华文细黑"/>
                <a:cs typeface="华文细黑"/>
              </a:rPr>
              <a:t>⑦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两小无猜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少男少女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  		</a:t>
            </a:r>
            <a:r>
              <a:rPr lang="en-US" altLang="zh-CN" sz="2600">
                <a:latin typeface="宋体" charset="-122"/>
                <a:ea typeface="华文细黑"/>
                <a:cs typeface="华文细黑"/>
              </a:rPr>
              <a:t>⑧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鼎力相助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敬辞，对方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</a:t>
            </a:r>
            <a:endParaRPr lang="zh-CN" altLang="zh-CN" sz="1000">
              <a:latin typeface="宋体" charset="-122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2875" y="114300"/>
            <a:ext cx="8945563" cy="4892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600">
                <a:latin typeface="宋体" charset="-122"/>
                <a:ea typeface="华文细黑"/>
                <a:cs typeface="Times New Roman" pitchFamily="18" charset="0"/>
              </a:rPr>
              <a:t>⑨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络绎不绝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人、车马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)  		</a:t>
            </a:r>
            <a:r>
              <a:rPr lang="en-US" altLang="zh-CN" sz="2600">
                <a:latin typeface="宋体" charset="-122"/>
                <a:ea typeface="华文细黑"/>
                <a:cs typeface="Times New Roman" pitchFamily="18" charset="0"/>
              </a:rPr>
              <a:t>⑩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济济一堂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人才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)</a:t>
            </a:r>
            <a:endParaRPr lang="zh-CN" altLang="zh-CN" sz="1000">
              <a:latin typeface="宋体" charset="-122"/>
              <a:ea typeface="华文细黑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Cambria Math" pitchFamily="18" charset="0"/>
                <a:ea typeface="华文细黑"/>
                <a:cs typeface="Courier New" pitchFamily="49" charset="0"/>
              </a:rPr>
              <a:t>⑪</a:t>
            </a:r>
            <a:r>
              <a:rPr lang="zh-CN" altLang="zh-CN" sz="2600">
                <a:latin typeface="Times New Roman" pitchFamily="18" charset="0"/>
                <a:ea typeface="华文细黑"/>
                <a:cs typeface="Cambria Math" pitchFamily="18" charset="0"/>
              </a:rPr>
              <a:t>相敬如宾</a:t>
            </a:r>
            <a:r>
              <a:rPr lang="en-US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Courier New" pitchFamily="49" charset="0"/>
              </a:rPr>
              <a:t>夫妻</a:t>
            </a:r>
            <a:r>
              <a:rPr lang="en-US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)  		</a:t>
            </a:r>
            <a:r>
              <a:rPr lang="en-US" altLang="zh-CN" sz="2600">
                <a:latin typeface="Cambria Math" pitchFamily="18" charset="0"/>
                <a:ea typeface="华文细黑"/>
                <a:cs typeface="Courier New" pitchFamily="49" charset="0"/>
              </a:rPr>
              <a:t>⑫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薪尽火传</a:t>
            </a:r>
            <a:r>
              <a:rPr lang="en-US" altLang="zh-CN" sz="2600">
                <a:latin typeface="Times New Roman" pitchFamily="18" charset="0"/>
                <a:ea typeface="华文细黑"/>
                <a:cs typeface="Cambria Math" pitchFamily="18" charset="0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师生、学问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)</a:t>
            </a:r>
            <a:endParaRPr lang="zh-CN" altLang="zh-CN" sz="1000">
              <a:latin typeface="宋体" charset="-122"/>
              <a:ea typeface="华文细黑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Cambria Math" pitchFamily="18" charset="0"/>
                <a:ea typeface="华文细黑"/>
                <a:cs typeface="Times New Roman" pitchFamily="18" charset="0"/>
              </a:rPr>
              <a:t>⑬</a:t>
            </a:r>
            <a:r>
              <a:rPr lang="zh-CN" altLang="zh-CN" sz="2600">
                <a:latin typeface="Times New Roman" pitchFamily="18" charset="0"/>
                <a:ea typeface="华文细黑"/>
                <a:cs typeface="Courier New" pitchFamily="49" charset="0"/>
              </a:rPr>
              <a:t>崭露头角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Cambria Math" pitchFamily="18" charset="0"/>
              </a:rPr>
              <a:t>青少年</a:t>
            </a:r>
            <a:r>
              <a:rPr lang="en-US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)  	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	</a:t>
            </a:r>
            <a:r>
              <a:rPr lang="en-US" altLang="zh-CN" sz="2600">
                <a:latin typeface="Cambria Math" pitchFamily="18" charset="0"/>
                <a:ea typeface="华文细黑"/>
                <a:cs typeface="Times New Roman" pitchFamily="18" charset="0"/>
              </a:rPr>
              <a:t>⑭</a:t>
            </a:r>
            <a:r>
              <a:rPr lang="zh-CN" altLang="zh-CN" sz="2600">
                <a:latin typeface="Times New Roman" pitchFamily="18" charset="0"/>
                <a:ea typeface="华文细黑"/>
                <a:cs typeface="Courier New" pitchFamily="49" charset="0"/>
              </a:rPr>
              <a:t>芸芸众生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Cambria Math" pitchFamily="18" charset="0"/>
              </a:rPr>
              <a:t>众多普通人</a:t>
            </a:r>
            <a:r>
              <a:rPr lang="en-US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)</a:t>
            </a:r>
            <a:endParaRPr lang="zh-CN" altLang="zh-CN" sz="1000">
              <a:latin typeface="宋体" charset="-122"/>
              <a:ea typeface="华文细黑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Cambria Math" pitchFamily="18" charset="0"/>
                <a:ea typeface="华文细黑"/>
                <a:cs typeface="Times New Roman" pitchFamily="18" charset="0"/>
              </a:rPr>
              <a:t>⑮</a:t>
            </a:r>
            <a:r>
              <a:rPr lang="zh-CN" altLang="zh-CN" sz="2600">
                <a:latin typeface="Times New Roman" pitchFamily="18" charset="0"/>
                <a:ea typeface="华文细黑"/>
                <a:cs typeface="Courier New" pitchFamily="49" charset="0"/>
              </a:rPr>
              <a:t>不情之请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谦辞，用于自己</a:t>
            </a:r>
            <a:r>
              <a:rPr lang="en-US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)  	</a:t>
            </a:r>
            <a:r>
              <a:rPr lang="en-US" altLang="zh-CN" sz="2600">
                <a:latin typeface="Cambria Math" pitchFamily="18" charset="0"/>
                <a:ea typeface="华文细黑"/>
                <a:cs typeface="Courier New" pitchFamily="49" charset="0"/>
              </a:rPr>
              <a:t>⑯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耳提面命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Courier New" pitchFamily="49" charset="0"/>
              </a:rPr>
              <a:t>长辈</a:t>
            </a:r>
            <a:r>
              <a:rPr lang="en-US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)</a:t>
            </a:r>
            <a:endParaRPr lang="zh-CN" altLang="zh-CN" sz="1000">
              <a:latin typeface="宋体" charset="-122"/>
              <a:ea typeface="华文细黑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Cambria Math" pitchFamily="18" charset="0"/>
                <a:ea typeface="华文细黑"/>
                <a:cs typeface="华文细黑"/>
              </a:rPr>
              <a:t>⑰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雨后春笋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新生事物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  		</a:t>
            </a:r>
            <a:r>
              <a:rPr lang="en-US" altLang="zh-CN" sz="2600">
                <a:latin typeface="Cambria Math" pitchFamily="18" charset="0"/>
                <a:ea typeface="华文细黑"/>
                <a:cs typeface="华文细黑"/>
              </a:rPr>
              <a:t>⑱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扣人心弦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诗文、表演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</a:t>
            </a:r>
            <a:endParaRPr lang="zh-CN" altLang="zh-CN" sz="1000">
              <a:latin typeface="宋体" charset="-122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Cambria Math" pitchFamily="18" charset="0"/>
                <a:ea typeface="华文细黑"/>
                <a:cs typeface="华文细黑"/>
              </a:rPr>
              <a:t>⑲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脱颖而出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人的才能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  		</a:t>
            </a:r>
            <a:r>
              <a:rPr lang="en-US" altLang="zh-CN" sz="2600">
                <a:latin typeface="Cambria Math" pitchFamily="18" charset="0"/>
                <a:ea typeface="华文细黑"/>
                <a:cs typeface="华文细黑"/>
              </a:rPr>
              <a:t>⑳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长此以往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多指不好的情况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</a:t>
            </a:r>
            <a:endParaRPr lang="en-US" altLang="zh-CN" sz="1000">
              <a:latin typeface="宋体" charset="-122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     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悬壶济世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行医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  	 	     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石破天惊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文章、议论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</a:t>
            </a:r>
            <a:endParaRPr lang="zh-CN" altLang="zh-CN" sz="1000">
              <a:latin typeface="宋体" charset="-122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     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荡气回肠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乐曲、文章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</a:t>
            </a:r>
            <a:endParaRPr lang="zh-CN" altLang="zh-CN" sz="1000">
              <a:latin typeface="宋体" charset="-122"/>
              <a:cs typeface="Courier New" pitchFamily="49" charset="0"/>
            </a:endParaRPr>
          </a:p>
        </p:txBody>
      </p:sp>
      <p:pic>
        <p:nvPicPr>
          <p:cNvPr id="68610" name="图片 3" descr="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88" y="3903663"/>
            <a:ext cx="360362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1" name="图片 4" descr="2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9338" y="3876675"/>
            <a:ext cx="373062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2" name="图片 5" descr="2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7813" y="4500563"/>
            <a:ext cx="320675" cy="32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4788" y="315913"/>
            <a:ext cx="8769350" cy="2492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600">
                <a:solidFill>
                  <a:srgbClr val="0000FF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三、记准成语的感情色彩，避免褒贬误用</a:t>
            </a:r>
            <a:endParaRPr lang="zh-CN" altLang="zh-CN" sz="1000">
              <a:latin typeface="宋体" charset="-122"/>
              <a:ea typeface="华文细黑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3.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请分析下列句子中加点成语使用错误的原因。</a:t>
            </a:r>
            <a:endParaRPr lang="en-US" altLang="zh-CN" sz="1000">
              <a:latin typeface="宋体" charset="-122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(1)</a:t>
            </a:r>
            <a:r>
              <a:rPr lang="en-US" altLang="zh-CN" sz="2600">
                <a:solidFill>
                  <a:srgbClr val="00B0F0"/>
                </a:solidFill>
                <a:latin typeface="Times New Roman" pitchFamily="18" charset="0"/>
                <a:ea typeface="华文细黑"/>
                <a:cs typeface="华文细黑"/>
              </a:rPr>
              <a:t>(2014·</a:t>
            </a:r>
            <a:r>
              <a:rPr lang="zh-CN" altLang="zh-CN" sz="2600">
                <a:solidFill>
                  <a:srgbClr val="00B0F0"/>
                </a:solidFill>
                <a:latin typeface="Times New Roman" pitchFamily="18" charset="0"/>
                <a:ea typeface="华文细黑"/>
                <a:cs typeface="华文细黑"/>
              </a:rPr>
              <a:t>广东</a:t>
            </a:r>
            <a:r>
              <a:rPr lang="en-US" altLang="zh-CN" sz="2600">
                <a:solidFill>
                  <a:srgbClr val="00B0F0"/>
                </a:solidFill>
                <a:latin typeface="Times New Roman" pitchFamily="18" charset="0"/>
                <a:ea typeface="华文细黑"/>
                <a:cs typeface="华文细黑"/>
              </a:rPr>
              <a:t>)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与连篇累牍的电视剧本身相比，剧中翻书的动作、人物的坐姿等，只是一些细节。</a:t>
            </a:r>
            <a:endParaRPr lang="zh-CN" altLang="zh-CN" sz="1000">
              <a:latin typeface="宋体" charset="-122"/>
              <a:cs typeface="Courier New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7963" y="2670175"/>
            <a:ext cx="8647112" cy="18176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连篇累牍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：形容叙述的篇幅过多过长。这是一个含贬义的成语，结合语境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电视剧特别多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，这里该用中性成语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层出不穷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。</a:t>
            </a:r>
          </a:p>
        </p:txBody>
      </p:sp>
      <p:sp>
        <p:nvSpPr>
          <p:cNvPr id="69635" name="矩形 6"/>
          <p:cNvSpPr>
            <a:spLocks noChangeArrowheads="1"/>
          </p:cNvSpPr>
          <p:nvPr/>
        </p:nvSpPr>
        <p:spPr bwMode="auto">
          <a:xfrm>
            <a:off x="2790825" y="1803400"/>
            <a:ext cx="126841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0513" y="981075"/>
            <a:ext cx="8596312" cy="1216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(2013·</a:t>
            </a:r>
            <a:r>
              <a:rPr lang="zh-CN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Times New Roman"/>
              </a:rPr>
              <a:t>大纲全国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沉迷网络使小明学习成绩急剧下降，幸亏父母及时发现，并不断求全责备，他才戒掉了网瘾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8925" y="2171700"/>
            <a:ext cx="8647113" cy="12207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求全责备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：苛责别人，要求完美无缺。是贬义词，用在此处不当。</a:t>
            </a:r>
          </a:p>
        </p:txBody>
      </p:sp>
      <p:sp>
        <p:nvSpPr>
          <p:cNvPr id="70659" name="矩形 6"/>
          <p:cNvSpPr>
            <a:spLocks noChangeArrowheads="1"/>
          </p:cNvSpPr>
          <p:nvPr/>
        </p:nvSpPr>
        <p:spPr bwMode="auto">
          <a:xfrm>
            <a:off x="4071938" y="1847850"/>
            <a:ext cx="1268412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22250" y="2455863"/>
            <a:ext cx="8647113" cy="1216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巧舌如簧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：形容能说会道，善于狡辩。是贬义词，用于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演讲选手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属贬词褒用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600" kern="100" dirty="0">
              <a:solidFill>
                <a:schemeClr val="accent6">
                  <a:lumMod val="75000"/>
                </a:schemeClr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8438" y="671513"/>
            <a:ext cx="8770937" cy="18161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(2012·</a:t>
            </a:r>
            <a:r>
              <a:rPr lang="zh-CN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Times New Roman"/>
              </a:rPr>
              <a:t>山东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在这次演讲比赛中，来自基层单位的选手个个表现出色，他们口若悬河，巧舌如簧，给大家留下了深刻印象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600" kern="100" dirty="0">
              <a:latin typeface="宋体"/>
              <a:ea typeface="+mn-ea"/>
              <a:cs typeface="Courier New"/>
            </a:endParaRPr>
          </a:p>
        </p:txBody>
      </p:sp>
      <p:sp>
        <p:nvSpPr>
          <p:cNvPr id="71683" name="矩形 6"/>
          <p:cNvSpPr>
            <a:spLocks noChangeArrowheads="1"/>
          </p:cNvSpPr>
          <p:nvPr/>
        </p:nvSpPr>
        <p:spPr bwMode="auto">
          <a:xfrm>
            <a:off x="4648200" y="1549400"/>
            <a:ext cx="12684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2725" y="2397125"/>
            <a:ext cx="8647113" cy="18208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如期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而至：事物按照计划或者规律，按时到来，是人们所期望的。此处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安全事故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不是人们期望的，属于褒贬失当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600" kern="100" dirty="0">
              <a:solidFill>
                <a:schemeClr val="accent6">
                  <a:lumMod val="75000"/>
                </a:schemeClr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72706" name="矩形 6"/>
          <p:cNvSpPr>
            <a:spLocks noChangeArrowheads="1"/>
          </p:cNvSpPr>
          <p:nvPr/>
        </p:nvSpPr>
        <p:spPr bwMode="auto">
          <a:xfrm>
            <a:off x="8243888" y="871538"/>
            <a:ext cx="684212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</a:t>
            </a:r>
            <a:endParaRPr lang="zh-CN" altLang="en-US" sz="2600">
              <a:latin typeface="Calibri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8913" y="579438"/>
            <a:ext cx="8770937" cy="18161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(2012·</a:t>
            </a:r>
            <a:r>
              <a:rPr lang="zh-CN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Times New Roman"/>
              </a:rPr>
              <a:t>四川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在施工过程中，因疏忽造成的安全事故如期而至，人员伤亡严重，救援队伍很快赶到现场，克服困难抢救危重人员，并对轻伤者进行了处理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  <p:sp>
        <p:nvSpPr>
          <p:cNvPr id="72708" name="矩形 2"/>
          <p:cNvSpPr>
            <a:spLocks noChangeArrowheads="1"/>
          </p:cNvSpPr>
          <p:nvPr/>
        </p:nvSpPr>
        <p:spPr bwMode="auto">
          <a:xfrm>
            <a:off x="241300" y="1471613"/>
            <a:ext cx="68580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.   .</a:t>
            </a:r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6700" y="1154113"/>
            <a:ext cx="8512175" cy="1892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solidFill>
                  <a:srgbClr val="E36C0A"/>
                </a:solidFill>
                <a:latin typeface="Times New Roman"/>
                <a:ea typeface="华文细黑"/>
                <a:cs typeface="Times New Roman"/>
              </a:rPr>
              <a:t>【</a:t>
            </a:r>
            <a:r>
              <a:rPr lang="zh-CN" altLang="zh-CN" sz="2600" kern="100" dirty="0">
                <a:solidFill>
                  <a:srgbClr val="E36C0A"/>
                </a:solidFill>
                <a:latin typeface="Times New Roman"/>
                <a:ea typeface="华文细黑"/>
                <a:cs typeface="Times New Roman"/>
              </a:rPr>
              <a:t>试题评点</a:t>
            </a:r>
            <a:r>
              <a:rPr lang="en-US" altLang="zh-CN" sz="2600" kern="100" dirty="0">
                <a:solidFill>
                  <a:srgbClr val="E36C0A"/>
                </a:solidFill>
                <a:latin typeface="Times New Roman"/>
                <a:ea typeface="华文细黑"/>
                <a:cs typeface="Times New Roman"/>
              </a:rPr>
              <a:t>】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该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题考查成语运用，题干是</a:t>
            </a:r>
            <a:r>
              <a:rPr lang="en-US" altLang="zh-CN" sz="2600" kern="100" dirty="0">
                <a:latin typeface="+mj-ea"/>
                <a:ea typeface="+mj-ea"/>
                <a:cs typeface="Courier New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负</a:t>
            </a:r>
            <a:r>
              <a:rPr lang="en-US" altLang="zh-CN" sz="2600" kern="100" dirty="0">
                <a:latin typeface="+mj-ea"/>
                <a:ea typeface="+mj-ea"/>
                <a:cs typeface="Courier New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选型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选出使用不恰当的一项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项</a:t>
            </a:r>
            <a:r>
              <a:rPr lang="en-US" altLang="zh-CN" sz="2600" kern="100" dirty="0">
                <a:latin typeface="+mj-ea"/>
                <a:ea typeface="+mj-ea"/>
                <a:cs typeface="Courier New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汗牛充栋</a:t>
            </a:r>
            <a:r>
              <a:rPr lang="en-US" altLang="zh-CN" sz="2600" kern="100" dirty="0">
                <a:latin typeface="+mj-ea"/>
                <a:ea typeface="+mj-ea"/>
                <a:cs typeface="Courier New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属望文生义，难度不大。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5425" y="784225"/>
            <a:ext cx="8682038" cy="3092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600">
                <a:solidFill>
                  <a:srgbClr val="E36C0A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【精要点拨】</a:t>
            </a:r>
            <a:endParaRPr lang="zh-CN" altLang="zh-CN" sz="2600">
              <a:latin typeface="宋体" charset="-122"/>
              <a:ea typeface="华文细黑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成语从感情色彩上可分为褒义、中性和贬义。不同的成语常带有不同的感情色彩，并随着语言环境的不同而变化。我们在使用时必须辨明褒贬，否则就容易造成褒词贬用或贬词褒用的错误。</a:t>
            </a:r>
            <a:endParaRPr lang="zh-CN" altLang="zh-CN" sz="2600">
              <a:latin typeface="宋体" charset="-122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7650" y="136525"/>
            <a:ext cx="8683625" cy="4892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>
                <a:solidFill>
                  <a:srgbClr val="E36C0A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积累小贴士</a:t>
            </a:r>
            <a:endParaRPr lang="en-US" altLang="zh-CN" sz="2600">
              <a:solidFill>
                <a:srgbClr val="E36C0A"/>
              </a:solidFill>
              <a:latin typeface="Times New Roman" pitchFamily="18" charset="0"/>
              <a:ea typeface="华文细黑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褒贬误用是对成语的感情色彩不理解造成的。请识记下列成语的感情色彩：</a:t>
            </a:r>
            <a:endParaRPr lang="zh-CN" altLang="zh-CN" sz="1000">
              <a:latin typeface="宋体" charset="-122"/>
              <a:ea typeface="华文细黑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宋体" charset="-122"/>
                <a:ea typeface="华文细黑"/>
                <a:cs typeface="Courier New" pitchFamily="49" charset="0"/>
              </a:rPr>
              <a:t>①</a:t>
            </a:r>
            <a:r>
              <a:rPr lang="zh-CN" altLang="zh-CN" sz="2600">
                <a:latin typeface="Times New Roman" pitchFamily="18" charset="0"/>
                <a:ea typeface="华文细黑"/>
                <a:cs typeface="Courier New" pitchFamily="49" charset="0"/>
              </a:rPr>
              <a:t>始作俑者</a:t>
            </a:r>
            <a:r>
              <a:rPr lang="en-US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贬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)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　　　　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	</a:t>
            </a:r>
            <a:r>
              <a:rPr lang="en-US" altLang="zh-CN" sz="2600">
                <a:latin typeface="宋体" charset="-122"/>
                <a:ea typeface="华文细黑"/>
                <a:cs typeface="华文细黑"/>
              </a:rPr>
              <a:t>②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胸无城府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褒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)</a:t>
            </a:r>
            <a:endParaRPr lang="zh-CN" altLang="zh-CN" sz="1000">
              <a:latin typeface="宋体" charset="-122"/>
              <a:ea typeface="华文细黑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宋体" charset="-122"/>
                <a:ea typeface="华文细黑"/>
                <a:cs typeface="Courier New" pitchFamily="49" charset="0"/>
              </a:rPr>
              <a:t>③</a:t>
            </a:r>
            <a:r>
              <a:rPr lang="zh-CN" altLang="zh-CN" sz="2600">
                <a:latin typeface="Times New Roman" pitchFamily="18" charset="0"/>
                <a:ea typeface="华文细黑"/>
                <a:cs typeface="Courier New" pitchFamily="49" charset="0"/>
              </a:rPr>
              <a:t>无所不为</a:t>
            </a:r>
            <a:r>
              <a:rPr lang="en-US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Courier New" pitchFamily="49" charset="0"/>
              </a:rPr>
              <a:t>贬</a:t>
            </a:r>
            <a:r>
              <a:rPr lang="en-US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)  	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	</a:t>
            </a:r>
            <a:r>
              <a:rPr lang="en-US" altLang="zh-CN" sz="2600">
                <a:latin typeface="宋体" charset="-122"/>
                <a:ea typeface="华文细黑"/>
                <a:cs typeface="华文细黑"/>
              </a:rPr>
              <a:t>④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弹冠相庆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贬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)</a:t>
            </a:r>
            <a:endParaRPr lang="zh-CN" altLang="zh-CN" sz="1000">
              <a:latin typeface="宋体" charset="-122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宋体" charset="-122"/>
                <a:ea typeface="华文细黑"/>
                <a:cs typeface="华文细黑"/>
              </a:rPr>
              <a:t>⑤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倾巢而出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贬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  		</a:t>
            </a:r>
            <a:r>
              <a:rPr lang="en-US" altLang="zh-CN" sz="2600">
                <a:latin typeface="宋体" charset="-122"/>
                <a:ea typeface="华文细黑"/>
                <a:cs typeface="华文细黑"/>
              </a:rPr>
              <a:t>⑥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官样文章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贬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</a:t>
            </a:r>
            <a:endParaRPr lang="zh-CN" altLang="zh-CN" sz="1000">
              <a:latin typeface="宋体" charset="-122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宋体" charset="-122"/>
                <a:ea typeface="华文细黑"/>
                <a:cs typeface="华文细黑"/>
              </a:rPr>
              <a:t>⑦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不可思议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中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  		</a:t>
            </a:r>
            <a:r>
              <a:rPr lang="en-US" altLang="zh-CN" sz="2600">
                <a:latin typeface="宋体" charset="-122"/>
                <a:ea typeface="华文细黑"/>
                <a:cs typeface="华文细黑"/>
              </a:rPr>
              <a:t>⑧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一发而不可收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褒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</a:t>
            </a:r>
            <a:endParaRPr lang="zh-CN" altLang="zh-CN" sz="1000">
              <a:latin typeface="宋体" charset="-122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宋体" charset="-122"/>
                <a:ea typeface="华文细黑"/>
                <a:cs typeface="华文细黑"/>
              </a:rPr>
              <a:t>⑨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一发而不可收拾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贬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  	</a:t>
            </a:r>
            <a:r>
              <a:rPr lang="en-US" altLang="zh-CN" sz="2600">
                <a:latin typeface="宋体" charset="-122"/>
                <a:ea typeface="华文细黑"/>
                <a:cs typeface="华文细黑"/>
              </a:rPr>
              <a:t>⑩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锒铛入狱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中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</a:t>
            </a:r>
            <a:endParaRPr lang="zh-CN" altLang="zh-CN" sz="1000">
              <a:latin typeface="宋体" charset="-122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0063" y="627063"/>
            <a:ext cx="8343900" cy="3694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600">
                <a:latin typeface="Cambria Math" pitchFamily="18" charset="0"/>
                <a:ea typeface="华文细黑"/>
                <a:cs typeface="Cambria Math" pitchFamily="18" charset="0"/>
              </a:rPr>
              <a:t>⑪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半斤八两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贬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)  		</a:t>
            </a:r>
            <a:r>
              <a:rPr lang="en-US" altLang="zh-CN" sz="2600">
                <a:latin typeface="Cambria Math" pitchFamily="18" charset="0"/>
                <a:ea typeface="华文细黑"/>
                <a:cs typeface="Cambria Math" pitchFamily="18" charset="0"/>
              </a:rPr>
              <a:t>⑫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蔚然成风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褒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)</a:t>
            </a:r>
            <a:endParaRPr lang="zh-CN" altLang="zh-CN" sz="1000">
              <a:latin typeface="宋体" charset="-122"/>
              <a:ea typeface="华文细黑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Cambria Math" pitchFamily="18" charset="0"/>
                <a:ea typeface="华文细黑"/>
                <a:cs typeface="Courier New" pitchFamily="49" charset="0"/>
              </a:rPr>
              <a:t>⑬</a:t>
            </a:r>
            <a:r>
              <a:rPr lang="zh-CN" altLang="zh-CN" sz="2600">
                <a:latin typeface="Times New Roman" pitchFamily="18" charset="0"/>
                <a:ea typeface="华文细黑"/>
                <a:cs typeface="Courier New" pitchFamily="49" charset="0"/>
              </a:rPr>
              <a:t>叹为观止</a:t>
            </a:r>
            <a:r>
              <a:rPr lang="en-US" altLang="zh-CN" sz="2600">
                <a:latin typeface="Times New Roman" pitchFamily="18" charset="0"/>
                <a:ea typeface="华文细黑"/>
                <a:cs typeface="Cambria Math" pitchFamily="18" charset="0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褒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)  	</a:t>
            </a:r>
            <a:r>
              <a:rPr lang="en-US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	</a:t>
            </a:r>
            <a:r>
              <a:rPr lang="en-US" altLang="zh-CN" sz="2600">
                <a:latin typeface="Cambria Math" pitchFamily="18" charset="0"/>
                <a:ea typeface="华文细黑"/>
                <a:cs typeface="Courier New" pitchFamily="49" charset="0"/>
              </a:rPr>
              <a:t>⑭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每况愈下</a:t>
            </a:r>
            <a:r>
              <a:rPr lang="en-US" altLang="zh-CN" sz="2600">
                <a:latin typeface="Times New Roman" pitchFamily="18" charset="0"/>
                <a:ea typeface="华文细黑"/>
                <a:cs typeface="Cambria Math" pitchFamily="18" charset="0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贬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)</a:t>
            </a:r>
            <a:endParaRPr lang="zh-CN" altLang="zh-CN" sz="1000">
              <a:latin typeface="宋体" charset="-122"/>
              <a:ea typeface="华文细黑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Cambria Math" pitchFamily="18" charset="0"/>
                <a:ea typeface="华文细黑"/>
                <a:cs typeface="Courier New" pitchFamily="49" charset="0"/>
              </a:rPr>
              <a:t>⑮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凤毛麟角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褒</a:t>
            </a:r>
            <a:r>
              <a:rPr lang="en-US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)  	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	</a:t>
            </a:r>
            <a:r>
              <a:rPr lang="en-US" altLang="zh-CN" sz="2600">
                <a:latin typeface="Cambria Math" pitchFamily="18" charset="0"/>
                <a:ea typeface="华文细黑"/>
                <a:cs typeface="Times New Roman" pitchFamily="18" charset="0"/>
              </a:rPr>
              <a:t>⑯</a:t>
            </a:r>
            <a:r>
              <a:rPr lang="zh-CN" altLang="zh-CN" sz="2600">
                <a:latin typeface="Times New Roman" pitchFamily="18" charset="0"/>
                <a:ea typeface="华文细黑"/>
                <a:cs typeface="Courier New" pitchFamily="49" charset="0"/>
              </a:rPr>
              <a:t>无微不至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褒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)</a:t>
            </a:r>
            <a:endParaRPr lang="zh-CN" altLang="zh-CN" sz="1000">
              <a:latin typeface="宋体" charset="-122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Cambria Math" pitchFamily="18" charset="0"/>
                <a:ea typeface="华文细黑"/>
                <a:cs typeface="华文细黑"/>
              </a:rPr>
              <a:t>⑰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一唱一和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贬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  		</a:t>
            </a:r>
            <a:r>
              <a:rPr lang="en-US" altLang="zh-CN" sz="2600">
                <a:latin typeface="Cambria Math" pitchFamily="18" charset="0"/>
                <a:ea typeface="华文细黑"/>
                <a:cs typeface="华文细黑"/>
              </a:rPr>
              <a:t>⑱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处心积虑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贬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</a:t>
            </a:r>
            <a:endParaRPr lang="zh-CN" altLang="zh-CN" sz="1000">
              <a:latin typeface="宋体" charset="-122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Cambria Math" pitchFamily="18" charset="0"/>
                <a:ea typeface="华文细黑"/>
                <a:cs typeface="华文细黑"/>
              </a:rPr>
              <a:t>⑲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上行下效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贬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  		</a:t>
            </a:r>
            <a:r>
              <a:rPr lang="en-US" altLang="zh-CN" sz="2600">
                <a:latin typeface="Cambria Math" pitchFamily="18" charset="0"/>
                <a:ea typeface="华文细黑"/>
                <a:cs typeface="华文细黑"/>
              </a:rPr>
              <a:t>⑳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振振有词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贬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</a:t>
            </a:r>
            <a:endParaRPr lang="en-US" altLang="zh-CN" sz="1000">
              <a:latin typeface="宋体" charset="-122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     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推波助澜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贬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  	 	     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面目全非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贬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</a:t>
            </a:r>
            <a:endParaRPr lang="zh-CN" altLang="zh-CN" sz="1000">
              <a:latin typeface="宋体" charset="-122"/>
              <a:cs typeface="Courier New" pitchFamily="49" charset="0"/>
            </a:endParaRPr>
          </a:p>
        </p:txBody>
      </p:sp>
      <p:pic>
        <p:nvPicPr>
          <p:cNvPr id="75778" name="图片 3" descr="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6425" y="3787775"/>
            <a:ext cx="3635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79" name="图片 4" descr="2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73550" y="3843338"/>
            <a:ext cx="377825" cy="37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9275" y="1042988"/>
            <a:ext cx="8343900" cy="1816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华文细黑"/>
                <a:ea typeface="华文细黑"/>
                <a:cs typeface="Times New Roman"/>
              </a:rPr>
              <a:t>    </a:t>
            </a:r>
            <a:r>
              <a:rPr lang="en-US" altLang="zh-CN" sz="2600" kern="100" dirty="0" err="1">
                <a:latin typeface="华文细黑"/>
                <a:ea typeface="华文细黑"/>
                <a:cs typeface="Times New Roman"/>
              </a:rPr>
              <a:t>刮目相看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600" kern="100" dirty="0">
                <a:latin typeface="华文细黑"/>
                <a:ea typeface="华文细黑"/>
                <a:cs typeface="Times New Roman"/>
              </a:rPr>
              <a:t>褒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  	 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	  </a:t>
            </a:r>
            <a:r>
              <a:rPr lang="en-US" altLang="zh-CN" sz="2600" kern="100" dirty="0" err="1">
                <a:latin typeface="华文细黑"/>
                <a:ea typeface="华文细黑"/>
                <a:cs typeface="Times New Roman"/>
              </a:rPr>
              <a:t>道高一尺</a:t>
            </a:r>
            <a:r>
              <a:rPr lang="en-US" altLang="zh-CN" sz="2600" kern="100" dirty="0" err="1">
                <a:latin typeface="华文细黑"/>
                <a:ea typeface="华文细黑"/>
                <a:cs typeface="Times New Roman"/>
              </a:rPr>
              <a:t>，魔高一丈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600" kern="100" dirty="0">
                <a:latin typeface="华文细黑"/>
                <a:ea typeface="华文细黑"/>
                <a:cs typeface="Times New Roman"/>
              </a:rPr>
              <a:t>褒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众望所归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褒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  	 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	  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冠冕堂皇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贬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侃侃而谈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褒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  <p:pic>
        <p:nvPicPr>
          <p:cNvPr id="76802" name="Picture 11" descr="F:\新建文件夹\幻灯片用圈\2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3413" y="1312863"/>
            <a:ext cx="2857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3" name="Picture 12" descr="F:\新建文件夹\幻灯片用圈\2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9725" y="1322388"/>
            <a:ext cx="2857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4" name="Picture 13" descr="F:\新建文件夹\幻灯片用圈\2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3413" y="1878013"/>
            <a:ext cx="2857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5" name="Picture 14" descr="F:\新建文件夹\幻灯片用圈\26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9725" y="1906588"/>
            <a:ext cx="2857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6" name="Picture 15" descr="F:\新建文件夹\幻灯片用圈\27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3413" y="2495550"/>
            <a:ext cx="2857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2413" y="31750"/>
            <a:ext cx="8510587" cy="28940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zh-CN" sz="2600">
                <a:solidFill>
                  <a:srgbClr val="0000FF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四、记准成语的适用语境，避免不合语境、重复矛盾</a:t>
            </a:r>
            <a:endParaRPr lang="zh-CN" altLang="zh-CN" sz="1000">
              <a:latin typeface="宋体" charset="-122"/>
              <a:ea typeface="华文细黑"/>
              <a:cs typeface="Courier New" pitchFamily="49" charset="0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4.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请分析下列句子中加点成语使用错误的原因。</a:t>
            </a:r>
            <a:endParaRPr lang="en-US" altLang="zh-CN" sz="1000">
              <a:latin typeface="宋体" charset="-122"/>
              <a:cs typeface="Courier New" pitchFamily="49" charset="0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(1)</a:t>
            </a:r>
            <a:r>
              <a:rPr lang="en-US" altLang="zh-CN" sz="2600">
                <a:solidFill>
                  <a:srgbClr val="00B0F0"/>
                </a:solidFill>
                <a:latin typeface="Times New Roman" pitchFamily="18" charset="0"/>
                <a:ea typeface="华文细黑"/>
                <a:cs typeface="华文细黑"/>
              </a:rPr>
              <a:t>(2014·</a:t>
            </a:r>
            <a:r>
              <a:rPr lang="zh-CN" altLang="zh-CN" sz="2600">
                <a:solidFill>
                  <a:srgbClr val="00B0F0"/>
                </a:solidFill>
                <a:latin typeface="Times New Roman" pitchFamily="18" charset="0"/>
                <a:ea typeface="华文细黑"/>
                <a:cs typeface="华文细黑"/>
              </a:rPr>
              <a:t>四川</a:t>
            </a:r>
            <a:r>
              <a:rPr lang="en-US" altLang="zh-CN" sz="2600">
                <a:solidFill>
                  <a:srgbClr val="00B0F0"/>
                </a:solidFill>
                <a:latin typeface="Times New Roman" pitchFamily="18" charset="0"/>
                <a:ea typeface="华文细黑"/>
                <a:cs typeface="华文细黑"/>
              </a:rPr>
              <a:t>)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熊猫饮水，颇似酒徒贪杯，它总是喝得肚皮隆起，而后安之若素地拖着笨拙的身躯，一摇一摆地向远处的箭竹林走去。</a:t>
            </a:r>
            <a:endParaRPr lang="zh-CN" altLang="zh-CN" sz="1000">
              <a:latin typeface="宋体" charset="-122"/>
              <a:cs typeface="Courier New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8125" y="2811463"/>
            <a:ext cx="8640763" cy="22669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安之若素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(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遇到不顺利情况或反常现象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)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像平常一样对待，毫不在意。这个句子的语境是说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熊猫吃饱喝足之后悠闲而舒适的状态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，因此该成语的使用不合语境。这里可改为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悠然自得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。</a:t>
            </a:r>
          </a:p>
        </p:txBody>
      </p:sp>
      <p:sp>
        <p:nvSpPr>
          <p:cNvPr id="77827" name="矩形 10"/>
          <p:cNvSpPr>
            <a:spLocks noChangeArrowheads="1"/>
          </p:cNvSpPr>
          <p:nvPr/>
        </p:nvSpPr>
        <p:spPr bwMode="auto">
          <a:xfrm>
            <a:off x="2046288" y="1954213"/>
            <a:ext cx="1268412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2413" y="777875"/>
            <a:ext cx="8510587" cy="1216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(2014·</a:t>
            </a:r>
            <a:r>
              <a:rPr lang="zh-CN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Times New Roman"/>
              </a:rPr>
              <a:t>江西改编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外交部发言人表示中国海监船进入钓鱼岛海域活动无可厚非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0350" y="2022475"/>
            <a:ext cx="8642350" cy="18161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en-US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无可厚非</a:t>
            </a:r>
            <a:r>
              <a:rPr lang="zh-CN" altLang="en-US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：不可过分指摘，表示虽有缺点错误，但是可以理解或原谅。不符合语境。根据语境该句应用</a:t>
            </a:r>
            <a:r>
              <a:rPr lang="zh-CN" altLang="en-US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en-US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无可非议</a:t>
            </a:r>
            <a:r>
              <a:rPr lang="zh-CN" altLang="en-US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en-US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600" kern="100" dirty="0">
              <a:solidFill>
                <a:schemeClr val="accent6">
                  <a:lumMod val="75000"/>
                </a:schemeClr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78851" name="矩形 10"/>
          <p:cNvSpPr>
            <a:spLocks noChangeArrowheads="1"/>
          </p:cNvSpPr>
          <p:nvPr/>
        </p:nvSpPr>
        <p:spPr bwMode="auto">
          <a:xfrm>
            <a:off x="2055813" y="1652588"/>
            <a:ext cx="1268412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2413" y="717550"/>
            <a:ext cx="8510587" cy="1816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(2013·</a:t>
            </a:r>
            <a:r>
              <a:rPr lang="zh-CN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Times New Roman"/>
              </a:rPr>
              <a:t>安徽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完善各级各类学校的心理健康工作者队伍建设，实施有针对性的心理健康教育，可以亡羊补牢，使学生的常见心理问题在萌芽状态及时得到解决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8450" y="2522538"/>
            <a:ext cx="8642350" cy="1892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亡羊补牢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：比喻在受到损失之后想办法补救，免得以后再受类似的损失。成语的意思与语境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萌芽状态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不符合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600" kern="100" dirty="0">
              <a:solidFill>
                <a:schemeClr val="accent6">
                  <a:lumMod val="75000"/>
                </a:schemeClr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79875" name="矩形 10"/>
          <p:cNvSpPr>
            <a:spLocks noChangeArrowheads="1"/>
          </p:cNvSpPr>
          <p:nvPr/>
        </p:nvSpPr>
        <p:spPr bwMode="auto">
          <a:xfrm>
            <a:off x="6396038" y="1606550"/>
            <a:ext cx="1268412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2413" y="723900"/>
            <a:ext cx="8510587" cy="1816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(2012·</a:t>
            </a:r>
            <a:r>
              <a:rPr lang="zh-CN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Times New Roman"/>
              </a:rPr>
              <a:t>浙江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要解决愈演愈烈的医患矛盾，既需要运用法律武器制止违法行为，更需要从根本上釜底抽薪，进一步推进医药卫生体制改革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9400" y="2513013"/>
            <a:ext cx="8642350" cy="1216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釜底抽薪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：比喻从根本上解决问题。而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从根本上釜底抽薪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则犯了重复赘余的毛病。</a:t>
            </a:r>
          </a:p>
        </p:txBody>
      </p:sp>
      <p:sp>
        <p:nvSpPr>
          <p:cNvPr id="80899" name="矩形 10"/>
          <p:cNvSpPr>
            <a:spLocks noChangeArrowheads="1"/>
          </p:cNvSpPr>
          <p:nvPr/>
        </p:nvSpPr>
        <p:spPr bwMode="auto">
          <a:xfrm>
            <a:off x="6073775" y="1601788"/>
            <a:ext cx="126841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7175" y="762000"/>
            <a:ext cx="8597900" cy="3092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600">
                <a:solidFill>
                  <a:srgbClr val="E36C0A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【精要点拨】</a:t>
            </a:r>
            <a:endParaRPr lang="zh-CN" altLang="zh-CN" sz="1000">
              <a:latin typeface="宋体" charset="-122"/>
              <a:ea typeface="华文细黑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易不合语境的成语的判定：成语的使用都有着特定的语言环境，有的和整个句子的氛围相吻合，有的和人称相对应，有的意义和句子相适合。辨析成语和运用成语，一定要通读句子，看该成语是否符合语境。</a:t>
            </a:r>
            <a:endParaRPr lang="zh-CN" altLang="zh-CN" sz="1000">
              <a:latin typeface="宋体" charset="-122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0513" y="708025"/>
            <a:ext cx="8510587" cy="3016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易重复矛盾的成语的判定：有时，由于不明白成语真正的含义，其已含的意思在句中又进行了部分阐述，从而造成了重复错误。还有一些熟语，由于我们没有准确而全面地掌握其意义，在使用过程当中造成熟语的意义与其他部分的语意自相矛盾。</a:t>
            </a:r>
            <a:endParaRPr lang="zh-CN" altLang="zh-CN" sz="1000">
              <a:solidFill>
                <a:srgbClr val="000000"/>
              </a:solidFill>
              <a:latin typeface="宋体" charset="-122"/>
              <a:ea typeface="华文细黑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0975" y="174625"/>
            <a:ext cx="8682038" cy="4892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2.</a:t>
            </a:r>
            <a:r>
              <a:rPr lang="en-US" altLang="zh-CN" sz="2600">
                <a:solidFill>
                  <a:srgbClr val="00B0F0"/>
                </a:solidFill>
                <a:latin typeface="Times New Roman" pitchFamily="18" charset="0"/>
                <a:ea typeface="华文细黑"/>
                <a:cs typeface="Courier New" pitchFamily="49" charset="0"/>
              </a:rPr>
              <a:t>(2011·</a:t>
            </a:r>
            <a:r>
              <a:rPr lang="zh-CN" altLang="zh-CN" sz="2600">
                <a:solidFill>
                  <a:srgbClr val="00B0F0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新课标全国</a:t>
            </a:r>
            <a:r>
              <a:rPr lang="en-US" altLang="zh-CN" sz="2600">
                <a:solidFill>
                  <a:srgbClr val="00B0F0"/>
                </a:solidFill>
                <a:latin typeface="Times New Roman" pitchFamily="18" charset="0"/>
                <a:ea typeface="华文细黑"/>
                <a:cs typeface="Courier New" pitchFamily="49" charset="0"/>
              </a:rPr>
              <a:t>)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下列各句中，加点的成语使用不恰当的一项是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　　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)</a:t>
            </a:r>
            <a:endParaRPr lang="zh-CN" altLang="zh-CN" sz="2600">
              <a:latin typeface="宋体" charset="-122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A.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近代中国内忧外患，强烈的社会责任感促使知识分子自</a:t>
            </a:r>
            <a:endParaRPr lang="en-US" altLang="zh-CN" sz="2600">
              <a:latin typeface="Times New Roman" pitchFamily="18" charset="0"/>
              <a:ea typeface="华文细黑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    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觉自愿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又步履维艰地开始了从器物技术到思想文化的</a:t>
            </a:r>
            <a:endParaRPr lang="en-US" altLang="zh-CN" sz="2600">
              <a:latin typeface="Times New Roman" pitchFamily="18" charset="0"/>
              <a:ea typeface="华文细黑"/>
              <a:cs typeface="华文细黑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    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现代性追求。</a:t>
            </a:r>
            <a:endParaRPr lang="zh-CN" altLang="zh-CN" sz="2600">
              <a:latin typeface="宋体" charset="-122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B.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经过长达两个星期的鏖战，本届世界锦标赛最终尘埃</a:t>
            </a:r>
            <a:r>
              <a:rPr lang="zh-CN" altLang="en-US" sz="2600">
                <a:latin typeface="Times New Roman" pitchFamily="18" charset="0"/>
                <a:ea typeface="华文细黑"/>
                <a:cs typeface="华文细黑"/>
              </a:rPr>
              <a:t>落</a:t>
            </a:r>
            <a:endParaRPr lang="en-US" altLang="zh-CN" sz="2600">
              <a:latin typeface="Times New Roman" pitchFamily="18" charset="0"/>
              <a:ea typeface="华文细黑"/>
              <a:cs typeface="华文细黑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    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定，中国队在赛程极其不利的情况下，克服重重困难，</a:t>
            </a:r>
            <a:endParaRPr lang="en-US" altLang="zh-CN" sz="2600">
              <a:latin typeface="Times New Roman" pitchFamily="18" charset="0"/>
              <a:ea typeface="华文细黑"/>
              <a:cs typeface="华文细黑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    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获得冠军。</a:t>
            </a:r>
            <a:endParaRPr lang="zh-CN" altLang="zh-CN" sz="2600">
              <a:latin typeface="宋体" charset="-122"/>
              <a:cs typeface="Courier New" pitchFamily="49" charset="0"/>
            </a:endParaRPr>
          </a:p>
        </p:txBody>
      </p:sp>
      <p:sp>
        <p:nvSpPr>
          <p:cNvPr id="19458" name="矩形 9"/>
          <p:cNvSpPr>
            <a:spLocks noChangeArrowheads="1"/>
          </p:cNvSpPr>
          <p:nvPr/>
        </p:nvSpPr>
        <p:spPr bwMode="auto">
          <a:xfrm>
            <a:off x="2008188" y="2268538"/>
            <a:ext cx="1268412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  <p:sp>
        <p:nvSpPr>
          <p:cNvPr id="19459" name="矩形 8"/>
          <p:cNvSpPr>
            <a:spLocks noChangeArrowheads="1"/>
          </p:cNvSpPr>
          <p:nvPr/>
        </p:nvSpPr>
        <p:spPr bwMode="auto">
          <a:xfrm>
            <a:off x="7596188" y="3441700"/>
            <a:ext cx="684212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</a:t>
            </a:r>
            <a:endParaRPr lang="zh-CN" altLang="en-US" sz="2600">
              <a:latin typeface="Calibri" pitchFamily="34" charset="0"/>
            </a:endParaRPr>
          </a:p>
        </p:txBody>
      </p:sp>
      <p:sp>
        <p:nvSpPr>
          <p:cNvPr id="19460" name="矩形 6"/>
          <p:cNvSpPr>
            <a:spLocks noChangeArrowheads="1"/>
          </p:cNvSpPr>
          <p:nvPr/>
        </p:nvSpPr>
        <p:spPr bwMode="auto">
          <a:xfrm>
            <a:off x="561975" y="4027488"/>
            <a:ext cx="40957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.</a:t>
            </a:r>
            <a:r>
              <a:rPr lang="en-US" altLang="zh-CN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19461" name="矩形 5"/>
          <p:cNvSpPr>
            <a:spLocks noChangeArrowheads="1"/>
          </p:cNvSpPr>
          <p:nvPr/>
        </p:nvSpPr>
        <p:spPr bwMode="auto">
          <a:xfrm>
            <a:off x="8112125" y="3448050"/>
            <a:ext cx="4921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.</a:t>
            </a:r>
            <a:r>
              <a:rPr lang="en-US" altLang="zh-CN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9563" y="474663"/>
            <a:ext cx="8510587" cy="3692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00" kern="100" dirty="0">
                <a:solidFill>
                  <a:srgbClr val="E36C0A"/>
                </a:solidFill>
                <a:latin typeface="Times New Roman"/>
                <a:ea typeface="华文细黑"/>
                <a:cs typeface="Times New Roman"/>
              </a:rPr>
              <a:t>积累小贴</a:t>
            </a:r>
            <a:r>
              <a:rPr lang="zh-CN" altLang="en-US" sz="2600" kern="100" dirty="0">
                <a:solidFill>
                  <a:srgbClr val="E36C0A"/>
                </a:solidFill>
                <a:latin typeface="Times New Roman"/>
                <a:ea typeface="华文细黑"/>
                <a:cs typeface="Times New Roman"/>
              </a:rPr>
              <a:t>士</a:t>
            </a:r>
            <a:endParaRPr lang="en-US" altLang="zh-CN" sz="2600" kern="100" dirty="0">
              <a:solidFill>
                <a:srgbClr val="E36C0A"/>
              </a:solidFill>
              <a:latin typeface="Times New Roman"/>
              <a:ea typeface="华文细黑"/>
              <a:cs typeface="Times New Roman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下列成语使用时需要一定的语境：谈笑自若、甘之如饴、设身处地、感同身受、额手称庆、安步当车。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成语使用重复累赘的情况有：无数莘莘学子、全身遍体鳞伤、难言之隐的苦衷、忍俊不禁地笑、值得可歌可泣、替他为虎作伥、开诚相见地交换意见、背地里阳奉阴违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0988" y="168275"/>
            <a:ext cx="8510587" cy="2492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600">
                <a:solidFill>
                  <a:srgbClr val="0000FF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五、记准成语语法搭配上的特殊要求，避免搭配不当</a:t>
            </a:r>
            <a:endParaRPr lang="zh-CN" altLang="zh-CN" sz="1000">
              <a:latin typeface="宋体" charset="-122"/>
              <a:ea typeface="华文细黑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5.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请分析下列句子中加点成语使用错误的原因。</a:t>
            </a:r>
            <a:endParaRPr lang="en-US" altLang="zh-CN" sz="1000">
              <a:latin typeface="宋体" charset="-122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(1)</a:t>
            </a:r>
            <a:r>
              <a:rPr lang="en-US" altLang="zh-CN" sz="2600">
                <a:solidFill>
                  <a:srgbClr val="00B0F0"/>
                </a:solidFill>
                <a:latin typeface="Times New Roman" pitchFamily="18" charset="0"/>
                <a:ea typeface="华文细黑"/>
                <a:cs typeface="华文细黑"/>
              </a:rPr>
              <a:t>(2013·</a:t>
            </a:r>
            <a:r>
              <a:rPr lang="zh-CN" altLang="zh-CN" sz="2600">
                <a:solidFill>
                  <a:srgbClr val="00B0F0"/>
                </a:solidFill>
                <a:latin typeface="Times New Roman" pitchFamily="18" charset="0"/>
                <a:ea typeface="华文细黑"/>
                <a:cs typeface="华文细黑"/>
              </a:rPr>
              <a:t>大纲全国</a:t>
            </a:r>
            <a:r>
              <a:rPr lang="en-US" altLang="zh-CN" sz="2600">
                <a:solidFill>
                  <a:srgbClr val="00B0F0"/>
                </a:solidFill>
                <a:latin typeface="Times New Roman" pitchFamily="18" charset="0"/>
                <a:ea typeface="华文细黑"/>
                <a:cs typeface="华文细黑"/>
              </a:rPr>
              <a:t>)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客厅墙上挂着我们全家在桂林的合影，尽管照片有些褪色，但温馨和美的亲情依然历历在目。</a:t>
            </a:r>
            <a:endParaRPr lang="zh-CN" altLang="zh-CN" sz="1000">
              <a:latin typeface="宋体" charset="-122"/>
              <a:cs typeface="Courier New" pitchFamily="49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6850" y="2555875"/>
            <a:ext cx="8769350" cy="18176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历历在目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：清晰地出现在眼前，一一分明。指对远方的景物看得清清楚楚，或过去的事情清清楚楚地重现在眼前。一般用于具体事物，不能用于像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亲情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这样的抽象事物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600" kern="100" dirty="0">
              <a:solidFill>
                <a:schemeClr val="accent6">
                  <a:lumMod val="75000"/>
                </a:schemeClr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4995" name="矩形 3"/>
          <p:cNvSpPr>
            <a:spLocks noChangeArrowheads="1"/>
          </p:cNvSpPr>
          <p:nvPr/>
        </p:nvSpPr>
        <p:spPr bwMode="auto">
          <a:xfrm>
            <a:off x="6726238" y="2220913"/>
            <a:ext cx="1268412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0988" y="871538"/>
            <a:ext cx="8510587" cy="1816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(2013·</a:t>
            </a:r>
            <a:r>
              <a:rPr lang="zh-CN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Times New Roman"/>
              </a:rPr>
              <a:t>安徽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随着全社会对宏观经济增长目标的深入解读，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幸福感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幸福指数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毋庸置疑地成为民生改善和文化发展进程中的重要话题，受到公众的普遍关注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9875" y="2647950"/>
            <a:ext cx="8597900" cy="1219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毋庸置疑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：事实明显或理由充分，不必怀疑，根本就没有怀疑的余地。一般用作谓语。不符合使用习惯。</a:t>
            </a:r>
          </a:p>
        </p:txBody>
      </p:sp>
      <p:sp>
        <p:nvSpPr>
          <p:cNvPr id="86019" name="矩形 3"/>
          <p:cNvSpPr>
            <a:spLocks noChangeArrowheads="1"/>
          </p:cNvSpPr>
          <p:nvPr/>
        </p:nvSpPr>
        <p:spPr bwMode="auto">
          <a:xfrm>
            <a:off x="4095750" y="1749425"/>
            <a:ext cx="126841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0988" y="862013"/>
            <a:ext cx="8510587" cy="1816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(2012·</a:t>
            </a:r>
            <a:r>
              <a:rPr lang="zh-CN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Times New Roman"/>
              </a:rPr>
              <a:t>安徽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国际田联专家认为，男子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110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米栏项目仍是刘翔和罗伯斯的天下，刘翔的竞技状态与日俱增，而罗伯斯则稍欠稳定且实力有所下滑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9875" y="2647950"/>
            <a:ext cx="8597900" cy="1216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与日俱增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：随着时间的推移而不断增长。此处搭配不当，可改为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竞技状态稳定良好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。</a:t>
            </a:r>
          </a:p>
        </p:txBody>
      </p:sp>
      <p:sp>
        <p:nvSpPr>
          <p:cNvPr id="87043" name="矩形 3"/>
          <p:cNvSpPr>
            <a:spLocks noChangeArrowheads="1"/>
          </p:cNvSpPr>
          <p:nvPr/>
        </p:nvSpPr>
        <p:spPr bwMode="auto">
          <a:xfrm>
            <a:off x="6059488" y="1747838"/>
            <a:ext cx="1268412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0988" y="862013"/>
            <a:ext cx="8510587" cy="1816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(2012·</a:t>
            </a:r>
            <a:r>
              <a:rPr lang="zh-CN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Times New Roman"/>
              </a:rPr>
              <a:t>山东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陶渊明早年曾经几度出仕，后来因为不满当时黑暗腐败的政治而走上归隐之路，过起了瓜田李下的田园生活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9875" y="2647950"/>
            <a:ext cx="8597900" cy="1216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瓜田李下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：比喻容易引起嫌疑的地方。句中用于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修饰田园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生活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搭配不当。</a:t>
            </a:r>
          </a:p>
        </p:txBody>
      </p:sp>
      <p:sp>
        <p:nvSpPr>
          <p:cNvPr id="88067" name="矩形 3"/>
          <p:cNvSpPr>
            <a:spLocks noChangeArrowheads="1"/>
          </p:cNvSpPr>
          <p:nvPr/>
        </p:nvSpPr>
        <p:spPr bwMode="auto">
          <a:xfrm>
            <a:off x="6759575" y="1747838"/>
            <a:ext cx="126841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6513" y="3289300"/>
            <a:ext cx="517526" cy="4921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endParaRPr lang="zh-CN" altLang="en-US" sz="2600" kern="100" dirty="0">
              <a:solidFill>
                <a:schemeClr val="accent6">
                  <a:lumMod val="75000"/>
                </a:schemeClr>
              </a:solidFill>
              <a:latin typeface="+mj-ea"/>
              <a:ea typeface="+mj-ea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19088" y="733425"/>
            <a:ext cx="8510587" cy="1816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(2011·</a:t>
            </a:r>
            <a:r>
              <a:rPr lang="zh-CN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Times New Roman"/>
              </a:rPr>
              <a:t>安徽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从人们早就耳濡目染的传统曲目《天仙配》《女驸马》，到让人耳目一新的现代佳作《徽州女人》《雷雨》，这一发展历程表现出黄梅戏艺术旺盛的生命力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3700" y="2490788"/>
            <a:ext cx="8428038" cy="1892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耳濡目染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：形容见得多听得多了之后，无形之中受到影响。在用法上不能充当定语，不能与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传统曲目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搭配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600" kern="100" dirty="0">
              <a:solidFill>
                <a:schemeClr val="accent6">
                  <a:lumMod val="75000"/>
                </a:schemeClr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9091" name="矩形 3"/>
          <p:cNvSpPr>
            <a:spLocks noChangeArrowheads="1"/>
          </p:cNvSpPr>
          <p:nvPr/>
        </p:nvSpPr>
        <p:spPr bwMode="auto">
          <a:xfrm>
            <a:off x="4135438" y="1039813"/>
            <a:ext cx="1266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0513" y="855663"/>
            <a:ext cx="8562975" cy="30940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600">
                <a:solidFill>
                  <a:srgbClr val="E36C0A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【精要点拨】</a:t>
            </a:r>
            <a:endParaRPr lang="zh-CN" altLang="zh-CN" sz="1000">
              <a:solidFill>
                <a:srgbClr val="000000"/>
              </a:solidFill>
              <a:latin typeface="宋体" charset="-122"/>
              <a:ea typeface="华文细黑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一个词语依据的某种语法关系，往往有较固定的搭配方式，如果脱离这种搭配方式，则容易出错。有些成语的使用也有其特定规则，比如说修饰语与中心词不搭配，动词与宾语不搭配，有的本身就不能带宾语等等。</a:t>
            </a:r>
            <a:endParaRPr lang="en-US" altLang="zh-CN" sz="2600">
              <a:latin typeface="Times New Roman" pitchFamily="18" charset="0"/>
              <a:ea typeface="华文细黑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9563" y="373063"/>
            <a:ext cx="8510587" cy="4294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00" kern="100" dirty="0">
                <a:solidFill>
                  <a:srgbClr val="E36C0A"/>
                </a:solidFill>
                <a:latin typeface="Times New Roman"/>
                <a:ea typeface="华文细黑"/>
                <a:cs typeface="Times New Roman"/>
              </a:rPr>
              <a:t>积累小贴</a:t>
            </a:r>
            <a:r>
              <a:rPr lang="zh-CN" altLang="en-US" sz="2600" kern="100" dirty="0">
                <a:solidFill>
                  <a:srgbClr val="E36C0A"/>
                </a:solidFill>
                <a:latin typeface="Times New Roman"/>
                <a:ea typeface="华文细黑"/>
                <a:cs typeface="Times New Roman"/>
              </a:rPr>
              <a:t>士</a:t>
            </a:r>
            <a:endParaRPr lang="en-US" altLang="zh-CN" sz="2600" kern="100" dirty="0">
              <a:solidFill>
                <a:srgbClr val="E36C0A"/>
              </a:solidFill>
              <a:latin typeface="Times New Roman"/>
              <a:ea typeface="华文细黑"/>
              <a:cs typeface="Times New Roman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同心同德、深思熟虑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只能作谓语，不能带宾语；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津津乐道、耳濡目染、司空见惯、漠不关心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等不及物动词不能带宾语；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不约而同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只能作状语。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望其项背、同日而语、等闲视之、相提并论、一概而论、等量齐观、善罢甘休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等成语不能用在肯定句中，只能用在否定句或疑问句中。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2263" y="168275"/>
            <a:ext cx="8428037" cy="3092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600">
                <a:solidFill>
                  <a:srgbClr val="0000FF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六、记准成语的敬谦，避免敬谦错位</a:t>
            </a:r>
            <a:endParaRPr lang="zh-CN" altLang="zh-CN" sz="1000">
              <a:latin typeface="宋体" charset="-122"/>
              <a:ea typeface="华文细黑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6.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请分析下列句子中加点成语使用错误的原因。</a:t>
            </a:r>
            <a:endParaRPr lang="en-US" altLang="zh-CN" sz="1000">
              <a:latin typeface="宋体" charset="-122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(1)</a:t>
            </a:r>
            <a:r>
              <a:rPr lang="en-US" altLang="zh-CN" sz="2600">
                <a:solidFill>
                  <a:srgbClr val="00B0F0"/>
                </a:solidFill>
                <a:latin typeface="Times New Roman" pitchFamily="18" charset="0"/>
                <a:ea typeface="华文细黑"/>
                <a:cs typeface="华文细黑"/>
              </a:rPr>
              <a:t>(2010·</a:t>
            </a:r>
            <a:r>
              <a:rPr lang="zh-CN" altLang="zh-CN" sz="2600">
                <a:solidFill>
                  <a:srgbClr val="00B0F0"/>
                </a:solidFill>
                <a:latin typeface="Times New Roman" pitchFamily="18" charset="0"/>
                <a:ea typeface="华文细黑"/>
                <a:cs typeface="华文细黑"/>
              </a:rPr>
              <a:t>全国</a:t>
            </a:r>
            <a:r>
              <a:rPr lang="en-US" altLang="zh-CN" sz="2600">
                <a:solidFill>
                  <a:srgbClr val="00B0F0"/>
                </a:solidFill>
                <a:latin typeface="Times New Roman" pitchFamily="18" charset="0"/>
                <a:ea typeface="华文细黑"/>
                <a:cs typeface="华文细黑"/>
              </a:rPr>
              <a:t>Ⅱ)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在座的各位都是本领域的顶尖专家，我们请大家来，就是想听听各位的高见，大家不必客气，就姑妄言之吧。</a:t>
            </a:r>
            <a:endParaRPr lang="zh-CN" altLang="zh-CN" sz="1000">
              <a:latin typeface="宋体" charset="-122"/>
              <a:cs typeface="Courier New" pitchFamily="49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6700" y="3157538"/>
            <a:ext cx="8597900" cy="12207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姑妄言之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：姑且随便说说，不一定有什么道理。多用作自谦，用在此处敬谦错位。</a:t>
            </a:r>
          </a:p>
        </p:txBody>
      </p:sp>
      <p:sp>
        <p:nvSpPr>
          <p:cNvPr id="92163" name="矩形 3"/>
          <p:cNvSpPr>
            <a:spLocks noChangeArrowheads="1"/>
          </p:cNvSpPr>
          <p:nvPr/>
        </p:nvSpPr>
        <p:spPr bwMode="auto">
          <a:xfrm>
            <a:off x="774700" y="2817813"/>
            <a:ext cx="12684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0988" y="871538"/>
            <a:ext cx="8510587" cy="1216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小王同学站起来说道：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陈教授刚才那番话抛砖引玉，我下面将要讲的只能算是狗尾续貂。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9400" y="2057400"/>
            <a:ext cx="8597900" cy="18208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抛砖引玉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：比喻用粗浅的、不成熟的意见引出别人高明的、成熟的意见。是谦辞，用于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陈教授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显然不当，有失恭敬。</a:t>
            </a:r>
          </a:p>
        </p:txBody>
      </p:sp>
      <p:sp>
        <p:nvSpPr>
          <p:cNvPr id="93187" name="矩形 3"/>
          <p:cNvSpPr>
            <a:spLocks noChangeArrowheads="1"/>
          </p:cNvSpPr>
          <p:nvPr/>
        </p:nvSpPr>
        <p:spPr bwMode="auto">
          <a:xfrm>
            <a:off x="7129463" y="1146175"/>
            <a:ext cx="1268412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50" y="665163"/>
            <a:ext cx="8512175" cy="3694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C.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有人认为天才之作总是合天地之灵气，妙手偶得，据说</a:t>
            </a:r>
            <a:endParaRPr lang="en-US" altLang="zh-CN" sz="2600">
              <a:latin typeface="Times New Roman" pitchFamily="18" charset="0"/>
              <a:ea typeface="华文细黑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    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《蓝色多瑙河》就是作者在用餐时灵感一来随手写在袖</a:t>
            </a:r>
            <a:endParaRPr lang="en-US" altLang="zh-CN" sz="2600">
              <a:latin typeface="Times New Roman" pitchFamily="18" charset="0"/>
              <a:ea typeface="华文细黑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    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口上的。</a:t>
            </a:r>
            <a:endParaRPr lang="zh-CN" altLang="zh-CN" sz="2600">
              <a:latin typeface="宋体" charset="-122"/>
              <a:ea typeface="华文细黑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D.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碳排放过量会给地球生态环境带来严重的危害，如果</a:t>
            </a:r>
            <a:endParaRPr lang="en-US" altLang="zh-CN" sz="2600">
              <a:latin typeface="Times New Roman" pitchFamily="18" charset="0"/>
              <a:ea typeface="华文细黑"/>
              <a:cs typeface="华文细黑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    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不设法加以遏制，必然会威胁人类生存，全球性大灾难</a:t>
            </a:r>
            <a:endParaRPr lang="en-US" altLang="zh-CN" sz="2600">
              <a:latin typeface="Times New Roman" pitchFamily="18" charset="0"/>
              <a:ea typeface="华文细黑"/>
              <a:cs typeface="华文细黑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    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指日可待。</a:t>
            </a:r>
            <a:endParaRPr lang="zh-CN" altLang="zh-CN" sz="2600">
              <a:latin typeface="宋体" charset="-122"/>
              <a:cs typeface="Courier New" pitchFamily="49" charset="0"/>
            </a:endParaRPr>
          </a:p>
        </p:txBody>
      </p:sp>
      <p:sp>
        <p:nvSpPr>
          <p:cNvPr id="20482" name="矩形 2"/>
          <p:cNvSpPr>
            <a:spLocks noChangeArrowheads="1"/>
          </p:cNvSpPr>
          <p:nvPr/>
        </p:nvSpPr>
        <p:spPr bwMode="auto">
          <a:xfrm>
            <a:off x="6343650" y="958850"/>
            <a:ext cx="126841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  <p:sp>
        <p:nvSpPr>
          <p:cNvPr id="20483" name="矩形 6"/>
          <p:cNvSpPr>
            <a:spLocks noChangeArrowheads="1"/>
          </p:cNvSpPr>
          <p:nvPr/>
        </p:nvSpPr>
        <p:spPr bwMode="auto">
          <a:xfrm>
            <a:off x="750888" y="3951288"/>
            <a:ext cx="1268412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14325" y="546100"/>
            <a:ext cx="8510588" cy="1216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您刚刚乔迁新居，房间宽敞明亮，只是摆设略显单调，建议您挂幅油画，一定会使居室蓬荜生辉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14325" y="1738313"/>
            <a:ext cx="8597900" cy="12207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蓬荜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指用蓬草、荆竹编的门，形容穷人的家。蓬荜生辉：使穷人的家增添光辉。是谦辞，只能用于自方。</a:t>
            </a:r>
          </a:p>
        </p:txBody>
      </p:sp>
      <p:sp>
        <p:nvSpPr>
          <p:cNvPr id="94211" name="矩形 3"/>
          <p:cNvSpPr>
            <a:spLocks noChangeArrowheads="1"/>
          </p:cNvSpPr>
          <p:nvPr/>
        </p:nvSpPr>
        <p:spPr bwMode="auto">
          <a:xfrm>
            <a:off x="5086350" y="1422400"/>
            <a:ext cx="1266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4325" y="2997200"/>
            <a:ext cx="8510588" cy="6175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有什么困难尽管告诉我，我一定鼎力相助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3375" y="3598863"/>
            <a:ext cx="8597900" cy="6175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鼎力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属敬辞，不能用于自己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600" kern="100" dirty="0">
              <a:solidFill>
                <a:schemeClr val="accent6">
                  <a:lumMod val="75000"/>
                </a:schemeClr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497513" y="3282950"/>
            <a:ext cx="1268412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8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9563" y="411163"/>
            <a:ext cx="8562975" cy="42941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600">
                <a:solidFill>
                  <a:srgbClr val="E36C0A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【精要点拨】</a:t>
            </a:r>
            <a:endParaRPr lang="zh-CN" altLang="zh-CN" sz="1000">
              <a:solidFill>
                <a:srgbClr val="000000"/>
              </a:solidFill>
              <a:latin typeface="宋体" charset="-122"/>
              <a:ea typeface="华文细黑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由于成语约定俗成，一些成语的使用有一定的场合，有的还要区别尊卑、长幼、主宾、男女等，这就要求我们在识记和使用时注意场合，做到自谦敬人，得体合度。敬辞用于对方，而不是他方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第三方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；谦辞用于自方。如果分辨不清，就可能导致敬谦错位。如</a:t>
            </a:r>
            <a:r>
              <a:rPr lang="en-US" altLang="zh-CN" sz="2600">
                <a:latin typeface="宋体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耳提面命</a:t>
            </a:r>
            <a:r>
              <a:rPr lang="en-US" altLang="zh-CN" sz="2600">
                <a:latin typeface="宋体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只用于长辈对晚辈，不能用于同学或同事之间。</a:t>
            </a:r>
            <a:endParaRPr lang="en-US" altLang="zh-CN" sz="2600">
              <a:latin typeface="Times New Roman" pitchFamily="18" charset="0"/>
              <a:ea typeface="华文细黑"/>
              <a:cs typeface="华文细黑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388" y="493713"/>
            <a:ext cx="8769350" cy="3694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00" kern="100" dirty="0">
                <a:solidFill>
                  <a:srgbClr val="E36C0A"/>
                </a:solidFill>
                <a:latin typeface="Times New Roman"/>
                <a:ea typeface="华文细黑"/>
                <a:cs typeface="Times New Roman"/>
              </a:rPr>
              <a:t>积累小贴</a:t>
            </a:r>
            <a:r>
              <a:rPr lang="zh-CN" altLang="en-US" sz="2600" kern="100" dirty="0">
                <a:solidFill>
                  <a:srgbClr val="E36C0A"/>
                </a:solidFill>
                <a:latin typeface="Times New Roman"/>
                <a:ea typeface="华文细黑"/>
                <a:cs typeface="Times New Roman"/>
              </a:rPr>
              <a:t>士</a:t>
            </a:r>
            <a:endParaRPr lang="en-US" altLang="zh-CN" sz="2600" kern="100" dirty="0">
              <a:solidFill>
                <a:srgbClr val="E36C0A"/>
              </a:solidFill>
              <a:latin typeface="Times New Roman"/>
              <a:ea typeface="华文细黑"/>
              <a:cs typeface="Times New Roman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常见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的谦辞有：抛砖引玉、蓬荜生辉、不情之请、狗尾续貂、敝帚自珍、敬谢不敏、信笔涂鸦、不足挂齿、姑妄言之、一孔之见、雕虫小技。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常见的敬辞有：鼎力相助、不吝赐教、虚怀若谷、虚左以待、大驾光临、高抬贵手、高朋满座、大材小用、卓尔不群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600" kern="100" dirty="0">
              <a:latin typeface="Times New Roman"/>
              <a:ea typeface="华文细黑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2263" y="114300"/>
            <a:ext cx="8428037" cy="3092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600">
                <a:solidFill>
                  <a:srgbClr val="0000FF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七、记准多义成语，避免顾此失彼</a:t>
            </a:r>
            <a:endParaRPr lang="zh-CN" altLang="zh-CN" sz="1000">
              <a:latin typeface="宋体" charset="-122"/>
              <a:ea typeface="华文细黑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7.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请判断下列句子中加点的成语使用是否正确，并分析其原因。</a:t>
            </a:r>
            <a:endParaRPr lang="zh-CN" altLang="zh-CN" sz="1000">
              <a:latin typeface="宋体" charset="-122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(1)</a:t>
            </a:r>
            <a:r>
              <a:rPr lang="en-US" altLang="zh-CN" sz="2600">
                <a:solidFill>
                  <a:srgbClr val="00B0F0"/>
                </a:solidFill>
                <a:latin typeface="Times New Roman" pitchFamily="18" charset="0"/>
                <a:ea typeface="华文细黑"/>
                <a:cs typeface="华文细黑"/>
              </a:rPr>
              <a:t>(2012·</a:t>
            </a:r>
            <a:r>
              <a:rPr lang="zh-CN" altLang="zh-CN" sz="2600">
                <a:solidFill>
                  <a:srgbClr val="00B0F0"/>
                </a:solidFill>
                <a:latin typeface="Times New Roman" pitchFamily="18" charset="0"/>
                <a:ea typeface="华文细黑"/>
                <a:cs typeface="华文细黑"/>
              </a:rPr>
              <a:t>辽宁</a:t>
            </a:r>
            <a:r>
              <a:rPr lang="en-US" altLang="zh-CN" sz="2600">
                <a:solidFill>
                  <a:srgbClr val="00B0F0"/>
                </a:solidFill>
                <a:latin typeface="Times New Roman" pitchFamily="18" charset="0"/>
                <a:ea typeface="华文细黑"/>
                <a:cs typeface="华文细黑"/>
              </a:rPr>
              <a:t>)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走进来一位短小精悍、浓眉阔脸的人，身着青色短衫，步履稳健。大家都把目光转向了他。</a:t>
            </a:r>
            <a:endParaRPr lang="zh-CN" altLang="zh-CN" sz="1000">
              <a:latin typeface="宋体" charset="-122"/>
              <a:cs typeface="Courier New" pitchFamily="49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3375" y="3065463"/>
            <a:ext cx="8428038" cy="1892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正确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短小精悍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是个双义成语，既可形容人身材矮小而精明强干，又可形容文章、戏剧等篇幅不长而有力。</a:t>
            </a:r>
          </a:p>
        </p:txBody>
      </p:sp>
      <p:sp>
        <p:nvSpPr>
          <p:cNvPr id="97283" name="矩形 3"/>
          <p:cNvSpPr>
            <a:spLocks noChangeArrowheads="1"/>
          </p:cNvSpPr>
          <p:nvPr/>
        </p:nvSpPr>
        <p:spPr bwMode="auto">
          <a:xfrm>
            <a:off x="4283075" y="2157413"/>
            <a:ext cx="12684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0988" y="871538"/>
            <a:ext cx="8510587" cy="1216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五月的大明湖，华天丽日，殿阁巍峨，泛舟湖上，水光潋滟，岸柳阴郁，秀色可餐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9400" y="2085975"/>
            <a:ext cx="8597900" cy="12207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正确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秀色可餐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既可形容女子姿容非常美丽，也可形容景物非常优美。</a:t>
            </a:r>
          </a:p>
        </p:txBody>
      </p:sp>
      <p:sp>
        <p:nvSpPr>
          <p:cNvPr id="98307" name="矩形 3"/>
          <p:cNvSpPr>
            <a:spLocks noChangeArrowheads="1"/>
          </p:cNvSpPr>
          <p:nvPr/>
        </p:nvSpPr>
        <p:spPr bwMode="auto">
          <a:xfrm>
            <a:off x="3078163" y="1762125"/>
            <a:ext cx="12684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5275" y="185738"/>
            <a:ext cx="8510588" cy="6175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每当夜幕降临，饭店里灯红酒绿，热闹非常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5275" y="779463"/>
            <a:ext cx="8597900" cy="12207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正确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灯红酒绿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既形容寻欢作乐的腐化生活，也形容都市或娱乐场所夜晚的繁华景象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600" kern="100" dirty="0">
              <a:solidFill>
                <a:schemeClr val="accent6">
                  <a:lumMod val="75000"/>
                </a:schemeClr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99331" name="矩形 3"/>
          <p:cNvSpPr>
            <a:spLocks noChangeArrowheads="1"/>
          </p:cNvSpPr>
          <p:nvPr/>
        </p:nvSpPr>
        <p:spPr bwMode="auto">
          <a:xfrm>
            <a:off x="4159250" y="481013"/>
            <a:ext cx="126841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5275" y="1947863"/>
            <a:ext cx="8510588" cy="1892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滥挖天山雪莲现象日益猖獗的原因之一是，违法者众多而且分布广泛，而管理部门人手不足，因而执法时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往往</a:t>
            </a:r>
            <a:endParaRPr lang="en-US" altLang="zh-CN" sz="2600" kern="100" dirty="0">
              <a:latin typeface="Times New Roman"/>
              <a:ea typeface="华文细黑"/>
              <a:cs typeface="Times New Roman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捉襟见肘。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4800" y="3727450"/>
            <a:ext cx="8597900" cy="12207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正确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捉襟见肘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既可形容衣服破烂，也可比喻顾此失彼，应付不过来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600" kern="100" dirty="0">
              <a:solidFill>
                <a:schemeClr val="accent6">
                  <a:lumMod val="75000"/>
                </a:schemeClr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04813" y="3425825"/>
            <a:ext cx="12684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8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850" y="579438"/>
            <a:ext cx="8510588" cy="1216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关于金字塔和狮身人面像的种种天真的、想入非非的神话和传说，说明古埃及人有着极为丰富的想象力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850" y="1758950"/>
            <a:ext cx="8597900" cy="30178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正确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想入非非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，一般用来形容胡思乱想、不切实际，多用作贬义。实际上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非非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是佛家语，指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一般人力所达不到的境界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。本句用它来形容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种种天真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神话和传说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，说明古埃及人有不同一般的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丰富的想象力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，是贴切的。</a:t>
            </a:r>
          </a:p>
        </p:txBody>
      </p:sp>
      <p:sp>
        <p:nvSpPr>
          <p:cNvPr id="100355" name="矩形 3"/>
          <p:cNvSpPr>
            <a:spLocks noChangeArrowheads="1"/>
          </p:cNvSpPr>
          <p:nvPr/>
        </p:nvSpPr>
        <p:spPr bwMode="auto">
          <a:xfrm>
            <a:off x="6826250" y="863600"/>
            <a:ext cx="12684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3375" y="630238"/>
            <a:ext cx="8477250" cy="30940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600">
                <a:solidFill>
                  <a:srgbClr val="E36C0A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【精要点拨】</a:t>
            </a:r>
            <a:endParaRPr lang="zh-CN" altLang="zh-CN" sz="1000">
              <a:solidFill>
                <a:srgbClr val="000000"/>
              </a:solidFill>
              <a:latin typeface="宋体" charset="-122"/>
              <a:ea typeface="华文细黑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有些成语在演变中不断引申新义，甚至发生转义，因此有些成语的含义不是单一的，往往有两种甚至两种以上含义。如果</a:t>
            </a:r>
            <a:r>
              <a:rPr lang="en-US" altLang="zh-CN" sz="2600">
                <a:latin typeface="宋体" charset="-122"/>
                <a:ea typeface="华文细黑"/>
                <a:cs typeface="Times New Roman" pitchFamily="18" charset="0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只知其一，不知其二</a:t>
            </a:r>
            <a:r>
              <a:rPr lang="en-US" altLang="zh-CN" sz="2600">
                <a:latin typeface="宋体" charset="-122"/>
                <a:ea typeface="华文细黑"/>
                <a:cs typeface="Times New Roman" pitchFamily="18" charset="0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，就很容易误判成语。对这些成语，要全面把握其多种含义及其不同的使用语境。</a:t>
            </a:r>
            <a:endParaRPr lang="en-US" altLang="zh-CN" sz="2600">
              <a:latin typeface="Times New Roman" pitchFamily="18" charset="0"/>
              <a:ea typeface="华文细黑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438" y="895350"/>
            <a:ext cx="8769350" cy="2492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00" kern="100" dirty="0">
                <a:solidFill>
                  <a:srgbClr val="E36C0A"/>
                </a:solidFill>
                <a:latin typeface="Times New Roman"/>
                <a:ea typeface="华文细黑"/>
                <a:cs typeface="Times New Roman"/>
              </a:rPr>
              <a:t>积累小贴</a:t>
            </a:r>
            <a:r>
              <a:rPr lang="zh-CN" altLang="en-US" sz="2600" kern="100" dirty="0">
                <a:solidFill>
                  <a:srgbClr val="E36C0A"/>
                </a:solidFill>
                <a:latin typeface="Times New Roman"/>
                <a:ea typeface="华文细黑"/>
                <a:cs typeface="Times New Roman"/>
              </a:rPr>
              <a:t>士</a:t>
            </a:r>
            <a:endParaRPr lang="en-US" altLang="zh-CN" sz="2600" kern="100" dirty="0">
              <a:solidFill>
                <a:srgbClr val="E36C0A"/>
              </a:solidFill>
              <a:latin typeface="Times New Roman"/>
              <a:ea typeface="华文细黑"/>
              <a:cs typeface="Times New Roman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常见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的多义成语有：不翼而飞、淋漓尽致、左右逢源、暗送秋波、一针见血、匪夷所思、平铺直叙、粉墨登场、不绝如缕、走马观花、指手画脚、曲高和寡。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2413" y="-1588"/>
            <a:ext cx="8682037" cy="401320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zh-CN" sz="2600">
                <a:solidFill>
                  <a:srgbClr val="0000FF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八、辨析形近义近成语，避免混用</a:t>
            </a:r>
            <a:endParaRPr lang="zh-CN" altLang="zh-CN" sz="1000">
              <a:latin typeface="宋体" charset="-122"/>
              <a:ea typeface="华文细黑"/>
              <a:cs typeface="Courier New" pitchFamily="49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8.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请分析下列句子中加点成语使用错误的原因。</a:t>
            </a:r>
            <a:endParaRPr lang="zh-CN" altLang="zh-CN" sz="1000">
              <a:latin typeface="宋体" charset="-122"/>
              <a:cs typeface="Courier New" pitchFamily="49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(1)</a:t>
            </a:r>
            <a:r>
              <a:rPr lang="en-US" altLang="zh-CN" sz="2600">
                <a:solidFill>
                  <a:srgbClr val="00B0F0"/>
                </a:solidFill>
                <a:latin typeface="Times New Roman" pitchFamily="18" charset="0"/>
                <a:ea typeface="华文细黑"/>
                <a:cs typeface="华文细黑"/>
              </a:rPr>
              <a:t>(2013·</a:t>
            </a:r>
            <a:r>
              <a:rPr lang="zh-CN" altLang="zh-CN" sz="2600">
                <a:solidFill>
                  <a:srgbClr val="00B0F0"/>
                </a:solidFill>
                <a:latin typeface="Times New Roman" pitchFamily="18" charset="0"/>
                <a:ea typeface="华文细黑"/>
                <a:cs typeface="华文细黑"/>
              </a:rPr>
              <a:t>天津</a:t>
            </a:r>
            <a:r>
              <a:rPr lang="en-US" altLang="zh-CN" sz="2600">
                <a:solidFill>
                  <a:srgbClr val="00B0F0"/>
                </a:solidFill>
                <a:latin typeface="Times New Roman" pitchFamily="18" charset="0"/>
                <a:ea typeface="华文细黑"/>
                <a:cs typeface="华文细黑"/>
              </a:rPr>
              <a:t>)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长期以来，人们把图书馆当成</a:t>
            </a:r>
            <a:r>
              <a:rPr lang="en-US" altLang="zh-CN" sz="2600">
                <a:latin typeface="宋体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知识宝库</a:t>
            </a:r>
            <a:r>
              <a:rPr lang="en-US" altLang="zh-CN" sz="2600">
                <a:latin typeface="宋体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，当成</a:t>
            </a:r>
            <a:r>
              <a:rPr lang="en-US" altLang="zh-CN" sz="2600">
                <a:latin typeface="宋体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知识殿堂</a:t>
            </a:r>
            <a:r>
              <a:rPr lang="en-US" altLang="zh-CN" sz="2600">
                <a:latin typeface="宋体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，似乎对图书馆崇敬有加。然而，</a:t>
            </a:r>
            <a:r>
              <a:rPr lang="en-US" altLang="zh-CN" sz="2600">
                <a:latin typeface="宋体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宝库</a:t>
            </a:r>
            <a:r>
              <a:rPr lang="en-US" altLang="zh-CN" sz="2600">
                <a:latin typeface="宋体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和</a:t>
            </a:r>
            <a:r>
              <a:rPr lang="en-US" altLang="zh-CN" sz="2600">
                <a:latin typeface="宋体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殿堂</a:t>
            </a:r>
            <a:r>
              <a:rPr lang="en-US" altLang="zh-CN" sz="2600">
                <a:latin typeface="宋体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虽好，但它们离普通百姓很远，甚至很遥远。普通百姓往往望而生畏。一些人从不进图书馆，恐怕同这种心态不无关系。</a:t>
            </a:r>
            <a:endParaRPr lang="zh-CN" altLang="zh-CN" sz="1000">
              <a:latin typeface="宋体" charset="-122"/>
              <a:cs typeface="Courier New" pitchFamily="49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0350" y="3836988"/>
            <a:ext cx="8597900" cy="12176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望而生畏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指看见了就害怕。前面有了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崇敬有加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暗示，这里应用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敬而远之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。</a:t>
            </a:r>
          </a:p>
        </p:txBody>
      </p:sp>
      <p:sp>
        <p:nvSpPr>
          <p:cNvPr id="103427" name="矩形 3"/>
          <p:cNvSpPr>
            <a:spLocks noChangeArrowheads="1"/>
          </p:cNvSpPr>
          <p:nvPr/>
        </p:nvSpPr>
        <p:spPr bwMode="auto">
          <a:xfrm>
            <a:off x="3054350" y="3019425"/>
            <a:ext cx="126841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9075" y="138113"/>
            <a:ext cx="8683625" cy="4894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项步履维艰：行走困难行动不方便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600" kern="100" dirty="0">
              <a:latin typeface="Times New Roman"/>
              <a:ea typeface="华文细黑"/>
              <a:cs typeface="Times New Roman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项尘埃落定：多用来表示事情经过了曲折变化终于有了结果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600" kern="100" dirty="0">
              <a:latin typeface="Times New Roman"/>
              <a:ea typeface="华文细黑"/>
              <a:cs typeface="Times New Roman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项妙手偶得：技术高超的人，偶然间即可得到；也用来形容文学素养很深的人，出于灵感，可偶然间得到妙语佳作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600" kern="100" dirty="0">
              <a:latin typeface="Times New Roman"/>
              <a:ea typeface="华文细黑"/>
              <a:cs typeface="Times New Roman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项指日可待：为期不远，不久就可以实现。用在此处褒贬不当。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600" kern="100" dirty="0">
                <a:solidFill>
                  <a:srgbClr val="E46C0A"/>
                </a:solidFill>
                <a:latin typeface="Times New Roman"/>
                <a:ea typeface="华文细黑"/>
                <a:cs typeface="Courier New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313" y="508000"/>
            <a:ext cx="8682037" cy="1816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(2013·</a:t>
            </a:r>
            <a:r>
              <a:rPr lang="zh-CN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Times New Roman"/>
              </a:rPr>
              <a:t>四川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在芦山地震灾难面前，基层党组织就是一个无坚不摧的战斗堡垒，他们行动迅速，组织有力，帮助群众有序疏散，及时救治伤员，成为灾区百姓的主心骨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1300" y="2306638"/>
            <a:ext cx="8597900" cy="24161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无坚不摧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指没有任何坚固的东西不能摧毁，形容力量强大。该句形容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基层党组织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战斗堡垒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作用，强调不会被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地震灾难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摧毁，故应用表达非常坚固、摧毁不了的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坚不可摧</a:t>
            </a:r>
            <a:r>
              <a:rPr lang="en-US" altLang="zh-CN" sz="2600" kern="1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6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。</a:t>
            </a:r>
          </a:p>
        </p:txBody>
      </p:sp>
      <p:sp>
        <p:nvSpPr>
          <p:cNvPr id="104451" name="矩形 3"/>
          <p:cNvSpPr>
            <a:spLocks noChangeArrowheads="1"/>
          </p:cNvSpPr>
          <p:nvPr/>
        </p:nvSpPr>
        <p:spPr bwMode="auto">
          <a:xfrm>
            <a:off x="342900" y="1395413"/>
            <a:ext cx="126841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.   .   .</a:t>
            </a:r>
            <a:endParaRPr lang="zh-CN" altLang="en-US" sz="2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38138" y="185738"/>
            <a:ext cx="8426450" cy="48164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9.</a:t>
            </a:r>
            <a:r>
              <a:rPr lang="en-US" altLang="zh-CN" sz="2600">
                <a:solidFill>
                  <a:srgbClr val="00B0F0"/>
                </a:solidFill>
                <a:latin typeface="Times New Roman" pitchFamily="18" charset="0"/>
                <a:ea typeface="华文细黑"/>
                <a:cs typeface="Courier New" pitchFamily="49" charset="0"/>
              </a:rPr>
              <a:t>(2013·</a:t>
            </a:r>
            <a:r>
              <a:rPr lang="zh-CN" altLang="zh-CN" sz="2600">
                <a:solidFill>
                  <a:srgbClr val="00B0F0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江苏</a:t>
            </a:r>
            <a:r>
              <a:rPr lang="en-US" altLang="zh-CN" sz="2600">
                <a:solidFill>
                  <a:srgbClr val="00B0F0"/>
                </a:solidFill>
                <a:latin typeface="Times New Roman" pitchFamily="18" charset="0"/>
                <a:ea typeface="华文细黑"/>
                <a:cs typeface="Courier New" pitchFamily="49" charset="0"/>
              </a:rPr>
              <a:t>)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在下列句子的空缺处依次填入成语，最恰当的一组是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　　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)</a:t>
            </a:r>
            <a:endParaRPr lang="zh-CN" altLang="zh-CN" sz="1000">
              <a:latin typeface="宋体" charset="-122"/>
              <a:ea typeface="华文细黑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(1)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读者欣赏作品清新的故事，却忽略了蕴藏的热情，欣赏文字的朴实，却忽略了作品隐伏的悲痛，实际上近于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________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。</a:t>
            </a:r>
            <a:endParaRPr lang="zh-CN" altLang="zh-CN" sz="1000">
              <a:latin typeface="宋体" charset="-122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(2)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中国古代文化是一座巍峨的高峰，不管我们在儒、释、道哪一条路上行走，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________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，最终都必然会在山顶上相逢。</a:t>
            </a:r>
            <a:endParaRPr lang="zh-CN" altLang="zh-CN" sz="1000">
              <a:latin typeface="宋体" charset="-122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188" y="393700"/>
            <a:ext cx="8426450" cy="42179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(3)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多年前，集团首席执行官就感觉自己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________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，在集团迅猛发展、国际市场不断拓展的今天，他的危机感丝毫未减。</a:t>
            </a:r>
            <a:endParaRPr lang="zh-CN" altLang="zh-CN" sz="1000">
              <a:latin typeface="宋体" charset="-122"/>
              <a:ea typeface="华文细黑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A.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南辕北辙　　　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	</a:t>
            </a:r>
            <a:r>
              <a:rPr lang="zh-CN" altLang="zh-CN" sz="2600">
                <a:latin typeface="Times New Roman" pitchFamily="18" charset="0"/>
                <a:ea typeface="华文细黑"/>
                <a:cs typeface="Courier New" pitchFamily="49" charset="0"/>
              </a:rPr>
              <a:t>异曲同工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　　　如临深渊</a:t>
            </a:r>
            <a:endParaRPr lang="zh-CN" altLang="zh-CN" sz="1000">
              <a:latin typeface="宋体" charset="-122"/>
              <a:ea typeface="华文细黑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B.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买椟还珠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  		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殊途同归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  	      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如履薄冰</a:t>
            </a:r>
            <a:endParaRPr lang="zh-CN" altLang="zh-CN" sz="1000">
              <a:latin typeface="宋体" charset="-122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C.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南辕北辙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  		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殊途同归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  	      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如履薄冰</a:t>
            </a:r>
            <a:endParaRPr lang="zh-CN" altLang="zh-CN" sz="1000">
              <a:latin typeface="宋体" charset="-122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D.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买椟还珠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  		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异曲同工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            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如临深渊</a:t>
            </a:r>
            <a:endParaRPr lang="zh-CN" altLang="zh-CN" sz="1000">
              <a:latin typeface="宋体" charset="-122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1463" y="558800"/>
            <a:ext cx="8596312" cy="3694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6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600" dirty="0">
                <a:latin typeface="Times New Roman"/>
                <a:ea typeface="华文细黑"/>
              </a:rPr>
              <a:t>(1)</a:t>
            </a:r>
            <a:r>
              <a:rPr lang="zh-CN" altLang="zh-CN" sz="2600" dirty="0">
                <a:latin typeface="Times New Roman"/>
                <a:ea typeface="华文细黑"/>
                <a:cs typeface="Times New Roman"/>
              </a:rPr>
              <a:t>南辕北辙：心里想往南去，却驾车往北走。比喻行动和目的相反。买椟还珠：比喻没有眼光，取舍不当。根据句子中</a:t>
            </a:r>
            <a:r>
              <a:rPr lang="en-US" altLang="zh-CN" sz="26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dirty="0">
                <a:latin typeface="Times New Roman"/>
                <a:ea typeface="华文细黑"/>
                <a:cs typeface="Times New Roman"/>
              </a:rPr>
              <a:t>欣赏</a:t>
            </a:r>
            <a:r>
              <a:rPr lang="en-US" altLang="zh-CN" sz="26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600" dirty="0">
                <a:latin typeface="Times New Roman"/>
                <a:ea typeface="华文细黑"/>
                <a:cs typeface="Times New Roman"/>
              </a:rPr>
              <a:t>却忽略</a:t>
            </a:r>
            <a:r>
              <a:rPr lang="en-US" altLang="zh-CN" sz="2600" dirty="0">
                <a:latin typeface="宋体"/>
                <a:ea typeface="华文细黑"/>
                <a:cs typeface="Times New Roman"/>
              </a:rPr>
              <a:t>……”</a:t>
            </a:r>
            <a:r>
              <a:rPr lang="zh-CN" altLang="zh-CN" sz="2600" dirty="0">
                <a:latin typeface="Times New Roman"/>
                <a:ea typeface="华文细黑"/>
                <a:cs typeface="Times New Roman"/>
              </a:rPr>
              <a:t>可以看出，是有关取舍问题，故选用</a:t>
            </a:r>
            <a:r>
              <a:rPr lang="en-US" altLang="zh-CN" sz="26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dirty="0">
                <a:latin typeface="Times New Roman"/>
                <a:ea typeface="华文细黑"/>
                <a:cs typeface="Times New Roman"/>
              </a:rPr>
              <a:t>买椟还珠</a:t>
            </a:r>
            <a:r>
              <a:rPr lang="en-US" altLang="zh-CN" sz="26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dirty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600" kern="100" dirty="0">
              <a:latin typeface="Times New Roman"/>
              <a:ea typeface="华文细黑"/>
              <a:cs typeface="Times New Roman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dirty="0">
                <a:latin typeface="Times New Roman"/>
                <a:ea typeface="华文细黑"/>
              </a:rPr>
              <a:t>(2)</a:t>
            </a:r>
            <a:r>
              <a:rPr lang="zh-CN" altLang="zh-CN" sz="2600" dirty="0">
                <a:latin typeface="Times New Roman"/>
                <a:ea typeface="华文细黑"/>
                <a:cs typeface="Times New Roman"/>
              </a:rPr>
              <a:t>异曲同工：不同的曲调演得同样好，比喻不同的人的辞章或言论同样精彩，或者不同的做法收到同样好的效果</a:t>
            </a:r>
            <a:r>
              <a:rPr lang="zh-CN" altLang="zh-CN" sz="2600" dirty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600" dirty="0">
              <a:latin typeface="Times New Roman"/>
              <a:ea typeface="华文细黑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2888" y="320675"/>
            <a:ext cx="8596312" cy="42926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殊途同归：通过不同的道路走到同一个目的地。比喻采取不同的方法而得到相同的结果。语境是多条道路归一，故选</a:t>
            </a:r>
            <a:r>
              <a:rPr lang="en-US" altLang="zh-CN" sz="26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殊途同归</a:t>
            </a:r>
            <a:r>
              <a:rPr lang="en-US" altLang="zh-CN" sz="26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600" dirty="0">
              <a:solidFill>
                <a:prstClr val="black"/>
              </a:solidFill>
              <a:latin typeface="Times New Roman"/>
              <a:ea typeface="华文细黑"/>
              <a:cs typeface="Times New Roman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如临深渊：形容谨慎戒惧，侧重于面临危险，感到恐惧。如履薄冰：形容谨慎戒惧，侧重于谨慎小心。语境是有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危机感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，应该谨慎小心，故选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如履薄冰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1050" kern="100" dirty="0">
              <a:latin typeface="宋体"/>
              <a:ea typeface="+mn-ea"/>
              <a:cs typeface="Courier New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600" kern="100" dirty="0">
                <a:solidFill>
                  <a:srgbClr val="E46C0A"/>
                </a:solidFill>
                <a:latin typeface="Times New Roman"/>
                <a:ea typeface="华文细黑"/>
                <a:cs typeface="Courier New"/>
              </a:rPr>
              <a:t>B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2900" y="668338"/>
            <a:ext cx="8477250" cy="36941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600">
                <a:solidFill>
                  <a:srgbClr val="E36C0A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【精要点拨】</a:t>
            </a:r>
            <a:endParaRPr lang="zh-CN" altLang="zh-CN" sz="1000">
              <a:solidFill>
                <a:srgbClr val="000000"/>
              </a:solidFill>
              <a:latin typeface="宋体" charset="-122"/>
              <a:ea typeface="华文细黑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有些成语与其他成语由于语音、字形相似，意思接近或具有某些共同的语素，在使用时极易混淆，如</a:t>
            </a:r>
            <a:r>
              <a:rPr lang="en-US" altLang="zh-CN" sz="2600">
                <a:latin typeface="宋体" charset="-122"/>
                <a:ea typeface="华文细黑"/>
                <a:cs typeface="Times New Roman" pitchFamily="18" charset="0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不孚众望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——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不负众望</a:t>
            </a:r>
            <a:r>
              <a:rPr lang="en-US" altLang="zh-CN" sz="2600">
                <a:latin typeface="宋体" charset="-122"/>
                <a:ea typeface="华文细黑"/>
                <a:cs typeface="Times New Roman" pitchFamily="18" charset="0"/>
              </a:rPr>
              <a:t>”“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目不暇接</a:t>
            </a:r>
            <a:r>
              <a:rPr lang="en-US" altLang="zh-CN" sz="2600">
                <a:latin typeface="Times New Roman" pitchFamily="18" charset="0"/>
                <a:ea typeface="华文细黑"/>
                <a:cs typeface="Courier New" pitchFamily="49" charset="0"/>
              </a:rPr>
              <a:t>——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应接不暇</a:t>
            </a:r>
            <a:r>
              <a:rPr lang="en-US" altLang="zh-CN" sz="2600">
                <a:latin typeface="宋体" charset="-122"/>
                <a:ea typeface="华文细黑"/>
                <a:cs typeface="Times New Roman" pitchFamily="18" charset="0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等。对这些易混成语，一要辨其</a:t>
            </a:r>
            <a:r>
              <a:rPr lang="en-US" altLang="zh-CN" sz="2600">
                <a:latin typeface="宋体" charset="-122"/>
                <a:ea typeface="华文细黑"/>
                <a:cs typeface="Times New Roman" pitchFamily="18" charset="0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形异</a:t>
            </a:r>
            <a:r>
              <a:rPr lang="en-US" altLang="zh-CN" sz="2600">
                <a:latin typeface="宋体" charset="-122"/>
                <a:ea typeface="华文细黑"/>
                <a:cs typeface="Times New Roman" pitchFamily="18" charset="0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，看</a:t>
            </a:r>
            <a:r>
              <a:rPr lang="en-US" altLang="zh-CN" sz="2600">
                <a:latin typeface="宋体" charset="-122"/>
                <a:ea typeface="华文细黑"/>
                <a:cs typeface="Times New Roman" pitchFamily="18" charset="0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异</a:t>
            </a:r>
            <a:r>
              <a:rPr lang="en-US" altLang="zh-CN" sz="2600">
                <a:latin typeface="宋体" charset="-122"/>
                <a:ea typeface="华文细黑"/>
                <a:cs typeface="Times New Roman" pitchFamily="18" charset="0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在哪；二要辨其</a:t>
            </a:r>
            <a:r>
              <a:rPr lang="en-US" altLang="zh-CN" sz="2600">
                <a:latin typeface="宋体" charset="-122"/>
                <a:ea typeface="华文细黑"/>
                <a:cs typeface="Times New Roman" pitchFamily="18" charset="0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神</a:t>
            </a:r>
            <a:r>
              <a:rPr lang="en-US" altLang="zh-CN" sz="2600">
                <a:latin typeface="宋体" charset="-122"/>
                <a:ea typeface="华文细黑"/>
                <a:cs typeface="Times New Roman" pitchFamily="18" charset="0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Times New Roman" pitchFamily="18" charset="0"/>
              </a:rPr>
              <a:t>，注意使用上的细微差别。</a:t>
            </a:r>
            <a:endParaRPr lang="zh-CN" altLang="zh-CN" sz="1000">
              <a:latin typeface="宋体" charset="-122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2413" y="123825"/>
            <a:ext cx="8510587" cy="668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1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微突破  词语</a:t>
            </a:r>
            <a:endParaRPr lang="zh-CN" altLang="zh-CN" sz="2800" b="1" kern="100" dirty="0">
              <a:solidFill>
                <a:srgbClr val="0000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2400" y="730250"/>
            <a:ext cx="8820150" cy="42703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把握</a:t>
            </a:r>
            <a:r>
              <a:rPr lang="zh-CN" altLang="en-US" sz="26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语境，判断正误</a:t>
            </a:r>
            <a:r>
              <a:rPr lang="zh-CN" altLang="en-US" sz="26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，选</a:t>
            </a:r>
            <a:r>
              <a:rPr lang="zh-CN" altLang="en-US" sz="26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准成语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成语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总是存在于一定的语言环境中，语境对成语起着限制、阐释、照应作用。成语在句中绝对不是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孤立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的，它总是与上下文有着千丝万缕的关系，是语境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造成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成语。做成语题，理解成语意思固然重要，但能把握语境，根据语境去判断成语使用的正误，选准该用的成语却至关重要。如何分析、把握成语所在的语境呢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98450" y="101600"/>
            <a:ext cx="8477250" cy="48942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根据语义找契合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  <a:p>
            <a:pPr algn="di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dirty="0">
                <a:latin typeface="Times New Roman"/>
                <a:ea typeface="华文细黑"/>
                <a:cs typeface="Times New Roman"/>
              </a:rPr>
              <a:t>一个成语和语境会构成语义关系。语义关系就是该成语的自身的词义和语境中要表达的意思的契合度。两者契合度越高，说明该成语越适用于该语境。如果违背了这个契合度，就会违背句子的语意逻辑，造成语意逻辑上的相悖。因此，在具体答题时首先要注意该成语义与语境义的契合度</a:t>
            </a:r>
            <a:r>
              <a:rPr lang="en-US" altLang="zh-CN" sz="2600" dirty="0">
                <a:latin typeface="Times New Roman"/>
                <a:ea typeface="华文细黑"/>
              </a:rPr>
              <a:t>(</a:t>
            </a:r>
            <a:r>
              <a:rPr lang="zh-CN" altLang="zh-CN" sz="2600" dirty="0">
                <a:latin typeface="Times New Roman"/>
                <a:ea typeface="华文细黑"/>
                <a:cs typeface="Times New Roman"/>
              </a:rPr>
              <a:t>吻合度</a:t>
            </a:r>
            <a:r>
              <a:rPr lang="en-US" altLang="zh-CN" sz="2600" dirty="0">
                <a:latin typeface="Times New Roman"/>
                <a:ea typeface="华文细黑"/>
              </a:rPr>
              <a:t>)</a:t>
            </a:r>
            <a:r>
              <a:rPr lang="zh-CN" altLang="zh-CN" sz="2600" dirty="0">
                <a:latin typeface="Times New Roman"/>
                <a:ea typeface="华文细黑"/>
                <a:cs typeface="Times New Roman"/>
              </a:rPr>
              <a:t>。如成语题中关于</a:t>
            </a:r>
            <a:r>
              <a:rPr lang="en-US" altLang="zh-CN" sz="26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dirty="0">
                <a:latin typeface="Times New Roman"/>
                <a:ea typeface="华文细黑"/>
                <a:cs typeface="Times New Roman"/>
              </a:rPr>
              <a:t>如雷贯耳</a:t>
            </a:r>
            <a:r>
              <a:rPr lang="en-US" altLang="zh-CN" sz="26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6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dirty="0">
                <a:latin typeface="Times New Roman"/>
                <a:ea typeface="华文细黑"/>
                <a:cs typeface="Times New Roman"/>
              </a:rPr>
              <a:t>大名鼎鼎</a:t>
            </a:r>
            <a:r>
              <a:rPr lang="en-US" altLang="zh-CN" sz="26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dirty="0">
                <a:latin typeface="Times New Roman"/>
                <a:ea typeface="华文细黑"/>
                <a:cs typeface="Times New Roman"/>
              </a:rPr>
              <a:t>两个近义成语的选用</a:t>
            </a:r>
            <a:r>
              <a:rPr lang="zh-CN" altLang="zh-CN" sz="26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zh-CN" altLang="zh-CN" sz="2600" dirty="0">
                <a:latin typeface="Times New Roman"/>
                <a:ea typeface="华文细黑"/>
                <a:cs typeface="Times New Roman"/>
              </a:rPr>
              <a:t>原句语境是这样表述的：</a:t>
            </a:r>
            <a:endParaRPr lang="en-US" altLang="zh-CN" sz="2600" kern="100" dirty="0">
              <a:latin typeface="Times New Roman"/>
              <a:ea typeface="华文细黑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23850" y="639763"/>
            <a:ext cx="8477250" cy="3616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人家给咱们介绍一位沈雁冰先生，不如介绍茅盾来得响亮；介绍一位谢婉莹女士，不如介绍冰心来得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________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。到底该选哪一个呢？原语境是一个并列关系的复句，前一个分句强调的是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响亮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语义，下一个分句也应如此，据此可选与语境契合度高的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如雷贯耳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强调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名声大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，而不用与语境契合度不高的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大名鼎鼎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强调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很出名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7650" y="390525"/>
            <a:ext cx="8648700" cy="42164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solidFill>
                  <a:srgbClr val="E46C0A"/>
                </a:solidFill>
                <a:latin typeface="华文细黑"/>
                <a:ea typeface="华文细黑"/>
                <a:cs typeface="Times New Roman"/>
              </a:rPr>
              <a:t>即时巩固</a:t>
            </a:r>
            <a:r>
              <a:rPr lang="en-US" altLang="zh-CN" sz="2600" kern="100" dirty="0">
                <a:solidFill>
                  <a:srgbClr val="E46C0A"/>
                </a:solidFill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600" kern="100" dirty="0">
                <a:latin typeface="华文细黑"/>
                <a:ea typeface="华文细黑"/>
                <a:cs typeface="Times New Roman"/>
              </a:rPr>
              <a:t>　</a:t>
            </a:r>
            <a:r>
              <a:rPr lang="en-US" altLang="zh-CN" sz="2600" kern="100" dirty="0" err="1">
                <a:latin typeface="华文细黑"/>
                <a:ea typeface="华文细黑"/>
                <a:cs typeface="Times New Roman"/>
              </a:rPr>
              <a:t>请根据语义上的契合度选用成语填空</a:t>
            </a:r>
            <a:r>
              <a:rPr lang="en-US" altLang="zh-CN" sz="2600" kern="100" dirty="0">
                <a:latin typeface="华文细黑"/>
                <a:ea typeface="华文细黑"/>
                <a:cs typeface="Times New Roman"/>
              </a:rPr>
              <a:t>。</a:t>
            </a:r>
            <a:endParaRPr lang="en-US" altLang="zh-CN" sz="2600" kern="100" dirty="0">
              <a:latin typeface="Times New Roman"/>
              <a:ea typeface="华文细黑"/>
              <a:cs typeface="Courier New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(2014·</a:t>
            </a:r>
            <a:r>
              <a:rPr lang="zh-CN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Times New Roman"/>
              </a:rPr>
              <a:t>江苏改编</a:t>
            </a:r>
            <a:r>
              <a:rPr lang="en-US" altLang="zh-CN" sz="2600" kern="100" dirty="0">
                <a:solidFill>
                  <a:srgbClr val="00B0F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最使我艳羡的还是园林艺术家化平淡为神奇的匠心。某些树木当植当伐；某些花卉当疏当密；何处须巧借地形，顺势筑坡；何处又宜少见轩敞，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____________(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别树一帜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/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别有洞天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：所有这一切都煞费心血，但又不露惨淡经营的痕迹，正像一帧名作脱稿前画师那奇绝而浑成的点睛之笔。</a:t>
            </a:r>
            <a:endParaRPr lang="zh-CN" altLang="zh-CN" sz="1050" kern="100" dirty="0">
              <a:latin typeface="宋体"/>
              <a:ea typeface="+mn-ea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2385</TotalTime>
  <Words>11733</Words>
  <Application>Microsoft Office PowerPoint</Application>
  <PresentationFormat>全屏显示(16:9)</PresentationFormat>
  <Paragraphs>462</Paragraphs>
  <Slides>117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演示文稿设计模板</vt:lpstr>
      </vt:variant>
      <vt:variant>
        <vt:i4>9</vt:i4>
      </vt:variant>
      <vt:variant>
        <vt:lpstr>幻灯片标题</vt:lpstr>
      </vt:variant>
      <vt:variant>
        <vt:i4>117</vt:i4>
      </vt:variant>
    </vt:vector>
  </HeadingPairs>
  <TitlesOfParts>
    <vt:vector size="138" baseType="lpstr">
      <vt:lpstr>Calibri</vt:lpstr>
      <vt:lpstr>宋体</vt:lpstr>
      <vt:lpstr>Arial</vt:lpstr>
      <vt:lpstr>Times New Roman</vt:lpstr>
      <vt:lpstr>微软雅黑</vt:lpstr>
      <vt:lpstr>方正中等线简体</vt:lpstr>
      <vt:lpstr>汉仪大黑简</vt:lpstr>
      <vt:lpstr>黑体</vt:lpstr>
      <vt:lpstr>华文细黑</vt:lpstr>
      <vt:lpstr>Courier New</vt:lpstr>
      <vt:lpstr>Cambria Math</vt:lpstr>
      <vt:lpstr>Wingdings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  <vt:lpstr>幻灯片 103</vt:lpstr>
      <vt:lpstr>幻灯片 104</vt:lpstr>
      <vt:lpstr>幻灯片 105</vt:lpstr>
      <vt:lpstr>幻灯片 106</vt:lpstr>
      <vt:lpstr>幻灯片 107</vt:lpstr>
      <vt:lpstr>幻灯片 108</vt:lpstr>
      <vt:lpstr>幻灯片 109</vt:lpstr>
      <vt:lpstr>幻灯片 110</vt:lpstr>
      <vt:lpstr>幻灯片 111</vt:lpstr>
      <vt:lpstr>幻灯片 112</vt:lpstr>
      <vt:lpstr>幻灯片 113</vt:lpstr>
      <vt:lpstr>幻灯片 114</vt:lpstr>
      <vt:lpstr>幻灯片 115</vt:lpstr>
      <vt:lpstr>幻灯片 116</vt:lpstr>
      <vt:lpstr>幻灯片 117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china</cp:lastModifiedBy>
  <cp:revision>195</cp:revision>
  <dcterms:created xsi:type="dcterms:W3CDTF">2014-12-15T01:46:29Z</dcterms:created>
  <dcterms:modified xsi:type="dcterms:W3CDTF">2015-08-25T23:01:16Z</dcterms:modified>
</cp:coreProperties>
</file>