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2" r:id="rId3"/>
    <p:sldId id="283" r:id="rId4"/>
    <p:sldId id="281" r:id="rId5"/>
    <p:sldId id="259" r:id="rId6"/>
    <p:sldId id="260" r:id="rId7"/>
    <p:sldId id="274" r:id="rId8"/>
    <p:sldId id="261" r:id="rId9"/>
    <p:sldId id="268" r:id="rId10"/>
    <p:sldId id="276" r:id="rId11"/>
    <p:sldId id="262" r:id="rId12"/>
    <p:sldId id="278" r:id="rId13"/>
    <p:sldId id="269" r:id="rId14"/>
    <p:sldId id="277" r:id="rId15"/>
    <p:sldId id="266" r:id="rId16"/>
    <p:sldId id="265" r:id="rId17"/>
    <p:sldId id="263" r:id="rId18"/>
    <p:sldId id="280" r:id="rId19"/>
    <p:sldId id="264" r:id="rId20"/>
    <p:sldId id="271" r:id="rId21"/>
    <p:sldId id="273" r:id="rId22"/>
    <p:sldId id="27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CC"/>
    <a:srgbClr val="FF33CC"/>
    <a:srgbClr val="0066FF"/>
    <a:srgbClr val="0000CC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10D2-2072-4947-BACA-C7D933F5E5F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C586-F69C-43DB-AFA7-2BEBDEB973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image" Target="../media/image15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slide" Target="slide22.xml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" y="0"/>
            <a:ext cx="9137968" cy="6858000"/>
          </a:xfrm>
          <a:prstGeom prst="rect">
            <a:avLst/>
          </a:prstGeom>
          <a:noFill/>
        </p:spPr>
      </p:pic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7162800" cy="15557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9600" b="1" dirty="0">
                <a:solidFill>
                  <a:schemeClr val="accent2"/>
                </a:solidFill>
                <a:latin typeface="04b_21" pitchFamily="2" charset="0"/>
                <a:ea typeface="华文彩云" pitchFamily="2" charset="-122"/>
              </a:rPr>
              <a:t>皇</a:t>
            </a:r>
            <a:r>
              <a:rPr kumimoji="1" lang="zh-CN" altLang="en-US" sz="9600" b="1" dirty="0">
                <a:solidFill>
                  <a:srgbClr val="0099CC"/>
                </a:solidFill>
                <a:latin typeface="04b_21" pitchFamily="2" charset="0"/>
                <a:ea typeface="华文彩云" pitchFamily="2" charset="-122"/>
              </a:rPr>
              <a:t>帝</a:t>
            </a:r>
            <a:r>
              <a:rPr kumimoji="1" lang="zh-CN" altLang="en-US" sz="9600" b="1" dirty="0">
                <a:solidFill>
                  <a:srgbClr val="FF99CC"/>
                </a:solidFill>
                <a:latin typeface="04b_21" pitchFamily="2" charset="0"/>
                <a:ea typeface="华文彩云" pitchFamily="2" charset="-122"/>
              </a:rPr>
              <a:t>的</a:t>
            </a:r>
            <a:r>
              <a:rPr kumimoji="1" lang="zh-CN" altLang="en-US" sz="9600" b="1" dirty="0">
                <a:solidFill>
                  <a:schemeClr val="folHlink"/>
                </a:solidFill>
                <a:latin typeface="04b_21" pitchFamily="2" charset="0"/>
                <a:ea typeface="华文彩云" pitchFamily="2" charset="-122"/>
              </a:rPr>
              <a:t>新</a:t>
            </a:r>
            <a:r>
              <a:rPr kumimoji="1" lang="zh-CN" altLang="en-US" sz="9600" b="1" dirty="0">
                <a:solidFill>
                  <a:schemeClr val="tx2"/>
                </a:solidFill>
                <a:latin typeface="04b_21" pitchFamily="2" charset="0"/>
                <a:ea typeface="华文彩云" pitchFamily="2" charset="-122"/>
              </a:rPr>
              <a:t>装</a:t>
            </a:r>
          </a:p>
        </p:txBody>
      </p:sp>
      <p:pic>
        <p:nvPicPr>
          <p:cNvPr id="5123" name="Picture 3" descr="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3276600"/>
            <a:ext cx="24241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895600" y="4419600"/>
            <a:ext cx="2819400" cy="95410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800000"/>
                </a:solidFill>
                <a:latin typeface="04b_21" pitchFamily="2" charset="0"/>
                <a:ea typeface="幼圆" pitchFamily="49" charset="-122"/>
              </a:rPr>
              <a:t>[</a:t>
            </a:r>
            <a:r>
              <a:rPr kumimoji="1" lang="zh-CN" altLang="en-US" sz="2800" b="1" dirty="0">
                <a:solidFill>
                  <a:srgbClr val="800000"/>
                </a:solidFill>
                <a:latin typeface="04b_21" pitchFamily="2" charset="0"/>
                <a:ea typeface="幼圆" pitchFamily="49" charset="-122"/>
              </a:rPr>
              <a:t>丹麦</a:t>
            </a:r>
            <a:r>
              <a:rPr kumimoji="1" lang="en-US" altLang="zh-CN" sz="2800" b="1" dirty="0">
                <a:solidFill>
                  <a:srgbClr val="800000"/>
                </a:solidFill>
                <a:latin typeface="04b_21" pitchFamily="2" charset="0"/>
                <a:ea typeface="幼圆" pitchFamily="49" charset="-122"/>
              </a:rPr>
              <a:t>]      </a:t>
            </a:r>
            <a:r>
              <a:rPr kumimoji="1" lang="zh-CN" altLang="en-US" sz="2800" b="1" dirty="0">
                <a:solidFill>
                  <a:srgbClr val="800000"/>
                </a:solidFill>
                <a:latin typeface="04b_21" pitchFamily="2" charset="0"/>
                <a:ea typeface="幼圆" pitchFamily="49" charset="-122"/>
              </a:rPr>
              <a:t>安徒生</a:t>
            </a:r>
          </a:p>
        </p:txBody>
      </p:sp>
      <p:pic>
        <p:nvPicPr>
          <p:cNvPr id="5125" name="Picture 5" descr="tupia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667000"/>
            <a:ext cx="6423025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348038" y="688975"/>
            <a:ext cx="5545137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表现皇帝的愚昧荒诞昏庸专制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505200" y="1828800"/>
            <a:ext cx="5334000" cy="24653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 sz="2400" b="0" dirty="0"/>
              <a:t>我倒想知道衣料究竟织得怎样了</a:t>
            </a:r>
            <a:r>
              <a:rPr lang="en-US" altLang="zh-CN" sz="2400" b="0" dirty="0"/>
              <a:t>.</a:t>
            </a:r>
          </a:p>
          <a:p>
            <a:pPr algn="l" fontAlgn="base">
              <a:spcBef>
                <a:spcPct val="50000"/>
              </a:spcBef>
            </a:pPr>
            <a:r>
              <a:rPr lang="zh-CN" altLang="en-US" sz="2400" b="0" dirty="0"/>
              <a:t>心里的确感到不大自然</a:t>
            </a:r>
            <a:r>
              <a:rPr lang="en-US" altLang="zh-CN" sz="2400" b="0" dirty="0"/>
              <a:t>----</a:t>
            </a:r>
          </a:p>
          <a:p>
            <a:pPr algn="l" fontAlgn="base">
              <a:spcBef>
                <a:spcPct val="50000"/>
              </a:spcBef>
            </a:pPr>
            <a:r>
              <a:rPr lang="zh-CN" altLang="en-US" sz="2400" b="0" dirty="0"/>
              <a:t>他相信自己是无须害怕的</a:t>
            </a:r>
            <a:r>
              <a:rPr lang="en-US" altLang="zh-CN" sz="2400" b="0" dirty="0"/>
              <a:t>-----</a:t>
            </a:r>
          </a:p>
          <a:p>
            <a:pPr algn="l" fontAlgn="base">
              <a:spcBef>
                <a:spcPct val="50000"/>
              </a:spcBef>
            </a:pPr>
            <a:r>
              <a:rPr lang="zh-CN" altLang="en-US" sz="2400" b="0" dirty="0"/>
              <a:t>仍然觉得先派一个人去看看工作的进展情形比较妥当</a:t>
            </a:r>
            <a:r>
              <a:rPr lang="en-US" altLang="zh-CN" sz="2400" b="0" dirty="0"/>
              <a:t>-----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24000" y="2743200"/>
            <a:ext cx="18288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自负而心虚愚蠢而狡猾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505200" y="4665663"/>
            <a:ext cx="5410200" cy="17351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fontAlgn="base">
              <a:spcBef>
                <a:spcPct val="50000"/>
              </a:spcBef>
            </a:pPr>
            <a:r>
              <a:rPr lang="zh-CN" altLang="en-US" sz="2400" b="0"/>
              <a:t>这是怎么一回事呢</a:t>
            </a:r>
            <a:r>
              <a:rPr lang="en-US" altLang="zh-CN" sz="2400" b="0"/>
              <a:t>?</a:t>
            </a:r>
          </a:p>
          <a:p>
            <a:pPr algn="l" fontAlgn="base">
              <a:spcBef>
                <a:spcPct val="50000"/>
              </a:spcBef>
            </a:pPr>
            <a:r>
              <a:rPr lang="zh-CN" altLang="en-US" sz="2400" b="0"/>
              <a:t>我什么也没有看见</a:t>
            </a:r>
            <a:r>
              <a:rPr lang="en-US" altLang="zh-CN" sz="2400" b="0"/>
              <a:t>!</a:t>
            </a:r>
            <a:r>
              <a:rPr lang="zh-CN" altLang="en-US" sz="2400" b="0"/>
              <a:t>这可骇人听闻了</a:t>
            </a:r>
            <a:r>
              <a:rPr lang="en-US" altLang="zh-CN" sz="2400" b="0"/>
              <a:t>.</a:t>
            </a:r>
            <a:r>
              <a:rPr lang="zh-CN" altLang="en-US" sz="2400" b="0"/>
              <a:t>难道我是一个愚蠢的人吗</a:t>
            </a:r>
            <a:r>
              <a:rPr lang="en-US" altLang="zh-CN" sz="2400" b="0"/>
              <a:t>?</a:t>
            </a:r>
            <a:r>
              <a:rPr lang="zh-CN" altLang="en-US" sz="2400" b="0"/>
              <a:t>难道我不够资格当皇帝吗</a:t>
            </a:r>
            <a:r>
              <a:rPr lang="en-US" altLang="zh-CN" sz="2400" b="0"/>
              <a:t>?</a:t>
            </a:r>
            <a:r>
              <a:rPr lang="zh-CN" altLang="en-US" sz="2400" b="0"/>
              <a:t>这可是最可怕的事情</a:t>
            </a:r>
            <a:r>
              <a:rPr lang="en-US" altLang="zh-CN" sz="2400" b="0"/>
              <a:t>.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524000" y="4800600"/>
            <a:ext cx="19050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惊诧</a:t>
            </a:r>
            <a:r>
              <a:rPr lang="en-US" altLang="zh-CN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zh-CN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自认为至高无上</a:t>
            </a:r>
          </a:p>
        </p:txBody>
      </p:sp>
      <p:pic>
        <p:nvPicPr>
          <p:cNvPr id="16391" name="Picture 7" descr="g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33375"/>
            <a:ext cx="1482725" cy="1458913"/>
          </a:xfrm>
          <a:prstGeom prst="rect">
            <a:avLst/>
          </a:prstGeom>
          <a:noFill/>
        </p:spPr>
      </p:pic>
      <p:sp>
        <p:nvSpPr>
          <p:cNvPr id="16392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208963" y="6308725"/>
            <a:ext cx="1116012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</a:rPr>
              <a:t>back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1604" y="1928802"/>
            <a:ext cx="800219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皇帝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/>
      <p:bldP spid="16388" grpId="0" autoUpdateAnimBg="0"/>
      <p:bldP spid="16389" grpId="0" autoUpdateAnimBg="0"/>
      <p:bldP spid="1639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1428750"/>
            <a:ext cx="83280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皇帝</a:t>
            </a:r>
            <a:r>
              <a:rPr kumimoji="1" lang="en-US" altLang="zh-CN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----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大臣、官员</a:t>
            </a:r>
            <a:r>
              <a:rPr kumimoji="1" lang="en-US" altLang="zh-CN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----</a:t>
            </a:r>
          </a:p>
          <a:p>
            <a:pPr>
              <a:spcBef>
                <a:spcPct val="50000"/>
              </a:spcBef>
            </a:pPr>
            <a:endParaRPr kumimoji="1" lang="en-US" altLang="zh-CN" sz="360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老百姓</a:t>
            </a:r>
            <a:r>
              <a:rPr kumimoji="1" lang="en-US" altLang="zh-CN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----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孩子</a:t>
            </a:r>
            <a:r>
              <a:rPr kumimoji="1" lang="en-US" altLang="zh-CN" sz="36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----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2071688" y="1571625"/>
            <a:ext cx="742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昏庸、愚蠢、爱慕虚荣、自欺欺人</a:t>
            </a:r>
          </a:p>
        </p:txBody>
      </p:sp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3500438" y="2428875"/>
            <a:ext cx="607218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虚伪、自私、</a:t>
            </a:r>
            <a:endParaRPr kumimoji="1" lang="en-US" altLang="zh-CN" sz="36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阿</a:t>
            </a:r>
            <a:r>
              <a:rPr kumimoji="1" lang="en-US" altLang="zh-CN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(ē)</a:t>
            </a: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谀</a:t>
            </a:r>
            <a:r>
              <a:rPr kumimoji="1" lang="en-US" altLang="zh-CN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en-US" altLang="zh-CN" sz="3600" dirty="0" err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y</a:t>
            </a:r>
            <a:r>
              <a:rPr kumimoji="1" lang="en-US" altLang="zh-CN" sz="3600" dirty="0" err="1">
                <a:solidFill>
                  <a:srgbClr val="0000CC"/>
                </a:solidFill>
                <a:latin typeface="04b_21" pitchFamily="2" charset="0"/>
                <a:ea typeface="楷体_GB2312" pitchFamily="49" charset="-122"/>
              </a:rPr>
              <a:t>ú</a:t>
            </a:r>
            <a:r>
              <a:rPr kumimoji="1" lang="en-US" altLang="zh-CN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奉承。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2357422" y="3929066"/>
            <a:ext cx="41084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胆小怯懦、虚伪。</a:t>
            </a:r>
          </a:p>
          <a:p>
            <a:endParaRPr kumimoji="1" lang="en-US" altLang="zh-CN" sz="2400" dirty="0">
              <a:solidFill>
                <a:srgbClr val="3333CC"/>
              </a:solidFill>
              <a:latin typeface="04b_21" pitchFamily="2" charset="0"/>
              <a:ea typeface="楷体_GB2312" pitchFamily="49" charset="-122"/>
            </a:endParaRP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2214563" y="4857750"/>
            <a:ext cx="510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纯洁天真、敢说真话。</a:t>
            </a: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539750" y="333375"/>
            <a:ext cx="784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性格概括：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3" grpId="0" build="p" autoUpdateAnimBg="0"/>
      <p:bldP spid="122884" grpId="0" build="p" autoUpdateAnimBg="0"/>
      <p:bldP spid="122885" grpId="0" build="p" autoUpdateAnimBg="0"/>
      <p:bldP spid="122886" grpId="0" build="p" autoUpdateAnimBg="0"/>
      <p:bldP spid="1228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1219200" y="2773363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611188" y="333375"/>
            <a:ext cx="7810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9900"/>
                </a:solidFill>
                <a:latin typeface="宋体" pitchFamily="2" charset="-122"/>
              </a:rPr>
              <a:t>    </a:t>
            </a:r>
            <a:r>
              <a:rPr kumimoji="1" lang="zh-CN" altLang="en-US" sz="3600" b="1">
                <a:solidFill>
                  <a:srgbClr val="009900"/>
                </a:solidFill>
                <a:latin typeface="宋体" pitchFamily="2" charset="-122"/>
              </a:rPr>
              <a:t>在根本不存在的“新装”面前，很多人都不敢说真话。想一想他们不敢说真话的原因是什么。</a:t>
            </a: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611188" y="2133600"/>
            <a:ext cx="698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老大臣、</a:t>
            </a:r>
            <a:r>
              <a:rPr kumimoji="1" lang="zh-CN" altLang="en-US" sz="3200" b="1" dirty="0">
                <a:latin typeface="04b_21" pitchFamily="2" charset="0"/>
                <a:ea typeface="黑体" pitchFamily="49" charset="-122"/>
              </a:rPr>
              <a:t>“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另外一位诚实的官员</a:t>
            </a:r>
            <a:r>
              <a:rPr kumimoji="1" lang="zh-CN" altLang="en-US" sz="3200" b="1" dirty="0">
                <a:latin typeface="04b_21" pitchFamily="2" charset="0"/>
                <a:ea typeface="黑体" pitchFamily="49" charset="-122"/>
              </a:rPr>
              <a:t>”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：</a:t>
            </a: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539750" y="2708275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04b_21" pitchFamily="2" charset="0"/>
                <a:ea typeface="楷体_GB2312" pitchFamily="49" charset="-122"/>
              </a:rPr>
              <a:t>怕别人说自己愚蠢，更怕丢了乌纱帽。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539750" y="3500438"/>
            <a:ext cx="165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04b_21" pitchFamily="2" charset="0"/>
                <a:ea typeface="黑体" pitchFamily="49" charset="-122"/>
              </a:rPr>
              <a:t>皇帝</a:t>
            </a:r>
            <a:r>
              <a:rPr kumimoji="1" lang="zh-CN" altLang="en-US" sz="3600" b="1" dirty="0">
                <a:latin typeface="04b_21" pitchFamily="2" charset="0"/>
                <a:ea typeface="黑体" pitchFamily="49" charset="-122"/>
              </a:rPr>
              <a:t>：</a:t>
            </a: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1979613" y="3644900"/>
            <a:ext cx="6248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04b_21" pitchFamily="2" charset="0"/>
                <a:ea typeface="楷体_GB2312" pitchFamily="49" charset="-122"/>
              </a:rPr>
              <a:t>怕别人说自己愚蠢，也怕丢了王位。</a:t>
            </a: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455613" y="5210175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latin typeface="04b_21" pitchFamily="2" charset="0"/>
                <a:ea typeface="黑体" pitchFamily="49" charset="-122"/>
              </a:rPr>
              <a:t>老百姓：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1801" name="Rectangle 9"/>
          <p:cNvSpPr>
            <a:spLocks noChangeArrowheads="1"/>
          </p:cNvSpPr>
          <p:nvPr/>
        </p:nvSpPr>
        <p:spPr bwMode="auto">
          <a:xfrm>
            <a:off x="2305050" y="5229225"/>
            <a:ext cx="683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怕人嘲笑愚蠢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;  </a:t>
            </a: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怕招杀身之祸。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 build="p" autoUpdateAnimBg="0"/>
      <p:bldP spid="161799" grpId="0" build="p" autoUpdateAnimBg="0"/>
      <p:bldP spid="1618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47800" y="798513"/>
            <a:ext cx="25146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骗子为何能得逞</a:t>
            </a:r>
            <a:r>
              <a:rPr lang="en-US" altLang="zh-CN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737225" y="3352800"/>
            <a:ext cx="2795588" cy="15557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eaLnBrk="0" fontAlgn="base" hangingPunct="0">
              <a:spcBef>
                <a:spcPct val="50000"/>
              </a:spcBef>
            </a:pPr>
            <a:r>
              <a:rPr lang="zh-CN" altLang="en-US" sz="9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舒体" pitchFamily="2" charset="-122"/>
              </a:rPr>
              <a:t>私心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524000" y="3200400"/>
            <a:ext cx="1676400" cy="858838"/>
            <a:chOff x="960" y="1488"/>
            <a:chExt cx="1056" cy="541"/>
          </a:xfrm>
        </p:grpSpPr>
        <p:pic>
          <p:nvPicPr>
            <p:cNvPr id="7177" name="Picture 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0" y="1488"/>
              <a:ext cx="494" cy="54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7178" name="Text Box 10"/>
            <p:cNvSpPr txBox="1">
              <a:spLocks noChangeAspect="1" noChangeArrowheads="1"/>
            </p:cNvSpPr>
            <p:nvPr/>
          </p:nvSpPr>
          <p:spPr bwMode="auto">
            <a:xfrm>
              <a:off x="1440" y="1595"/>
              <a:ext cx="576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皇帝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24000" y="5334000"/>
            <a:ext cx="2093913" cy="862013"/>
            <a:chOff x="1152" y="2352"/>
            <a:chExt cx="1319" cy="543"/>
          </a:xfrm>
        </p:grpSpPr>
        <p:pic>
          <p:nvPicPr>
            <p:cNvPr id="7180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52" y="2352"/>
              <a:ext cx="519" cy="543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7181" name="Rectangle 13"/>
            <p:cNvSpPr>
              <a:spLocks noChangeAspect="1" noChangeArrowheads="1"/>
            </p:cNvSpPr>
            <p:nvPr/>
          </p:nvSpPr>
          <p:spPr bwMode="auto">
            <a:xfrm>
              <a:off x="1680" y="2460"/>
              <a:ext cx="791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1524000" y="4267200"/>
            <a:ext cx="3084513" cy="860425"/>
            <a:chOff x="960" y="2160"/>
            <a:chExt cx="1943" cy="542"/>
          </a:xfrm>
        </p:grpSpPr>
        <p:pic>
          <p:nvPicPr>
            <p:cNvPr id="7185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0" y="2160"/>
              <a:ext cx="542" cy="54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2112" y="2267"/>
              <a:ext cx="791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众大臣</a:t>
              </a:r>
            </a:p>
          </p:txBody>
        </p:sp>
        <p:pic>
          <p:nvPicPr>
            <p:cNvPr id="7188" name="Picture 2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02" y="2160"/>
              <a:ext cx="468" cy="54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5940425" y="798513"/>
            <a:ext cx="25146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众人为何会落入圈套</a:t>
            </a:r>
            <a:r>
              <a:rPr lang="en-US" altLang="zh-CN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sp>
        <p:nvSpPr>
          <p:cNvPr id="7192" name="Line 24"/>
          <p:cNvSpPr>
            <a:spLocks noChangeShapeType="1"/>
          </p:cNvSpPr>
          <p:nvPr/>
        </p:nvSpPr>
        <p:spPr bwMode="auto">
          <a:xfrm>
            <a:off x="4284663" y="1268413"/>
            <a:ext cx="1150937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93" name="AutoShape 25"/>
          <p:cNvSpPr>
            <a:spLocks noChangeArrowheads="1"/>
          </p:cNvSpPr>
          <p:nvPr/>
        </p:nvSpPr>
        <p:spPr bwMode="auto">
          <a:xfrm>
            <a:off x="4716463" y="3932238"/>
            <a:ext cx="935037" cy="865187"/>
          </a:xfrm>
          <a:prstGeom prst="rightArrow">
            <a:avLst>
              <a:gd name="adj1" fmla="val 50000"/>
              <a:gd name="adj2" fmla="val 27018"/>
            </a:avLst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258888" y="0"/>
            <a:ext cx="10810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827088" y="-26988"/>
            <a:ext cx="25209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华文彩云" pitchFamily="2" charset="-122"/>
              </a:rPr>
              <a:t>想一想：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4" grpId="0" autoUpdateAnimBg="0"/>
      <p:bldP spid="7191" grpId="0" autoUpdateAnimBg="0"/>
      <p:bldP spid="7192" grpId="0" animBg="1"/>
      <p:bldP spid="71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524000" y="381000"/>
            <a:ext cx="58674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为什么小孩会讲真话？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209800" y="1600200"/>
            <a:ext cx="2074863" cy="24431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天真无邪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没有私心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无所顾忌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直言不讳</a:t>
            </a:r>
          </a:p>
        </p:txBody>
      </p:sp>
      <p:pic>
        <p:nvPicPr>
          <p:cNvPr id="9224" name="Picture 8" descr="boy"/>
          <p:cNvPicPr>
            <a:picLocks noChangeAspect="1" noChangeArrowheads="1"/>
          </p:cNvPicPr>
          <p:nvPr/>
        </p:nvPicPr>
        <p:blipFill>
          <a:blip r:embed="rId2" cstate="print"/>
          <a:srcRect l="32271" b="33365"/>
          <a:stretch>
            <a:fillRect/>
          </a:stretch>
        </p:blipFill>
        <p:spPr bwMode="auto">
          <a:xfrm>
            <a:off x="6443663" y="4165600"/>
            <a:ext cx="2298700" cy="2187575"/>
          </a:xfrm>
          <a:prstGeom prst="rect">
            <a:avLst/>
          </a:prstGeom>
          <a:noFill/>
        </p:spPr>
      </p:pic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924300" y="3573463"/>
            <a:ext cx="3384550" cy="1368425"/>
          </a:xfrm>
          <a:prstGeom prst="cloudCallout">
            <a:avLst>
              <a:gd name="adj1" fmla="val 39259"/>
              <a:gd name="adj2" fmla="val 77843"/>
            </a:avLst>
          </a:prstGeom>
          <a:solidFill>
            <a:srgbClr val="FF99CC"/>
          </a:solidFill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zh-CN" altLang="en-US" sz="2800"/>
              <a:t>嘻嘻！向我学习哦！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1"/>
      <p:bldP spid="92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57188" y="1143000"/>
            <a:ext cx="50006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04b_21" pitchFamily="2" charset="0"/>
                <a:ea typeface="隶书" pitchFamily="49" charset="-122"/>
              </a:rPr>
              <a:t>    </a:t>
            </a:r>
            <a:r>
              <a:rPr kumimoji="1" lang="zh-CN" altLang="en-US" sz="4000" b="1" dirty="0">
                <a:solidFill>
                  <a:srgbClr val="FF00FF"/>
                </a:solidFill>
                <a:latin typeface="04b_21" pitchFamily="2" charset="0"/>
                <a:ea typeface="隶书" pitchFamily="49" charset="-122"/>
              </a:rPr>
              <a:t>童话</a:t>
            </a:r>
            <a:r>
              <a:rPr kumimoji="1" lang="zh-CN" altLang="en-US" sz="4000" b="1" dirty="0">
                <a:latin typeface="04b_21" pitchFamily="2" charset="0"/>
                <a:ea typeface="隶书" pitchFamily="49" charset="-122"/>
              </a:rPr>
              <a:t>是儿童文学的一种，它</a:t>
            </a:r>
            <a:r>
              <a:rPr kumimoji="1" lang="zh-CN" altLang="en-US" sz="4000" b="1" dirty="0">
                <a:solidFill>
                  <a:srgbClr val="FF00FF"/>
                </a:solidFill>
                <a:latin typeface="04b_21" pitchFamily="2" charset="0"/>
                <a:ea typeface="隶书" pitchFamily="49" charset="-122"/>
              </a:rPr>
              <a:t>通过</a:t>
            </a:r>
            <a:r>
              <a:rPr kumimoji="1" lang="zh-CN" altLang="en-US" sz="4000" b="1" u="sng" dirty="0">
                <a:solidFill>
                  <a:srgbClr val="FF00FF"/>
                </a:solidFill>
                <a:latin typeface="04b_21" pitchFamily="2" charset="0"/>
                <a:ea typeface="隶书" pitchFamily="49" charset="-122"/>
              </a:rPr>
              <a:t>丰富的想象、幻想和夸张</a:t>
            </a:r>
            <a:r>
              <a:rPr kumimoji="1" lang="zh-CN" altLang="en-US" sz="4000" b="1" dirty="0">
                <a:solidFill>
                  <a:srgbClr val="FF00FF"/>
                </a:solidFill>
                <a:latin typeface="04b_21" pitchFamily="2" charset="0"/>
                <a:ea typeface="隶书" pitchFamily="49" charset="-122"/>
              </a:rPr>
              <a:t>来塑造形象，反映生活</a:t>
            </a:r>
            <a:r>
              <a:rPr kumimoji="1" lang="zh-CN" altLang="en-US" sz="4000" b="1" dirty="0" smtClean="0">
                <a:latin typeface="04b_21" pitchFamily="2" charset="0"/>
                <a:ea typeface="隶书" pitchFamily="49" charset="-122"/>
              </a:rPr>
              <a:t>，达到思</a:t>
            </a:r>
            <a:r>
              <a:rPr kumimoji="1" lang="zh-CN" altLang="en-US" sz="4000" b="1" dirty="0">
                <a:latin typeface="04b_21" pitchFamily="2" charset="0"/>
                <a:ea typeface="隶书" pitchFamily="49" charset="-122"/>
              </a:rPr>
              <a:t>想教</a:t>
            </a:r>
            <a:r>
              <a:rPr kumimoji="1" lang="zh-CN" altLang="en-US" sz="4000" b="1" dirty="0" smtClean="0">
                <a:latin typeface="04b_21" pitchFamily="2" charset="0"/>
                <a:ea typeface="隶书" pitchFamily="49" charset="-122"/>
              </a:rPr>
              <a:t>育的目的。</a:t>
            </a:r>
            <a:r>
              <a:rPr kumimoji="1" lang="zh-CN" altLang="en-US" sz="4000" b="1" dirty="0">
                <a:latin typeface="04b_21" pitchFamily="2" charset="0"/>
                <a:ea typeface="隶书" pitchFamily="49" charset="-122"/>
              </a:rPr>
              <a:t>语言通俗易懂，情节曲折离奇，往往</a:t>
            </a:r>
            <a:r>
              <a:rPr kumimoji="1" lang="zh-CN" altLang="en-US" sz="4000" b="1" u="sng" dirty="0">
                <a:solidFill>
                  <a:srgbClr val="FF00FF"/>
                </a:solidFill>
                <a:latin typeface="04b_21" pitchFamily="2" charset="0"/>
                <a:ea typeface="隶书" pitchFamily="49" charset="-122"/>
              </a:rPr>
              <a:t>采用拟人的手法</a:t>
            </a:r>
            <a:r>
              <a:rPr kumimoji="1" lang="zh-CN" altLang="en-US" sz="3200" dirty="0">
                <a:latin typeface="04b_21" pitchFamily="2" charset="0"/>
              </a:rPr>
              <a:t>。</a:t>
            </a:r>
          </a:p>
        </p:txBody>
      </p:sp>
      <p:pic>
        <p:nvPicPr>
          <p:cNvPr id="16387" name="Picture 4" descr="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4675" y="1905000"/>
            <a:ext cx="34893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42875" y="28575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体裁介绍：</a:t>
            </a:r>
            <a:endParaRPr kumimoji="1" lang="zh-CN" altLang="en-US" sz="400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checker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M_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5" y="0"/>
            <a:ext cx="10896600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AutoShape 3"/>
          <p:cNvSpPr>
            <a:spLocks noChangeArrowheads="1"/>
          </p:cNvSpPr>
          <p:nvPr/>
        </p:nvSpPr>
        <p:spPr bwMode="auto">
          <a:xfrm>
            <a:off x="1600200" y="2133600"/>
            <a:ext cx="2057400" cy="1600200"/>
          </a:xfrm>
          <a:prstGeom prst="cloudCallout">
            <a:avLst>
              <a:gd name="adj1" fmla="val 11264"/>
              <a:gd name="adj2" fmla="val 121431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endParaRPr kumimoji="1" lang="zh-CN" altLang="zh-CN" sz="2400" dirty="0">
              <a:latin typeface="04b_21" pitchFamily="2" charset="0"/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905000" y="2438400"/>
            <a:ext cx="1676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dirty="0">
                <a:solidFill>
                  <a:srgbClr val="FF0000"/>
                </a:solidFill>
                <a:latin typeface="04b_21" pitchFamily="2" charset="0"/>
                <a:ea typeface="文鼎霹雳体" pitchFamily="34" charset="-122"/>
              </a:rPr>
              <a:t>夸张</a:t>
            </a:r>
          </a:p>
        </p:txBody>
      </p:sp>
      <p:sp>
        <p:nvSpPr>
          <p:cNvPr id="94214" name="AutoShape 6"/>
          <p:cNvSpPr>
            <a:spLocks noChangeArrowheads="1"/>
          </p:cNvSpPr>
          <p:nvPr/>
        </p:nvSpPr>
        <p:spPr bwMode="auto">
          <a:xfrm>
            <a:off x="6372225" y="2349500"/>
            <a:ext cx="1752600" cy="1676400"/>
          </a:xfrm>
          <a:prstGeom prst="cloudCallout">
            <a:avLst>
              <a:gd name="adj1" fmla="val -228532"/>
              <a:gd name="adj2" fmla="val 128884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defRPr/>
            </a:pPr>
            <a:endParaRPr kumimoji="1" lang="zh-CN" altLang="zh-CN" sz="2400" dirty="0">
              <a:latin typeface="04b_21" pitchFamily="2" charset="0"/>
            </a:endParaRP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6516688" y="2781300"/>
            <a:ext cx="1981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dirty="0">
                <a:solidFill>
                  <a:srgbClr val="FF0000"/>
                </a:solidFill>
                <a:latin typeface="04b_21" pitchFamily="2" charset="0"/>
                <a:ea typeface="文鼎霹雳体" pitchFamily="34" charset="-122"/>
              </a:rPr>
              <a:t>想象</a:t>
            </a:r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0" y="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FF00"/>
                </a:solidFill>
              </a:rPr>
              <a:t>写作手法：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nimBg="1" autoUpdateAnimBg="0"/>
      <p:bldP spid="94212" grpId="0" autoUpdateAnimBg="0"/>
      <p:bldP spid="94214" grpId="0" animBg="1" autoUpdateAnimBg="0"/>
      <p:bldP spid="9421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1828800" y="2514600"/>
            <a:ext cx="6781800" cy="3416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6600CC"/>
                </a:solidFill>
                <a:latin typeface="04b_21" pitchFamily="2" charset="0"/>
                <a:ea typeface="幼圆" pitchFamily="49" charset="-122"/>
              </a:rPr>
              <a:t>  </a:t>
            </a:r>
            <a:r>
              <a:rPr kumimoji="1" lang="zh-CN" altLang="en-US" sz="3600" b="1" dirty="0" smtClean="0">
                <a:solidFill>
                  <a:srgbClr val="6600CC"/>
                </a:solidFill>
                <a:latin typeface="04b_21" pitchFamily="2" charset="0"/>
                <a:ea typeface="幼圆" pitchFamily="49" charset="-122"/>
              </a:rPr>
              <a:t>这</a:t>
            </a:r>
            <a:r>
              <a:rPr kumimoji="1" lang="zh-CN" altLang="en-US" sz="3600" b="1" dirty="0">
                <a:solidFill>
                  <a:srgbClr val="6600CC"/>
                </a:solidFill>
                <a:latin typeface="04b_21" pitchFamily="2" charset="0"/>
                <a:ea typeface="幼圆" pitchFamily="49" charset="-122"/>
              </a:rPr>
              <a:t>篇童话</a:t>
            </a:r>
            <a:r>
              <a:rPr kumimoji="1" lang="zh-CN" altLang="en-US" sz="3600" b="1" dirty="0">
                <a:solidFill>
                  <a:srgbClr val="FF0000"/>
                </a:solidFill>
                <a:latin typeface="04b_21" pitchFamily="2" charset="0"/>
                <a:ea typeface="幼圆" pitchFamily="49" charset="-122"/>
              </a:rPr>
              <a:t>通过</a:t>
            </a:r>
            <a:r>
              <a:rPr kumimoji="1" lang="zh-CN" altLang="en-US" sz="3600" b="1" dirty="0">
                <a:solidFill>
                  <a:srgbClr val="6600CC"/>
                </a:solidFill>
                <a:latin typeface="04b_21" pitchFamily="2" charset="0"/>
                <a:ea typeface="幼圆" pitchFamily="49" charset="-122"/>
              </a:rPr>
              <a:t>叙述皇帝制新装受骗、大臣们自欺欺人地赞新装的故事，</a:t>
            </a:r>
            <a:r>
              <a:rPr kumimoji="1" lang="zh-CN" altLang="en-US" sz="3600" b="1" dirty="0">
                <a:solidFill>
                  <a:srgbClr val="FF0000"/>
                </a:solidFill>
                <a:latin typeface="04b_21" pitchFamily="2" charset="0"/>
                <a:ea typeface="幼圆" pitchFamily="49" charset="-122"/>
              </a:rPr>
              <a:t>揭示</a:t>
            </a:r>
            <a:r>
              <a:rPr kumimoji="1" lang="zh-CN" altLang="en-US" sz="3600" b="1" dirty="0">
                <a:solidFill>
                  <a:srgbClr val="6600CC"/>
                </a:solidFill>
                <a:latin typeface="04b_21" pitchFamily="2" charset="0"/>
                <a:ea typeface="幼圆" pitchFamily="49" charset="-122"/>
              </a:rPr>
              <a:t>了人性的虚伪。同时还告诉人们，应该保持天真纯洁的童心，无私无畏，敢讲真话。</a:t>
            </a:r>
          </a:p>
        </p:txBody>
      </p:sp>
      <p:pic>
        <p:nvPicPr>
          <p:cNvPr id="12291" name="Picture 3" descr="huang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04800"/>
            <a:ext cx="2438400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981200" y="533400"/>
            <a:ext cx="1981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6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主题</a:t>
            </a:r>
          </a:p>
        </p:txBody>
      </p:sp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28750" y="214313"/>
            <a:ext cx="3962400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童话的特点：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71625" y="1071563"/>
            <a:ext cx="6858000" cy="2862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文学体裁：</a:t>
            </a:r>
            <a:r>
              <a:rPr lang="zh-CN" altLang="en-US" b="1" dirty="0">
                <a:solidFill>
                  <a:srgbClr val="FF0000"/>
                </a:solidFill>
              </a:rPr>
              <a:t>儿童文学</a:t>
            </a:r>
          </a:p>
          <a:p>
            <a:pPr fontAlgn="ctr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常用手法：</a:t>
            </a:r>
            <a:r>
              <a:rPr lang="zh-CN" altLang="en-US" b="1" dirty="0">
                <a:solidFill>
                  <a:srgbClr val="FF0000"/>
                </a:solidFill>
              </a:rPr>
              <a:t>想象、幻想、夸张、拟人</a:t>
            </a:r>
          </a:p>
          <a:p>
            <a:pPr fontAlgn="ctr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语言特点：</a:t>
            </a:r>
            <a:r>
              <a:rPr lang="zh-CN" altLang="en-US" b="1" dirty="0">
                <a:solidFill>
                  <a:srgbClr val="FF0000"/>
                </a:solidFill>
              </a:rPr>
              <a:t>通俗、生动，离奇曲折，引人入胜</a:t>
            </a:r>
          </a:p>
          <a:p>
            <a:pPr fontAlgn="ctr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最重要特点：</a:t>
            </a:r>
            <a:r>
              <a:rPr lang="zh-CN" altLang="en-US" b="1" dirty="0">
                <a:solidFill>
                  <a:srgbClr val="FF0000"/>
                </a:solidFill>
              </a:rPr>
              <a:t>拟人，举凡鸟兽虫鱼，花草树木，整个大自然以及家具、玩具都可赋予生命，注入思想感情，使它们人格化。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3929063"/>
            <a:ext cx="7715250" cy="29289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" y="0"/>
            <a:ext cx="9137968" cy="6858000"/>
          </a:xfrm>
          <a:prstGeom prst="rect">
            <a:avLst/>
          </a:prstGeom>
          <a:noFill/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643042" y="357166"/>
            <a:ext cx="25003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 prst="relaxedInset"/>
          </a:sp3d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5050"/>
                </a:solidFill>
              </a:rPr>
              <a:t>友情提示：</a:t>
            </a:r>
          </a:p>
        </p:txBody>
      </p:sp>
      <p:sp>
        <p:nvSpPr>
          <p:cNvPr id="4" name="矩形 3"/>
          <p:cNvSpPr/>
          <p:nvPr/>
        </p:nvSpPr>
        <p:spPr>
          <a:xfrm>
            <a:off x="1000100" y="1714488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</a:rPr>
              <a:t>        面对这些被骗的人，假如诚实纯洁的你们有一个和书中人物对话的机会，你想对他们说些什么呢？</a:t>
            </a:r>
            <a:endParaRPr lang="zh-CN" altLang="en-US" sz="4800" dirty="0">
              <a:solidFill>
                <a:srgbClr val="0070C0"/>
              </a:solidFill>
            </a:endParaRPr>
          </a:p>
        </p:txBody>
      </p:sp>
      <p:pic>
        <p:nvPicPr>
          <p:cNvPr id="5" name="Picture 9" descr="b"/>
          <p:cNvPicPr>
            <a:picLocks noChangeAspect="1" noChangeArrowheads="1"/>
          </p:cNvPicPr>
          <p:nvPr/>
        </p:nvPicPr>
        <p:blipFill>
          <a:blip r:embed="rId3" cstate="print"/>
          <a:srcRect l="20930" t="29630"/>
          <a:stretch>
            <a:fillRect/>
          </a:stretch>
        </p:blipFill>
        <p:spPr bwMode="auto">
          <a:xfrm>
            <a:off x="7358082" y="5214950"/>
            <a:ext cx="1071570" cy="1214446"/>
          </a:xfrm>
          <a:prstGeom prst="rect">
            <a:avLst/>
          </a:prstGeom>
          <a:noFill/>
        </p:spPr>
      </p:pic>
      <p:pic>
        <p:nvPicPr>
          <p:cNvPr id="6" name="Picture 7" descr="hua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0"/>
            <a:ext cx="1449387" cy="1063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3714776" cy="5786478"/>
          </a:xfrm>
          <a:prstGeom prst="rect">
            <a:avLst/>
          </a:prstGeom>
          <a:noFill/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2143108" y="1428736"/>
            <a:ext cx="1225550" cy="1500198"/>
          </a:xfrm>
          <a:prstGeom prst="cloudCallout">
            <a:avLst>
              <a:gd name="adj1" fmla="val 8681"/>
              <a:gd name="adj2" fmla="val 12911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/>
              <a:t>哇塞 </a:t>
            </a:r>
          </a:p>
          <a:p>
            <a:pPr algn="ctr"/>
            <a:r>
              <a:rPr lang="zh-CN" altLang="en-US" sz="2000" dirty="0"/>
              <a:t>！</a:t>
            </a:r>
          </a:p>
        </p:txBody>
      </p:sp>
      <p:sp>
        <p:nvSpPr>
          <p:cNvPr id="4" name="AutoShape 21"/>
          <p:cNvSpPr>
            <a:spLocks noChangeArrowheads="1"/>
          </p:cNvSpPr>
          <p:nvPr/>
        </p:nvSpPr>
        <p:spPr bwMode="auto">
          <a:xfrm>
            <a:off x="642910" y="1142984"/>
            <a:ext cx="755650" cy="2879725"/>
          </a:xfrm>
          <a:prstGeom prst="cloudCallout">
            <a:avLst>
              <a:gd name="adj1" fmla="val 9245"/>
              <a:gd name="adj2" fmla="val 869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/>
              <a:t>陛下</a:t>
            </a:r>
          </a:p>
          <a:p>
            <a:pPr algn="ctr"/>
            <a:endParaRPr lang="zh-CN" altLang="en-US" sz="2000" dirty="0"/>
          </a:p>
          <a:p>
            <a:pPr algn="ctr"/>
            <a:r>
              <a:rPr lang="zh-CN" altLang="en-US" sz="2000" dirty="0"/>
              <a:t>新衣！ 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214414" y="1071547"/>
            <a:ext cx="2517776" cy="36933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latin typeface="04b_21" pitchFamily="2" charset="0"/>
              </a:rPr>
              <a:t>    </a:t>
            </a:r>
            <a:r>
              <a:rPr kumimoji="1" lang="zh-CN" altLang="en-US" b="1" dirty="0">
                <a:latin typeface="04b_21" pitchFamily="2" charset="0"/>
              </a:rPr>
              <a:t>更   </a:t>
            </a:r>
            <a:r>
              <a:rPr kumimoji="1" lang="zh-CN" altLang="en-US" b="1" dirty="0" smtClean="0">
                <a:latin typeface="04b_21" pitchFamily="2" charset="0"/>
              </a:rPr>
              <a:t>衣</a:t>
            </a:r>
            <a:endParaRPr kumimoji="1" lang="zh-CN" altLang="en-US" b="1" dirty="0">
              <a:latin typeface="04b_21" pitchFamily="2" charset="0"/>
            </a:endParaRPr>
          </a:p>
        </p:txBody>
      </p:sp>
      <p:pic>
        <p:nvPicPr>
          <p:cNvPr id="7" name="Picture 2" descr="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85794"/>
            <a:ext cx="3714776" cy="5786478"/>
          </a:xfrm>
          <a:prstGeom prst="rect">
            <a:avLst/>
          </a:prstGeom>
          <a:noFill/>
        </p:spPr>
      </p:pic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7215206" y="1214422"/>
            <a:ext cx="1223962" cy="1657350"/>
          </a:xfrm>
          <a:prstGeom prst="cloudCallout">
            <a:avLst>
              <a:gd name="adj1" fmla="val -60116"/>
              <a:gd name="adj2" fmla="val 899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/>
              <a:t>好多银子！</a:t>
            </a: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4929190" y="1428736"/>
            <a:ext cx="1187450" cy="1366837"/>
          </a:xfrm>
          <a:prstGeom prst="cloudCallout">
            <a:avLst>
              <a:gd name="adj1" fmla="val 68181"/>
              <a:gd name="adj2" fmla="val 7462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/>
              <a:t>好多布料啊！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flipH="1">
            <a:off x="6643702" y="857232"/>
            <a:ext cx="428628" cy="190821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latin typeface="04b_21" pitchFamily="2" charset="0"/>
              </a:rPr>
              <a:t>          </a:t>
            </a:r>
            <a:r>
              <a:rPr kumimoji="1" lang="zh-CN" altLang="en-US" sz="2000" i="1" dirty="0">
                <a:latin typeface="04b_21" pitchFamily="2" charset="0"/>
              </a:rPr>
              <a:t>织  衣  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6" y="214290"/>
            <a:ext cx="1261884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请欣赏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" y="-428652"/>
            <a:ext cx="9137968" cy="6858000"/>
          </a:xfrm>
          <a:prstGeom prst="rect">
            <a:avLst/>
          </a:prstGeom>
          <a:noFill/>
        </p:spPr>
      </p:pic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1143000" y="1828800"/>
            <a:ext cx="71628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70C0"/>
                </a:solidFill>
                <a:latin typeface="宋体" pitchFamily="2" charset="-122"/>
              </a:rPr>
              <a:t>    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作为一个人，要敢于正视现实，应该保持天真烂漫的童心，无私无畏，敢于说真话。我们要做一个脚踏实地的人，一个有良知的人！</a:t>
            </a:r>
            <a:r>
              <a:rPr lang="zh-CN" altLang="en-US" sz="3600" b="1" dirty="0">
                <a:solidFill>
                  <a:srgbClr val="0070C0"/>
                </a:solidFill>
                <a:latin typeface="" charset="0"/>
              </a:rPr>
              <a:t> </a:t>
            </a:r>
            <a:endParaRPr lang="zh-CN" altLang="en-US" sz="3600" b="1" dirty="0">
              <a:solidFill>
                <a:srgbClr val="0070C0"/>
              </a:solidFill>
              <a:latin typeface="宋体" pitchFamily="2" charset="-122"/>
            </a:endParaRPr>
          </a:p>
          <a:p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    如果每一个人都多一份真诚，多一份爱，那么世界会变得更加美好</a:t>
            </a:r>
            <a:r>
              <a:rPr lang="en-US" altLang="zh-CN" sz="3600" b="1" dirty="0">
                <a:solidFill>
                  <a:srgbClr val="0070C0"/>
                </a:solidFill>
                <a:latin typeface="宋体" pitchFamily="2" charset="-122"/>
              </a:rPr>
              <a:t>! </a:t>
            </a:r>
          </a:p>
        </p:txBody>
      </p:sp>
      <p:sp>
        <p:nvSpPr>
          <p:cNvPr id="137219" name="WordArt 3"/>
          <p:cNvSpPr>
            <a:spLocks noChangeArrowheads="1" noChangeShapeType="1" noTextEdit="1"/>
          </p:cNvSpPr>
          <p:nvPr/>
        </p:nvSpPr>
        <p:spPr bwMode="auto">
          <a:xfrm>
            <a:off x="2771775" y="692150"/>
            <a:ext cx="3200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 说真话  讲诚信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2142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教师寄语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utoUpdateAnimBg="0"/>
      <p:bldP spid="1372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2051050" y="2420938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omic Sans MS" pitchFamily="66" charset="0"/>
              </a:rPr>
              <a:t>展开想象，续写课文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684213" y="3716338"/>
            <a:ext cx="77787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   </a:t>
            </a:r>
            <a:r>
              <a:rPr lang="en-US" altLang="zh-CN" sz="3600" b="1" dirty="0" smtClean="0">
                <a:solidFill>
                  <a:srgbClr val="009900"/>
                </a:solidFill>
                <a:latin typeface="宋体" pitchFamily="2" charset="-122"/>
              </a:rPr>
              <a:t>1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、</a:t>
            </a:r>
            <a:r>
              <a:rPr lang="en-US" altLang="zh-CN" sz="3600" b="1" dirty="0" smtClean="0">
                <a:solidFill>
                  <a:srgbClr val="009900"/>
                </a:solidFill>
                <a:latin typeface="宋体" pitchFamily="2" charset="-122"/>
              </a:rPr>
              <a:t> 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游行大典完毕，皇帝回宫后，事情将会怎样呢？大家展开想像，续写</a:t>
            </a:r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宋体" pitchFamily="2" charset="-122"/>
              </a:rPr>
              <a:t>皇帝的新装</a:t>
            </a:r>
            <a:r>
              <a:rPr lang="en-US" altLang="zh-CN" sz="3600" b="1" dirty="0">
                <a:solidFill>
                  <a:srgbClr val="009900"/>
                </a:solidFill>
                <a:latin typeface="宋体" pitchFamily="2" charset="-122"/>
              </a:rPr>
              <a:t>》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。</a:t>
            </a:r>
            <a:endParaRPr lang="en-US" altLang="zh-CN" sz="3600" b="1" dirty="0" smtClean="0">
              <a:solidFill>
                <a:srgbClr val="009900"/>
              </a:solidFill>
              <a:latin typeface="宋体" pitchFamily="2" charset="-122"/>
            </a:endParaRPr>
          </a:p>
          <a:p>
            <a:r>
              <a:rPr lang="en-US" altLang="zh-CN" sz="3600" b="1" dirty="0" smtClean="0">
                <a:solidFill>
                  <a:srgbClr val="009900"/>
                </a:solidFill>
                <a:latin typeface="宋体" pitchFamily="2" charset="-122"/>
              </a:rPr>
              <a:t>   2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、读</a:t>
            </a:r>
            <a:r>
              <a:rPr lang="en-US" altLang="zh-CN" sz="3600" b="1" dirty="0" smtClean="0">
                <a:solidFill>
                  <a:srgbClr val="009900"/>
                </a:solidFill>
                <a:latin typeface="宋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安徒生童话</a:t>
            </a:r>
            <a:r>
              <a:rPr lang="en-US" altLang="zh-CN" sz="3600" b="1" dirty="0" smtClean="0">
                <a:solidFill>
                  <a:srgbClr val="009900"/>
                </a:solidFill>
                <a:latin typeface="宋体" pitchFamily="2" charset="-122"/>
              </a:rPr>
              <a:t>》</a:t>
            </a:r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</a:rPr>
              <a:t>。 </a:t>
            </a:r>
            <a:endParaRPr lang="zh-CN" altLang="en-US" sz="3600" b="1" dirty="0">
              <a:solidFill>
                <a:srgbClr val="009900"/>
              </a:solidFill>
              <a:latin typeface="宋体" pitchFamily="2" charset="-122"/>
            </a:endParaRPr>
          </a:p>
        </p:txBody>
      </p:sp>
      <p:sp>
        <p:nvSpPr>
          <p:cNvPr id="172037" name="WordArt 5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38163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</a:rPr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谢谢你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5303" name="WordArt 7"/>
          <p:cNvSpPr>
            <a:spLocks noChangeArrowheads="1" noChangeShapeType="1" noTextEdit="1"/>
          </p:cNvSpPr>
          <p:nvPr/>
        </p:nvSpPr>
        <p:spPr bwMode="auto">
          <a:xfrm>
            <a:off x="3995738" y="3357563"/>
            <a:ext cx="4681537" cy="225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/>
              </a:rPr>
              <a:t>再见！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000528" cy="5949950"/>
          </a:xfrm>
          <a:prstGeom prst="rect">
            <a:avLst/>
          </a:prstGeom>
          <a:noFill/>
        </p:spPr>
      </p:pic>
      <p:sp>
        <p:nvSpPr>
          <p:cNvPr id="3" name="AutoShape 18"/>
          <p:cNvSpPr>
            <a:spLocks noChangeArrowheads="1"/>
          </p:cNvSpPr>
          <p:nvPr/>
        </p:nvSpPr>
        <p:spPr bwMode="auto">
          <a:xfrm>
            <a:off x="214282" y="500042"/>
            <a:ext cx="1223963" cy="2736850"/>
          </a:xfrm>
          <a:prstGeom prst="cloudCallout">
            <a:avLst>
              <a:gd name="adj1" fmla="val -2917"/>
              <a:gd name="adj2" fmla="val 6311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/>
              <a:t>太漂亮了！</a:t>
            </a:r>
          </a:p>
        </p:txBody>
      </p: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1643042" y="3643314"/>
            <a:ext cx="1008062" cy="1473200"/>
          </a:xfrm>
          <a:prstGeom prst="cloudCallout">
            <a:avLst>
              <a:gd name="adj1" fmla="val -91102"/>
              <a:gd name="adj2" fmla="val 1627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2000" dirty="0"/>
              <a:t>                 </a:t>
            </a:r>
            <a:r>
              <a:rPr lang="zh-CN" altLang="en-US" sz="2000" b="1" dirty="0"/>
              <a:t>好极了</a:t>
            </a:r>
            <a:r>
              <a:rPr lang="en-US" altLang="zh-CN" sz="2000" b="1" dirty="0"/>
              <a:t>!</a:t>
            </a:r>
          </a:p>
        </p:txBody>
      </p:sp>
      <p:pic>
        <p:nvPicPr>
          <p:cNvPr id="5" name="Picture 2" descr="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4877" y="571480"/>
            <a:ext cx="3500462" cy="4143404"/>
          </a:xfrm>
          <a:prstGeom prst="rect">
            <a:avLst/>
          </a:prstGeom>
          <a:noFill/>
          <a:ln/>
        </p:spPr>
      </p:pic>
      <p:pic>
        <p:nvPicPr>
          <p:cNvPr id="6" name="Picture 19" descr="未命名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857628"/>
            <a:ext cx="1008063" cy="511175"/>
          </a:xfrm>
          <a:prstGeom prst="rect">
            <a:avLst/>
          </a:prstGeom>
          <a:noFill/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 rot="14839778">
            <a:off x="4980396" y="288039"/>
            <a:ext cx="1625600" cy="1503363"/>
          </a:xfrm>
          <a:prstGeom prst="cloudCallout">
            <a:avLst>
              <a:gd name="adj1" fmla="val -114204"/>
              <a:gd name="adj2" fmla="val 179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/>
          <a:lstStyle/>
          <a:p>
            <a:pPr algn="ctr"/>
            <a:r>
              <a:rPr lang="zh-CN" altLang="en-US" sz="2000" b="1" dirty="0"/>
              <a:t>谢谢赏识！</a:t>
            </a:r>
          </a:p>
        </p:txBody>
      </p:sp>
      <p:pic>
        <p:nvPicPr>
          <p:cNvPr id="9" name="Picture 6" descr="b"/>
          <p:cNvPicPr>
            <a:picLocks noChangeAspect="1" noChangeArrowheads="1"/>
          </p:cNvPicPr>
          <p:nvPr/>
        </p:nvPicPr>
        <p:blipFill>
          <a:blip r:embed="rId5" cstate="print"/>
          <a:srcRect t="29630" r="20930"/>
          <a:stretch>
            <a:fillRect/>
          </a:stretch>
        </p:blipFill>
        <p:spPr bwMode="auto">
          <a:xfrm>
            <a:off x="5072066" y="4572008"/>
            <a:ext cx="1600200" cy="2676524"/>
          </a:xfrm>
          <a:prstGeom prst="rect">
            <a:avLst/>
          </a:prstGeom>
          <a:noFill/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7215206" y="4408488"/>
            <a:ext cx="1368425" cy="2449512"/>
          </a:xfrm>
          <a:prstGeom prst="cloudCallout">
            <a:avLst>
              <a:gd name="adj1" fmla="val -122852"/>
              <a:gd name="adj2" fmla="val 8590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770E03"/>
                </a:solidFill>
              </a:rPr>
              <a:t>可是，什么也没穿啊！</a:t>
            </a:r>
          </a:p>
        </p:txBody>
      </p:sp>
      <p:pic>
        <p:nvPicPr>
          <p:cNvPr id="11" name="Picture 8" descr="未命名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500570"/>
            <a:ext cx="1465262" cy="1493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929066"/>
            <a:ext cx="3671887" cy="2363787"/>
          </a:xfrm>
          <a:prstGeom prst="rect">
            <a:avLst/>
          </a:prstGeom>
          <a:noFill/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1142976" y="2071678"/>
            <a:ext cx="6929486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、分析人物表现，把握人</a:t>
            </a:r>
            <a:r>
              <a:rPr lang="zh-CN" altLang="en-US" sz="3200" b="1" dirty="0" smtClean="0"/>
              <a:t>物</a:t>
            </a:r>
            <a:r>
              <a:rPr lang="zh-CN" altLang="en-US" sz="3200" b="1" dirty="0" smtClean="0"/>
              <a:t>形象</a:t>
            </a:r>
            <a:r>
              <a:rPr lang="zh-CN" altLang="en-US" sz="3200" b="1" dirty="0" smtClean="0"/>
              <a:t>；</a:t>
            </a:r>
            <a:endParaRPr lang="zh-CN" altLang="en-US" sz="3200" b="1" dirty="0"/>
          </a:p>
          <a:p>
            <a:pPr algn="l">
              <a:spcBef>
                <a:spcPct val="50000"/>
              </a:spcBef>
            </a:pPr>
            <a:r>
              <a:rPr lang="en-US" altLang="zh-CN" sz="3200" b="1" dirty="0"/>
              <a:t>2</a:t>
            </a:r>
            <a:r>
              <a:rPr lang="zh-CN" altLang="en-US" sz="3200" b="1" dirty="0"/>
              <a:t>、把握童话的内涵，领会故事的教育意义；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214414" y="1142984"/>
            <a:ext cx="27368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舒体" pitchFamily="2" charset="-122"/>
              </a:rPr>
              <a:t>学习目标：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85720" y="214290"/>
            <a:ext cx="191931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ea typeface="华文彩云" pitchFamily="2" charset="-122"/>
              </a:rPr>
              <a:t>先看看：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14282" y="1142985"/>
            <a:ext cx="85725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隶书" pitchFamily="49" charset="-122"/>
                <a:ea typeface="隶书" pitchFamily="49" charset="-122"/>
              </a:rPr>
              <a:t>要求</a:t>
            </a:r>
            <a:r>
              <a:rPr kumimoji="1" lang="zh-CN" altLang="en-US" sz="3600" b="1" dirty="0" smtClean="0">
                <a:latin typeface="隶书" pitchFamily="49" charset="-122"/>
                <a:ea typeface="隶书" pitchFamily="49" charset="-122"/>
              </a:rPr>
              <a:t>：</a:t>
            </a:r>
            <a:endParaRPr kumimoji="1" lang="en-US" altLang="zh-CN" sz="3600" b="1" dirty="0" smtClean="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 dirty="0" smtClean="0">
                <a:latin typeface="+mj-ea"/>
              </a:rPr>
              <a:t>1</a:t>
            </a:r>
            <a:r>
              <a:rPr lang="zh-CN" altLang="en-US" sz="3600" i="1" dirty="0" smtClean="0">
                <a:latin typeface="+mj-ea"/>
              </a:rPr>
              <a:t>、</a:t>
            </a:r>
            <a:r>
              <a:rPr lang="zh-CN" altLang="en-US" sz="3600" b="1" dirty="0" smtClean="0"/>
              <a:t>这件衣服奇特在什么地方？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zh-CN" altLang="en-US" sz="36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600" b="1" dirty="0" smtClean="0"/>
              <a:t>找出故事中出现了哪些人物？围绕哪个字展开？</a:t>
            </a:r>
            <a:endParaRPr kumimoji="1" lang="en-US" altLang="zh-CN" sz="36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42875" y="214313"/>
            <a:ext cx="2786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默读</a:t>
            </a:r>
            <a:r>
              <a:rPr kumimoji="1" lang="zh-CN" altLang="en-US" sz="4400" b="1">
                <a:solidFill>
                  <a:srgbClr val="FF0000"/>
                </a:solidFill>
              </a:rPr>
              <a:t>课文：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14282" y="4643446"/>
            <a:ext cx="59293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i="1" dirty="0" smtClean="0">
                <a:latin typeface="+mj-ea"/>
                <a:ea typeface="+mj-ea"/>
              </a:rPr>
              <a:t>1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258888" y="908050"/>
            <a:ext cx="273685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5400" b="1" dirty="0">
              <a:solidFill>
                <a:schemeClr val="hlink"/>
              </a:solidFill>
              <a:latin typeface="04b_21" pitchFamily="2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5400" b="1" dirty="0">
              <a:solidFill>
                <a:schemeClr val="hlink"/>
              </a:solidFill>
              <a:latin typeface="04b_21" pitchFamily="2" charset="0"/>
              <a:ea typeface="隶书" pitchFamily="49" charset="-122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500063" y="1357313"/>
            <a:ext cx="3857623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33CC"/>
                </a:solidFill>
                <a:latin typeface="04b_21" pitchFamily="2" charset="0"/>
                <a:ea typeface="楷体_GB2312" pitchFamily="49" charset="-122"/>
              </a:rPr>
              <a:t>    </a:t>
            </a:r>
            <a:r>
              <a:rPr lang="en-US" altLang="zh-CN" sz="3600" dirty="0" smtClean="0">
                <a:solidFill>
                  <a:srgbClr val="FF33CC"/>
                </a:solidFill>
                <a:latin typeface="04b_21" pitchFamily="2" charset="0"/>
                <a:ea typeface="楷体_GB2312" pitchFamily="49" charset="-122"/>
              </a:rPr>
              <a:t>“</a:t>
            </a:r>
            <a:r>
              <a:rPr lang="zh-CN" altLang="en-US" sz="3600" b="1" u="sng" dirty="0">
                <a:solidFill>
                  <a:srgbClr val="FF33CC"/>
                </a:solidFill>
                <a:latin typeface="宋体" pitchFamily="2" charset="-122"/>
                <a:ea typeface="楷体_GB2312" pitchFamily="49" charset="-122"/>
              </a:rPr>
              <a:t>任何不称职的或愚蠢得不可救药的人，都看不见这衣服</a:t>
            </a:r>
            <a:r>
              <a:rPr lang="zh-CN" altLang="en-US" sz="3600" b="1" dirty="0" smtClean="0">
                <a:solidFill>
                  <a:srgbClr val="FF66CC"/>
                </a:solidFill>
                <a:latin typeface="04b_21" pitchFamily="2" charset="0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66CC"/>
                </a:solidFill>
                <a:latin typeface="宋体" pitchFamily="2" charset="-122"/>
                <a:ea typeface="楷体_GB2312" pitchFamily="49" charset="-122"/>
              </a:rPr>
              <a:t> 。</a:t>
            </a:r>
            <a:endParaRPr lang="zh-CN" altLang="en-US" sz="3600" b="1" dirty="0">
              <a:solidFill>
                <a:srgbClr val="FF66CC"/>
              </a:solidFill>
              <a:ea typeface="楷体_GB2312" pitchFamily="49" charset="-122"/>
            </a:endParaRPr>
          </a:p>
        </p:txBody>
      </p:sp>
      <p:sp>
        <p:nvSpPr>
          <p:cNvPr id="9220" name="TextBox 5"/>
          <p:cNvSpPr txBox="1">
            <a:spLocks noChangeArrowheads="1"/>
          </p:cNvSpPr>
          <p:nvPr/>
        </p:nvSpPr>
        <p:spPr bwMode="auto">
          <a:xfrm>
            <a:off x="428625" y="285750"/>
            <a:ext cx="4071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骗子的“制胜法宝”：</a:t>
            </a:r>
          </a:p>
        </p:txBody>
      </p:sp>
      <p:pic>
        <p:nvPicPr>
          <p:cNvPr id="5" name="Picture 4" descr="p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333375"/>
            <a:ext cx="2222500" cy="1966913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000496" y="642918"/>
            <a:ext cx="3024187" cy="1441450"/>
          </a:xfrm>
          <a:prstGeom prst="wedgeEllipseCallout">
            <a:avLst>
              <a:gd name="adj1" fmla="val 70944"/>
              <a:gd name="adj2" fmla="val -29847"/>
            </a:avLst>
          </a:prstGeom>
          <a:solidFill>
            <a:srgbClr val="CCFFFF"/>
          </a:solidFill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400" dirty="0"/>
              <a:t>嘿嘿！</a:t>
            </a:r>
          </a:p>
          <a:p>
            <a:r>
              <a:rPr lang="zh-CN" altLang="en-US" sz="2400" dirty="0"/>
              <a:t>都上当了吧！</a:t>
            </a:r>
          </a:p>
        </p:txBody>
      </p:sp>
      <p:sp>
        <p:nvSpPr>
          <p:cNvPr id="7" name="矩形 6"/>
          <p:cNvSpPr/>
          <p:nvPr/>
        </p:nvSpPr>
        <p:spPr>
          <a:xfrm>
            <a:off x="571472" y="4071942"/>
            <a:ext cx="50006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宋体" pitchFamily="2" charset="-122"/>
                <a:ea typeface="楷体_GB2312" pitchFamily="49" charset="-122"/>
              </a:rPr>
              <a:t>这句话，在故事情节发展中起着关键的推动作用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15008" y="2643182"/>
            <a:ext cx="31085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善于钻空子</a:t>
            </a:r>
            <a:r>
              <a:rPr lang="en-US" altLang="zh-CN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欺骗有术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5715008" y="314324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accent1"/>
                </a:solidFill>
                <a:ea typeface="华文彩云" pitchFamily="2" charset="-122"/>
              </a:rPr>
              <a:t>表现骗子的狡猾和奸诈</a:t>
            </a:r>
            <a:endParaRPr lang="zh-CN" altLang="en-US" sz="2400" dirty="0">
              <a:solidFill>
                <a:schemeClr val="accent1"/>
              </a:solidFill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utoUpdateAnimBg="0"/>
      <p:bldP spid="6" grpId="0" animBg="1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"/>
          <p:cNvPicPr>
            <a:picLocks noChangeAspect="1" noChangeArrowheads="1"/>
          </p:cNvPicPr>
          <p:nvPr/>
        </p:nvPicPr>
        <p:blipFill>
          <a:blip r:embed="rId3" cstate="print"/>
          <a:srcRect l="48813" t="42308" r="3853" b="19231"/>
          <a:stretch>
            <a:fillRect/>
          </a:stretch>
        </p:blipFill>
        <p:spPr bwMode="auto">
          <a:xfrm>
            <a:off x="3995738" y="1268413"/>
            <a:ext cx="1600200" cy="1500187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140200" y="2708275"/>
            <a:ext cx="129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28138F"/>
                </a:solidFill>
                <a:latin typeface="04b_21" pitchFamily="2" charset="0"/>
                <a:ea typeface="楷体_GB2312" pitchFamily="49" charset="-122"/>
              </a:rPr>
              <a:t> </a:t>
            </a:r>
            <a:r>
              <a:rPr kumimoji="1" lang="zh-CN" altLang="en-US" sz="2800" b="1" dirty="0">
                <a:latin typeface="04b_21" pitchFamily="2" charset="0"/>
                <a:ea typeface="楷体_GB2312" pitchFamily="49" charset="-122"/>
              </a:rPr>
              <a:t>皇  帝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7019925" y="3429000"/>
            <a:ext cx="14398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28138F"/>
                </a:solidFill>
                <a:latin typeface="04b_21" pitchFamily="2" charset="0"/>
                <a:ea typeface="楷体_GB2312" pitchFamily="49" charset="-122"/>
              </a:rPr>
              <a:t>骗子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4787900" y="2852738"/>
            <a:ext cx="0" cy="15128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>
            <a:off x="5148263" y="3429000"/>
            <a:ext cx="1296987" cy="11525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H="1" flipV="1">
            <a:off x="5219700" y="5157788"/>
            <a:ext cx="1152525" cy="792162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2987675" y="5013325"/>
            <a:ext cx="1439863" cy="7921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3059113" y="3429000"/>
            <a:ext cx="1368425" cy="11509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169587" y="4941888"/>
            <a:ext cx="116955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28138F"/>
                </a:solidFill>
                <a:latin typeface="04b_21" pitchFamily="2" charset="0"/>
                <a:ea typeface="楷体_GB2312" pitchFamily="49" charset="-122"/>
              </a:rPr>
              <a:t>小 孩</a:t>
            </a:r>
          </a:p>
        </p:txBody>
      </p:sp>
      <p:sp>
        <p:nvSpPr>
          <p:cNvPr id="21520" name="Oval 16"/>
          <p:cNvSpPr>
            <a:spLocks noChangeArrowheads="1"/>
          </p:cNvSpPr>
          <p:nvPr/>
        </p:nvSpPr>
        <p:spPr bwMode="auto">
          <a:xfrm>
            <a:off x="5435600" y="5229225"/>
            <a:ext cx="7620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000" b="1" dirty="0">
                <a:solidFill>
                  <a:srgbClr val="FF0000"/>
                </a:solidFill>
                <a:latin typeface="04b_21" pitchFamily="2" charset="0"/>
                <a:ea typeface="楷体_GB2312" pitchFamily="49" charset="-122"/>
              </a:rPr>
              <a:t>揭</a:t>
            </a:r>
          </a:p>
        </p:txBody>
      </p:sp>
      <p:pic>
        <p:nvPicPr>
          <p:cNvPr id="21522" name="Picture 18" descr="ZW_02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10313"/>
            <a:ext cx="611188" cy="547687"/>
          </a:xfrm>
          <a:prstGeom prst="rect">
            <a:avLst/>
          </a:prstGeom>
          <a:noFill/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47813" y="1773238"/>
            <a:ext cx="1462087" cy="2343150"/>
            <a:chOff x="2640" y="960"/>
            <a:chExt cx="1056" cy="1464"/>
          </a:xfrm>
        </p:grpSpPr>
        <p:pic>
          <p:nvPicPr>
            <p:cNvPr id="21524" name="Picture 2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0" y="960"/>
              <a:ext cx="1056" cy="1056"/>
            </a:xfrm>
            <a:prstGeom prst="rect">
              <a:avLst/>
            </a:prstGeom>
            <a:noFill/>
            <a:ln w="12700" cap="sq"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2806" y="2062"/>
              <a:ext cx="723" cy="36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3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04b_21" pitchFamily="2" charset="0"/>
                </a:rPr>
                <a:t>大臣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116013" y="4292600"/>
            <a:ext cx="2016125" cy="2243138"/>
            <a:chOff x="4800" y="1008"/>
            <a:chExt cx="816" cy="1000"/>
          </a:xfrm>
        </p:grpSpPr>
        <p:graphicFrame>
          <p:nvGraphicFramePr>
            <p:cNvPr id="21527" name="Object 23"/>
            <p:cNvGraphicFramePr>
              <a:graphicFrameLocks noChangeAspect="1"/>
            </p:cNvGraphicFramePr>
            <p:nvPr/>
          </p:nvGraphicFramePr>
          <p:xfrm>
            <a:off x="4800" y="1008"/>
            <a:ext cx="725" cy="672"/>
          </p:xfrm>
          <a:graphic>
            <a:graphicData uri="http://schemas.openxmlformats.org/presentationml/2006/ole">
              <p:oleObj spid="_x0000_s1026" name="位图图像" r:id="rId6" imgW="800212" imgH="847843" progId="PBrush">
                <p:embed/>
              </p:oleObj>
            </a:graphicData>
          </a:graphic>
        </p:graphicFrame>
        <p:sp>
          <p:nvSpPr>
            <p:cNvPr id="21528" name="Text Box 24"/>
            <p:cNvSpPr txBox="1">
              <a:spLocks noChangeArrowheads="1"/>
            </p:cNvSpPr>
            <p:nvPr/>
          </p:nvSpPr>
          <p:spPr bwMode="auto">
            <a:xfrm>
              <a:off x="4992" y="1776"/>
              <a:ext cx="62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百姓</a:t>
              </a:r>
            </a:p>
          </p:txBody>
        </p:sp>
      </p:grpSp>
      <p:pic>
        <p:nvPicPr>
          <p:cNvPr id="21529" name="Picture 25" descr="b"/>
          <p:cNvPicPr>
            <a:picLocks noChangeAspect="1" noChangeArrowheads="1"/>
          </p:cNvPicPr>
          <p:nvPr/>
        </p:nvPicPr>
        <p:blipFill>
          <a:blip r:embed="rId7" cstate="print"/>
          <a:srcRect l="3294" t="35335" r="24225"/>
          <a:stretch>
            <a:fillRect/>
          </a:stretch>
        </p:blipFill>
        <p:spPr bwMode="auto">
          <a:xfrm rot="-21600000">
            <a:off x="6443663" y="4508500"/>
            <a:ext cx="1304925" cy="1800225"/>
          </a:xfrm>
          <a:prstGeom prst="rect">
            <a:avLst/>
          </a:prstGeom>
          <a:noFill/>
        </p:spPr>
      </p:pic>
      <p:pic>
        <p:nvPicPr>
          <p:cNvPr id="21530" name="Picture 26" descr="d"/>
          <p:cNvPicPr>
            <a:picLocks noChangeAspect="1" noChangeArrowheads="1"/>
          </p:cNvPicPr>
          <p:nvPr/>
        </p:nvPicPr>
        <p:blipFill>
          <a:blip r:embed="rId8" cstate="print"/>
          <a:srcRect t="28261" r="3125" b="4347"/>
          <a:stretch>
            <a:fillRect/>
          </a:stretch>
        </p:blipFill>
        <p:spPr bwMode="auto">
          <a:xfrm>
            <a:off x="6372225" y="1268413"/>
            <a:ext cx="2133600" cy="2133600"/>
          </a:xfrm>
          <a:prstGeom prst="rect">
            <a:avLst/>
          </a:prstGeom>
          <a:noFill/>
        </p:spPr>
      </p:pic>
      <p:sp>
        <p:nvSpPr>
          <p:cNvPr id="21531" name="Oval 27"/>
          <p:cNvSpPr>
            <a:spLocks noChangeArrowheads="1"/>
          </p:cNvSpPr>
          <p:nvPr/>
        </p:nvSpPr>
        <p:spPr bwMode="auto">
          <a:xfrm>
            <a:off x="4427538" y="3141663"/>
            <a:ext cx="698500" cy="769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000" b="1" dirty="0">
                <a:solidFill>
                  <a:srgbClr val="FF0066"/>
                </a:solidFill>
              </a:rPr>
              <a:t>受</a:t>
            </a:r>
          </a:p>
        </p:txBody>
      </p:sp>
      <p:sp>
        <p:nvSpPr>
          <p:cNvPr id="21532" name="Oval 28"/>
          <p:cNvSpPr>
            <a:spLocks noChangeArrowheads="1"/>
          </p:cNvSpPr>
          <p:nvPr/>
        </p:nvSpPr>
        <p:spPr bwMode="auto">
          <a:xfrm>
            <a:off x="5508625" y="3573463"/>
            <a:ext cx="647700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400" b="1">
                <a:solidFill>
                  <a:srgbClr val="CC0000"/>
                </a:solidFill>
              </a:rPr>
              <a:t>行</a:t>
            </a:r>
          </a:p>
        </p:txBody>
      </p:sp>
      <p:sp>
        <p:nvSpPr>
          <p:cNvPr id="21533" name="Oval 29"/>
          <p:cNvSpPr>
            <a:spLocks noChangeArrowheads="1"/>
          </p:cNvSpPr>
          <p:nvPr/>
        </p:nvSpPr>
        <p:spPr bwMode="auto">
          <a:xfrm>
            <a:off x="3276600" y="3573463"/>
            <a:ext cx="647700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000" b="1">
                <a:solidFill>
                  <a:srgbClr val="FF0066"/>
                </a:solidFill>
              </a:rPr>
              <a:t>助</a:t>
            </a:r>
          </a:p>
        </p:txBody>
      </p:sp>
      <p:sp>
        <p:nvSpPr>
          <p:cNvPr id="21534" name="Oval 30"/>
          <p:cNvSpPr>
            <a:spLocks noChangeArrowheads="1"/>
          </p:cNvSpPr>
          <p:nvPr/>
        </p:nvSpPr>
        <p:spPr bwMode="auto">
          <a:xfrm>
            <a:off x="3203575" y="5013325"/>
            <a:ext cx="719138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400" b="1">
                <a:solidFill>
                  <a:srgbClr val="FF0066"/>
                </a:solidFill>
              </a:rPr>
              <a:t>传</a:t>
            </a:r>
          </a:p>
        </p:txBody>
      </p:sp>
      <p:sp>
        <p:nvSpPr>
          <p:cNvPr id="21535" name="Oval 31"/>
          <p:cNvSpPr>
            <a:spLocks noChangeArrowheads="1"/>
          </p:cNvSpPr>
          <p:nvPr/>
        </p:nvSpPr>
        <p:spPr bwMode="auto">
          <a:xfrm>
            <a:off x="4427538" y="4437063"/>
            <a:ext cx="792162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400" b="1" dirty="0">
                <a:solidFill>
                  <a:srgbClr val="CC0000"/>
                </a:solidFill>
              </a:rPr>
              <a:t>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/>
      <p:bldP spid="21520" grpId="0" animBg="1"/>
      <p:bldP spid="21531" grpId="0" animBg="1"/>
      <p:bldP spid="21532" grpId="0" animBg="1"/>
      <p:bldP spid="21533" grpId="0" animBg="1"/>
      <p:bldP spid="21534" grpId="0" animBg="1"/>
      <p:bldP spid="215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219200" y="2773363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00034" y="3995678"/>
            <a:ext cx="83581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2800" b="1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在故事中出现的这些人物中，你</a:t>
            </a:r>
            <a:r>
              <a:rPr kumimoji="1" lang="zh-CN" altLang="en-US" sz="2800" b="1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对谁最感兴趣？从文章中找</a:t>
            </a:r>
            <a:r>
              <a:rPr kumimoji="1" lang="zh-CN" altLang="en-US" sz="2800" b="1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出有关的语</a:t>
            </a:r>
            <a:r>
              <a:rPr kumimoji="1" lang="zh-CN" altLang="en-US" sz="2800" b="1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句</a:t>
            </a:r>
            <a:r>
              <a:rPr kumimoji="1" lang="zh-CN" altLang="en-US" sz="2800" b="1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zh-CN" altLang="en-US" sz="2800" b="1" dirty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说出</a:t>
            </a:r>
            <a:r>
              <a:rPr kumimoji="1" lang="zh-CN" altLang="en-US" sz="2800" b="1" dirty="0" smtClean="0">
                <a:solidFill>
                  <a:schemeClr val="bg2">
                    <a:lumMod val="10000"/>
                  </a:schemeClr>
                </a:solidFill>
                <a:latin typeface="隶书" pitchFamily="49" charset="-122"/>
                <a:ea typeface="隶书" pitchFamily="49" charset="-122"/>
              </a:rPr>
              <a:t>你对他的评价。</a:t>
            </a:r>
            <a:endParaRPr kumimoji="1" lang="en-US" altLang="zh-CN" sz="2800" b="1" dirty="0">
              <a:solidFill>
                <a:schemeClr val="bg2">
                  <a:lumMod val="10000"/>
                </a:schemeClr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（可从语言、心理、动作、神态这几方面分析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！）</a:t>
            </a:r>
            <a:endParaRPr kumimoji="1"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142875" y="214313"/>
            <a:ext cx="3000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评价人物：</a:t>
            </a:r>
          </a:p>
        </p:txBody>
      </p:sp>
      <p:pic>
        <p:nvPicPr>
          <p:cNvPr id="5" name="Picture 23" descr="gw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071546"/>
            <a:ext cx="1285884" cy="1458912"/>
          </a:xfrm>
          <a:prstGeom prst="rect">
            <a:avLst/>
          </a:prstGeom>
          <a:noFill/>
        </p:spPr>
      </p:pic>
      <p:pic>
        <p:nvPicPr>
          <p:cNvPr id="6" name="Picture 17" descr="pz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1071546"/>
            <a:ext cx="1285884" cy="1439863"/>
          </a:xfrm>
          <a:prstGeom prst="rect">
            <a:avLst/>
          </a:prstGeom>
          <a:noFill/>
        </p:spPr>
      </p:pic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3357554" y="1071546"/>
            <a:ext cx="1250950" cy="2025650"/>
            <a:chOff x="2629" y="960"/>
            <a:chExt cx="1079" cy="1486"/>
          </a:xfrm>
        </p:grpSpPr>
        <p:pic>
          <p:nvPicPr>
            <p:cNvPr id="8" name="Picture 12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40" y="960"/>
              <a:ext cx="1056" cy="105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629" y="2065"/>
              <a:ext cx="1079" cy="38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老大臣</a:t>
              </a:r>
            </a:p>
          </p:txBody>
        </p:sp>
      </p:grp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4786314" y="1071546"/>
            <a:ext cx="1016000" cy="2454487"/>
            <a:chOff x="4488" y="960"/>
            <a:chExt cx="912" cy="1807"/>
          </a:xfrm>
        </p:grpSpPr>
        <p:pic>
          <p:nvPicPr>
            <p:cNvPr id="11" name="Picture 15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88" y="960"/>
              <a:ext cx="912" cy="105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544" y="2065"/>
              <a:ext cx="800" cy="70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 anchorCtr="0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官员</a:t>
              </a:r>
              <a:endPara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5929322" y="1071546"/>
            <a:ext cx="1250950" cy="2089150"/>
            <a:chOff x="2627" y="2496"/>
            <a:chExt cx="1080" cy="1533"/>
          </a:xfrm>
        </p:grpSpPr>
        <p:pic>
          <p:nvPicPr>
            <p:cNvPr id="14" name="Picture 9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40" y="2496"/>
              <a:ext cx="1056" cy="110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627" y="3648"/>
              <a:ext cx="1080" cy="38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pic>
        <p:nvPicPr>
          <p:cNvPr id="16" name="Picture 19" descr="boy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1071546"/>
            <a:ext cx="1225580" cy="1392238"/>
          </a:xfrm>
          <a:prstGeom prst="rect">
            <a:avLst/>
          </a:prstGeom>
          <a:noFill/>
        </p:spPr>
      </p:pic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285984" y="2571744"/>
            <a:ext cx="1728788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骗子</a:t>
            </a: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714348" y="2643182"/>
            <a:ext cx="1512887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皇帝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7343775" y="2571744"/>
            <a:ext cx="1800225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小孩</a:t>
            </a:r>
          </a:p>
        </p:txBody>
      </p:sp>
      <p:sp>
        <p:nvSpPr>
          <p:cNvPr id="25" name="WordArt 22"/>
          <p:cNvSpPr>
            <a:spLocks noChangeArrowheads="1" noChangeShapeType="1" noTextEdit="1"/>
          </p:cNvSpPr>
          <p:nvPr/>
        </p:nvSpPr>
        <p:spPr bwMode="auto">
          <a:xfrm>
            <a:off x="2786050" y="3500438"/>
            <a:ext cx="3429000" cy="774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zh-CN" altLang="en-US" sz="4400" kern="10" dirty="0">
                <a:ln w="9525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8000">
                    <a:alpha val="75000"/>
                  </a:srgbClr>
                </a:solidFill>
                <a:ea typeface="华文彩云"/>
              </a:rPr>
              <a:t>我要做主角！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00166" y="2500306"/>
            <a:ext cx="1447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心理描写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124200" y="2501900"/>
            <a:ext cx="2743200" cy="1004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/>
              <a:t>愿上帝可怜我吧</a:t>
            </a:r>
            <a:r>
              <a:rPr lang="en-US" altLang="zh-CN" sz="2400" dirty="0"/>
              <a:t>!</a:t>
            </a:r>
          </a:p>
          <a:p>
            <a:pPr algn="l">
              <a:spcBef>
                <a:spcPct val="50000"/>
              </a:spcBef>
            </a:pPr>
            <a:r>
              <a:rPr lang="zh-CN" altLang="en-US" sz="2400" dirty="0"/>
              <a:t>我的老天爷</a:t>
            </a:r>
            <a:r>
              <a:rPr lang="en-US" altLang="zh-CN" sz="2400" dirty="0"/>
              <a:t>-------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791200" y="2501900"/>
            <a:ext cx="3048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/>
              <a:t>我并不愚蠢呀</a:t>
            </a:r>
            <a:r>
              <a:rPr lang="en-US" altLang="zh-CN" sz="2400" dirty="0"/>
              <a:t>!---------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524000" y="3657600"/>
            <a:ext cx="838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神态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124200" y="3657600"/>
            <a:ext cx="2819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/>
              <a:t>把眼睛睁的特别大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524000" y="4343400"/>
            <a:ext cx="838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动作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124200" y="4343400"/>
            <a:ext cx="2590800" cy="13700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/>
              <a:t>从他的眼镜里仔细地看</a:t>
            </a:r>
          </a:p>
          <a:p>
            <a:pPr algn="l">
              <a:spcBef>
                <a:spcPct val="50000"/>
              </a:spcBef>
            </a:pPr>
            <a:r>
              <a:rPr lang="zh-CN" altLang="en-US" sz="2400"/>
              <a:t>注意地听着</a:t>
            </a:r>
            <a:r>
              <a:rPr lang="en-US" altLang="zh-CN" sz="2400"/>
              <a:t>.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581400" y="152400"/>
            <a:ext cx="4343400" cy="2273300"/>
            <a:chOff x="2256" y="96"/>
            <a:chExt cx="2736" cy="1432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2256" y="96"/>
              <a:ext cx="1056" cy="1432"/>
              <a:chOff x="2640" y="960"/>
              <a:chExt cx="1056" cy="1432"/>
            </a:xfrm>
          </p:grpSpPr>
          <p:pic>
            <p:nvPicPr>
              <p:cNvPr id="6159" name="Picture 1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640" y="960"/>
                <a:ext cx="1056" cy="105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6160" name="Rectangle 16"/>
              <p:cNvSpPr>
                <a:spLocks noChangeArrowheads="1"/>
              </p:cNvSpPr>
              <p:nvPr/>
            </p:nvSpPr>
            <p:spPr bwMode="auto">
              <a:xfrm>
                <a:off x="3109" y="2065"/>
                <a:ext cx="116" cy="327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50000"/>
                  </a:spcBef>
                </a:pPr>
                <a:endParaRPr lang="zh-CN" altLang="zh-CN" sz="280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4080" y="96"/>
              <a:ext cx="912" cy="1432"/>
              <a:chOff x="4488" y="960"/>
              <a:chExt cx="912" cy="1432"/>
            </a:xfrm>
          </p:grpSpPr>
          <p:pic>
            <p:nvPicPr>
              <p:cNvPr id="6162" name="Picture 1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488" y="960"/>
                <a:ext cx="912" cy="105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6163" name="Rectangle 19"/>
              <p:cNvSpPr>
                <a:spLocks noChangeArrowheads="1"/>
              </p:cNvSpPr>
              <p:nvPr/>
            </p:nvSpPr>
            <p:spPr bwMode="auto">
              <a:xfrm>
                <a:off x="4543" y="2065"/>
                <a:ext cx="802" cy="327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</a:pPr>
                <a:endParaRPr lang="zh-CN" altLang="zh-CN" sz="280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</p:grp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1979613" y="6092825"/>
            <a:ext cx="576103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chemeClr val="folHlink"/>
                </a:solidFill>
                <a:ea typeface="华文彩云" pitchFamily="2" charset="-122"/>
              </a:rPr>
              <a:t>表现大臣贵族的愚蠢和自私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8243888" y="6165850"/>
            <a:ext cx="9001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>
                <a:hlinkClick r:id="rId4" action="ppaction://hlinksldjump"/>
              </a:rPr>
              <a:t>back</a:t>
            </a:r>
            <a:endParaRPr lang="en-US" altLang="zh-CN" sz="2400"/>
          </a:p>
        </p:txBody>
      </p:sp>
      <p:sp>
        <p:nvSpPr>
          <p:cNvPr id="19" name="矩形 18"/>
          <p:cNvSpPr/>
          <p:nvPr/>
        </p:nvSpPr>
        <p:spPr>
          <a:xfrm>
            <a:off x="4214810" y="2000240"/>
            <a:ext cx="902811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folHlink"/>
                </a:solidFill>
                <a:ea typeface="华文彩云" pitchFamily="2" charset="-122"/>
              </a:rPr>
              <a:t>大臣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9" grpId="0" autoUpdateAnimBg="0"/>
      <p:bldP spid="6152" grpId="0" autoUpdateAnimBg="0"/>
      <p:bldP spid="6153" grpId="0" autoUpdateAnimBg="0"/>
      <p:bldP spid="6154" grpId="0" autoUpdateAnimBg="0"/>
      <p:bldP spid="6155" grpId="0" autoUpdateAnimBg="0"/>
      <p:bldP spid="6156" grpId="0" autoUpdateAnimBg="0"/>
      <p:bldP spid="6167" grpId="0"/>
    </p:bldLst>
  </p:timing>
</p:sld>
</file>

<file path=ppt/theme/theme1.xml><?xml version="1.0" encoding="utf-8"?>
<a:theme xmlns:a="http://schemas.openxmlformats.org/drawingml/2006/main" name="Office 主题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1307</Words>
  <Application>Microsoft Office PowerPoint</Application>
  <PresentationFormat>全屏显示(4:3)</PresentationFormat>
  <Paragraphs>130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admin</cp:lastModifiedBy>
  <cp:revision>www.ywzx8.com</cp:revision>
  <dcterms:created xsi:type="dcterms:W3CDTF">2014-11-28T06:50:46Z</dcterms:created>
  <dcterms:modified xsi:type="dcterms:W3CDTF">2014-12-03T17:21:38Z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