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304" r:id="rId9"/>
    <p:sldId id="302" r:id="rId10"/>
    <p:sldId id="301" r:id="rId11"/>
    <p:sldId id="305" r:id="rId12"/>
    <p:sldId id="306" r:id="rId13"/>
    <p:sldId id="307" r:id="rId14"/>
    <p:sldId id="309" r:id="rId15"/>
    <p:sldId id="303" r:id="rId16"/>
    <p:sldId id="299" r:id="rId17"/>
    <p:sldId id="300" r:id="rId18"/>
    <p:sldId id="30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89" d="100"/>
          <a:sy n="8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2017/9/2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2017/9/2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2017/9/2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hk/imgres?imgurl=http://www.vipaq.com/files/img/day_120212/201202122304299705.jpg&amp;imgrefurl=http://www.vipaq.com/Detail/view/item/301.html&amp;usg=__YA0Kg16pxXz0-XZvvaSkVWv8hX0=&amp;h=337&amp;w=510&amp;sz=34&amp;hl=zh-CN&amp;start=5&amp;zoom=1&amp;tbnid=AaQKIqofUWDx-M:&amp;tbnh=87&amp;tbnw=131&amp;ei=U_EqUbOIB8TLmgX4-YCQAQ&amp;prev=/images%3Fq%3D%25E6%2588%2590%25E5%258A%259F%26hl%3Dzh-CN%26newwindow%3D1%26safe%3Dstrict%26tbm%3Disch&amp;itbs=1&amp;sa=X&amp;ved=0CDEQrQMwB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社八年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级上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册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0257" y="2967335"/>
            <a:ext cx="85234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72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/>
              </a:rPr>
              <a:t>走进有趣的语文世界</a:t>
            </a:r>
            <a:endParaRPr lang="zh-CN" altLang="en-US" sz="7200" b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60648"/>
            <a:ext cx="9144000" cy="638175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4400" b="1" dirty="0" smtClean="0">
                <a:solidFill>
                  <a:srgbClr val="FF0000"/>
                </a:solidFill>
              </a:rPr>
              <a:t>       白</a:t>
            </a:r>
            <a:r>
              <a:rPr lang="zh-CN" altLang="en-US" sz="4400" b="1" dirty="0">
                <a:solidFill>
                  <a:srgbClr val="FF0000"/>
                </a:solidFill>
              </a:rPr>
              <a:t>字县官</a:t>
            </a:r>
            <a:r>
              <a:rPr lang="zh-CN" altLang="en-US" b="1" dirty="0"/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从前有位白字县官，审讯一名叫冉佳俊的人。冉佳俊一上堂，县官就叫他的名字：“再往后”。冉一听，就往后退了两步。县官一看冉没吱声，气的双目圆睁，猛拍惊堂木，高声叫道：“再往后！”这时冉的脊背快贴到墙了，才说：“再往后就是墙了。”县官说：“我叫你的名字呢。”冉接着说：“老爷，我的名字不叫再往后，叫冉佳俊”。这时，县官的脸红了半截，蛮不讲理地说：“俊什么俊，看你长的一脸麻子！” 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后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----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後</a:t>
            </a:r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)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2603500" y="320040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67544" y="260648"/>
            <a:ext cx="85201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>
                <a:solidFill>
                  <a:srgbClr val="FF0000"/>
                </a:solidFill>
              </a:rPr>
              <a:t>成语对对子 </a:t>
            </a:r>
          </a:p>
          <a:p>
            <a:endParaRPr lang="zh-CN" altLang="en-US" sz="4000" b="1" dirty="0"/>
          </a:p>
          <a:p>
            <a:r>
              <a:rPr lang="zh-CN" altLang="en-US" sz="4000" b="1" dirty="0"/>
              <a:t>粗茶淡饭（ 山珍海味）</a:t>
            </a:r>
          </a:p>
          <a:p>
            <a:r>
              <a:rPr lang="zh-CN" altLang="en-US" sz="4000" b="1" dirty="0"/>
              <a:t>流芳百世（遗臭万年 ） </a:t>
            </a:r>
          </a:p>
          <a:p>
            <a:r>
              <a:rPr lang="zh-CN" altLang="en-US" sz="4000" b="1" dirty="0"/>
              <a:t>井然有序（ 杂乱无章） </a:t>
            </a:r>
          </a:p>
          <a:p>
            <a:r>
              <a:rPr lang="zh-CN" altLang="en-US" sz="4000" b="1" dirty="0"/>
              <a:t> 坚不可摧（一触即溃）</a:t>
            </a:r>
          </a:p>
          <a:p>
            <a:r>
              <a:rPr lang="zh-CN" altLang="en-US" sz="4000" b="1" dirty="0"/>
              <a:t> 精雕细刻（ 粗制滥造） </a:t>
            </a:r>
          </a:p>
          <a:p>
            <a:endParaRPr lang="en-US" altLang="zh-CN" sz="4000" b="1" dirty="0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3131840" y="1484784"/>
            <a:ext cx="2160588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" name="Oval 7"/>
          <p:cNvSpPr>
            <a:spLocks noChangeArrowheads="1"/>
          </p:cNvSpPr>
          <p:nvPr/>
        </p:nvSpPr>
        <p:spPr bwMode="auto">
          <a:xfrm>
            <a:off x="3059832" y="2132856"/>
            <a:ext cx="2160587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>
            <a:off x="3059832" y="2708920"/>
            <a:ext cx="2376487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3275856" y="3356992"/>
            <a:ext cx="22320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8" name="Oval 10"/>
          <p:cNvSpPr>
            <a:spLocks noChangeArrowheads="1"/>
          </p:cNvSpPr>
          <p:nvPr/>
        </p:nvSpPr>
        <p:spPr bwMode="auto">
          <a:xfrm>
            <a:off x="3203848" y="3933056"/>
            <a:ext cx="2233612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/>
              <a:t> </a:t>
            </a:r>
            <a:r>
              <a:rPr lang="zh-CN" altLang="en-US" sz="3200" b="1" dirty="0" smtClean="0"/>
              <a:t>                 </a:t>
            </a:r>
            <a:r>
              <a:rPr lang="zh-CN" altLang="en-US" sz="3200" b="1" dirty="0">
                <a:solidFill>
                  <a:srgbClr val="FF0000"/>
                </a:solidFill>
              </a:rPr>
              <a:t>数字俗语 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b="1" dirty="0"/>
          </a:p>
          <a:p>
            <a:r>
              <a:rPr lang="zh-CN" altLang="en-US" sz="3200" b="1" dirty="0"/>
              <a:t>表示实实在在，不可更改     （一是一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二是二</a:t>
            </a:r>
            <a:r>
              <a:rPr lang="en-US" altLang="zh-CN" sz="3200" b="1" dirty="0"/>
              <a:t>)</a:t>
            </a:r>
          </a:p>
          <a:p>
            <a:r>
              <a:rPr lang="zh-CN" altLang="en-US" sz="3200" b="1" dirty="0"/>
              <a:t>表示做事不考虑周到，干了再说 （一不做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二不休） </a:t>
            </a:r>
          </a:p>
          <a:p>
            <a:r>
              <a:rPr lang="zh-CN" altLang="en-US" sz="3200" b="1" dirty="0"/>
              <a:t>表示一样东西两人平分                （二一添作五） </a:t>
            </a:r>
          </a:p>
          <a:p>
            <a:r>
              <a:rPr lang="zh-CN" altLang="en-US" sz="3200" b="1" dirty="0"/>
              <a:t>表示某人干事麻利                       （三下五除二） </a:t>
            </a:r>
          </a:p>
          <a:p>
            <a:r>
              <a:rPr lang="zh-CN" altLang="en-US" sz="3200" b="1" dirty="0"/>
              <a:t>表示差不多                                  （ 八九不离十） </a:t>
            </a:r>
          </a:p>
          <a:p>
            <a:r>
              <a:rPr lang="zh-CN" altLang="en-US" sz="3200" b="1" dirty="0"/>
              <a:t>表示某人打小算盘                    （小九九） </a:t>
            </a:r>
          </a:p>
          <a:p>
            <a:r>
              <a:rPr lang="zh-CN" altLang="en-US" sz="3200" b="1" dirty="0"/>
              <a:t>表示归根到底                          （九九归一） </a:t>
            </a:r>
          </a:p>
          <a:p>
            <a:r>
              <a:rPr lang="zh-CN" altLang="en-US" sz="3200" b="1" dirty="0"/>
              <a:t>表示把握大              （ 十有八九） </a:t>
            </a:r>
          </a:p>
          <a:p>
            <a:r>
              <a:rPr lang="zh-CN" altLang="en-US" sz="3200" b="1" dirty="0"/>
              <a:t>表示很不容易                   （九牛二虎之力） </a:t>
            </a:r>
          </a:p>
          <a:p>
            <a:r>
              <a:rPr lang="zh-CN" altLang="en-US" sz="3200" b="1" dirty="0"/>
              <a:t>表示信心十足                       （十拿九稳） </a:t>
            </a:r>
          </a:p>
          <a:p>
            <a:r>
              <a:rPr lang="zh-CN" altLang="en-US" sz="3200" b="1" dirty="0"/>
              <a:t>表示距离远                （ 十万八千里） </a:t>
            </a:r>
            <a:endParaRPr lang="zh-CN" altLang="en-US" sz="3200" dirty="0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5364088" y="1196752"/>
            <a:ext cx="2665413" cy="4333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6156176" y="1556792"/>
            <a:ext cx="2665412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6228184" y="2132856"/>
            <a:ext cx="2089150" cy="4333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5940152" y="2564904"/>
            <a:ext cx="2160587" cy="5032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5940152" y="3068960"/>
            <a:ext cx="2089150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Oval 8"/>
          <p:cNvSpPr>
            <a:spLocks noChangeArrowheads="1"/>
          </p:cNvSpPr>
          <p:nvPr/>
        </p:nvSpPr>
        <p:spPr bwMode="auto">
          <a:xfrm>
            <a:off x="5652120" y="3645024"/>
            <a:ext cx="1224533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5292080" y="4149080"/>
            <a:ext cx="1584325" cy="5032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3779912" y="4509120"/>
            <a:ext cx="1800225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4572000" y="4941168"/>
            <a:ext cx="2449512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5148064" y="5589240"/>
            <a:ext cx="1584325" cy="5048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4139952" y="5949280"/>
            <a:ext cx="20161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467544" y="332656"/>
            <a:ext cx="83518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 smtClean="0"/>
              <a:t> </a:t>
            </a:r>
            <a:r>
              <a:rPr lang="en-US" altLang="zh-CN" sz="3600" b="1" dirty="0" smtClean="0"/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下</a:t>
            </a:r>
            <a:r>
              <a:rPr lang="zh-CN" altLang="en-US" sz="3600" b="1" dirty="0">
                <a:solidFill>
                  <a:srgbClr val="FF0000"/>
                </a:solidFill>
              </a:rPr>
              <a:t>列对联各咏的是谁 </a:t>
            </a:r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、一门父子三词客，千古文章扬天下。（ 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三苏</a:t>
            </a:r>
            <a:r>
              <a:rPr lang="en-US" altLang="zh-CN" sz="3600" b="1" dirty="0"/>
              <a:t>"</a:t>
            </a:r>
            <a:r>
              <a:rPr lang="zh-CN" altLang="en-US" sz="3600" b="1" dirty="0"/>
              <a:t>） </a:t>
            </a:r>
          </a:p>
          <a:p>
            <a:r>
              <a:rPr lang="en-US" altLang="zh-CN" sz="3600" b="1" dirty="0"/>
              <a:t>2</a:t>
            </a:r>
            <a:r>
              <a:rPr lang="zh-CN" altLang="en-US" sz="3600" b="1" dirty="0"/>
              <a:t>、豪气压群雄，能使力士脱靴，贵妃捧砚；仙才媲美，不让参军俊逸，开府清新。（ 李白） </a:t>
            </a:r>
          </a:p>
          <a:p>
            <a:r>
              <a:rPr lang="en-US" altLang="zh-CN" sz="3600" b="1" dirty="0"/>
              <a:t>3</a:t>
            </a:r>
            <a:r>
              <a:rPr lang="zh-CN" altLang="en-US" sz="3600" b="1" dirty="0"/>
              <a:t>、玉帐深宵悲骏马，楚歌四面促红妆。（ 项羽） </a:t>
            </a:r>
          </a:p>
          <a:p>
            <a:r>
              <a:rPr lang="zh-CN" altLang="en-US" sz="3600" b="1" dirty="0"/>
              <a:t> </a:t>
            </a:r>
            <a:r>
              <a:rPr lang="en-US" altLang="zh-CN" sz="3600" b="1" dirty="0"/>
              <a:t>4</a:t>
            </a:r>
            <a:r>
              <a:rPr lang="zh-CN" altLang="en-US" sz="3600" b="1" dirty="0"/>
              <a:t>、四面湖山归眼底，万家忧乐到心头。（ 范仲淹）</a:t>
            </a:r>
            <a:r>
              <a:rPr lang="zh-CN" altLang="en-US" sz="3600" dirty="0"/>
              <a:t> </a:t>
            </a:r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971600" y="1484784"/>
            <a:ext cx="1800225" cy="431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1835696" y="2996952"/>
            <a:ext cx="1008062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1115616" y="4149080"/>
            <a:ext cx="1008063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1043608" y="5229200"/>
            <a:ext cx="1439863" cy="6492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196752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一、课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前   做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好课文的预习：</a:t>
            </a:r>
          </a:p>
          <a:p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（一）解决生字、生词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粗读课文一遍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，利用注释或工具书读准字音，写在书上。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再读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课文，试着了解作者写了哪些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内容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，然后明晰作者的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思路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是什么，文章的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主要观点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是什么，读后受到的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启发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有哪些，如果是名家名篇，还需要查找资料了解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作者情况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及文章的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写作背景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等。</a:t>
            </a: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三读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课文，试着用有声的语言表达出作品的意境和思想情绪。特别是抒情性强的作品，如诗歌、抒情散文等，吟诵得好，就学好了一大半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。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000" b="1" dirty="0" smtClean="0"/>
              <a:t>（二）佳句品析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2000" b="1" dirty="0" smtClean="0"/>
              <a:t>在</a:t>
            </a:r>
            <a:r>
              <a:rPr lang="zh-CN" altLang="en-US" sz="2000" b="1" dirty="0" smtClean="0"/>
              <a:t>预习时，如果你认为那一句写得比较好，那么在下面划：“</a:t>
            </a:r>
            <a:r>
              <a:rPr lang="en-US" altLang="zh-CN" sz="2000" b="1" dirty="0" smtClean="0"/>
              <a:t>﹏</a:t>
            </a:r>
            <a:r>
              <a:rPr lang="zh-CN" altLang="en-US" sz="2000" b="1" dirty="0" smtClean="0"/>
              <a:t>”并抄写在预习本上，而且分析它好在哪里。如果有一句很难理解请用“</a:t>
            </a:r>
            <a:r>
              <a:rPr lang="en-US" altLang="zh-CN" sz="2000" b="1" dirty="0" smtClean="0"/>
              <a:t>【】</a:t>
            </a:r>
            <a:r>
              <a:rPr lang="zh-CN" altLang="en-US" sz="2000" b="1" dirty="0" smtClean="0"/>
              <a:t>”括起来，并加</a:t>
            </a:r>
            <a:r>
              <a:rPr lang="zh-CN" altLang="en-US" sz="2000" b="1" dirty="0" smtClean="0"/>
              <a:t>“？”。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（三）语段简</a:t>
            </a:r>
            <a:r>
              <a:rPr lang="zh-CN" altLang="en-US" sz="2000" b="1" dirty="0" smtClean="0"/>
              <a:t>析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阅</a:t>
            </a:r>
            <a:r>
              <a:rPr lang="zh-CN" altLang="en-US" sz="2000" b="1" dirty="0" smtClean="0"/>
              <a:t>读完一段课文后，请简要分析该段段意，并根据段意划分文章结构，归纳大意、归纳中心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r>
              <a:rPr lang="zh-CN" altLang="en-US" sz="2000" b="1" dirty="0" smtClean="0">
                <a:latin typeface="仿宋_GB2312" pitchFamily="49" charset="-122"/>
              </a:rPr>
              <a:t>二、课堂有</a:t>
            </a:r>
            <a:r>
              <a:rPr lang="zh-CN" altLang="en-US" sz="2000" b="1" dirty="0" smtClean="0">
                <a:latin typeface="仿宋_GB2312" pitchFamily="49" charset="-122"/>
              </a:rPr>
              <a:t>目的的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认真听课</a:t>
            </a:r>
            <a:r>
              <a:rPr lang="zh-CN" altLang="en-US" sz="2000" b="1" dirty="0" smtClean="0">
                <a:latin typeface="仿宋_GB2312" pitchFamily="49" charset="-122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做好笔记</a:t>
            </a:r>
            <a:r>
              <a:rPr lang="zh-CN" altLang="en-US" sz="2000" b="1" dirty="0" smtClean="0">
                <a:latin typeface="仿宋_GB2312" pitchFamily="49" charset="-122"/>
              </a:rPr>
              <a:t>。争取课堂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多发言</a:t>
            </a:r>
            <a:r>
              <a:rPr lang="zh-CN" altLang="en-US" sz="2000" b="1" dirty="0" smtClean="0">
                <a:latin typeface="仿宋_GB2312" pitchFamily="49" charset="-122"/>
              </a:rPr>
              <a:t>，积极参加课堂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_GB2312" pitchFamily="49" charset="-122"/>
              </a:rPr>
              <a:t>讨论</a:t>
            </a:r>
            <a:r>
              <a:rPr lang="zh-CN" altLang="en-US" sz="2000" b="1" dirty="0" smtClean="0">
                <a:latin typeface="仿宋_GB2312" pitchFamily="49" charset="-122"/>
              </a:rPr>
              <a:t>。注意要收放自如。有疑问的地方先做好记号，等合适的时机再问。</a:t>
            </a:r>
            <a:endParaRPr lang="zh-CN" altLang="en-US" sz="2000" b="1" dirty="0" smtClean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如何学习课文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611188" y="5589239"/>
            <a:ext cx="8532812" cy="99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zh-CN" altLang="en-US" sz="3200" b="1" dirty="0">
                <a:solidFill>
                  <a:schemeClr val="tx2"/>
                </a:solidFill>
                <a:ea typeface="宋体" pitchFamily="2" charset="-122"/>
              </a:rPr>
              <a:t>让优秀的习惯帮助我们成为优秀的人！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260648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让优秀成为一种习惯！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124744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认真书写的习惯（作业不过关，重写）</a:t>
            </a:r>
          </a:p>
          <a:p>
            <a:r>
              <a:rPr lang="zh-CN" altLang="en-US" sz="3600" b="1" dirty="0" smtClean="0"/>
              <a:t>勤查字典、词典的习惯</a:t>
            </a:r>
          </a:p>
          <a:p>
            <a:r>
              <a:rPr lang="zh-CN" altLang="en-US" sz="3600" b="1" dirty="0" smtClean="0"/>
              <a:t>积极思考、质疑问难的习惯</a:t>
            </a:r>
          </a:p>
          <a:p>
            <a:r>
              <a:rPr lang="zh-CN" altLang="en-US" sz="3600" b="1" dirty="0" smtClean="0"/>
              <a:t>上课积极积极回答问题的习惯</a:t>
            </a:r>
          </a:p>
          <a:p>
            <a:r>
              <a:rPr lang="zh-CN" altLang="en-US" sz="3600" b="1" dirty="0" smtClean="0"/>
              <a:t>认真学好学好课</a:t>
            </a:r>
            <a:r>
              <a:rPr lang="zh-CN" altLang="en-US" sz="3600" b="1" dirty="0" smtClean="0"/>
              <a:t>本、课</a:t>
            </a:r>
            <a:r>
              <a:rPr lang="zh-CN" altLang="en-US" sz="3600" b="1" dirty="0" smtClean="0"/>
              <a:t>前预习、课堂认真听讲</a:t>
            </a:r>
            <a:r>
              <a:rPr lang="zh-CN" altLang="en-US" sz="3600" b="1" dirty="0" smtClean="0"/>
              <a:t>、</a:t>
            </a:r>
            <a:r>
              <a:rPr lang="zh-CN" altLang="en-US" sz="3600" b="1" dirty="0" smtClean="0"/>
              <a:t>整理笔</a:t>
            </a:r>
            <a:r>
              <a:rPr lang="zh-CN" altLang="en-US" sz="3600" b="1" dirty="0" smtClean="0"/>
              <a:t>记、课</a:t>
            </a:r>
            <a:r>
              <a:rPr lang="zh-CN" altLang="en-US" sz="3600" b="1" dirty="0" smtClean="0"/>
              <a:t>后认真完成作业的习</a:t>
            </a:r>
            <a:r>
              <a:rPr lang="zh-CN" altLang="en-US" sz="3600" b="1" dirty="0" smtClean="0"/>
              <a:t>惯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坚持写日记练随</a:t>
            </a:r>
            <a:r>
              <a:rPr lang="zh-CN" altLang="en-US" sz="3600" b="1" dirty="0" smtClean="0"/>
              <a:t>笔的习惯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注</a:t>
            </a:r>
            <a:r>
              <a:rPr lang="zh-CN" altLang="en-US" sz="3600" b="1" dirty="0" smtClean="0"/>
              <a:t>意课外积</a:t>
            </a:r>
            <a:r>
              <a:rPr lang="zh-CN" altLang="en-US" sz="3600" b="1" dirty="0" smtClean="0"/>
              <a:t>累、</a:t>
            </a:r>
            <a:r>
              <a:rPr lang="zh-CN" altLang="en-US" sz="3600" b="1" dirty="0" smtClean="0"/>
              <a:t>关注、参与、体验和感悟人</a:t>
            </a:r>
            <a:r>
              <a:rPr lang="zh-CN" altLang="en-US" sz="3600" b="1" dirty="0" smtClean="0"/>
              <a:t>生的习惯</a:t>
            </a:r>
            <a:r>
              <a:rPr lang="zh-CN" altLang="en-US" sz="3600" dirty="0" smtClean="0"/>
              <a:t>。</a:t>
            </a:r>
            <a:endParaRPr lang="zh-CN" altLang="en-US" sz="36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63713" y="188640"/>
            <a:ext cx="5688012" cy="50351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语文学习必须工具和要求</a:t>
            </a:r>
            <a:r>
              <a:rPr lang="zh-CN" altLang="en-US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8760"/>
            <a:ext cx="9144000" cy="5184428"/>
          </a:xfrm>
        </p:spPr>
        <p:txBody>
          <a:bodyPr/>
          <a:lstStyle/>
          <a:p>
            <a:pPr fontAlgn="ctr"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一</a:t>
            </a:r>
            <a:r>
              <a:rPr lang="zh-CN" altLang="en-US" sz="2800" b="1" dirty="0" smtClean="0">
                <a:latin typeface="宋体" pitchFamily="2" charset="-122"/>
              </a:rPr>
              <a:t>、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</a:t>
            </a:r>
            <a:r>
              <a:rPr lang="zh-CN" altLang="en-US" sz="2800" b="1" dirty="0" smtClean="0">
                <a:latin typeface="宋体" pitchFamily="2" charset="-122"/>
              </a:rPr>
              <a:t>小作</a:t>
            </a:r>
            <a:r>
              <a:rPr lang="zh-CN" altLang="en-US" sz="2800" b="1" dirty="0">
                <a:latin typeface="宋体" pitchFamily="2" charset="-122"/>
              </a:rPr>
              <a:t>文本</a:t>
            </a:r>
            <a:r>
              <a:rPr lang="zh-CN" altLang="en-US" sz="2800" b="1" dirty="0" smtClean="0">
                <a:latin typeface="宋体" pitchFamily="2" charset="-122"/>
              </a:rPr>
              <a:t>（每周一记），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ea typeface="宋体" pitchFamily="2" charset="-122"/>
              </a:rPr>
              <a:t>本</a:t>
            </a:r>
            <a:r>
              <a:rPr lang="zh-CN" altLang="en-US" sz="2800" b="1" dirty="0" smtClean="0">
                <a:ea typeface="宋体" pitchFamily="2" charset="-122"/>
              </a:rPr>
              <a:t>字</a:t>
            </a:r>
            <a:r>
              <a:rPr lang="zh-CN" altLang="en-US" sz="2800" b="1" dirty="0" smtClean="0">
                <a:ea typeface="宋体" pitchFamily="2" charset="-122"/>
              </a:rPr>
              <a:t>帖</a:t>
            </a:r>
            <a:r>
              <a:rPr lang="zh-CN" altLang="en-US" sz="2800" b="1" dirty="0" smtClean="0">
                <a:ea typeface="宋体" pitchFamily="2" charset="-122"/>
              </a:rPr>
              <a:t>每天练</a:t>
            </a:r>
            <a:r>
              <a:rPr lang="zh-CN" altLang="en-US" sz="2800" b="1" dirty="0" smtClean="0">
                <a:ea typeface="宋体" pitchFamily="2" charset="-122"/>
              </a:rPr>
              <a:t>字</a:t>
            </a:r>
            <a:r>
              <a:rPr lang="en-US" altLang="zh-CN" sz="2800" b="1" dirty="0" smtClean="0">
                <a:ea typeface="宋体" pitchFamily="2" charset="-122"/>
              </a:rPr>
              <a:t>15</a:t>
            </a:r>
            <a:r>
              <a:rPr lang="zh-CN" altLang="en-US" sz="2800" b="1" dirty="0" smtClean="0">
                <a:ea typeface="宋体" pitchFamily="2" charset="-122"/>
              </a:rPr>
              <a:t>分钟</a:t>
            </a:r>
            <a:r>
              <a:rPr lang="zh-CN" altLang="en-US" sz="2800" b="1" dirty="0" smtClean="0">
                <a:ea typeface="宋体" pitchFamily="2" charset="-122"/>
              </a:rPr>
              <a:t>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ea typeface="宋体" pitchFamily="2" charset="-122"/>
              </a:rPr>
              <a:t>本</a:t>
            </a:r>
            <a:r>
              <a:rPr lang="zh-CN" altLang="en-US" sz="2800" b="1" dirty="0" smtClean="0">
                <a:ea typeface="宋体" pitchFamily="2" charset="-122"/>
              </a:rPr>
              <a:t>随笔</a:t>
            </a:r>
            <a:r>
              <a:rPr lang="zh-CN" altLang="en-US" sz="2800" b="1" dirty="0" smtClean="0">
                <a:ea typeface="宋体" pitchFamily="2" charset="-122"/>
              </a:rPr>
              <a:t>本（每周</a:t>
            </a:r>
            <a:r>
              <a:rPr lang="en-US" altLang="zh-CN" sz="2800" b="1" dirty="0" smtClean="0">
                <a:ea typeface="宋体" pitchFamily="2" charset="-122"/>
              </a:rPr>
              <a:t>2</a:t>
            </a:r>
            <a:r>
              <a:rPr lang="zh-CN" altLang="en-US" sz="2800" b="1" dirty="0" smtClean="0">
                <a:ea typeface="宋体" pitchFamily="2" charset="-122"/>
              </a:rPr>
              <a:t>页），上交时间为每周一上午</a:t>
            </a:r>
            <a:endParaRPr lang="zh-CN" altLang="en-US" sz="2800" b="1" dirty="0">
              <a:latin typeface="宋体" pitchFamily="2" charset="-122"/>
            </a:endParaRPr>
          </a:p>
          <a:p>
            <a:pPr>
              <a:buNone/>
            </a:pPr>
            <a:r>
              <a:rPr lang="zh-CN" altLang="en-US" sz="2800" b="1" dirty="0">
                <a:latin typeface="宋体" pitchFamily="2" charset="-122"/>
              </a:rPr>
              <a:t>二、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本语</a:t>
            </a:r>
            <a:r>
              <a:rPr lang="zh-CN" altLang="en-US" sz="2800" b="1" dirty="0">
                <a:latin typeface="宋体" pitchFamily="2" charset="-122"/>
              </a:rPr>
              <a:t>文练习</a:t>
            </a:r>
            <a:r>
              <a:rPr lang="zh-CN" altLang="en-US" sz="2800" b="1" dirty="0" smtClean="0">
                <a:latin typeface="宋体" pitchFamily="2" charset="-122"/>
              </a:rPr>
              <a:t>本，</a:t>
            </a:r>
            <a:r>
              <a:rPr lang="en-US" altLang="zh-CN" sz="2800" b="1" dirty="0" smtClean="0">
                <a:ea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本大作文本（课堂作文</a:t>
            </a:r>
            <a:r>
              <a:rPr lang="zh-CN" altLang="en-US" sz="2800" b="1" dirty="0" smtClean="0">
                <a:latin typeface="宋体" pitchFamily="2" charset="-122"/>
              </a:rPr>
              <a:t>），</a:t>
            </a:r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本语文课外阅读本</a:t>
            </a:r>
            <a:endParaRPr lang="zh-CN" altLang="en-US" sz="2800" b="1" dirty="0">
              <a:latin typeface="宋体" pitchFamily="2" charset="-122"/>
            </a:endParaRPr>
          </a:p>
          <a:p>
            <a:pPr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三、工具书：现代汉语词</a:t>
            </a:r>
            <a:r>
              <a:rPr lang="zh-CN" altLang="en-US" sz="2800" b="1" dirty="0" smtClean="0">
                <a:latin typeface="宋体" pitchFamily="2" charset="-122"/>
              </a:rPr>
              <a:t>典或字典</a:t>
            </a:r>
            <a:endParaRPr lang="zh-CN" altLang="en-US" sz="2800" b="1" dirty="0">
              <a:latin typeface="宋体" pitchFamily="2" charset="-122"/>
            </a:endParaRPr>
          </a:p>
          <a:p>
            <a:pPr fontAlgn="ctr">
              <a:lnSpc>
                <a:spcPct val="7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>
                <a:latin typeface="宋体" pitchFamily="2" charset="-122"/>
              </a:rPr>
              <a:t>四</a:t>
            </a:r>
            <a:r>
              <a:rPr lang="zh-CN" altLang="en-US" sz="2800" b="1" dirty="0" smtClean="0">
                <a:latin typeface="宋体" pitchFamily="2" charset="-122"/>
              </a:rPr>
              <a:t>、课</a:t>
            </a:r>
            <a:r>
              <a:rPr lang="zh-CN" altLang="en-US" sz="2800" b="1" dirty="0">
                <a:latin typeface="宋体" pitchFamily="2" charset="-122"/>
              </a:rPr>
              <a:t>程标</a:t>
            </a:r>
            <a:r>
              <a:rPr lang="zh-CN" altLang="en-US" sz="2800" b="1" dirty="0" smtClean="0">
                <a:latin typeface="宋体" pitchFamily="2" charset="-122"/>
              </a:rPr>
              <a:t>准推</a:t>
            </a:r>
            <a:r>
              <a:rPr lang="zh-CN" altLang="en-US" sz="2800" b="1" dirty="0">
                <a:latin typeface="宋体" pitchFamily="2" charset="-122"/>
              </a:rPr>
              <a:t>荐</a:t>
            </a:r>
            <a:r>
              <a:rPr lang="zh-CN" altLang="en-US" sz="2800" b="1" dirty="0" smtClean="0">
                <a:latin typeface="宋体" pitchFamily="2" charset="-122"/>
              </a:rPr>
              <a:t>的七部</a:t>
            </a:r>
            <a:r>
              <a:rPr lang="zh-CN" altLang="en-US" sz="2800" b="1" dirty="0">
                <a:latin typeface="宋体" pitchFamily="2" charset="-122"/>
              </a:rPr>
              <a:t>初中生必读书：</a:t>
            </a:r>
          </a:p>
          <a:p>
            <a:pPr fontAlgn="ctr">
              <a:spcBef>
                <a:spcPct val="0"/>
              </a:spcBef>
              <a:buNone/>
            </a:pPr>
            <a:r>
              <a:rPr lang="en-US" altLang="zh-CN" sz="2800" b="1" dirty="0" smtClean="0">
                <a:solidFill>
                  <a:srgbClr val="190DB3"/>
                </a:solidFill>
              </a:rPr>
              <a:t>1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吴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承恩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西游记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》2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笛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福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鲁滨逊漂流记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》3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施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耐庵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水浒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》4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夏洛蒂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.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勃朗特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简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.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爱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》5《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伊索寓言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》6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老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舍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骆驼祥子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》7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冰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心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《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繁星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·</a:t>
            </a:r>
            <a:r>
              <a:rPr lang="zh-CN" altLang="en-US" sz="2800" b="1" dirty="0" smtClean="0">
                <a:solidFill>
                  <a:srgbClr val="190DB3"/>
                </a:solidFill>
              </a:rPr>
              <a:t>春水</a:t>
            </a:r>
            <a:r>
              <a:rPr lang="en-US" altLang="zh-CN" sz="2800" b="1" dirty="0" smtClean="0">
                <a:solidFill>
                  <a:srgbClr val="190DB3"/>
                </a:solidFill>
              </a:rPr>
              <a:t>》</a:t>
            </a:r>
          </a:p>
          <a:p>
            <a:pPr fontAlgn="ctr"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2800" b="1" dirty="0" smtClean="0">
                <a:latin typeface="宋体" pitchFamily="2" charset="-122"/>
              </a:rPr>
              <a:t>课</a:t>
            </a:r>
            <a:r>
              <a:rPr lang="zh-CN" altLang="en-US" sz="2800" b="1" dirty="0" smtClean="0">
                <a:latin typeface="宋体" pitchFamily="2" charset="-122"/>
              </a:rPr>
              <a:t>外读物：</a:t>
            </a:r>
            <a:r>
              <a:rPr lang="en-US" altLang="zh-CN" sz="2800" b="1" dirty="0" smtClean="0">
                <a:latin typeface="宋体" pitchFamily="2" charset="-122"/>
              </a:rPr>
              <a:t>《</a:t>
            </a:r>
            <a:r>
              <a:rPr lang="zh-CN" altLang="en-US" sz="2800" b="1" dirty="0" smtClean="0">
                <a:latin typeface="宋体" pitchFamily="2" charset="-122"/>
              </a:rPr>
              <a:t>意林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读者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青年文</a:t>
            </a:r>
            <a:r>
              <a:rPr lang="zh-CN" altLang="en-US" sz="2800" b="1" dirty="0" smtClean="0">
                <a:latin typeface="宋体" pitchFamily="2" charset="-122"/>
              </a:rPr>
              <a:t>摘</a:t>
            </a:r>
            <a:r>
              <a:rPr lang="en-US" altLang="zh-CN" sz="2800" b="1" dirty="0" smtClean="0">
                <a:latin typeface="宋体" pitchFamily="2" charset="-122"/>
              </a:rPr>
              <a:t>》《</a:t>
            </a:r>
            <a:r>
              <a:rPr lang="zh-CN" altLang="en-US" sz="2800" b="1" dirty="0" smtClean="0">
                <a:latin typeface="宋体" pitchFamily="2" charset="-122"/>
              </a:rPr>
              <a:t>我</a:t>
            </a:r>
            <a:r>
              <a:rPr lang="zh-CN" altLang="en-US" sz="2800" b="1" dirty="0" smtClean="0">
                <a:latin typeface="宋体" pitchFamily="2" charset="-122"/>
              </a:rPr>
              <a:t>们爱科学</a:t>
            </a:r>
            <a:r>
              <a:rPr lang="en-US" altLang="zh-CN" sz="2800" b="1" dirty="0" smtClean="0">
                <a:latin typeface="宋体" pitchFamily="2" charset="-122"/>
              </a:rPr>
              <a:t>》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安徒生童话</a:t>
            </a:r>
            <a:r>
              <a:rPr lang="en-US" altLang="zh-CN" sz="2800" b="1" dirty="0" smtClean="0"/>
              <a:t>》《</a:t>
            </a:r>
            <a:r>
              <a:rPr lang="zh-CN" altLang="en-US" sz="2800" b="1" dirty="0" smtClean="0"/>
              <a:t>格林童话</a:t>
            </a:r>
            <a:r>
              <a:rPr lang="en-US" altLang="zh-CN" sz="2800" b="1" dirty="0" smtClean="0"/>
              <a:t>》《</a:t>
            </a:r>
            <a:r>
              <a:rPr lang="zh-CN" altLang="en-US" sz="2800" b="1" dirty="0" smtClean="0"/>
              <a:t>克雷洛夫寓言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>
                <a:latin typeface="宋体" pitchFamily="2" charset="-122"/>
              </a:rPr>
              <a:t>等</a:t>
            </a:r>
            <a:r>
              <a:rPr lang="zh-CN" altLang="en-US" sz="2800" b="1" dirty="0" smtClean="0">
                <a:latin typeface="宋体" pitchFamily="2" charset="-122"/>
              </a:rPr>
              <a:t>等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340768"/>
            <a:ext cx="7991475" cy="3959895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多读，胸中有本，多写，笔下生花。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读得多才能写得好，写是读的运用，读是写的基础。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写真事、描真景、抒真情，写下丰富多彩的生活，写出生活的丰富多彩；写出自己的真情实感；努力使文章情文并茂。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23928" y="1124744"/>
            <a:ext cx="4860032" cy="4607495"/>
          </a:xfrm>
          <a:noFill/>
          <a:ln/>
        </p:spPr>
        <p:txBody>
          <a:bodyPr/>
          <a:lstStyle/>
          <a:p>
            <a:r>
              <a:rPr lang="zh-CN" altLang="en-US" b="1" dirty="0">
                <a:ea typeface="PMingLiU" pitchFamily="18" charset="-120"/>
              </a:rPr>
              <a:t>同学们，让我们时刻准备着，准备好我们不断向上的目标，准备好我们实现目标的行动，准备好我们创造新世界的能力，练硬翅膀，练就本领，用最勤恳的姿态，最执着的努力书写最精彩的每一天</a:t>
            </a:r>
            <a:r>
              <a:rPr lang="en-US" b="1" dirty="0">
                <a:ea typeface="PMingLiU" pitchFamily="18" charset="-120"/>
              </a:rPr>
              <a:t>!</a:t>
            </a:r>
            <a:r>
              <a:rPr lang="zh-CN" altLang="en-US" b="1" dirty="0">
                <a:ea typeface="PMingLiU" pitchFamily="18" charset="-120"/>
              </a:rPr>
              <a:t>。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0" y="5013325"/>
            <a:ext cx="87852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新的学期，我们要有志气，有豪情，只要我们心中有梦，不断追求，不言放弃，相信新的、更大的辉煌会属于我</a:t>
            </a:r>
            <a:r>
              <a:rPr lang="zh-CN" altLang="en-US" sz="3200" b="1" dirty="0" smtClean="0"/>
              <a:t>们</a:t>
            </a:r>
            <a:r>
              <a:rPr lang="en-US" altLang="zh-CN" sz="3200" b="1" dirty="0" smtClean="0"/>
              <a:t>8</a:t>
            </a:r>
            <a:r>
              <a:rPr lang="zh-CN" altLang="en-US" sz="3200" b="1" dirty="0" smtClean="0"/>
              <a:t>年级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班</a:t>
            </a:r>
            <a:r>
              <a:rPr lang="zh-CN" altLang="en-US" sz="3200" b="1" dirty="0"/>
              <a:t>全体同学！</a:t>
            </a:r>
            <a:r>
              <a:rPr lang="zh-CN" altLang="en-US" sz="3200" dirty="0"/>
              <a:t> </a:t>
            </a:r>
          </a:p>
        </p:txBody>
      </p:sp>
      <p:pic>
        <p:nvPicPr>
          <p:cNvPr id="41992" name="Picture 8" descr="ANd9GcTg1pSzxd61Kz4vGNipLtnE4ne5VZPHy5QwzQRcFzlss_6nTnmmoLPDbo0W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3563888" cy="3455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23528" y="2060848"/>
            <a:ext cx="1066800" cy="1981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ea typeface="宋体" pitchFamily="2" charset="-122"/>
              </a:rPr>
              <a:t>惜</a:t>
            </a:r>
          </a:p>
          <a:p>
            <a:pPr algn="ctr"/>
            <a:r>
              <a:rPr lang="zh-CN" altLang="en-US" sz="6000" b="1">
                <a:solidFill>
                  <a:schemeClr val="bg1"/>
                </a:solidFill>
                <a:ea typeface="宋体" pitchFamily="2" charset="-122"/>
              </a:rPr>
              <a:t>缘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473450" y="1568450"/>
            <a:ext cx="384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ea typeface="宋体" pitchFamily="2" charset="-122"/>
              </a:rPr>
              <a:t>十年修得同船渡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946525" y="291147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老师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403850" y="28956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学生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962400" y="39163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水手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5403850" y="39624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>
                <a:ea typeface="宋体" pitchFamily="2" charset="-122"/>
              </a:rPr>
              <a:t>渡客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  <p:bldP spid="378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1700808"/>
            <a:ext cx="8229600" cy="2720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  <a:t>语文学什么？为什么要学？怎样学</a:t>
            </a:r>
            <a: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  <a:t>？</a:t>
            </a:r>
            <a: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  <a:t>语文的学习具体有哪些要求？</a:t>
            </a:r>
            <a:br>
              <a:rPr lang="zh-CN" altLang="en-US" sz="5400" b="1" dirty="0" smtClean="0">
                <a:solidFill>
                  <a:srgbClr val="FF0000"/>
                </a:solidFill>
                <a:ea typeface="宋体" pitchFamily="2" charset="-122"/>
              </a:rPr>
            </a:br>
            <a:endParaRPr lang="zh-CN" altLang="en-US" sz="5400" b="1" dirty="0" smtClean="0">
              <a:solidFill>
                <a:srgbClr val="FF00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600" y="274638"/>
            <a:ext cx="7715200" cy="92211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 smtClean="0">
                <a:ea typeface="宋体" pitchFamily="2" charset="-122"/>
              </a:rPr>
              <a:t>  </a:t>
            </a:r>
            <a:r>
              <a:rPr lang="zh-CN" altLang="en-US" sz="4400" b="1" dirty="0" smtClean="0">
                <a:solidFill>
                  <a:srgbClr val="FF0000"/>
                </a:solidFill>
                <a:ea typeface="宋体" pitchFamily="2" charset="-122"/>
              </a:rPr>
              <a:t>语文是人类一切学习的工具。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560" y="1600200"/>
            <a:ext cx="7704856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ea typeface="宋体" pitchFamily="2" charset="-122"/>
              </a:rPr>
              <a:t>语文是最重要的交际工具，是人类文化的重要组成部分，是学生学好其他课程的基础，也是学生全面发展和终生发展的基础。它上知天文地理，下涉国际国内大事，小到鸡毛蒜皮的小事。语文学得好，对于其他各科的学习会有很大帮助，对于将来从事工作和继续学习也是十分必要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648" y="274638"/>
            <a:ext cx="7283152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ea typeface="宋体" pitchFamily="2" charset="-122"/>
              </a:rPr>
              <a:t>学习语文靠天长日久的积累。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3568" y="1600200"/>
            <a:ext cx="8003232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600" b="1" dirty="0" smtClean="0">
                <a:ea typeface="宋体" pitchFamily="2" charset="-122"/>
              </a:rPr>
              <a:t>学习语文也没有什么诀窍，学习语文的方法就是多读、多写、多记、多积累。语文学习总的要求是不动笔墨不看书。学习语文，要勤学苦练，扎扎实实的打好基础，要求同学们做到四要：</a:t>
            </a:r>
            <a:r>
              <a:rPr lang="zh-CN" altLang="en-US" sz="4400" b="1" dirty="0" smtClean="0">
                <a:solidFill>
                  <a:srgbClr val="190DB3"/>
                </a:solidFill>
                <a:ea typeface="宋体" pitchFamily="2" charset="-122"/>
              </a:rPr>
              <a:t>一是字要规规矩矩地写；二是课文要仔仔细细地读；三是话要清清楚楚地说；四是练习要认认真真地完成。</a:t>
            </a:r>
            <a:endParaRPr lang="zh-CN" altLang="en-US" sz="3600" b="1" dirty="0" smtClean="0">
              <a:solidFill>
                <a:srgbClr val="190DB3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23850" y="1120066"/>
            <a:ext cx="7127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像墨子劝说楚王停止攻宋；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像孔明舌战群儒联吴抗曹；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475656" y="188913"/>
            <a:ext cx="475210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</a:rPr>
              <a:t>语，语言，说话。</a:t>
            </a:r>
            <a:endParaRPr lang="zh-CN" altLang="en-US" sz="4800" dirty="0">
              <a:solidFill>
                <a:srgbClr val="0000FF"/>
              </a:solidFill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50825" y="2276475"/>
            <a:ext cx="87360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像魏书生演讲妙语连珠；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像周总理谈判机智幽默。</a:t>
            </a:r>
            <a:r>
              <a:rPr lang="zh-CN" altLang="en-US" sz="3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23850" y="3573463"/>
            <a:ext cx="864076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见什么人说什么话，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进什么场合发什么言，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话一出口如春风拂面，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如隆冬的炉火，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如炎夏的清泉。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7088" y="3789363"/>
            <a:ext cx="69342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FF33CC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572000" y="2438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solidFill>
                <a:srgbClr val="0000FF"/>
              </a:solidFill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23850" y="1224095"/>
            <a:ext cx="629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是</a:t>
            </a:r>
            <a:r>
              <a:rPr lang="zh-CN" altLang="en-US" sz="4000" b="1" dirty="0">
                <a:solidFill>
                  <a:srgbClr val="FF0000"/>
                </a:solidFill>
              </a:rPr>
              <a:t>比喻迭起的</a:t>
            </a:r>
            <a:r>
              <a:rPr lang="en-US" altLang="zh-CN" sz="4000" b="1" dirty="0">
                <a:solidFill>
                  <a:srgbClr val="FF0000"/>
                </a:solidFill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</a:rPr>
              <a:t>离骚</a:t>
            </a:r>
            <a:r>
              <a:rPr lang="en-US" altLang="zh-CN" sz="4000" b="1" dirty="0">
                <a:solidFill>
                  <a:srgbClr val="FF0000"/>
                </a:solidFill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</a:rPr>
              <a:t>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是气势如虹的汉赋；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r>
              <a:rPr lang="zh-CN" altLang="en-US" sz="4000" b="1" dirty="0">
                <a:solidFill>
                  <a:srgbClr val="FF0000"/>
                </a:solidFill>
              </a:rPr>
              <a:t>是凝炼隽永的唐诗宋词。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259632" y="188913"/>
            <a:ext cx="4825256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</a:rPr>
              <a:t>文，文章，文采。</a:t>
            </a: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250824" y="3888055"/>
            <a:ext cx="806559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是琅琅上口、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词</a:t>
            </a:r>
            <a:r>
              <a:rPr lang="zh-CN" altLang="en-US" sz="4000" b="1" dirty="0">
                <a:solidFill>
                  <a:srgbClr val="FF0000"/>
                </a:solidFill>
              </a:rPr>
              <a:t>绚句丽的散文；</a:t>
            </a:r>
            <a:endParaRPr lang="zh-CN" altLang="en-US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  是</a:t>
            </a:r>
            <a:r>
              <a:rPr lang="zh-CN" altLang="en-US" sz="4000" b="1" dirty="0">
                <a:solidFill>
                  <a:srgbClr val="FF0000"/>
                </a:solidFill>
              </a:rPr>
              <a:t>栩栩如生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、生</a:t>
            </a:r>
            <a:r>
              <a:rPr lang="zh-CN" altLang="en-US" sz="4000" b="1" dirty="0">
                <a:solidFill>
                  <a:srgbClr val="FF0000"/>
                </a:solidFill>
              </a:rPr>
              <a:t>动形象的四大名著。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2123728" y="333375"/>
            <a:ext cx="3312368" cy="647353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  <a:ea typeface="+mn-ea"/>
              </a:rPr>
              <a:t>趣味语文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3528" y="1340768"/>
            <a:ext cx="8208912" cy="433082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3600" b="1" dirty="0"/>
              <a:t>古时候，一个秀才办学招收学生，不收取穷人家的钱财，却向富人索取很多报酬，一日，他在学堂前贴了一张告示，上面写道：无米面也可无鸡鸭也可无鱼肉也可无银钱也可。</a:t>
            </a:r>
          </a:p>
          <a:p>
            <a:pPr>
              <a:lnSpc>
                <a:spcPct val="80000"/>
              </a:lnSpc>
            </a:pP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富人：无米，面也可；无鸡，鸭也可；无鱼，肉也可；无银，钱也可。</a:t>
            </a:r>
          </a:p>
          <a:p>
            <a:pPr>
              <a:lnSpc>
                <a:spcPct val="80000"/>
              </a:lnSpc>
            </a:pPr>
            <a:endParaRPr lang="zh-CN" altLang="en-US" sz="3600" b="1" dirty="0"/>
          </a:p>
          <a:p>
            <a:pPr>
              <a:lnSpc>
                <a:spcPct val="80000"/>
              </a:lnSpc>
            </a:pPr>
            <a:r>
              <a:rPr lang="zh-CN" altLang="en-US" sz="3600" b="1" dirty="0"/>
              <a:t>穷人：无米面也可，无鸡鸭也可，无鱼肉也可，无银钱也可。</a:t>
            </a:r>
          </a:p>
          <a:p>
            <a:pPr>
              <a:lnSpc>
                <a:spcPct val="80000"/>
              </a:lnSpc>
            </a:pPr>
            <a:endParaRPr lang="zh-CN" altLang="en-US" sz="2800" dirty="0"/>
          </a:p>
          <a:p>
            <a:pPr>
              <a:lnSpc>
                <a:spcPct val="8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332656"/>
            <a:ext cx="8712968" cy="61926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我</a:t>
            </a:r>
            <a:r>
              <a:rPr lang="zh-CN" altLang="en-US" sz="4000" b="1" dirty="0">
                <a:solidFill>
                  <a:srgbClr val="FF0000"/>
                </a:solidFill>
              </a:rPr>
              <a:t>不敢娶 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r>
              <a:rPr lang="zh-CN" altLang="en-US" b="1" dirty="0"/>
              <a:t>       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清代李鸿章有个远房亲戚李某，不学无术却一心想升官发财。有一次，他去参加乡试，憋了半天也没写出一个字，眼看终场时间就要到了，他灵机一动，便在纸上写了：“我是李鸿章中堂大人的亲戚”。可是，“戚”字不会写，只好借用“妻”来代替。他想：有了这个金字招牌，准能考中。 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latin typeface="黑体" pitchFamily="2" charset="-122"/>
                <a:ea typeface="黑体" pitchFamily="2" charset="-122"/>
              </a:rPr>
              <a:t>      谁知，详实的主考官不徇私情，他看了李某的试卷，啼笑皆非，便信手在“我是李鸿章大人的亲妻”后，又加上了几个字：“所以，我不敢娶（取）你”。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2391</Words>
  <Application>Microsoft Office PowerPoint</Application>
  <PresentationFormat>全屏显示(4:3)</PresentationFormat>
  <Paragraphs>100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民族中学PPT模板201604</vt:lpstr>
      <vt:lpstr> 语文出版社八年级上册 </vt:lpstr>
      <vt:lpstr>幻灯片 2</vt:lpstr>
      <vt:lpstr>语文学什么？为什么要学？怎样学？语文的学习具体有哪些要求？ </vt:lpstr>
      <vt:lpstr>  语文是人类一切学习的工具。</vt:lpstr>
      <vt:lpstr>学习语文靠天长日久的积累。</vt:lpstr>
      <vt:lpstr>幻灯片 6</vt:lpstr>
      <vt:lpstr>幻灯片 7</vt:lpstr>
      <vt:lpstr>趣味语文</vt:lpstr>
      <vt:lpstr>幻灯片 9</vt:lpstr>
      <vt:lpstr>幻灯片 10</vt:lpstr>
      <vt:lpstr>幻灯片 11</vt:lpstr>
      <vt:lpstr>幻灯片 12</vt:lpstr>
      <vt:lpstr>幻灯片 13</vt:lpstr>
      <vt:lpstr>如何学习课文</vt:lpstr>
      <vt:lpstr>幻灯片 15</vt:lpstr>
      <vt:lpstr>语文学习必须工具和要求 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2016-10-31T13:19:51Z</dcterms:created>
  <dcterms:modified xsi:type="dcterms:W3CDTF">2017-09-02T15:33:47Z</dcterms:modified>
</cp:coreProperties>
</file>