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8" r:id="rId6"/>
    <p:sldMasterId id="2147483711" r:id="rId7"/>
    <p:sldMasterId id="2147483724" r:id="rId8"/>
    <p:sldMasterId id="2147483737" r:id="rId9"/>
    <p:sldMasterId id="2147483750" r:id="rId10"/>
    <p:sldMasterId id="2147483763" r:id="rId11"/>
    <p:sldMasterId id="2147483776" r:id="rId12"/>
    <p:sldMasterId id="2147483789" r:id="rId13"/>
    <p:sldMasterId id="2147483802" r:id="rId14"/>
    <p:sldMasterId id="2147483815" r:id="rId15"/>
    <p:sldMasterId id="2147483828" r:id="rId16"/>
    <p:sldMasterId id="2147483841" r:id="rId17"/>
    <p:sldMasterId id="2147483854" r:id="rId18"/>
    <p:sldMasterId id="2147483867" r:id="rId19"/>
    <p:sldMasterId id="2147483880" r:id="rId20"/>
  </p:sldMasterIdLst>
  <p:notesMasterIdLst>
    <p:notesMasterId r:id="rId82"/>
  </p:notesMasterIdLst>
  <p:sldIdLst>
    <p:sldId id="278" r:id="rId21"/>
    <p:sldId id="275" r:id="rId22"/>
    <p:sldId id="362" r:id="rId23"/>
    <p:sldId id="363" r:id="rId24"/>
    <p:sldId id="365" r:id="rId25"/>
    <p:sldId id="368" r:id="rId26"/>
    <p:sldId id="369" r:id="rId27"/>
    <p:sldId id="608" r:id="rId28"/>
    <p:sldId id="273" r:id="rId29"/>
    <p:sldId id="431" r:id="rId30"/>
    <p:sldId id="276" r:id="rId31"/>
    <p:sldId id="277" r:id="rId32"/>
    <p:sldId id="281" r:id="rId33"/>
    <p:sldId id="432" r:id="rId34"/>
    <p:sldId id="610" r:id="rId35"/>
    <p:sldId id="612" r:id="rId36"/>
    <p:sldId id="613" r:id="rId37"/>
    <p:sldId id="561" r:id="rId38"/>
    <p:sldId id="396" r:id="rId39"/>
    <p:sldId id="562" r:id="rId40"/>
    <p:sldId id="397" r:id="rId41"/>
    <p:sldId id="563" r:id="rId42"/>
    <p:sldId id="614" r:id="rId43"/>
    <p:sldId id="412" r:id="rId44"/>
    <p:sldId id="413" r:id="rId45"/>
    <p:sldId id="500" r:id="rId46"/>
    <p:sldId id="564" r:id="rId47"/>
    <p:sldId id="399" r:id="rId48"/>
    <p:sldId id="565" r:id="rId49"/>
    <p:sldId id="400" r:id="rId50"/>
    <p:sldId id="566" r:id="rId51"/>
    <p:sldId id="401" r:id="rId52"/>
    <p:sldId id="414" r:id="rId53"/>
    <p:sldId id="415" r:id="rId54"/>
    <p:sldId id="416" r:id="rId55"/>
    <p:sldId id="469" r:id="rId56"/>
    <p:sldId id="501" r:id="rId57"/>
    <p:sldId id="539" r:id="rId58"/>
    <p:sldId id="567" r:id="rId59"/>
    <p:sldId id="402" r:id="rId60"/>
    <p:sldId id="568" r:id="rId61"/>
    <p:sldId id="403" r:id="rId62"/>
    <p:sldId id="569" r:id="rId63"/>
    <p:sldId id="417" r:id="rId64"/>
    <p:sldId id="418" r:id="rId65"/>
    <p:sldId id="502" r:id="rId66"/>
    <p:sldId id="570" r:id="rId67"/>
    <p:sldId id="571" r:id="rId68"/>
    <p:sldId id="572" r:id="rId69"/>
    <p:sldId id="465" r:id="rId70"/>
    <p:sldId id="466" r:id="rId71"/>
    <p:sldId id="467" r:id="rId72"/>
    <p:sldId id="419" r:id="rId73"/>
    <p:sldId id="503" r:id="rId74"/>
    <p:sldId id="504" r:id="rId75"/>
    <p:sldId id="505" r:id="rId76"/>
    <p:sldId id="506" r:id="rId77"/>
    <p:sldId id="507" r:id="rId78"/>
    <p:sldId id="508" r:id="rId79"/>
    <p:sldId id="509" r:id="rId80"/>
    <p:sldId id="510" r:id="rId8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000000"/>
    <a:srgbClr val="006600"/>
    <a:srgbClr val="FFFF00"/>
    <a:srgbClr val="0000FF"/>
    <a:srgbClr val="CE270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930" y="-84"/>
      </p:cViewPr>
      <p:guideLst>
        <p:guide orient="horz" pos="2184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notesMaster" Target="notesMasters/notesMaster1.xml"/><Relationship Id="rId81" Type="http://schemas.openxmlformats.org/officeDocument/2006/relationships/slide" Target="slides/slide61.xml"/><Relationship Id="rId80" Type="http://schemas.openxmlformats.org/officeDocument/2006/relationships/slide" Target="slides/slide60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59.xml"/><Relationship Id="rId78" Type="http://schemas.openxmlformats.org/officeDocument/2006/relationships/slide" Target="slides/slide58.xml"/><Relationship Id="rId77" Type="http://schemas.openxmlformats.org/officeDocument/2006/relationships/slide" Target="slides/slide57.xml"/><Relationship Id="rId76" Type="http://schemas.openxmlformats.org/officeDocument/2006/relationships/slide" Target="slides/slide56.xml"/><Relationship Id="rId75" Type="http://schemas.openxmlformats.org/officeDocument/2006/relationships/slide" Target="slides/slide55.xml"/><Relationship Id="rId74" Type="http://schemas.openxmlformats.org/officeDocument/2006/relationships/slide" Target="slides/slide54.xml"/><Relationship Id="rId73" Type="http://schemas.openxmlformats.org/officeDocument/2006/relationships/slide" Target="slides/slide53.xml"/><Relationship Id="rId72" Type="http://schemas.openxmlformats.org/officeDocument/2006/relationships/slide" Target="slides/slide52.xml"/><Relationship Id="rId71" Type="http://schemas.openxmlformats.org/officeDocument/2006/relationships/slide" Target="slides/slide51.xml"/><Relationship Id="rId70" Type="http://schemas.openxmlformats.org/officeDocument/2006/relationships/slide" Target="slides/slide50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49.xml"/><Relationship Id="rId68" Type="http://schemas.openxmlformats.org/officeDocument/2006/relationships/slide" Target="slides/slide48.xml"/><Relationship Id="rId67" Type="http://schemas.openxmlformats.org/officeDocument/2006/relationships/slide" Target="slides/slide47.xml"/><Relationship Id="rId66" Type="http://schemas.openxmlformats.org/officeDocument/2006/relationships/slide" Target="slides/slide46.xml"/><Relationship Id="rId65" Type="http://schemas.openxmlformats.org/officeDocument/2006/relationships/slide" Target="slides/slide45.xml"/><Relationship Id="rId64" Type="http://schemas.openxmlformats.org/officeDocument/2006/relationships/slide" Target="slides/slide44.xml"/><Relationship Id="rId63" Type="http://schemas.openxmlformats.org/officeDocument/2006/relationships/slide" Target="slides/slide43.xml"/><Relationship Id="rId62" Type="http://schemas.openxmlformats.org/officeDocument/2006/relationships/slide" Target="slides/slide42.xml"/><Relationship Id="rId61" Type="http://schemas.openxmlformats.org/officeDocument/2006/relationships/slide" Target="slides/slide41.xml"/><Relationship Id="rId60" Type="http://schemas.openxmlformats.org/officeDocument/2006/relationships/slide" Target="slides/slide40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39.xml"/><Relationship Id="rId58" Type="http://schemas.openxmlformats.org/officeDocument/2006/relationships/slide" Target="slides/slide38.xml"/><Relationship Id="rId57" Type="http://schemas.openxmlformats.org/officeDocument/2006/relationships/slide" Target="slides/slide37.xml"/><Relationship Id="rId56" Type="http://schemas.openxmlformats.org/officeDocument/2006/relationships/slide" Target="slides/slide36.xml"/><Relationship Id="rId55" Type="http://schemas.openxmlformats.org/officeDocument/2006/relationships/slide" Target="slides/slide35.xml"/><Relationship Id="rId54" Type="http://schemas.openxmlformats.org/officeDocument/2006/relationships/slide" Target="slides/slide34.xml"/><Relationship Id="rId53" Type="http://schemas.openxmlformats.org/officeDocument/2006/relationships/slide" Target="slides/slide33.xml"/><Relationship Id="rId52" Type="http://schemas.openxmlformats.org/officeDocument/2006/relationships/slide" Target="slides/slide32.xml"/><Relationship Id="rId51" Type="http://schemas.openxmlformats.org/officeDocument/2006/relationships/slide" Target="slides/slide31.xml"/><Relationship Id="rId50" Type="http://schemas.openxmlformats.org/officeDocument/2006/relationships/slide" Target="slides/slide3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29.xml"/><Relationship Id="rId48" Type="http://schemas.openxmlformats.org/officeDocument/2006/relationships/slide" Target="slides/slide28.xml"/><Relationship Id="rId47" Type="http://schemas.openxmlformats.org/officeDocument/2006/relationships/slide" Target="slides/slide27.xml"/><Relationship Id="rId46" Type="http://schemas.openxmlformats.org/officeDocument/2006/relationships/slide" Target="slides/slide26.xml"/><Relationship Id="rId45" Type="http://schemas.openxmlformats.org/officeDocument/2006/relationships/slide" Target="slides/slide25.xml"/><Relationship Id="rId44" Type="http://schemas.openxmlformats.org/officeDocument/2006/relationships/slide" Target="slides/slide24.xml"/><Relationship Id="rId43" Type="http://schemas.openxmlformats.org/officeDocument/2006/relationships/slide" Target="slides/slide23.xml"/><Relationship Id="rId42" Type="http://schemas.openxmlformats.org/officeDocument/2006/relationships/slide" Target="slides/slide22.xml"/><Relationship Id="rId41" Type="http://schemas.openxmlformats.org/officeDocument/2006/relationships/slide" Target="slides/slide21.xml"/><Relationship Id="rId40" Type="http://schemas.openxmlformats.org/officeDocument/2006/relationships/slide" Target="slides/slide2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9.xml"/><Relationship Id="rId38" Type="http://schemas.openxmlformats.org/officeDocument/2006/relationships/slide" Target="slides/slide18.xml"/><Relationship Id="rId37" Type="http://schemas.openxmlformats.org/officeDocument/2006/relationships/slide" Target="slides/slide17.xml"/><Relationship Id="rId36" Type="http://schemas.openxmlformats.org/officeDocument/2006/relationships/slide" Target="slides/slide16.xml"/><Relationship Id="rId35" Type="http://schemas.openxmlformats.org/officeDocument/2006/relationships/slide" Target="slides/slide15.xml"/><Relationship Id="rId34" Type="http://schemas.openxmlformats.org/officeDocument/2006/relationships/slide" Target="slides/slide14.xml"/><Relationship Id="rId33" Type="http://schemas.openxmlformats.org/officeDocument/2006/relationships/slide" Target="slides/slide13.xml"/><Relationship Id="rId32" Type="http://schemas.openxmlformats.org/officeDocument/2006/relationships/slide" Target="slides/slide12.xml"/><Relationship Id="rId31" Type="http://schemas.openxmlformats.org/officeDocument/2006/relationships/slide" Target="slides/slide11.xml"/><Relationship Id="rId30" Type="http://schemas.openxmlformats.org/officeDocument/2006/relationships/slide" Target="slides/slide1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9.xml"/><Relationship Id="rId28" Type="http://schemas.openxmlformats.org/officeDocument/2006/relationships/slide" Target="slides/slide8.xml"/><Relationship Id="rId27" Type="http://schemas.openxmlformats.org/officeDocument/2006/relationships/slide" Target="slides/slide7.xml"/><Relationship Id="rId26" Type="http://schemas.openxmlformats.org/officeDocument/2006/relationships/slide" Target="slides/slide6.xml"/><Relationship Id="rId25" Type="http://schemas.openxmlformats.org/officeDocument/2006/relationships/slide" Target="slides/slide5.xml"/><Relationship Id="rId24" Type="http://schemas.openxmlformats.org/officeDocument/2006/relationships/slide" Target="slides/slide4.xml"/><Relationship Id="rId23" Type="http://schemas.openxmlformats.org/officeDocument/2006/relationships/slide" Target="slides/slide3.xml"/><Relationship Id="rId22" Type="http://schemas.openxmlformats.org/officeDocument/2006/relationships/slide" Target="slides/slide2.xml"/><Relationship Id="rId21" Type="http://schemas.openxmlformats.org/officeDocument/2006/relationships/slide" Target="slides/slide1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2" name="幻灯片图像占位符 7171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文本占位符 717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9.bin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1.bin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3.bin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5.bin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7.bin"/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29.bin"/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31.bin"/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3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33.bin"/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5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35.bin"/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7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37.bin"/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5.bin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7.bin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9.bin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1.bin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3.bin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5.bin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image" Target="../media/image1.png"/><Relationship Id="rId2" Type="http://schemas.openxmlformats.org/officeDocument/2006/relationships/oleObject" Target="../embeddings/oleObject17.bin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aphicFrame>
        <p:nvGraphicFramePr>
          <p:cNvPr id="2050" name="对象 2049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5222" y="762000"/>
            <a:ext cx="1371203" cy="4953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4034119" cy="4953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4098" name="组合 4097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4099" name="矩形 4098"/>
            <p:cNvSpPr/>
            <p:nvPr/>
          </p:nvSpPr>
          <p:spPr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0" name="椭圆 4099"/>
            <p:cNvSpPr/>
            <p:nvPr/>
          </p:nvSpPr>
          <p:spPr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1" name="矩形 4100"/>
            <p:cNvSpPr/>
            <p:nvPr/>
          </p:nvSpPr>
          <p:spPr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2" name="未知"/>
            <p:cNvSpPr>
              <a:spLocks noEditPoints="1"/>
            </p:cNvSpPr>
            <p:nvPr/>
          </p:nvSpPr>
          <p:spPr>
            <a:xfrm>
              <a:off x="2477" y="2381"/>
              <a:ext cx="66" cy="96"/>
            </a:xfrm>
            <a:custGeom>
              <a:avLst/>
              <a:gdLst/>
              <a:ahLst/>
              <a:cxnLst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3" name="矩形 4102"/>
            <p:cNvSpPr/>
            <p:nvPr/>
          </p:nvSpPr>
          <p:spPr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4" name="矩形 4103"/>
            <p:cNvSpPr/>
            <p:nvPr/>
          </p:nvSpPr>
          <p:spPr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5" name="矩形 4104"/>
            <p:cNvSpPr/>
            <p:nvPr/>
          </p:nvSpPr>
          <p:spPr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8" name="未知"/>
            <p:cNvSpPr/>
            <p:nvPr/>
          </p:nvSpPr>
          <p:spPr>
            <a:xfrm>
              <a:off x="1613" y="1894"/>
              <a:ext cx="623" cy="156"/>
            </a:xfrm>
            <a:custGeom>
              <a:avLst/>
              <a:gdLst/>
              <a:ahLst/>
              <a:cxnLst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09" name="未知"/>
            <p:cNvSpPr/>
            <p:nvPr/>
          </p:nvSpPr>
          <p:spPr>
            <a:xfrm>
              <a:off x="2368" y="2464"/>
              <a:ext cx="996" cy="126"/>
            </a:xfrm>
            <a:custGeom>
              <a:avLst/>
              <a:gdLst/>
              <a:ahLst/>
              <a:cxnLst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0" name="未知"/>
            <p:cNvSpPr/>
            <p:nvPr/>
          </p:nvSpPr>
          <p:spPr>
            <a:xfrm>
              <a:off x="2392" y="2518"/>
              <a:ext cx="972" cy="245"/>
            </a:xfrm>
            <a:custGeom>
              <a:avLst/>
              <a:gdLst/>
              <a:ahLst/>
              <a:cxnLst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1" name="未知"/>
            <p:cNvSpPr/>
            <p:nvPr/>
          </p:nvSpPr>
          <p:spPr>
            <a:xfrm>
              <a:off x="2410" y="2464"/>
              <a:ext cx="954" cy="90"/>
            </a:xfrm>
            <a:custGeom>
              <a:avLst/>
              <a:gdLst/>
              <a:ahLst/>
              <a:cxnLst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2" name="未知"/>
            <p:cNvSpPr/>
            <p:nvPr/>
          </p:nvSpPr>
          <p:spPr>
            <a:xfrm>
              <a:off x="665" y="414"/>
              <a:ext cx="102" cy="155"/>
            </a:xfrm>
            <a:custGeom>
              <a:avLst/>
              <a:gdLst/>
              <a:ahLst/>
              <a:cxnLst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3" name="未知"/>
            <p:cNvSpPr>
              <a:spLocks noEditPoints="1"/>
            </p:cNvSpPr>
            <p:nvPr/>
          </p:nvSpPr>
          <p:spPr>
            <a:xfrm>
              <a:off x="665" y="563"/>
              <a:ext cx="90" cy="96"/>
            </a:xfrm>
            <a:custGeom>
              <a:avLst/>
              <a:gdLst/>
              <a:ahLst/>
              <a:cxnLst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4" name="未知"/>
            <p:cNvSpPr>
              <a:spLocks noEditPoints="1"/>
            </p:cNvSpPr>
            <p:nvPr/>
          </p:nvSpPr>
          <p:spPr>
            <a:xfrm>
              <a:off x="665" y="641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5" name="未知"/>
            <p:cNvSpPr/>
            <p:nvPr/>
          </p:nvSpPr>
          <p:spPr>
            <a:xfrm>
              <a:off x="3076" y="78"/>
              <a:ext cx="102" cy="156"/>
            </a:xfrm>
            <a:custGeom>
              <a:avLst/>
              <a:gdLst/>
              <a:ahLst/>
              <a:cxnLst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6" name="未知"/>
            <p:cNvSpPr>
              <a:spLocks noEditPoints="1"/>
            </p:cNvSpPr>
            <p:nvPr/>
          </p:nvSpPr>
          <p:spPr>
            <a:xfrm>
              <a:off x="3082" y="222"/>
              <a:ext cx="84" cy="96"/>
            </a:xfrm>
            <a:custGeom>
              <a:avLst/>
              <a:gdLst/>
              <a:ahLst/>
              <a:cxnLst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7" name="未知"/>
            <p:cNvSpPr>
              <a:spLocks noEditPoints="1"/>
            </p:cNvSpPr>
            <p:nvPr/>
          </p:nvSpPr>
          <p:spPr>
            <a:xfrm>
              <a:off x="3076" y="306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8" name="未知"/>
            <p:cNvSpPr>
              <a:spLocks noEditPoints="1"/>
            </p:cNvSpPr>
            <p:nvPr/>
          </p:nvSpPr>
          <p:spPr>
            <a:xfrm>
              <a:off x="3034" y="2398"/>
              <a:ext cx="66" cy="96"/>
            </a:xfrm>
            <a:custGeom>
              <a:avLst/>
              <a:gdLst/>
              <a:ahLst/>
              <a:cxnLst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19" name="未知"/>
            <p:cNvSpPr/>
            <p:nvPr/>
          </p:nvSpPr>
          <p:spPr>
            <a:xfrm>
              <a:off x="623" y="0"/>
              <a:ext cx="2603" cy="444"/>
            </a:xfrm>
            <a:custGeom>
              <a:avLst/>
              <a:gdLst/>
              <a:ahLst/>
              <a:cxnLst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0" name="未知"/>
            <p:cNvSpPr>
              <a:spLocks noEditPoints="1"/>
            </p:cNvSpPr>
            <p:nvPr/>
          </p:nvSpPr>
          <p:spPr>
            <a:xfrm>
              <a:off x="540" y="2646"/>
              <a:ext cx="84" cy="95"/>
            </a:xfrm>
            <a:custGeom>
              <a:avLst/>
              <a:gdLst/>
              <a:ahLst/>
              <a:cxnLst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1" name="未知"/>
            <p:cNvSpPr>
              <a:spLocks noEditPoints="1"/>
            </p:cNvSpPr>
            <p:nvPr/>
          </p:nvSpPr>
          <p:spPr>
            <a:xfrm>
              <a:off x="1385" y="2745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2" name="未知"/>
            <p:cNvSpPr>
              <a:spLocks noEditPoints="1"/>
            </p:cNvSpPr>
            <p:nvPr/>
          </p:nvSpPr>
          <p:spPr>
            <a:xfrm>
              <a:off x="6" y="2745"/>
              <a:ext cx="72" cy="90"/>
            </a:xfrm>
            <a:custGeom>
              <a:avLst/>
              <a:gdLst/>
              <a:ahLst/>
              <a:cxnLst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6" name="未知"/>
            <p:cNvSpPr>
              <a:spLocks noEditPoints="1"/>
            </p:cNvSpPr>
            <p:nvPr/>
          </p:nvSpPr>
          <p:spPr>
            <a:xfrm>
              <a:off x="1349" y="2661"/>
              <a:ext cx="90" cy="96"/>
            </a:xfrm>
            <a:custGeom>
              <a:avLst/>
              <a:gdLst/>
              <a:ahLst/>
              <a:cxnLst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7" name="未知"/>
            <p:cNvSpPr>
              <a:spLocks noEditPoints="1"/>
            </p:cNvSpPr>
            <p:nvPr/>
          </p:nvSpPr>
          <p:spPr>
            <a:xfrm>
              <a:off x="3028" y="2476"/>
              <a:ext cx="72" cy="108"/>
            </a:xfrm>
            <a:custGeom>
              <a:avLst/>
              <a:gdLst/>
              <a:ahLst/>
              <a:cxnLst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8" name="矩形 4127"/>
            <p:cNvSpPr/>
            <p:nvPr/>
          </p:nvSpPr>
          <p:spPr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9" name="矩形 4128"/>
            <p:cNvSpPr/>
            <p:nvPr/>
          </p:nvSpPr>
          <p:spPr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0" name="圆角矩形 4129"/>
            <p:cNvSpPr/>
            <p:nvPr/>
          </p:nvSpPr>
          <p:spPr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1" name="未知"/>
            <p:cNvSpPr/>
            <p:nvPr/>
          </p:nvSpPr>
          <p:spPr>
            <a:xfrm>
              <a:off x="1912" y="402"/>
              <a:ext cx="252" cy="1576"/>
            </a:xfrm>
            <a:custGeom>
              <a:avLst/>
              <a:gdLst/>
              <a:ahLst/>
              <a:cxnLst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2" name="未知"/>
            <p:cNvSpPr/>
            <p:nvPr/>
          </p:nvSpPr>
          <p:spPr>
            <a:xfrm>
              <a:off x="1775" y="294"/>
              <a:ext cx="317" cy="138"/>
            </a:xfrm>
            <a:custGeom>
              <a:avLst/>
              <a:gdLst/>
              <a:ahLst/>
              <a:cxnLst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33" name="日期占位符 4132"/>
          <p:cNvSpPr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34" name="页脚占位符 4133"/>
          <p:cNvSpPr>
            <a:spLocks noGrp="1"/>
          </p:cNvSpPr>
          <p:nvPr>
            <p:ph type="ftr" sz="quarter" idx="3"/>
          </p:nvPr>
        </p:nvSpPr>
        <p:spPr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35" name="副标题 413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136" name="标题 4135"/>
          <p:cNvSpPr>
            <a:spLocks noGrp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37" name="灯片编号占位符 4136"/>
          <p:cNvSpPr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aphicFrame>
        <p:nvGraphicFramePr>
          <p:cNvPr id="4138" name="对象 4137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8755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38867" y="1828800"/>
            <a:ext cx="268755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 noChangeAspect="1"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" imgW="774700" imgH="2819400" progId="Photoshop.Image.7">
                  <p:embed/>
                </p:oleObj>
              </mc:Choice>
              <mc:Fallback>
                <p:oleObj name="" r:id="rId2" imgW="774700" imgH="2819400" progId="Photoshop.Image.7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3888" y="4941888"/>
                        <a:ext cx="417512" cy="1522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vmlDrawing" Target="../drawings/vmlDrawing2.vml"/><Relationship Id="rId13" Type="http://schemas.openxmlformats.org/officeDocument/2006/relationships/image" Target="../media/image1.png"/><Relationship Id="rId12" Type="http://schemas.openxmlformats.org/officeDocument/2006/relationships/oleObject" Target="../embeddings/oleObject2.bin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5.xml"/><Relationship Id="rId8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8.xml"/><Relationship Id="rId17" Type="http://schemas.openxmlformats.org/officeDocument/2006/relationships/theme" Target="../theme/theme10.xml"/><Relationship Id="rId16" Type="http://schemas.openxmlformats.org/officeDocument/2006/relationships/vmlDrawing" Target="../drawings/vmlDrawing20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20.bin"/><Relationship Id="rId12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07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7.xml"/><Relationship Id="rId8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20.xml"/><Relationship Id="rId17" Type="http://schemas.openxmlformats.org/officeDocument/2006/relationships/theme" Target="../theme/theme11.xml"/><Relationship Id="rId16" Type="http://schemas.openxmlformats.org/officeDocument/2006/relationships/vmlDrawing" Target="../drawings/vmlDrawing22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22.bin"/><Relationship Id="rId12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2.xml"/><Relationship Id="rId17" Type="http://schemas.openxmlformats.org/officeDocument/2006/relationships/theme" Target="../theme/theme12.xml"/><Relationship Id="rId16" Type="http://schemas.openxmlformats.org/officeDocument/2006/relationships/vmlDrawing" Target="../drawings/vmlDrawing24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24.bin"/><Relationship Id="rId12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1.xml"/><Relationship Id="rId8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44.xml"/><Relationship Id="rId17" Type="http://schemas.openxmlformats.org/officeDocument/2006/relationships/theme" Target="../theme/theme13.xml"/><Relationship Id="rId16" Type="http://schemas.openxmlformats.org/officeDocument/2006/relationships/vmlDrawing" Target="../drawings/vmlDrawing26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26.bin"/><Relationship Id="rId12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7" Type="http://schemas.openxmlformats.org/officeDocument/2006/relationships/theme" Target="../theme/theme14.xml"/><Relationship Id="rId16" Type="http://schemas.openxmlformats.org/officeDocument/2006/relationships/vmlDrawing" Target="../drawings/vmlDrawing28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28.bin"/><Relationship Id="rId12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5.xml"/><Relationship Id="rId8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68.xml"/><Relationship Id="rId17" Type="http://schemas.openxmlformats.org/officeDocument/2006/relationships/theme" Target="../theme/theme15.xml"/><Relationship Id="rId16" Type="http://schemas.openxmlformats.org/officeDocument/2006/relationships/vmlDrawing" Target="../drawings/vmlDrawing30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30.bin"/><Relationship Id="rId12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7.xml"/><Relationship Id="rId8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80.xml"/><Relationship Id="rId17" Type="http://schemas.openxmlformats.org/officeDocument/2006/relationships/theme" Target="../theme/theme16.xml"/><Relationship Id="rId16" Type="http://schemas.openxmlformats.org/officeDocument/2006/relationships/vmlDrawing" Target="../drawings/vmlDrawing32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32.bin"/><Relationship Id="rId12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79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9.xml"/><Relationship Id="rId8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92.xml"/><Relationship Id="rId17" Type="http://schemas.openxmlformats.org/officeDocument/2006/relationships/theme" Target="../theme/theme17.xml"/><Relationship Id="rId16" Type="http://schemas.openxmlformats.org/officeDocument/2006/relationships/vmlDrawing" Target="../drawings/vmlDrawing34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34.bin"/><Relationship Id="rId12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1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1.xml"/><Relationship Id="rId8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204.xml"/><Relationship Id="rId17" Type="http://schemas.openxmlformats.org/officeDocument/2006/relationships/theme" Target="../theme/theme18.xml"/><Relationship Id="rId16" Type="http://schemas.openxmlformats.org/officeDocument/2006/relationships/vmlDrawing" Target="../drawings/vmlDrawing36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36.bin"/><Relationship Id="rId12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03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3.xml"/><Relationship Id="rId8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8.xml"/><Relationship Id="rId3" Type="http://schemas.openxmlformats.org/officeDocument/2006/relationships/slideLayout" Target="../slideLayouts/slideLayout217.xml"/><Relationship Id="rId2" Type="http://schemas.openxmlformats.org/officeDocument/2006/relationships/slideLayout" Target="../slideLayouts/slideLayout216.xml"/><Relationship Id="rId17" Type="http://schemas.openxmlformats.org/officeDocument/2006/relationships/theme" Target="../theme/theme19.xml"/><Relationship Id="rId16" Type="http://schemas.openxmlformats.org/officeDocument/2006/relationships/vmlDrawing" Target="../drawings/vmlDrawing38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38.bin"/><Relationship Id="rId12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15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vmlDrawing" Target="../drawings/vmlDrawing4.vml"/><Relationship Id="rId13" Type="http://schemas.openxmlformats.org/officeDocument/2006/relationships/image" Target="../media/image1.png"/><Relationship Id="rId12" Type="http://schemas.openxmlformats.org/officeDocument/2006/relationships/oleObject" Target="../embeddings/oleObject4.bin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7" Type="http://schemas.openxmlformats.org/officeDocument/2006/relationships/theme" Target="../theme/theme3.xml"/><Relationship Id="rId16" Type="http://schemas.openxmlformats.org/officeDocument/2006/relationships/vmlDrawing" Target="../drawings/vmlDrawing6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6.bin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7" Type="http://schemas.openxmlformats.org/officeDocument/2006/relationships/theme" Target="../theme/theme4.xml"/><Relationship Id="rId16" Type="http://schemas.openxmlformats.org/officeDocument/2006/relationships/vmlDrawing" Target="../drawings/vmlDrawing8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8.bin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7" Type="http://schemas.openxmlformats.org/officeDocument/2006/relationships/theme" Target="../theme/theme5.xml"/><Relationship Id="rId16" Type="http://schemas.openxmlformats.org/officeDocument/2006/relationships/vmlDrawing" Target="../drawings/vmlDrawing10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10.bin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7" Type="http://schemas.openxmlformats.org/officeDocument/2006/relationships/theme" Target="../theme/theme6.xml"/><Relationship Id="rId16" Type="http://schemas.openxmlformats.org/officeDocument/2006/relationships/vmlDrawing" Target="../drawings/vmlDrawing12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12.bin"/><Relationship Id="rId12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7" Type="http://schemas.openxmlformats.org/officeDocument/2006/relationships/theme" Target="../theme/theme7.xml"/><Relationship Id="rId16" Type="http://schemas.openxmlformats.org/officeDocument/2006/relationships/vmlDrawing" Target="../drawings/vmlDrawing14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14.bin"/><Relationship Id="rId12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1.xml"/><Relationship Id="rId8" Type="http://schemas.openxmlformats.org/officeDocument/2006/relationships/slideLayout" Target="../slideLayouts/slideLayout90.xml"/><Relationship Id="rId7" Type="http://schemas.openxmlformats.org/officeDocument/2006/relationships/slideLayout" Target="../slideLayouts/slideLayout89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7" Type="http://schemas.openxmlformats.org/officeDocument/2006/relationships/theme" Target="../theme/theme8.xml"/><Relationship Id="rId16" Type="http://schemas.openxmlformats.org/officeDocument/2006/relationships/vmlDrawing" Target="../drawings/vmlDrawing16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16.bin"/><Relationship Id="rId12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3.xml"/><Relationship Id="rId8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7" Type="http://schemas.openxmlformats.org/officeDocument/2006/relationships/theme" Target="../theme/theme9.xml"/><Relationship Id="rId16" Type="http://schemas.openxmlformats.org/officeDocument/2006/relationships/vmlDrawing" Target="../drawings/vmlDrawing18.v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oleObject" Target="../embeddings/oleObject18.bin"/><Relationship Id="rId12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aphicFrame>
        <p:nvGraphicFramePr>
          <p:cNvPr id="1031" name="对象 1030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2" imgW="774700" imgH="2819400" progId="Photoshop.Image.7">
                  <p:embed/>
                </p:oleObj>
              </mc:Choice>
              <mc:Fallback>
                <p:oleObj name="" r:id="rId12" imgW="774700" imgH="2819400" progId="Photoshop.Image.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79551B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3075" name="矩形 3074"/>
            <p:cNvSpPr/>
            <p:nvPr userDrawn="1"/>
          </p:nvSpPr>
          <p:spPr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6" name="椭圆 3075"/>
            <p:cNvSpPr/>
            <p:nvPr userDrawn="1"/>
          </p:nvSpPr>
          <p:spPr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7" name="矩形 3076"/>
            <p:cNvSpPr/>
            <p:nvPr userDrawn="1"/>
          </p:nvSpPr>
          <p:spPr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8" name="未知"/>
            <p:cNvSpPr>
              <a:spLocks noEditPoints="1"/>
            </p:cNvSpPr>
            <p:nvPr userDrawn="1"/>
          </p:nvSpPr>
          <p:spPr>
            <a:xfrm>
              <a:off x="2477" y="2381"/>
              <a:ext cx="66" cy="96"/>
            </a:xfrm>
            <a:custGeom>
              <a:avLst/>
              <a:gdLst/>
              <a:ahLst/>
              <a:cxnLst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矩形 3078"/>
            <p:cNvSpPr/>
            <p:nvPr userDrawn="1"/>
          </p:nvSpPr>
          <p:spPr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矩形 3079"/>
            <p:cNvSpPr/>
            <p:nvPr userDrawn="1"/>
          </p:nvSpPr>
          <p:spPr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" name="矩形 3080"/>
            <p:cNvSpPr/>
            <p:nvPr userDrawn="1"/>
          </p:nvSpPr>
          <p:spPr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" name="矩形 3081"/>
            <p:cNvSpPr/>
            <p:nvPr userDrawn="1"/>
          </p:nvSpPr>
          <p:spPr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" name="矩形 3082"/>
            <p:cNvSpPr/>
            <p:nvPr userDrawn="1"/>
          </p:nvSpPr>
          <p:spPr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未知"/>
            <p:cNvSpPr/>
            <p:nvPr userDrawn="1"/>
          </p:nvSpPr>
          <p:spPr>
            <a:xfrm>
              <a:off x="1613" y="1894"/>
              <a:ext cx="623" cy="156"/>
            </a:xfrm>
            <a:custGeom>
              <a:avLst/>
              <a:gdLst/>
              <a:ahLst/>
              <a:cxnLst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未知"/>
            <p:cNvSpPr/>
            <p:nvPr userDrawn="1"/>
          </p:nvSpPr>
          <p:spPr>
            <a:xfrm>
              <a:off x="2368" y="2464"/>
              <a:ext cx="996" cy="126"/>
            </a:xfrm>
            <a:custGeom>
              <a:avLst/>
              <a:gdLst/>
              <a:ahLst/>
              <a:cxnLst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未知"/>
            <p:cNvSpPr/>
            <p:nvPr userDrawn="1"/>
          </p:nvSpPr>
          <p:spPr>
            <a:xfrm>
              <a:off x="2392" y="2518"/>
              <a:ext cx="972" cy="245"/>
            </a:xfrm>
            <a:custGeom>
              <a:avLst/>
              <a:gdLst/>
              <a:ahLst/>
              <a:cxnLst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7" name="未知"/>
            <p:cNvSpPr/>
            <p:nvPr userDrawn="1"/>
          </p:nvSpPr>
          <p:spPr>
            <a:xfrm>
              <a:off x="2410" y="2464"/>
              <a:ext cx="954" cy="90"/>
            </a:xfrm>
            <a:custGeom>
              <a:avLst/>
              <a:gdLst/>
              <a:ahLst/>
              <a:cxnLst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8" name="未知"/>
            <p:cNvSpPr/>
            <p:nvPr userDrawn="1"/>
          </p:nvSpPr>
          <p:spPr>
            <a:xfrm>
              <a:off x="665" y="414"/>
              <a:ext cx="102" cy="155"/>
            </a:xfrm>
            <a:custGeom>
              <a:avLst/>
              <a:gdLst/>
              <a:ahLst/>
              <a:cxnLst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9" name="未知"/>
            <p:cNvSpPr>
              <a:spLocks noEditPoints="1"/>
            </p:cNvSpPr>
            <p:nvPr userDrawn="1"/>
          </p:nvSpPr>
          <p:spPr>
            <a:xfrm>
              <a:off x="665" y="563"/>
              <a:ext cx="90" cy="96"/>
            </a:xfrm>
            <a:custGeom>
              <a:avLst/>
              <a:gdLst/>
              <a:ahLst/>
              <a:cxnLst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0" name="未知"/>
            <p:cNvSpPr>
              <a:spLocks noEditPoints="1"/>
            </p:cNvSpPr>
            <p:nvPr userDrawn="1"/>
          </p:nvSpPr>
          <p:spPr>
            <a:xfrm>
              <a:off x="665" y="641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未知"/>
            <p:cNvSpPr/>
            <p:nvPr userDrawn="1"/>
          </p:nvSpPr>
          <p:spPr>
            <a:xfrm>
              <a:off x="3076" y="78"/>
              <a:ext cx="102" cy="156"/>
            </a:xfrm>
            <a:custGeom>
              <a:avLst/>
              <a:gdLst/>
              <a:ahLst/>
              <a:cxnLst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2" name="未知"/>
            <p:cNvSpPr>
              <a:spLocks noEditPoints="1"/>
            </p:cNvSpPr>
            <p:nvPr userDrawn="1"/>
          </p:nvSpPr>
          <p:spPr>
            <a:xfrm>
              <a:off x="3082" y="222"/>
              <a:ext cx="84" cy="96"/>
            </a:xfrm>
            <a:custGeom>
              <a:avLst/>
              <a:gdLst/>
              <a:ahLst/>
              <a:cxnLst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3" name="未知"/>
            <p:cNvSpPr>
              <a:spLocks noEditPoints="1"/>
            </p:cNvSpPr>
            <p:nvPr userDrawn="1"/>
          </p:nvSpPr>
          <p:spPr>
            <a:xfrm>
              <a:off x="3076" y="306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4" name="未知"/>
            <p:cNvSpPr>
              <a:spLocks noEditPoints="1"/>
            </p:cNvSpPr>
            <p:nvPr userDrawn="1"/>
          </p:nvSpPr>
          <p:spPr>
            <a:xfrm>
              <a:off x="3034" y="2398"/>
              <a:ext cx="66" cy="96"/>
            </a:xfrm>
            <a:custGeom>
              <a:avLst/>
              <a:gdLst/>
              <a:ahLst/>
              <a:cxnLst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5" name="未知"/>
            <p:cNvSpPr/>
            <p:nvPr userDrawn="1"/>
          </p:nvSpPr>
          <p:spPr>
            <a:xfrm>
              <a:off x="623" y="0"/>
              <a:ext cx="2603" cy="444"/>
            </a:xfrm>
            <a:custGeom>
              <a:avLst/>
              <a:gdLst/>
              <a:ahLst/>
              <a:cxnLst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6" name="未知"/>
            <p:cNvSpPr>
              <a:spLocks noEditPoints="1"/>
            </p:cNvSpPr>
            <p:nvPr userDrawn="1"/>
          </p:nvSpPr>
          <p:spPr>
            <a:xfrm>
              <a:off x="540" y="2646"/>
              <a:ext cx="84" cy="95"/>
            </a:xfrm>
            <a:custGeom>
              <a:avLst/>
              <a:gdLst/>
              <a:ahLst/>
              <a:cxnLst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7" name="未知"/>
            <p:cNvSpPr>
              <a:spLocks noEditPoints="1"/>
            </p:cNvSpPr>
            <p:nvPr userDrawn="1"/>
          </p:nvSpPr>
          <p:spPr>
            <a:xfrm>
              <a:off x="1385" y="2745"/>
              <a:ext cx="90" cy="108"/>
            </a:xfrm>
            <a:custGeom>
              <a:avLst/>
              <a:gdLst/>
              <a:ahLst/>
              <a:cxnLst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8" name="未知"/>
            <p:cNvSpPr>
              <a:spLocks noEditPoints="1"/>
            </p:cNvSpPr>
            <p:nvPr userDrawn="1"/>
          </p:nvSpPr>
          <p:spPr>
            <a:xfrm>
              <a:off x="6" y="2745"/>
              <a:ext cx="72" cy="90"/>
            </a:xfrm>
            <a:custGeom>
              <a:avLst/>
              <a:gdLst/>
              <a:ahLst/>
              <a:cxnLst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9" name="椭圆 3098"/>
            <p:cNvSpPr/>
            <p:nvPr userDrawn="1"/>
          </p:nvSpPr>
          <p:spPr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0" name="椭圆 3099"/>
            <p:cNvSpPr/>
            <p:nvPr userDrawn="1"/>
          </p:nvSpPr>
          <p:spPr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1" name="椭圆 3100"/>
            <p:cNvSpPr/>
            <p:nvPr userDrawn="1"/>
          </p:nvSpPr>
          <p:spPr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2" name="未知"/>
            <p:cNvSpPr>
              <a:spLocks noEditPoints="1"/>
            </p:cNvSpPr>
            <p:nvPr userDrawn="1"/>
          </p:nvSpPr>
          <p:spPr>
            <a:xfrm>
              <a:off x="1349" y="2661"/>
              <a:ext cx="90" cy="96"/>
            </a:xfrm>
            <a:custGeom>
              <a:avLst/>
              <a:gdLst/>
              <a:ahLst/>
              <a:cxnLst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3" name="未知"/>
            <p:cNvSpPr>
              <a:spLocks noEditPoints="1"/>
            </p:cNvSpPr>
            <p:nvPr userDrawn="1"/>
          </p:nvSpPr>
          <p:spPr>
            <a:xfrm>
              <a:off x="3028" y="2476"/>
              <a:ext cx="72" cy="108"/>
            </a:xfrm>
            <a:custGeom>
              <a:avLst/>
              <a:gdLst/>
              <a:ahLst/>
              <a:cxnLst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4" name="矩形 3103"/>
            <p:cNvSpPr/>
            <p:nvPr userDrawn="1"/>
          </p:nvSpPr>
          <p:spPr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5" name="矩形 3104"/>
            <p:cNvSpPr/>
            <p:nvPr userDrawn="1"/>
          </p:nvSpPr>
          <p:spPr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6" name="圆角矩形 3105"/>
            <p:cNvSpPr/>
            <p:nvPr userDrawn="1"/>
          </p:nvSpPr>
          <p:spPr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7" name="未知"/>
            <p:cNvSpPr/>
            <p:nvPr userDrawn="1"/>
          </p:nvSpPr>
          <p:spPr>
            <a:xfrm>
              <a:off x="1912" y="402"/>
              <a:ext cx="252" cy="1576"/>
            </a:xfrm>
            <a:custGeom>
              <a:avLst/>
              <a:gdLst/>
              <a:ahLst/>
              <a:cxnLst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8" name="未知"/>
            <p:cNvSpPr/>
            <p:nvPr userDrawn="1"/>
          </p:nvSpPr>
          <p:spPr>
            <a:xfrm>
              <a:off x="1775" y="294"/>
              <a:ext cx="317" cy="138"/>
            </a:xfrm>
            <a:custGeom>
              <a:avLst/>
              <a:gdLst/>
              <a:ahLst/>
              <a:cxnLst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09" name="标题 3108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110" name="文本占位符 310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11" name="日期占位符 3110"/>
          <p:cNvSpPr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12" name="页脚占位符 3111"/>
          <p:cNvSpPr>
            <a:spLocks noGrp="1"/>
          </p:cNvSpPr>
          <p:nvPr>
            <p:ph type="ftr" sz="quarter" idx="3"/>
          </p:nvPr>
        </p:nvSpPr>
        <p:spPr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13" name="灯片编号占位符 3112"/>
          <p:cNvSpPr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aphicFrame>
        <p:nvGraphicFramePr>
          <p:cNvPr id="3114" name="对象 3113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2" imgW="774700" imgH="2819400" progId="Photoshop.Image.7">
                  <p:embed/>
                </p:oleObj>
              </mc:Choice>
              <mc:Fallback>
                <p:oleObj name="" r:id="rId12" imgW="774700" imgH="2819400" progId="Photoshop.Image.7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graphicFrame>
        <p:nvGraphicFramePr>
          <p:cNvPr id="5343" name="对象 5342"/>
          <p:cNvGraphicFramePr>
            <a:graphicFrameLocks noChangeAspect="1"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774700" imgH="2819400" progId="Photoshop.Image.7">
                  <p:embed/>
                </p:oleObj>
              </mc:Choice>
              <mc:Fallback>
                <p:oleObj name="" r:id="rId13" imgW="774700" imgH="281940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283575" y="5084763"/>
                        <a:ext cx="377825" cy="1379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audio" Target="../media/audio5.wav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audio" Target="../media/audio7.wav"/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8.png"/><Relationship Id="rId2" Type="http://schemas.microsoft.com/office/2007/relationships/media" Target="file:///C:\Users\tyefjiki\Desktop\&#38463;&#25151;&#23467;&#36171;&#20840;&#25991;&#26391;&#35835;.mp3" TargetMode="External"/><Relationship Id="rId1" Type="http://schemas.openxmlformats.org/officeDocument/2006/relationships/audio" Target="file:///C:\Users\tyefjiki\Desktop\&#38463;&#25151;&#23467;&#36171;&#20840;&#25991;&#26391;&#35835;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9.xml"/><Relationship Id="rId1" Type="http://schemas.openxmlformats.org/officeDocument/2006/relationships/hyperlink" Target="../AppData/Local/Temp/&#26391;&#35835;/efang%20gong.pkg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jpe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hyperlink" Target="../AppData/Local/Temp/&#26391;&#35835;/efang%20gong.pkg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8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hyperlink" Target="../AppData/Local/Temp/&#26391;&#35835;/efang%20gong.pkg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4.xm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39.bin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9220" name="图片 921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0" y="620713"/>
            <a:ext cx="9144000" cy="797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赋的特点：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）用词：</a:t>
            </a:r>
            <a:r>
              <a:rPr lang="zh-CN" altLang="en-US" sz="4000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辞藻华丽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4000" dirty="0">
              <a:solidFill>
                <a:schemeClr val="tx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修辞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4000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渲染夸张</a:t>
            </a:r>
            <a:r>
              <a:rPr lang="zh-CN" altLang="en-US" sz="40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，多用比喻、排比、对偶等</a:t>
            </a:r>
            <a:endParaRPr lang="zh-CN" altLang="en-US" sz="40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000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讲究声韵的美</a:t>
            </a:r>
            <a:endParaRPr lang="zh-CN" altLang="en-US" sz="4000" u="sng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内容上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咏物说理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，通过山水、风物、鸟兽、等来表现作者的思想感情，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结尾议论，</a:t>
            </a:r>
            <a:r>
              <a:rPr lang="zh-CN" altLang="en-US" sz="4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寄托讽喻</a:t>
            </a:r>
            <a:endParaRPr lang="zh-CN" altLang="en-US" sz="4400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000" u="sng" dirty="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2770" name="图片 32769" descr="阿房宫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0" y="228600"/>
            <a:ext cx="449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阿房宫＝一个寓言</a:t>
            </a: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0" y="2057400"/>
            <a:ext cx="4495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当时唐王朝已是大厦将倾，而唐敬宗好游猎，务声色，大兴土木，不理朝政</a:t>
            </a:r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。</a:t>
            </a:r>
            <a:endParaRPr lang="zh-CN" altLang="en-US" sz="3600" b="0" dirty="0">
              <a:solidFill>
                <a:srgbClr val="66FF33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0" y="4800600"/>
            <a:ext cx="4572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“宝历大起宫室，广声色，故作</a:t>
            </a: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《</a:t>
            </a: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阿房宫赋</a:t>
            </a: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》”</a:t>
            </a:r>
            <a:endParaRPr lang="en-US" altLang="zh-CN" sz="3200" b="0">
              <a:solidFill>
                <a:srgbClr val="CE2706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------</a:t>
            </a: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杜牧</a:t>
            </a:r>
            <a:endParaRPr lang="zh-CN" altLang="en-US" sz="3200" b="0" dirty="0">
              <a:solidFill>
                <a:srgbClr val="CE2706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228600" y="106680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骄奢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=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亡国</a:t>
            </a: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2775" name="图片 32774" descr="3_178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0"/>
            <a:ext cx="5105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609600" y="17526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阿房宫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2667000" y="1828800"/>
            <a:ext cx="3810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  <a:endParaRPr lang="en-US" altLang="zh-CN" sz="360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3352800" y="1752600"/>
            <a:ext cx="1447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杜牧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4800600" y="17526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endParaRPr lang="en-US" altLang="zh-CN" sz="44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5410200" y="1600200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阿房宫赋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39750" y="2781300"/>
            <a:ext cx="78486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1" charset="-122"/>
                <a:ea typeface="楷体_GB2312" pitchFamily="1" charset="-122"/>
              </a:rPr>
              <a:t>本赋表面上写秦因营造阿房宫，挥霍奢靡，劳民伤财，终至亡国，实则借古讽今，意在规劝敬宗李湛zh</a:t>
            </a: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à</a:t>
            </a: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1" charset="-122"/>
                <a:ea typeface="楷体_GB2312" pitchFamily="1" charset="-122"/>
              </a:rPr>
              <a:t>n，不可淫奢极欲，重蹈秦亡的覆辙。</a:t>
            </a:r>
            <a:endParaRPr lang="zh-CN" altLang="en-US" sz="40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7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36513" y="1557338"/>
            <a:ext cx="89154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0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缦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回                            不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霁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何虹   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妃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嫔媵嫱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焚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椒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兰                  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辘辘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杳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不知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尽态极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妍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剽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掠              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鼎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铛 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逦迤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锱铢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架梁之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椽</a:t>
            </a:r>
            <a:endParaRPr lang="zh-CN" altLang="en-US" sz="4000" b="0" u="sng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在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庾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之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粟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粒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横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槛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呕哑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参差</a:t>
            </a:r>
            <a:endParaRPr lang="zh-CN" altLang="en-US" sz="4000" b="0" u="sng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7315200" y="1600200"/>
            <a:ext cx="727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jì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362200" y="2286000"/>
            <a:ext cx="2847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pín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yìn</a:t>
            </a:r>
            <a:r>
              <a:rPr lang="en-US" altLang="zh-CN" sz="3600" b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qiáng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6858000" y="2209800"/>
            <a:ext cx="1123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jiāo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2124075" y="2852738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lù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lù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6629400" y="2819400"/>
            <a:ext cx="1212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yǎo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2590800" y="3505200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yán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6445250" y="3429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piāo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1676400" y="403860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chēng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6804025" y="3933825"/>
            <a:ext cx="1568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lǐ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yǐ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8" name="文本框 39947"/>
          <p:cNvSpPr txBox="1"/>
          <p:nvPr/>
        </p:nvSpPr>
        <p:spPr>
          <a:xfrm>
            <a:off x="1752600" y="4572000"/>
            <a:ext cx="245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zīzhū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7391400" y="4724400"/>
            <a:ext cx="1276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chuán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3200400" y="5257800"/>
            <a:ext cx="1390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yǔ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sù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6172200" y="5410200"/>
            <a:ext cx="9842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jiàn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2" name="文本框 39951"/>
          <p:cNvSpPr txBox="1"/>
          <p:nvPr/>
        </p:nvSpPr>
        <p:spPr>
          <a:xfrm>
            <a:off x="1752600" y="59436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ǒu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yǎ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6400800" y="5943600"/>
            <a:ext cx="1962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cēn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cī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1403350" y="0"/>
            <a:ext cx="6335713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听课文朗读，注意下列字音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1908175" y="148431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m</a:t>
            </a:r>
            <a:r>
              <a:rPr lang="en-US" altLang="zh-CN" sz="3600" b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9957" name="阿房宫赋全文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85113" y="620713"/>
            <a:ext cx="1008062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99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308705" fill="hold"/>
                                        <p:tgtEl>
                                          <p:spTgt spid="399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57"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57"/>
                </p:tgtEl>
              </p:cMediaNode>
            </p:audio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 vert="horz" wrap="square" anchor="ctr"/>
          <a:p>
            <a:r>
              <a:rPr lang="zh-CN" altLang="en-US" sz="6000" b="1">
                <a:solidFill>
                  <a:srgbClr val="FF3300"/>
                </a:solidFill>
                <a:ea typeface="华文新魏" panose="02010800040101010101" pitchFamily="2" charset="-122"/>
              </a:rPr>
              <a:t>归纳大意</a:t>
            </a:r>
            <a:endParaRPr lang="zh-CN" altLang="en-US" sz="6000" b="1">
              <a:solidFill>
                <a:srgbClr val="FF3300"/>
              </a:solidFill>
              <a:ea typeface="华文新魏" panose="02010800040101010101" pitchFamily="2" charset="-122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solidFill>
            <a:srgbClr val="FFFF00">
              <a:alpha val="100000"/>
            </a:srgbClr>
          </a:solidFill>
        </p:spPr>
        <p:txBody>
          <a:bodyPr vert="horz" wrap="square" anchor="t"/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一、铺叙阿房宫的雄伟壮观。</a:t>
            </a:r>
            <a:endParaRPr lang="zh-CN" altLang="en-US" sz="4000" b="1" dirty="0">
              <a:solidFill>
                <a:schemeClr val="accent2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二、铺叙宫内的豪华奢靡。</a:t>
            </a:r>
            <a:endParaRPr lang="zh-CN" altLang="en-US" sz="4000" b="1" dirty="0">
              <a:solidFill>
                <a:schemeClr val="accent2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三、转发议论，指出秦亡的必然。</a:t>
            </a:r>
            <a:endParaRPr lang="zh-CN" altLang="en-US" sz="4000" b="1" dirty="0">
              <a:solidFill>
                <a:schemeClr val="accent2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四、总结历史教训，讽谏唐统治者勿蹈覆辙。</a:t>
            </a:r>
            <a:endParaRPr lang="zh-CN" altLang="en-US" sz="4000" b="1" dirty="0">
              <a:solidFill>
                <a:schemeClr val="accent2"/>
              </a:solidFill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0964" name="Rectangle 4"/>
          <p:cNvSpPr/>
          <p:nvPr/>
        </p:nvSpPr>
        <p:spPr>
          <a:xfrm>
            <a:off x="7885113" y="1557338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叙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AutoShape 5"/>
          <p:cNvSpPr/>
          <p:nvPr/>
        </p:nvSpPr>
        <p:spPr>
          <a:xfrm>
            <a:off x="8316913" y="2276475"/>
            <a:ext cx="71437" cy="504825"/>
          </a:xfrm>
          <a:prstGeom prst="downArrow">
            <a:avLst>
              <a:gd name="adj1" fmla="val 50000"/>
              <a:gd name="adj2" fmla="val 17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7885113" y="2852738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议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7" name="AutoShape 8"/>
          <p:cNvSpPr/>
          <p:nvPr/>
        </p:nvSpPr>
        <p:spPr>
          <a:xfrm>
            <a:off x="8316913" y="3573463"/>
            <a:ext cx="71437" cy="503237"/>
          </a:xfrm>
          <a:prstGeom prst="downArrow">
            <a:avLst>
              <a:gd name="adj1" fmla="val 50000"/>
              <a:gd name="adj2" fmla="val 1761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Rectangle 9"/>
          <p:cNvSpPr/>
          <p:nvPr/>
        </p:nvSpPr>
        <p:spPr>
          <a:xfrm>
            <a:off x="7885113" y="4076700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谏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/>
      <p:bldP spid="40963" grpId="0" animBg="1" build="p"/>
      <p:bldP spid="40964" grpId="0" bldLvl="0" animBg="1"/>
      <p:bldP spid="40966" grpId="0" bldLvl="0" animBg="1"/>
      <p:bldP spid="4096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0" y="0"/>
            <a:ext cx="9296400" cy="230695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学习第一段： （</a:t>
            </a:r>
            <a:r>
              <a:rPr lang="en-US" altLang="zh-CN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）重点实词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北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而西折  构：动词，架木做屋引申为建筑            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霁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何虹    霁：雨后天晴。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矩形 45058"/>
          <p:cNvSpPr/>
          <p:nvPr/>
        </p:nvSpPr>
        <p:spPr>
          <a:xfrm>
            <a:off x="0" y="2209800"/>
            <a:ext cx="9251950" cy="36576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en-US" altLang="zh-CN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2</a:t>
            </a: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）</a:t>
            </a: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古今异义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直走咸阳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：趋向  今多指行走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钩心斗角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：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今常用来比喻各自用尽心机，互相排挤。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几千万落  落：座。今多指下降，衰败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0" y="476250"/>
            <a:ext cx="9180513" cy="55737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、四海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一：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“一” 数词→动词 统一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骊山北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折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“骊山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”名词→状语 从骊山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北”“西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”名词→状语 向北 向西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、廊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腰缦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 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“腰” 名词作动词  犹如人的腰部，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“缦”名词→状语   像缦带一样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107950" y="404813"/>
            <a:ext cx="8956675" cy="584644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蜂房水窝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名词→动词 像蜂房 像水窝</a:t>
            </a:r>
            <a:endParaRPr lang="zh-CN" altLang="en-US" sz="4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不霁何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虹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“云”“龙”“虹”，名词</a:t>
            </a:r>
            <a:endParaRPr lang="zh-CN" altLang="en-US" sz="4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→动词 出现云彩  出现龙  出现虹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、歌台暖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“响”动词→名词 歌</a:t>
            </a:r>
            <a:r>
              <a:rPr lang="zh-CN" altLang="en-US" sz="40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声</a:t>
            </a:r>
            <a:endParaRPr lang="zh-CN" altLang="en-US" sz="4000" b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hlinkClick r:id="rId1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1994" name="矩形 41993"/>
          <p:cNvSpPr/>
          <p:nvPr/>
        </p:nvSpPr>
        <p:spPr>
          <a:xfrm>
            <a:off x="2750185" y="137478"/>
            <a:ext cx="4000500" cy="471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635" y="751205"/>
            <a:ext cx="82200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六王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毕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四海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一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蜀山兀，阿房出。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覆压三百余里，隔离天日。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骊山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北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构而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西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折，直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走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咸阳。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二川溶溶，流入宫墙。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五步一楼，十步一阁；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廊腰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缦回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檐牙高啄；</a:t>
            </a:r>
            <a:endParaRPr lang="zh-CN" altLang="en-US" sz="3600">
              <a:solidFill>
                <a:schemeClr val="accent1"/>
              </a:solidFill>
              <a:latin typeface="黑体" panose="02010609060101010101" pitchFamily="49" charset="-122"/>
              <a:sym typeface="+mn-ea"/>
            </a:endParaRP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各抱地势，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钩心斗角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99720" y="480949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41986" name="表格 41985"/>
          <p:cNvGraphicFramePr/>
          <p:nvPr/>
        </p:nvGraphicFramePr>
        <p:xfrm>
          <a:off x="97790" y="115570"/>
          <a:ext cx="9074150" cy="7400925"/>
        </p:xfrm>
        <a:graphic>
          <a:graphicData uri="http://schemas.openxmlformats.org/drawingml/2006/table">
            <a:tbl>
              <a:tblPr/>
              <a:tblGrid>
                <a:gridCol w="3082925"/>
                <a:gridCol w="5991225"/>
              </a:tblGrid>
              <a:tr h="74009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altLang="en-US" sz="32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六王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毕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四海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蜀山兀，阿房出。覆压三百余里，隔离天日。骊山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西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折，直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咸阳。二川溶溶，流入宫墙。五步一楼，十步一阁；廊腰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缦回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檐牙高啄；各抱地势，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钩心斗角</a:t>
                      </a:r>
                      <a:r>
                        <a:rPr lang="zh-CN" altLang="en-US" sz="4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  <a:endParaRPr lang="zh-CN" altLang="en-US" sz="4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1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1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just">
                        <a:buNone/>
                      </a:pP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覆灭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天下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统一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蜀郡的山林伐光了，于是造起了阿房宫。（它）占地三百余里，（楼阁高耸）遮天蔽日。（阿房宫）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从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骊山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麓建起，折而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向西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一直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咸阳。（渭水、樊川）两条河流，滔滔地流入宫墙。五步一座高楼，十步一座亭阁；走廊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曲折如宽带回环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屋檐翘起似高鸟啄食；（这些楼阁）各随地势而建，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座座通连、檐角交错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994" name="矩形 41993"/>
          <p:cNvSpPr/>
          <p:nvPr/>
        </p:nvSpPr>
        <p:spPr>
          <a:xfrm>
            <a:off x="2844800" y="-93662"/>
            <a:ext cx="4000500" cy="471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图片 18433" descr="阿房宫白描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1828800" y="1219200"/>
            <a:ext cx="4572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1" charset="-122"/>
              </a:rPr>
              <a:t>     </a:t>
            </a:r>
            <a:endParaRPr lang="zh-CN" altLang="en-US" sz="6600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654685" y="386715"/>
            <a:ext cx="7153910" cy="2800350"/>
          </a:xfrm>
          <a:noFill/>
        </p:spPr>
        <p:txBody>
          <a:bodyPr/>
          <a:p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盘盘焉，囷囷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焉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，蜂房水涡，矗不知其几千万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落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长桥卧波，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未云何龙？复道行空，不霁何虹？</a:t>
            </a:r>
            <a:endParaRPr lang="zh-CN" altLang="en-US" sz="40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3" name="直接连接符 43012"/>
          <p:cNvSpPr/>
          <p:nvPr/>
        </p:nvSpPr>
        <p:spPr>
          <a:xfrm flipH="1">
            <a:off x="-95250" y="117475"/>
            <a:ext cx="351472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直接连接符 43013"/>
          <p:cNvSpPr/>
          <p:nvPr/>
        </p:nvSpPr>
        <p:spPr>
          <a:xfrm>
            <a:off x="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5" name="直接连接符 43014"/>
          <p:cNvSpPr/>
          <p:nvPr/>
        </p:nvSpPr>
        <p:spPr>
          <a:xfrm>
            <a:off x="0" y="6453188"/>
            <a:ext cx="356393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654685" y="366522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3492500" y="-12700"/>
            <a:ext cx="5616575" cy="6394450"/>
          </a:xfrm>
          <a:noFill/>
        </p:spPr>
        <p:txBody>
          <a:bodyPr anchor="ctr"/>
          <a:p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盘旋的，屈曲的，像蜂房，像水涡，矗立着，不知它们有几千万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长桥横卧在水面上，（就如同游龙一般，可是，）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没有云彩，怎（会有）龙（腾空）？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复道横空而跨，（就好像天上的彩虹，）（可是）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不是雨过天晴，怎（会有虹霓（凌空）？</a:t>
            </a:r>
            <a:endParaRPr lang="zh-CN" altLang="en-US" sz="3600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34925" y="-22225"/>
            <a:ext cx="3457575" cy="6475413"/>
          </a:xfrm>
          <a:solidFill>
            <a:srgbClr val="000000">
              <a:alpha val="100000"/>
            </a:srgbClr>
          </a:solidFill>
        </p:spPr>
        <p:txBody>
          <a:bodyPr/>
          <a:p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盘盘焉，囷囷焉，蜂房水涡，矗不知其几千万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落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长桥卧波，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未云何龙？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复道行空，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不霁何虹？</a:t>
            </a:r>
            <a:endParaRPr lang="zh-CN" altLang="en-US" sz="40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2" name="直接连接符 43011"/>
          <p:cNvSpPr/>
          <p:nvPr/>
        </p:nvSpPr>
        <p:spPr>
          <a:xfrm>
            <a:off x="349250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3" name="直接连接符 43012"/>
          <p:cNvSpPr/>
          <p:nvPr/>
        </p:nvSpPr>
        <p:spPr>
          <a:xfrm flipH="1">
            <a:off x="-95250" y="117475"/>
            <a:ext cx="351472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直接连接符 43013"/>
          <p:cNvSpPr/>
          <p:nvPr/>
        </p:nvSpPr>
        <p:spPr>
          <a:xfrm>
            <a:off x="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5" name="直接连接符 43014"/>
          <p:cNvSpPr/>
          <p:nvPr/>
        </p:nvSpPr>
        <p:spPr>
          <a:xfrm>
            <a:off x="0" y="6453188"/>
            <a:ext cx="356393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>
          <a:xfrm>
            <a:off x="768350" y="207010"/>
            <a:ext cx="7263765" cy="3262630"/>
          </a:xfrm>
          <a:noFill/>
        </p:spPr>
        <p:txBody>
          <a:bodyPr anchor="ctr"/>
          <a:p>
            <a:r>
              <a:rPr lang="en-US" altLang="zh-CN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高低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冥迷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，不知西东。歌台暖响，春光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融融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；舞殿冷袖，风雨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凄凄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。一日之内，一宫之间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而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气候不齐。</a:t>
            </a:r>
            <a:endParaRPr lang="zh-CN" altLang="en-US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3852863" y="-381000"/>
            <a:ext cx="5291137" cy="7051675"/>
          </a:xfrm>
          <a:noFill/>
        </p:spPr>
        <p:txBody>
          <a:bodyPr/>
          <a:p>
            <a:endParaRPr lang="zh-CN" altLang="en-US" sz="3600" b="1">
              <a:solidFill>
                <a:schemeClr val="accent1"/>
              </a:solidFill>
            </a:endParaRPr>
          </a:p>
          <a:p>
            <a:endParaRPr lang="zh-CN" altLang="en-US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350" y="3676015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>
          <a:xfrm>
            <a:off x="-103187" y="-309562"/>
            <a:ext cx="3956050" cy="7053262"/>
          </a:xfrm>
          <a:solidFill>
            <a:srgbClr val="000000">
              <a:alpha val="100000"/>
            </a:srgbClr>
          </a:solidFill>
        </p:spPr>
        <p:txBody>
          <a:bodyPr anchor="ctr"/>
          <a:p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高低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冥迷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，不知西东。歌台暖响，春光融融；舞殿冷袖，风雨凄凄。一日之内，一宫之间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而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气候不齐。</a:t>
            </a:r>
            <a:endParaRPr lang="zh-CN" altLang="en-US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3852863" y="-381000"/>
            <a:ext cx="5291137" cy="7051675"/>
          </a:xfrm>
          <a:noFill/>
        </p:spPr>
        <p:txBody>
          <a:bodyPr/>
          <a:p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（楼阁）高低错落，令人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迷蒙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不辨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南北西东。台上歌声温润，洋溢着春天般的欢乐；殿中舞袖飘拂，充满着风雨交加般的凄冷。（歌舞纷繁不断，欢乐悲戚丛生）一天之内，同一座宫殿之中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天气冷暖不一。</a:t>
            </a:r>
            <a:br>
              <a:rPr lang="zh-CN" altLang="en-US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3708400" y="2924175"/>
            <a:ext cx="5638800" cy="31146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楼阁之多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设计工致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宫中的歌舞之盛</a:t>
            </a: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3733800" y="1447800"/>
            <a:ext cx="3810000" cy="13112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占地广</a:t>
            </a:r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建筑物之高</a:t>
            </a:r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8101013" y="3213100"/>
            <a:ext cx="873125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壮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1143000" y="762000"/>
            <a:ext cx="1676400" cy="7016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黑体" panose="02010609060101010101" pitchFamily="49" charset="-122"/>
              </a:rPr>
              <a:t>来历</a:t>
            </a:r>
            <a:endParaRPr lang="zh-CN" altLang="en-US" sz="40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1187450" y="1412875"/>
            <a:ext cx="1524000" cy="11906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外在形势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1187450" y="3502025"/>
            <a:ext cx="1524000" cy="11906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本体建筑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6" name="左大括号 48135"/>
          <p:cNvSpPr/>
          <p:nvPr/>
        </p:nvSpPr>
        <p:spPr>
          <a:xfrm>
            <a:off x="914400" y="1676400"/>
            <a:ext cx="152400" cy="3581400"/>
          </a:xfrm>
          <a:prstGeom prst="leftBrace">
            <a:avLst>
              <a:gd name="adj1" fmla="val 195833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7" name="右箭头 48136"/>
          <p:cNvSpPr/>
          <p:nvPr/>
        </p:nvSpPr>
        <p:spPr>
          <a:xfrm>
            <a:off x="2819400" y="19050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8" name="右箭头 48137"/>
          <p:cNvSpPr/>
          <p:nvPr/>
        </p:nvSpPr>
        <p:spPr>
          <a:xfrm>
            <a:off x="2819400" y="38100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9" name="右箭头 48138"/>
          <p:cNvSpPr/>
          <p:nvPr/>
        </p:nvSpPr>
        <p:spPr>
          <a:xfrm>
            <a:off x="7162800" y="32766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40" name="文本框 48139"/>
          <p:cNvSpPr txBox="1"/>
          <p:nvPr/>
        </p:nvSpPr>
        <p:spPr>
          <a:xfrm>
            <a:off x="228600" y="0"/>
            <a:ext cx="487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分析第一段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81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813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13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 build="p"/>
      <p:bldP spid="48131" grpId="0" bldLvl="0" animBg="1"/>
      <p:bldP spid="48132" grpId="0" animBg="1"/>
      <p:bldP spid="48133" grpId="0" bldLvl="0" animBg="1"/>
      <p:bldP spid="48134" grpId="0" bldLvl="0" animBg="1"/>
      <p:bldP spid="481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4" name="文本框 49153"/>
          <p:cNvSpPr txBox="1"/>
          <p:nvPr/>
        </p:nvSpPr>
        <p:spPr>
          <a:xfrm>
            <a:off x="107950" y="620713"/>
            <a:ext cx="9144000" cy="56388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     </a:t>
            </a:r>
            <a:r>
              <a:rPr lang="zh-CN" altLang="en-US" sz="44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在这一节中，作者由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远及近，由外及内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逐一介绍了阿房宫之奇观，叙述中时有大胆的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夸张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、贴切生动之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比喻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，如“长桥卧波”，“复道行空”，用笔经济，形象生动。叙述中也间有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动态描写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，像定“二川”，写歌舞，状声摹形，引人入胜。再加上大量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对偶句式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的运用，使文句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音节铿锵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，并有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音韵之美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3730" name="图片 73729" descr="Y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0535"/>
            <a:ext cx="6191250" cy="702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文本框 73730" descr="白色大理石"/>
          <p:cNvSpPr txBox="1"/>
          <p:nvPr/>
        </p:nvSpPr>
        <p:spPr>
          <a:xfrm>
            <a:off x="5292725" y="0"/>
            <a:ext cx="3502025" cy="6553200"/>
          </a:xfrm>
          <a:prstGeom prst="rect">
            <a:avLst/>
          </a:prstGeom>
          <a:blipFill rotWithShape="0">
            <a:blip r:embed="rId2"/>
          </a:blipFill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本段语言极富表现力：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“毕”、“一”、“兀”、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“出”四个字揭示了秦始皇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统一中国以后的骄纵享乐，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饱含着几十万劳动者的无数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辛苦和血泪，寓情于叙，爱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憎强烈。“覆压”言其广，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“隔离”言其高，“构”、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“折”、“走”、“流”，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又使巨大的建筑群动了起来。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以龙喻桥，以虹喻道，再配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上“卧波、行宫”，将静物写活。又故作疑问，构成对句，意境迷离。“歌台、舞殿”互文，又突出反映了受尽欺凌和侮辱的宫女们的痛苦心情。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这些极富表现力的语言下文揭露秦始皇骄奢淫逸的生活作了铺垫。</a:t>
            </a:r>
            <a:endParaRPr lang="zh-CN" altLang="en-US" sz="2400" b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1524000" y="556260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多少楼台烟雨中</a:t>
            </a: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0193" name="表格 50192"/>
          <p:cNvGraphicFramePr/>
          <p:nvPr/>
        </p:nvGraphicFramePr>
        <p:xfrm>
          <a:off x="583565" y="707390"/>
          <a:ext cx="7412990" cy="3635375"/>
        </p:xfrm>
        <a:graphic>
          <a:graphicData uri="http://schemas.openxmlformats.org/drawingml/2006/table">
            <a:tbl>
              <a:tblPr/>
              <a:tblGrid>
                <a:gridCol w="182880"/>
                <a:gridCol w="7230110"/>
              </a:tblGrid>
              <a:tr h="36353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4000" b="1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妃嫔</a:t>
                      </a: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媵</a:t>
                      </a: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嫱，王子皇孙，辞楼下殿，</a:t>
                      </a: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辇</a:t>
                      </a: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来于秦。</a:t>
                      </a:r>
                      <a:r>
                        <a:rPr lang="zh-CN" altLang="en-US" sz="40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朝歌夜弦</a:t>
                      </a:r>
                      <a:r>
                        <a:rPr lang="zh-CN" altLang="en-US" sz="4000" b="1"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，</a:t>
                      </a: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为秦宫人。明星荧荧，开妆镜也；绿云扰扰，梳晓鬟也；渭流涨腻，弃脂水也；烟斜雾横，焚椒兰也</a:t>
                      </a:r>
                      <a:r>
                        <a:rPr lang="zh-CN" altLang="en-US" sz="4000" b="1">
                          <a:latin typeface="楷体_GB2312" pitchFamily="1" charset="-122"/>
                          <a:ea typeface="楷体_GB2312" pitchFamily="1" charset="-122"/>
                          <a:sym typeface="+mn-ea"/>
                        </a:rPr>
                        <a:t>。</a:t>
                      </a:r>
                      <a:endParaRPr lang="zh-CN" altLang="en-US" sz="4000" b="1">
                        <a:latin typeface="楷体_GB2312" pitchFamily="1" charset="-122"/>
                        <a:ea typeface="楷体_GB2312" pitchFamily="1" charset="-122"/>
                        <a:sym typeface="+mn-ea"/>
                      </a:endParaRPr>
                    </a:p>
                    <a:p>
                      <a:pPr marL="0" lvl="0" indent="0" algn="just">
                        <a:buNone/>
                      </a:pPr>
                      <a:endParaRPr lang="zh-CN" altLang="en-US" sz="4000" b="1">
                        <a:solidFill>
                          <a:srgbClr val="0000FF"/>
                        </a:solidFill>
                        <a:latin typeface="楷体_GB2312" pitchFamily="1" charset="-122"/>
                        <a:ea typeface="楷体_GB2312" pitchFamily="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86" name="矩形 50185"/>
          <p:cNvSpPr/>
          <p:nvPr/>
        </p:nvSpPr>
        <p:spPr>
          <a:xfrm>
            <a:off x="2627313" y="0"/>
            <a:ext cx="4000500" cy="404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课文译文二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7720" y="4883785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0193" name="表格 50192"/>
          <p:cNvGraphicFramePr/>
          <p:nvPr/>
        </p:nvGraphicFramePr>
        <p:xfrm>
          <a:off x="323533" y="328930"/>
          <a:ext cx="8496300" cy="5257800"/>
        </p:xfrm>
        <a:graphic>
          <a:graphicData uri="http://schemas.openxmlformats.org/drawingml/2006/table">
            <a:tbl>
              <a:tblPr/>
              <a:tblGrid>
                <a:gridCol w="2722563"/>
                <a:gridCol w="5773737"/>
              </a:tblGrid>
              <a:tr h="5257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妃嫔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媵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嫱，王子皇孙，辞楼下殿，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辇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来于秦。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朝歌夜弦</a:t>
                      </a:r>
                      <a:r>
                        <a:rPr lang="zh-CN" altLang="en-US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为秦宫人。明星荧荧，开妆镜也；绿云扰扰，梳晓鬟也；渭流涨腻，弃脂水也；烟斜雾横，焚椒兰也</a:t>
                      </a:r>
                      <a:r>
                        <a:rPr lang="zh-CN" altLang="en-US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  <a:endParaRPr lang="zh-CN" altLang="en-US" b="1"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六国的妃嫔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宫女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诸侯们的公主、孙女，辞别了（自己国家的）楼阁宫殿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乘辇车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送到西秦。（她们）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日夜弹唱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成了秦皇的后宫之人。（光如）明星闪亮，原来是（宫人们）打开了梳妆镜；（色似）乌云纷扰，原来是（宫人们）一早梳理发鬓；渭水涨起了一层油腻，原来是（宫人们）泼掉的漂满粉脂的洗脸水；烟雾弥漫，原来是（宫人们）点燃椒兰香料以熏衣物。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86" name="矩形 50185"/>
          <p:cNvSpPr/>
          <p:nvPr/>
        </p:nvSpPr>
        <p:spPr>
          <a:xfrm>
            <a:off x="2627313" y="0"/>
            <a:ext cx="4000500" cy="404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课文译文二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410845" y="289560"/>
            <a:ext cx="8386445" cy="4350385"/>
          </a:xfrm>
          <a:noFill/>
        </p:spPr>
        <p:txBody>
          <a:bodyPr anchor="ctr"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雷霆乍惊，宫车过也；辘辘远听，杳不知其所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也。一肌一容，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尽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态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极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妍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缦立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远视，而望幸焉；有不得见者三十六年。</a:t>
            </a:r>
            <a: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b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4069080" y="0"/>
            <a:ext cx="4871085" cy="6979920"/>
          </a:xfrm>
          <a:noFill/>
        </p:spPr>
        <p:txBody>
          <a:bodyPr/>
          <a:p>
            <a:pPr algn="just">
              <a:lnSpc>
                <a:spcPct val="80000"/>
              </a:lnSpc>
              <a:buNone/>
            </a:pPr>
            <a:r>
              <a:rPr lang="zh-CN" altLang="en-US" b="1" dirty="0"/>
              <a:t>  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4" name="直接连接符 51203"/>
          <p:cNvSpPr/>
          <p:nvPr/>
        </p:nvSpPr>
        <p:spPr>
          <a:xfrm>
            <a:off x="4284663" y="0"/>
            <a:ext cx="71437" cy="6381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840105" y="407543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图片 21505" descr="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948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7616825" y="476250"/>
            <a:ext cx="915988" cy="5400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蜀山兀，阿房出</a:t>
            </a:r>
            <a:endParaRPr lang="zh-CN" altLang="en-US" sz="4800" b="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21508" name="图片 21507" descr="秦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21508"/>
          <p:cNvSpPr txBox="1"/>
          <p:nvPr/>
        </p:nvSpPr>
        <p:spPr>
          <a:xfrm>
            <a:off x="395288" y="333375"/>
            <a:ext cx="3960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五步一楼，十步一阁</a:t>
            </a:r>
            <a:endParaRPr lang="zh-CN" altLang="en-US" sz="3200" b="0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21510" name="图片 21509" descr="长廊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文本框 21510"/>
          <p:cNvSpPr txBox="1"/>
          <p:nvPr/>
        </p:nvSpPr>
        <p:spPr>
          <a:xfrm>
            <a:off x="288925" y="5949950"/>
            <a:ext cx="2195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廊腰缦回</a:t>
            </a:r>
            <a:endParaRPr lang="zh-CN" altLang="en-US" sz="3600" b="0" dirty="0">
              <a:solidFill>
                <a:srgbClr val="CC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21512" name="图片 21511" descr="廊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450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3" name="文本框 21512"/>
          <p:cNvSpPr txBox="1"/>
          <p:nvPr/>
        </p:nvSpPr>
        <p:spPr>
          <a:xfrm>
            <a:off x="1835150" y="6021388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檐牙高啄</a:t>
            </a:r>
            <a:endParaRPr lang="zh-CN" altLang="en-US" sz="3600" b="0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1" grpId="0"/>
      <p:bldP spid="215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-22225" y="47625"/>
            <a:ext cx="4090988" cy="6765925"/>
          </a:xfrm>
          <a:solidFill>
            <a:srgbClr val="000000">
              <a:alpha val="100000"/>
            </a:srgbClr>
          </a:solidFill>
        </p:spPr>
        <p:txBody>
          <a:bodyPr anchor="ctr"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雷霆乍惊，宫车过也；辘辘远听，杳不知其所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也。一肌一容，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尽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态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极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妍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缦立远视，而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望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幸焉；有不得见者三十六年。</a:t>
            </a:r>
            <a: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b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4069080" y="0"/>
            <a:ext cx="4871085" cy="6979920"/>
          </a:xfrm>
          <a:noFill/>
        </p:spPr>
        <p:txBody>
          <a:bodyPr/>
          <a:p>
            <a:pPr algn="just">
              <a:lnSpc>
                <a:spcPct val="80000"/>
              </a:lnSpc>
              <a:buNone/>
            </a:pPr>
            <a:r>
              <a:rPr lang="zh-CN" altLang="en-US" b="1" dirty="0"/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疾雷忽然震响，原来是（皇上的）宫车驰过；辗辗车声越听越远，无影无声，不知它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驶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向什么地方。（宫人们）任何一处肌肤，任何一种姿态，都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极尽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娇艳美丽，（她们）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久久地伫立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，远远地凝望，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得到皇帝的宠幸；（可是，）有的宫人好长时间都未见到过（皇上）的身影。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4" name="直接连接符 51203"/>
          <p:cNvSpPr/>
          <p:nvPr/>
        </p:nvSpPr>
        <p:spPr>
          <a:xfrm>
            <a:off x="4284663" y="0"/>
            <a:ext cx="71437" cy="6381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723265" y="272415"/>
            <a:ext cx="7435850" cy="4138295"/>
          </a:xfrm>
          <a:noFill/>
        </p:spPr>
        <p:txBody>
          <a:bodyPr anchor="ctr"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燕赵之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收藏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，韩魏之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经营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，齐楚之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精英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，几世几年，剽掠其人，倚叠如山；一旦不能有，输来其间，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鼎铛玉石，金块珠砾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弃掷逦迤，秦人视之，亦不甚惜</a:t>
            </a:r>
            <a:endParaRPr lang="zh-CN" altLang="en-US" sz="36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3781425" y="117475"/>
            <a:ext cx="5062538" cy="6624638"/>
          </a:xfrm>
          <a:noFill/>
        </p:spPr>
        <p:txBody>
          <a:bodyPr/>
          <a:p>
            <a:pPr algn="just">
              <a:buNone/>
            </a:pPr>
            <a:r>
              <a:rPr lang="zh-CN" altLang="en-US" b="1" dirty="0"/>
              <a:t> 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2228" name="直接连接符 52227"/>
          <p:cNvSpPr/>
          <p:nvPr/>
        </p:nvSpPr>
        <p:spPr>
          <a:xfrm>
            <a:off x="3924300" y="44450"/>
            <a:ext cx="73025" cy="6813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840105" y="407543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109538" y="0"/>
            <a:ext cx="3814762" cy="6742113"/>
          </a:xfrm>
          <a:solidFill>
            <a:srgbClr val="000000">
              <a:alpha val="100000"/>
            </a:srgbClr>
          </a:solidFill>
        </p:spPr>
        <p:txBody>
          <a:bodyPr anchor="ctr"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燕赵之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收藏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，韩魏之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经营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，齐楚之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精英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，几世几年，剽掠其人，倚叠如山；一旦不能有，输来其间，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鼎铛玉石，金块珠砾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弃掷逦迤，秦人视之，亦不甚惜</a:t>
            </a:r>
            <a:endParaRPr lang="zh-CN" altLang="en-US" sz="36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3781425" y="117475"/>
            <a:ext cx="5062538" cy="6624638"/>
          </a:xfrm>
          <a:noFill/>
        </p:spPr>
        <p:txBody>
          <a:bodyPr/>
          <a:p>
            <a:pPr algn="just">
              <a:buNone/>
            </a:pPr>
            <a:r>
              <a:rPr lang="zh-CN" altLang="en-US" b="1" dirty="0"/>
              <a:t>  </a:t>
            </a:r>
            <a:r>
              <a:rPr lang="zh-CN" altLang="en-US" b="1" dirty="0">
                <a:solidFill>
                  <a:schemeClr val="accent1"/>
                </a:solidFill>
              </a:rPr>
              <a:t>燕国赵国</a:t>
            </a:r>
            <a:r>
              <a:rPr lang="zh-CN" altLang="en-US" b="1" dirty="0">
                <a:solidFill>
                  <a:srgbClr val="FF0000"/>
                </a:solidFill>
              </a:rPr>
              <a:t>收藏的珠玉</a:t>
            </a:r>
            <a:r>
              <a:rPr lang="zh-CN" altLang="en-US" b="1" dirty="0">
                <a:solidFill>
                  <a:schemeClr val="accent1"/>
                </a:solidFill>
              </a:rPr>
              <a:t>，韩国魏国</a:t>
            </a:r>
            <a:r>
              <a:rPr lang="zh-CN" altLang="en-US" b="1" dirty="0">
                <a:solidFill>
                  <a:srgbClr val="FF0000"/>
                </a:solidFill>
              </a:rPr>
              <a:t>聚敛的金银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chemeClr val="accent1"/>
                </a:solidFill>
              </a:rPr>
              <a:t>齐国楚国的</a:t>
            </a:r>
            <a:r>
              <a:rPr lang="zh-CN" altLang="en-US" b="1" dirty="0">
                <a:solidFill>
                  <a:srgbClr val="FF0000"/>
                </a:solidFill>
              </a:rPr>
              <a:t>瑰宝奇珍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FF"/>
                </a:solidFill>
              </a:rPr>
              <a:t>多少代，多少年，从（本国）百姓那里劫掠而来，堆积如山；一旦（国家灭亡）不能再占有，统统运进了阿房宫中，于是，</a:t>
            </a:r>
            <a:r>
              <a:rPr lang="zh-CN" altLang="en-US" b="1" dirty="0">
                <a:solidFill>
                  <a:srgbClr val="FF0000"/>
                </a:solidFill>
              </a:rPr>
              <a:t>把宝鼎视为铁锅，把美玉看作石头，把黄金视同土块，把珍珠看成石子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FF"/>
                </a:solidFill>
              </a:rPr>
              <a:t>随地丢弃，秦人看着这些宝物并不怎么爱惜。</a:t>
            </a:r>
            <a:endParaRPr lang="zh-CN" altLang="en-US" b="1" dirty="0">
              <a:solidFill>
                <a:srgbClr val="0000FF"/>
              </a:solidFill>
            </a:endParaRPr>
          </a:p>
          <a:p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2228" name="直接连接符 52227"/>
          <p:cNvSpPr/>
          <p:nvPr/>
        </p:nvSpPr>
        <p:spPr>
          <a:xfrm>
            <a:off x="3924300" y="44450"/>
            <a:ext cx="73025" cy="6813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3250" name="矩形 53249"/>
          <p:cNvSpPr/>
          <p:nvPr/>
        </p:nvSpPr>
        <p:spPr>
          <a:xfrm>
            <a:off x="0" y="2819400"/>
            <a:ext cx="9144000" cy="33877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“燕赵之收藏，韩魏之经营，齐楚之精英”</a:t>
            </a:r>
            <a:r>
              <a:rPr lang="zh-CN" altLang="en-US" sz="3600" b="0">
                <a:solidFill>
                  <a:srgbClr val="66FF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用了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互文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的修辞格</a:t>
            </a:r>
            <a:r>
              <a:rPr lang="en-US" altLang="zh-CN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本应合在一起说的词，因对偶、押韵或字数的限制，临时拆天来使用，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但理解时又应合在一块儿。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这句话可译为“燕、赵、齐、楚、韩、魏六同之统治者有无数的金玉珍宝。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0" y="73025"/>
            <a:ext cx="9144000" cy="1189038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  </a:t>
            </a:r>
            <a:r>
              <a:rPr lang="zh-CN" altLang="en-US" sz="32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          </a:t>
            </a:r>
            <a:r>
              <a:rPr lang="zh-CN" altLang="en-US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endParaRPr lang="zh-CN" altLang="en-US" sz="3600" b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（一）分析第二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段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</a:t>
            </a:r>
            <a:endParaRPr lang="zh-CN" altLang="en-US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0" y="1219200"/>
            <a:ext cx="9144000" cy="17399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“绿云扰扰”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绿云，浓墨有光彩的云，此处形容女子的头发黑密；扰扰，纷乱蓬松的样子。</a:t>
            </a:r>
            <a:endParaRPr lang="zh-CN" altLang="en-US" sz="36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  <p:bldP spid="5325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0" y="0"/>
            <a:ext cx="9144000" cy="501586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、辇来于秦</a:t>
            </a:r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辇：名词作动词，乘辇车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、燕赵之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，韩魏之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经营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，齐楚之</a:t>
            </a:r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精英</a:t>
            </a:r>
            <a:r>
              <a:rPr lang="zh-CN" altLang="en-US" sz="4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4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0">
              <a:solidFill>
                <a:srgbClr val="00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、鼎铛玉石，金块珠砾</a:t>
            </a:r>
            <a:endParaRPr lang="zh-CN" altLang="en-US" sz="4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铛、石、块、砾，是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名词意动用法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0" y="2286000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收藏，经营，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动词用作名词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，指收藏的金银珠宝，经营的金银珠宝。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298" name="文本框 55297"/>
          <p:cNvSpPr txBox="1"/>
          <p:nvPr/>
        </p:nvSpPr>
        <p:spPr>
          <a:xfrm>
            <a:off x="0" y="974090"/>
            <a:ext cx="5666740" cy="25533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）宫人的生活情境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早上梳妆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生活寂寞</a:t>
            </a:r>
            <a:endParaRPr lang="zh-CN" altLang="en-US" sz="4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矩形 55298"/>
          <p:cNvSpPr/>
          <p:nvPr/>
        </p:nvSpPr>
        <p:spPr>
          <a:xfrm>
            <a:off x="5292725" y="1989138"/>
            <a:ext cx="3733800" cy="22891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宫女之多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宫人命运悲惨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反映秦王的生活奢侈，荒淫。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0" name="右箭头 55299"/>
          <p:cNvSpPr/>
          <p:nvPr/>
        </p:nvSpPr>
        <p:spPr>
          <a:xfrm>
            <a:off x="3657600" y="2743200"/>
            <a:ext cx="1371600" cy="533400"/>
          </a:xfrm>
          <a:prstGeom prst="rightArrow">
            <a:avLst>
              <a:gd name="adj1" fmla="val 50000"/>
              <a:gd name="adj2" fmla="val 64285"/>
            </a:avLst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01" name="文本框 55300"/>
          <p:cNvSpPr txBox="1"/>
          <p:nvPr/>
        </p:nvSpPr>
        <p:spPr>
          <a:xfrm>
            <a:off x="990600" y="4495800"/>
            <a:ext cx="2895600" cy="64135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）秦爱纷奢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8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8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8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8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8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8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2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299">
                                            <p:txEl>
                                              <p:charRg st="5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5299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 build="p"/>
      <p:bldP spid="55299" grpId="0" animBg="1" build="p"/>
      <p:bldP spid="5530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991475" cy="1812925"/>
          </a:xfrm>
          <a:solidFill>
            <a:srgbClr val="000000">
              <a:alpha val="100000"/>
            </a:srgbClr>
          </a:solidFill>
        </p:spPr>
        <p:txBody>
          <a:bodyPr vert="horz" wrap="square" anchor="ctr"/>
          <a:p>
            <a:pPr algn="l"/>
            <a:r>
              <a:rPr lang="zh-CN" altLang="en-US" sz="4000" b="1"/>
              <a:t>第二段：铺叙统治者生活的荒淫、奢靡</a:t>
            </a:r>
            <a:endParaRPr lang="zh-CN" altLang="en-US" sz="4000" b="1"/>
          </a:p>
        </p:txBody>
      </p:sp>
      <p:sp>
        <p:nvSpPr>
          <p:cNvPr id="56323" name="Rectangle 3"/>
          <p:cNvSpPr>
            <a:spLocks noGrp="1"/>
          </p:cNvSpPr>
          <p:nvPr>
            <p:ph type="body"/>
          </p:nvPr>
        </p:nvSpPr>
        <p:spPr>
          <a:xfrm>
            <a:off x="684213" y="2854325"/>
            <a:ext cx="8135937" cy="3024188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p>
            <a:r>
              <a:rPr lang="zh-CN" altLang="en-US" b="1" dirty="0"/>
              <a:t>（</a:t>
            </a:r>
            <a:r>
              <a:rPr lang="en-US" altLang="zh-CN" sz="4800" b="1"/>
              <a:t>1</a:t>
            </a:r>
            <a:r>
              <a:rPr lang="zh-CN" altLang="en-US" sz="4800" b="1" dirty="0"/>
              <a:t>）写供</a:t>
            </a:r>
            <a:r>
              <a:rPr lang="zh-CN" altLang="en-US" sz="4400" b="1" dirty="0"/>
              <a:t>玩乐</a:t>
            </a:r>
            <a:r>
              <a:rPr lang="zh-CN" altLang="en-US" sz="4800" b="1" dirty="0"/>
              <a:t>的宫人来源。</a:t>
            </a:r>
            <a:endParaRPr lang="zh-CN" altLang="en-US" sz="4800" b="1" dirty="0"/>
          </a:p>
          <a:p>
            <a:r>
              <a:rPr lang="zh-CN" altLang="en-US" sz="4800" b="1" dirty="0"/>
              <a:t>（</a:t>
            </a:r>
            <a:r>
              <a:rPr lang="en-US" altLang="zh-CN" sz="4800" b="1"/>
              <a:t>2</a:t>
            </a:r>
            <a:r>
              <a:rPr lang="zh-CN" altLang="en-US" sz="4800" b="1" dirty="0"/>
              <a:t>）极写宫中生活荒淫、奢靡。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632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632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nimBg="1"/>
      <p:bldP spid="5632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4754" name="图片 74753" descr="Y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矩形 74754"/>
          <p:cNvSpPr/>
          <p:nvPr/>
        </p:nvSpPr>
        <p:spPr>
          <a:xfrm>
            <a:off x="3276600" y="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长安回望绣成堆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木屋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35585"/>
            <a:ext cx="8711565" cy="651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61985" y="484949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柱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49495" y="401066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09440" y="316801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69940" y="466026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梁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74180" y="507111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23920" y="38671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41270" y="188722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檩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40130" y="264604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檩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18760" y="172275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檩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94865" y="2646045"/>
            <a:ext cx="446405" cy="33718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 sz="1600"/>
              <a:t>椽</a:t>
            </a:r>
            <a:endParaRPr lang="zh-CN" altLang="en-US" sz="1600"/>
          </a:p>
        </p:txBody>
      </p:sp>
      <p:sp>
        <p:nvSpPr>
          <p:cNvPr id="13" name="文本框 12"/>
          <p:cNvSpPr txBox="1"/>
          <p:nvPr/>
        </p:nvSpPr>
        <p:spPr>
          <a:xfrm>
            <a:off x="1481455" y="1803400"/>
            <a:ext cx="109855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椽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8950" y="550164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柱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72740" y="559308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p>
            <a:r>
              <a:rPr lang="zh-CN" altLang="en-US"/>
              <a:t>柱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8382" name="表格 58381"/>
          <p:cNvGraphicFramePr/>
          <p:nvPr/>
        </p:nvGraphicFramePr>
        <p:xfrm>
          <a:off x="481330" y="765175"/>
          <a:ext cx="8496300" cy="5578475"/>
        </p:xfrm>
        <a:graphic>
          <a:graphicData uri="http://schemas.openxmlformats.org/drawingml/2006/table">
            <a:tbl>
              <a:tblPr/>
              <a:tblGrid>
                <a:gridCol w="7519035"/>
                <a:gridCol w="977265"/>
              </a:tblGrid>
              <a:tr h="55784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 嗟乎！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一人之心，千万人之心也</a:t>
                      </a: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秦爱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纷奢</a:t>
                      </a: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人亦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念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其家。奈何取之尽锱铢，用之如泥沙？使负栋之柱，多于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南亩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之农夫；</a:t>
                      </a:r>
                      <a:endParaRPr lang="zh-CN" altLang="en-US" sz="4800" b="1">
                        <a:solidFill>
                          <a:schemeClr val="accent1"/>
                        </a:solidFill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4800" b="1"/>
                        <a:t>  </a:t>
                      </a:r>
                      <a:endParaRPr lang="zh-CN" altLang="en-US" sz="48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78" name="矩形 58377"/>
          <p:cNvSpPr/>
          <p:nvPr/>
        </p:nvSpPr>
        <p:spPr>
          <a:xfrm>
            <a:off x="2484438" y="188913"/>
            <a:ext cx="40005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30000"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课文译文三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7720" y="5052695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图片 22529" descr="乐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50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6669088" y="1270000"/>
            <a:ext cx="1647825" cy="3671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歌台暖响</a:t>
            </a:r>
            <a:r>
              <a:rPr lang="zh-CN" altLang="en-US" sz="4800" b="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舞殿冷袖</a:t>
            </a:r>
            <a:endParaRPr lang="zh-CN" altLang="en-US" sz="4800" b="0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2532" name="图片 22531" descr="宫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22532"/>
          <p:cNvSpPr txBox="1"/>
          <p:nvPr/>
        </p:nvSpPr>
        <p:spPr>
          <a:xfrm>
            <a:off x="360363" y="333375"/>
            <a:ext cx="44275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一宫之内，而气候不齐</a:t>
            </a:r>
            <a:endParaRPr lang="zh-CN" altLang="en-US" sz="3200" b="0" dirty="0">
              <a:solidFill>
                <a:srgbClr val="CC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8382" name="表格 58381"/>
          <p:cNvGraphicFramePr/>
          <p:nvPr/>
        </p:nvGraphicFramePr>
        <p:xfrm>
          <a:off x="323850" y="765175"/>
          <a:ext cx="8496300" cy="5578475"/>
        </p:xfrm>
        <a:graphic>
          <a:graphicData uri="http://schemas.openxmlformats.org/drawingml/2006/table">
            <a:tbl>
              <a:tblPr/>
              <a:tblGrid>
                <a:gridCol w="2928938"/>
                <a:gridCol w="5567362"/>
              </a:tblGrid>
              <a:tr h="55784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 嗟乎！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一人之心，千万人之心也</a:t>
                      </a: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纷奢</a:t>
                      </a: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人亦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念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其家。奈何取之尽锱铢，用之如泥沙？使负栋之柱，多于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南亩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之农夫；</a:t>
                      </a:r>
                      <a:endParaRPr lang="zh-CN" altLang="en-US" sz="3200" b="1">
                        <a:solidFill>
                          <a:schemeClr val="accent1"/>
                        </a:solidFill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3200" b="1"/>
                        <a:t>   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唉！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一个人的心思，也是千万人的心思（人同此心）呀！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奏统治者嗜好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繁华奢侈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人民百姓也都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顾念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自己的家。为什么搜刮（百姓的财物）一点都不放过，挥霍起来却像泥沙一样随便呢？（甚至）让支承屋梁的柱子，比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农田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里的农夫还多；</a:t>
                      </a:r>
                      <a:endParaRPr lang="zh-CN" altLang="en-US" sz="3200" b="1">
                        <a:solidFill>
                          <a:schemeClr val="accent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78" name="矩形 58377"/>
          <p:cNvSpPr/>
          <p:nvPr/>
        </p:nvSpPr>
        <p:spPr>
          <a:xfrm>
            <a:off x="2484438" y="188913"/>
            <a:ext cx="40005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课文译文三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381000" y="117475"/>
            <a:ext cx="8082915" cy="5744845"/>
          </a:xfrm>
          <a:noFill/>
        </p:spPr>
        <p:txBody>
          <a:bodyPr anchor="ctr"/>
          <a:p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架梁之椽</a:t>
            </a:r>
            <a:r>
              <a:rPr lang="en-US" altLang="zh-CN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chuán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，多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于机上之工女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钉头磷磷，多于在庾之粟粒；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瓦缝参差，多于周身之帛缕；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直栏横槛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，多于九土之城郭；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管弦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呕哑，多于市人之言语。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使天下之人，不敢言而敢怒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4000" b="1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107950" y="49213"/>
            <a:ext cx="3671888" cy="6837362"/>
          </a:xfrm>
          <a:noFill/>
        </p:spPr>
        <p:txBody>
          <a:bodyPr anchor="ctr"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架梁之椽</a:t>
            </a:r>
            <a:r>
              <a:rPr lang="en-US" altLang="zh-CN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chuán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，多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于机上之工女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钉头磷磷，多于在庾之粟粒；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瓦缝参差，多于周身之帛缕；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直栏横槛，多于九土之城郭；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管弦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呕哑，多于市人之言语。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使天下之人，不敢言而敢怒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  <a:sym typeface="+mn-ea"/>
              </a:rPr>
              <a:t>。</a:t>
            </a:r>
            <a:endParaRPr lang="zh-CN" altLang="en-US" sz="36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9395" name="文本占位符 59394"/>
          <p:cNvSpPr>
            <a:spLocks noGrp="1" noRot="1"/>
          </p:cNvSpPr>
          <p:nvPr>
            <p:ph type="body" idx="1"/>
          </p:nvPr>
        </p:nvSpPr>
        <p:spPr>
          <a:xfrm>
            <a:off x="3444875" y="389890"/>
            <a:ext cx="5591810" cy="6811645"/>
          </a:xfrm>
          <a:noFill/>
        </p:spPr>
        <p:txBody>
          <a:bodyPr/>
          <a:p>
            <a:pPr algn="just">
              <a:buNone/>
            </a:pPr>
            <a:r>
              <a:rPr lang="en-US" altLang="zh-CN" b="1">
                <a:solidFill>
                  <a:srgbClr val="0000FF"/>
                </a:solidFill>
              </a:rPr>
              <a:t>  </a:t>
            </a:r>
            <a:r>
              <a:rPr lang="zh-CN" altLang="en-US" b="1">
                <a:solidFill>
                  <a:srgbClr val="0000FF"/>
                </a:solidFill>
              </a:rPr>
              <a:t>让架在屋梁上的椽子，</a:t>
            </a:r>
            <a:r>
              <a:rPr lang="zh-CN" altLang="en-US" b="1">
                <a:solidFill>
                  <a:srgbClr val="FF0000"/>
                </a:solidFill>
              </a:rPr>
              <a:t>比布机上的织女</a:t>
            </a:r>
            <a:r>
              <a:rPr lang="zh-CN" altLang="en-US" b="1">
                <a:solidFill>
                  <a:srgbClr val="0000FF"/>
                </a:solidFill>
              </a:rPr>
              <a:t>还多；让（建筑物上）颗颗突出的钉头，比粮仓里的粟粒还多；让参差不 齐的瓦缝，比全身丝绸衣服的纱线还多；</a:t>
            </a:r>
            <a:r>
              <a:rPr lang="zh-CN" altLang="en-US" b="1">
                <a:solidFill>
                  <a:srgbClr val="FF0000"/>
                </a:solidFill>
              </a:rPr>
              <a:t>直的横的栏杆，</a:t>
            </a:r>
            <a:r>
              <a:rPr lang="zh-CN" altLang="en-US" b="1">
                <a:solidFill>
                  <a:srgbClr val="0000FF"/>
                </a:solidFill>
              </a:rPr>
              <a:t>比全国城郭的围墙还多；嘈杂的</a:t>
            </a:r>
            <a:r>
              <a:rPr lang="zh-CN" altLang="en-US" b="1">
                <a:solidFill>
                  <a:srgbClr val="FF0000"/>
                </a:solidFill>
              </a:rPr>
              <a:t>笛声琴声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0000FF"/>
                </a:solidFill>
              </a:rPr>
              <a:t>比闹市里的人声还多。（终于）致使天下人心里憋满了愤怒，却不敢说话。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59396" name="直接连接符 59395"/>
          <p:cNvSpPr/>
          <p:nvPr/>
        </p:nvSpPr>
        <p:spPr>
          <a:xfrm>
            <a:off x="3708400" y="117475"/>
            <a:ext cx="144463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 noRot="1"/>
          </p:cNvSpPr>
          <p:nvPr>
            <p:ph type="title"/>
          </p:nvPr>
        </p:nvSpPr>
        <p:spPr>
          <a:xfrm>
            <a:off x="332740" y="133985"/>
            <a:ext cx="8274685" cy="1951355"/>
          </a:xfrm>
          <a:noFill/>
        </p:spPr>
        <p:txBody>
          <a:bodyPr anchor="ctr"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独夫之心，日益骄固。戍卒叫，函谷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举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，楚人一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炬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可怜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焦土！</a:t>
            </a:r>
            <a:b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文本占位符 3"/>
          <p:cNvSpPr>
            <a:spLocks noGrp="1" noRot="1"/>
          </p:cNvSpPr>
          <p:nvPr>
            <p:ph type="body" idx="1"/>
          </p:nvPr>
        </p:nvSpPr>
        <p:spPr>
          <a:xfrm>
            <a:off x="428625" y="2164715"/>
            <a:ext cx="8083550" cy="3537585"/>
          </a:xfrm>
          <a:noFill/>
        </p:spPr>
        <p:txBody>
          <a:bodyPr/>
          <a:p>
            <a:pPr algn="just">
              <a:lnSpc>
                <a:spcPct val="90000"/>
              </a:lnSpc>
              <a:buNone/>
            </a:pPr>
            <a:r>
              <a:rPr lang="zh-CN" altLang="en-US" sz="3600" b="1" dirty="0"/>
              <a:t>  </a:t>
            </a:r>
            <a:r>
              <a:rPr lang="zh-CN" altLang="en-US" sz="3600" b="1" dirty="0">
                <a:solidFill>
                  <a:srgbClr val="0000FF"/>
                </a:solidFill>
              </a:rPr>
              <a:t>暴君秦始皇的心，一天比一天骄横顽固。（待到）戍边的士兵们一声呐喊，函谷关的天险就</a:t>
            </a:r>
            <a:r>
              <a:rPr lang="zh-CN" altLang="en-US" sz="3600" b="1" dirty="0">
                <a:solidFill>
                  <a:srgbClr val="FF0000"/>
                </a:solidFill>
              </a:rPr>
              <a:t>被攻破</a:t>
            </a:r>
            <a:r>
              <a:rPr lang="zh-CN" altLang="en-US" sz="3600" b="1" dirty="0"/>
              <a:t>，（</a:t>
            </a:r>
            <a:r>
              <a:rPr lang="zh-CN" altLang="en-US" sz="3600" b="1" dirty="0">
                <a:solidFill>
                  <a:srgbClr val="0000FF"/>
                </a:solidFill>
              </a:rPr>
              <a:t>入关的）楚人一把</a:t>
            </a:r>
            <a:r>
              <a:rPr lang="zh-CN" altLang="en-US" sz="3600" b="1" dirty="0">
                <a:solidFill>
                  <a:srgbClr val="FF0000"/>
                </a:solidFill>
              </a:rPr>
              <a:t>大火</a:t>
            </a:r>
            <a:r>
              <a:rPr lang="zh-CN" altLang="en-US" sz="3600" b="1" dirty="0"/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可惜</a:t>
            </a:r>
            <a:r>
              <a:rPr lang="zh-CN" altLang="en-US" sz="3600" b="1" dirty="0">
                <a:solidFill>
                  <a:srgbClr val="0000FF"/>
                </a:solidFill>
              </a:rPr>
              <a:t>（富丽堂皇的阿房宫）化成了一片焦土！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914400" y="609600"/>
            <a:ext cx="571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b="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0" y="0"/>
            <a:ext cx="9144000" cy="55848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（二）分析第三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段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、重点词语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纷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奢：繁华奢侈  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直栏横槛：槛读着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jiàn,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栏杆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函谷举：举，被攻占    可怜，可惜。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身上衣正单，心忧炭贱愿天寒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九月初三夜，露似珍珠月似弓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夜半虚前席，不问苍生问鬼神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charRg st="1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3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3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3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3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3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43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43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3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3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/>
      <p:bldP spid="6144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36513" y="117475"/>
            <a:ext cx="9144000" cy="64008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54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  <a:endParaRPr lang="zh-CN" altLang="en-US" sz="5400" b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       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这一段作者用了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大量的排比，比喻，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铺写了秦王的骄奢淫靡，滥用民力，致使农民起义，一举灭秦。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“叫、举、炬”三介动词，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促促相连，生动地表现了农民起义风起云涌、摧枯拉朽之势，火山爆发之烈，迅猛异常，不可压抑。“可怜焦土’与上面的壮丽描绘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形成鲜明的对比，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显得收束有力，概括了秦的迅速灭亡。</a:t>
            </a:r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5778" name="图片 75777" descr="Y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文本框 75778"/>
          <p:cNvSpPr txBox="1"/>
          <p:nvPr/>
        </p:nvSpPr>
        <p:spPr>
          <a:xfrm>
            <a:off x="4953000" y="692150"/>
            <a:ext cx="4191000" cy="5883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本段语言同样具有极强的表现力：</a:t>
            </a:r>
            <a:endParaRPr lang="zh-CN" altLang="en-US" sz="2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“嗟乎”开头，转入议论。先说人心相同，应该互相体谅。一句设问是对秦始皇穷奢极欲、强取豪夺的有力谴责。接着，摆出秦始皇的罪证，以六个排比分句，运用比喻，紧紧扣住阿房宫，进行强烈的对照描写，绘出了一幅幅秦始皇“劳民伤财”的触目惊心的图画。最后三句将独夫的骄固与人民之怒形成鲜明对照，说明了秦灭亡的到来的必然性－－“戍卒叫，函谷举，楚人一炬，可怜焦土。”这些短句相连，短促有力，生动的表现了秦末农民起义风起云涌之速，摧枯拉朽之势，火山爆发之烈。“可怜焦土”又与上文的壮丽描绘形成鲜明对照，再一次为下文的议论造势。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3490" name="表格 63489"/>
          <p:cNvGraphicFramePr/>
          <p:nvPr/>
        </p:nvGraphicFramePr>
        <p:xfrm>
          <a:off x="684213" y="1196975"/>
          <a:ext cx="7848600" cy="5211763"/>
        </p:xfrm>
        <a:graphic>
          <a:graphicData uri="http://schemas.openxmlformats.org/drawingml/2006/table">
            <a:tbl>
              <a:tblPr/>
              <a:tblGrid>
                <a:gridCol w="7235190"/>
                <a:gridCol w="613410"/>
              </a:tblGrid>
              <a:tr h="52117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4400" b="1">
                          <a:latin typeface="楷体_GB2312" pitchFamily="1" charset="-122"/>
                          <a:ea typeface="楷体_GB2312" pitchFamily="1" charset="-122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呜呼！灭六国者六国也，非秦也。</a:t>
                      </a:r>
                      <a:r>
                        <a:rPr lang="zh-CN" altLang="en-US" sz="44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族</a:t>
                      </a:r>
                      <a:r>
                        <a:rPr lang="zh-CN" altLang="en-US" sz="44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秦者秦也，非天下也。</a:t>
                      </a:r>
                      <a:endParaRPr lang="zh-CN" altLang="en-US" sz="4400" b="1">
                        <a:solidFill>
                          <a:schemeClr val="accent1"/>
                        </a:solidFill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1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400" b="1"/>
                        <a:t>   </a:t>
                      </a: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 </a:t>
                      </a:r>
                      <a:endParaRPr lang="zh-CN" altLang="en-US" sz="48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8" name="矩形 63497"/>
          <p:cNvSpPr/>
          <p:nvPr/>
        </p:nvSpPr>
        <p:spPr>
          <a:xfrm>
            <a:off x="2771775" y="333375"/>
            <a:ext cx="40005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课文译文四</a:t>
            </a:r>
            <a:endParaRPr lang="zh-CN" altLang="en-US" sz="4800">
              <a:ln w="12700" cap="sq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0" y="3492500"/>
            <a:ext cx="67538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olidFill>
                  <a:schemeClr val="accent1"/>
                </a:solidFill>
                <a:sym typeface="+mn-ea"/>
              </a:rPr>
              <a:t>唉！使六国灭亡的，是六国自己，</a:t>
            </a:r>
            <a:endParaRPr lang="zh-CN" altLang="en-US" sz="3600">
              <a:solidFill>
                <a:schemeClr val="accent1"/>
              </a:solidFill>
              <a:sym typeface="+mn-ea"/>
            </a:endParaRPr>
          </a:p>
          <a:p>
            <a:r>
              <a:rPr lang="zh-CN" altLang="en-US" sz="3600">
                <a:solidFill>
                  <a:schemeClr val="accent1"/>
                </a:solidFill>
                <a:sym typeface="+mn-ea"/>
              </a:rPr>
              <a:t>不是秦国</a:t>
            </a:r>
            <a:r>
              <a:rPr lang="zh-CN" altLang="en-US" sz="3600">
                <a:sym typeface="+mn-ea"/>
              </a:rPr>
              <a:t>。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消灭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秦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宗族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的是秦统治者本身，也不是天下的人民。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标题 64513"/>
          <p:cNvSpPr>
            <a:spLocks noGrp="1" noRot="1"/>
          </p:cNvSpPr>
          <p:nvPr>
            <p:ph type="title"/>
          </p:nvPr>
        </p:nvSpPr>
        <p:spPr>
          <a:xfrm>
            <a:off x="180975" y="261938"/>
            <a:ext cx="3406775" cy="5616575"/>
          </a:xfrm>
          <a:noFill/>
        </p:spPr>
        <p:txBody>
          <a:bodyPr anchor="ctr"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1" charset="-122"/>
                <a:ea typeface="楷体_GB2312" pitchFamily="1" charset="-122"/>
              </a:rPr>
              <a:t>嗟夫！使六国各爱其人，则足以拒秦；使秦复爱六国之人，则递三世可至万世而为君，谁得而族灭也？。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4515" name="文本占位符 64514"/>
          <p:cNvSpPr>
            <a:spLocks noGrp="1" noRot="1"/>
          </p:cNvSpPr>
          <p:nvPr>
            <p:ph type="body" idx="1"/>
          </p:nvPr>
        </p:nvSpPr>
        <p:spPr>
          <a:xfrm>
            <a:off x="4068763" y="495935"/>
            <a:ext cx="4773612" cy="6054725"/>
          </a:xfrm>
          <a:noFill/>
        </p:spPr>
        <p:txBody>
          <a:bodyPr/>
          <a:p>
            <a:pPr algn="just">
              <a:buNone/>
            </a:pPr>
            <a:r>
              <a:rPr lang="zh-CN" altLang="en-US" sz="2400" b="1"/>
              <a:t>。</a:t>
            </a:r>
            <a:r>
              <a:rPr lang="zh-CN" altLang="en-US" sz="3600" b="1">
                <a:solidFill>
                  <a:srgbClr val="FF0000"/>
                </a:solidFill>
              </a:rPr>
              <a:t>唉！如果六国诸侯各自爱护自己的百姓，那么就有足够的力量抵抗强秦；如果秦（在统一全国后）同样能爱护六国的百姓，那么就可以从二世、三世以至传到万世一直作君王，谁还能灭掉（它）呢？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4516" name="直接连接符 64515"/>
          <p:cNvSpPr/>
          <p:nvPr/>
        </p:nvSpPr>
        <p:spPr>
          <a:xfrm>
            <a:off x="4068763" y="44450"/>
            <a:ext cx="0" cy="6337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 noRot="1"/>
          </p:cNvSpPr>
          <p:nvPr>
            <p:ph type="title"/>
          </p:nvPr>
        </p:nvSpPr>
        <p:spPr>
          <a:xfrm>
            <a:off x="301625" y="190500"/>
            <a:ext cx="3190875" cy="6335713"/>
          </a:xfrm>
          <a:noFill/>
        </p:spPr>
        <p:txBody>
          <a:bodyPr anchor="ctr"/>
          <a:p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秦人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不暇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自哀，而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哀之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哀之而不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鉴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亦使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而复哀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</a:t>
            </a:r>
            <a:endParaRPr lang="zh-CN" altLang="en-US" b="1" dirty="0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5539" name="文本占位符 65538"/>
          <p:cNvSpPr>
            <a:spLocks noGrp="1" noRot="1"/>
          </p:cNvSpPr>
          <p:nvPr>
            <p:ph type="body" idx="1"/>
          </p:nvPr>
        </p:nvSpPr>
        <p:spPr>
          <a:xfrm>
            <a:off x="3791585" y="44450"/>
            <a:ext cx="5064125" cy="6769100"/>
          </a:xfrm>
          <a:noFill/>
        </p:spPr>
        <p:txBody>
          <a:bodyPr/>
          <a:p>
            <a:pPr algn="just">
              <a:buNone/>
            </a:pPr>
            <a:r>
              <a:rPr lang="zh-CN" altLang="en-US" sz="2400" b="1" dirty="0"/>
              <a:t> </a:t>
            </a:r>
            <a:r>
              <a:rPr lang="zh-CN" altLang="en-US" sz="4400" b="1" dirty="0"/>
              <a:t> </a:t>
            </a:r>
            <a:r>
              <a:rPr lang="zh-CN" altLang="en-US" sz="4400" b="1" dirty="0">
                <a:solidFill>
                  <a:schemeClr val="accent1"/>
                </a:solidFill>
              </a:rPr>
              <a:t>奏王朝的统治者</a:t>
            </a:r>
            <a:r>
              <a:rPr lang="zh-CN" altLang="en-US" sz="4400" b="1" dirty="0">
                <a:solidFill>
                  <a:srgbClr val="FF0000"/>
                </a:solidFill>
              </a:rPr>
              <a:t>来不及</a:t>
            </a:r>
            <a:r>
              <a:rPr lang="zh-CN" altLang="en-US" sz="4400" b="1" dirty="0">
                <a:solidFill>
                  <a:schemeClr val="accent1"/>
                </a:solidFill>
              </a:rPr>
              <a:t>为自己哀叹，而只有让</a:t>
            </a:r>
            <a:r>
              <a:rPr lang="zh-CN" altLang="en-US" sz="4400" b="1" dirty="0">
                <a:solidFill>
                  <a:srgbClr val="FF0000"/>
                </a:solidFill>
              </a:rPr>
              <a:t>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去哀叹</a:t>
            </a:r>
            <a:r>
              <a:rPr lang="zh-CN" altLang="en-US" sz="4400" b="1" dirty="0">
                <a:solidFill>
                  <a:srgbClr val="FF0000"/>
                </a:solidFill>
              </a:rPr>
              <a:t>它的灭亡</a:t>
            </a:r>
            <a:r>
              <a:rPr lang="zh-CN" altLang="en-US" sz="4400" b="1" dirty="0"/>
              <a:t>；</a:t>
            </a:r>
            <a:r>
              <a:rPr lang="zh-CN" altLang="en-US" sz="4400" b="1" dirty="0">
                <a:solidFill>
                  <a:srgbClr val="FF0000"/>
                </a:solidFill>
              </a:rPr>
              <a:t>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哀叹</a:t>
            </a:r>
            <a:r>
              <a:rPr lang="zh-CN" altLang="en-US" sz="4400" b="1" dirty="0">
                <a:solidFill>
                  <a:srgbClr val="FF0000"/>
                </a:solidFill>
              </a:rPr>
              <a:t>秦的灭亡</a:t>
            </a:r>
            <a:r>
              <a:rPr lang="zh-CN" altLang="en-US" sz="4400" b="1" dirty="0">
                <a:solidFill>
                  <a:schemeClr val="accent1"/>
                </a:solidFill>
              </a:rPr>
              <a:t>却不能引以为鉴，也会使</a:t>
            </a:r>
            <a:r>
              <a:rPr lang="zh-CN" altLang="en-US" sz="4400" b="1" dirty="0">
                <a:solidFill>
                  <a:srgbClr val="FF0000"/>
                </a:solidFill>
              </a:rPr>
              <a:t>他的后代人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再哀叹</a:t>
            </a:r>
            <a:r>
              <a:rPr lang="zh-CN" altLang="en-US" sz="4400" b="1" dirty="0">
                <a:solidFill>
                  <a:srgbClr val="FF0000"/>
                </a:solidFill>
              </a:rPr>
              <a:t>他</a:t>
            </a:r>
            <a:r>
              <a:rPr lang="zh-CN" altLang="en-US" sz="4400" b="1" dirty="0"/>
              <a:t>（</a:t>
            </a:r>
            <a:r>
              <a:rPr lang="zh-CN" altLang="en-US" sz="4400" b="1" dirty="0">
                <a:solidFill>
                  <a:schemeClr val="accent1"/>
                </a:solidFill>
              </a:rPr>
              <a:t>重蹈秦的覆辙）。</a:t>
            </a:r>
            <a:endParaRPr lang="zh-CN" altLang="en-US" sz="4800" b="1" dirty="0">
              <a:solidFill>
                <a:schemeClr val="accent1"/>
              </a:solidFill>
            </a:endParaRPr>
          </a:p>
          <a:p>
            <a:endParaRPr lang="zh-CN" altLang="en-US" sz="4800" b="1" dirty="0">
              <a:solidFill>
                <a:schemeClr val="accent1"/>
              </a:solidFill>
            </a:endParaRP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anchor="ctr"/>
          <a:p>
            <a:endParaRPr lang="zh-CN" altLang="en-US" dirty="0"/>
          </a:p>
        </p:txBody>
      </p:sp>
      <p:sp>
        <p:nvSpPr>
          <p:cNvPr id="24579" name="文本占位符 2457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</p:spPr>
        <p:txBody>
          <a:bodyPr/>
          <a:p>
            <a:endParaRPr lang="zh-CN" altLang="en-US" dirty="0"/>
          </a:p>
        </p:txBody>
      </p:sp>
      <p:pic>
        <p:nvPicPr>
          <p:cNvPr id="24580" name="图片 24579" descr="仿秦城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3429000" y="5638800"/>
            <a:ext cx="297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60AD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仿秦城门</a:t>
            </a:r>
            <a:endParaRPr lang="zh-CN" altLang="en-US" sz="4000" dirty="0">
              <a:solidFill>
                <a:srgbClr val="E60AD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 vert="horz" wrap="square" anchor="ctr"/>
          <a:p>
            <a:r>
              <a:rPr lang="zh-CN" altLang="en-US" sz="3200" b="1"/>
              <a:t>第四段，</a:t>
            </a:r>
            <a:r>
              <a:rPr lang="zh-CN" altLang="en-US" sz="3200" b="1">
                <a:solidFill>
                  <a:srgbClr val="FF3300"/>
                </a:solidFill>
              </a:rPr>
              <a:t>讽谏唐敬宗李湛勿重蹈秦皇覆辙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66563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p>
            <a:r>
              <a:rPr lang="zh-CN" altLang="en-US" dirty="0"/>
              <a:t>    </a:t>
            </a:r>
            <a:r>
              <a:rPr lang="zh-CN" altLang="en-US" b="1" dirty="0"/>
              <a:t>唉！灭六国的是六国自己，不是秦国。灭秦国的是秦王自己，不是天下的人民。唉！如果六国的国君能各自爱抚自己的百姓，就足以抵抗秦国了；（秦统一后）如果也能爱惜六国的百姓，那就可以传位到三世以至传到万世做皇帝，谁能够灭亡他呢？ </a:t>
            </a:r>
            <a:r>
              <a:rPr lang="en-US" altLang="zh-CN" b="1">
                <a:solidFill>
                  <a:srgbClr val="FF3300"/>
                </a:solidFill>
              </a:rPr>
              <a:t>【</a:t>
            </a:r>
            <a:r>
              <a:rPr lang="zh-CN" altLang="en-US" b="1" dirty="0">
                <a:solidFill>
                  <a:srgbClr val="FF3300"/>
                </a:solidFill>
              </a:rPr>
              <a:t>第一层，引历史教训，指出六国和秦灭亡的原因</a:t>
            </a:r>
            <a:r>
              <a:rPr lang="en-US" altLang="zh-CN" b="1">
                <a:solidFill>
                  <a:srgbClr val="FF3300"/>
                </a:solidFill>
              </a:rPr>
              <a:t>】</a:t>
            </a:r>
            <a:endParaRPr lang="en-US" altLang="zh-CN" b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7586" name="Rectangle 3"/>
          <p:cNvSpPr>
            <a:spLocks noGrp="1"/>
          </p:cNvSpPr>
          <p:nvPr>
            <p:ph type="body"/>
          </p:nvPr>
        </p:nvSpPr>
        <p:spPr>
          <a:xfrm>
            <a:off x="0" y="620713"/>
            <a:ext cx="8229600" cy="5505450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p>
            <a:r>
              <a:rPr lang="zh-CN" altLang="en-US" sz="4000" b="1" dirty="0"/>
              <a:t>秦国的统治者来不及为自己的灭亡而哀叹，却使后代人为它哀叹；如果后代人哀叹它而不引以为鉴，那么又要让更后的人来哀叹他们了。 </a:t>
            </a:r>
            <a:endParaRPr lang="zh-CN" altLang="en-US" sz="4000" b="1" dirty="0"/>
          </a:p>
          <a:p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【</a:t>
            </a:r>
            <a:r>
              <a:rPr lang="zh-CN" altLang="en-US" sz="4000" b="1" dirty="0">
                <a:solidFill>
                  <a:srgbClr val="FF3300"/>
                </a:solidFill>
              </a:rPr>
              <a:t>第二层，讽谏唐皇勿重演悲剧</a:t>
            </a:r>
            <a:r>
              <a:rPr lang="en-US" altLang="zh-CN" sz="4000" b="1">
                <a:solidFill>
                  <a:srgbClr val="FF3300"/>
                </a:solidFill>
              </a:rPr>
              <a:t>】</a:t>
            </a:r>
            <a:endParaRPr lang="en-US" altLang="zh-CN" sz="4000" b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8610" name="Text Box 3077" descr="白色大理石"/>
          <p:cNvSpPr txBox="1"/>
          <p:nvPr/>
        </p:nvSpPr>
        <p:spPr>
          <a:xfrm>
            <a:off x="701675" y="304800"/>
            <a:ext cx="8085138" cy="1754188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自己研读第四段，要求：</a:t>
            </a:r>
            <a:endParaRPr lang="zh-CN" altLang="en-US" sz="36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说说秦（还有六国）灭亡的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到底是什么？作者写作的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又是为了什么？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1" name="Text Box 3083" descr="白色大理石"/>
          <p:cNvSpPr txBox="1"/>
          <p:nvPr/>
        </p:nvSpPr>
        <p:spPr>
          <a:xfrm>
            <a:off x="762000" y="2209800"/>
            <a:ext cx="5257800" cy="646113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其原因是</a:t>
            </a:r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“不爱其人”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2" name="Text Box 3085" descr="白色大理石"/>
          <p:cNvSpPr txBox="1"/>
          <p:nvPr/>
        </p:nvSpPr>
        <p:spPr>
          <a:xfrm>
            <a:off x="762000" y="3108325"/>
            <a:ext cx="8189913" cy="1754188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其目的是</a:t>
            </a:r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“鉴”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，即：借古讽今，要唐帝国吸取秦亡的教训，向唐敬宗提出委婉的警告。</a:t>
            </a:r>
            <a:endParaRPr lang="zh-CN" altLang="en-US" sz="3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3" name="Text Box 3086" descr="白色大理石"/>
          <p:cNvSpPr txBox="1"/>
          <p:nvPr/>
        </p:nvSpPr>
        <p:spPr>
          <a:xfrm>
            <a:off x="638810" y="5179060"/>
            <a:ext cx="6962775" cy="64516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商女不知亡国恨</a:t>
            </a:r>
            <a:r>
              <a:rPr lang="en-US" altLang="zh-CN" sz="36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6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隔江犹唱后庭花。</a:t>
            </a:r>
            <a:endParaRPr lang="zh-CN" altLang="en-US" sz="3600" dirty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  <p:bldP spid="68611" grpId="0" bldLvl="0" animBg="1"/>
      <p:bldP spid="68612" grpId="0" bldLvl="0" animBg="1"/>
      <p:bldP spid="6861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634" name="文本框 69633"/>
          <p:cNvSpPr txBox="1"/>
          <p:nvPr/>
        </p:nvSpPr>
        <p:spPr>
          <a:xfrm>
            <a:off x="0" y="0"/>
            <a:ext cx="8991600" cy="65532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（三）研读第</a:t>
            </a:r>
            <a:r>
              <a:rPr lang="zh-CN" altLang="en-US" sz="44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四段</a:t>
            </a:r>
            <a:endParaRPr lang="zh-CN" altLang="en-US" sz="440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这一段作者</a:t>
            </a:r>
            <a:r>
              <a:rPr lang="zh-CN" altLang="en-US" sz="40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发表议论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，指出六国灭亡秦朝覆灭，其根本原因在于本同自己而非秦国和天下人。作者运用了</a:t>
            </a:r>
            <a:r>
              <a:rPr lang="zh-CN" altLang="en-US" sz="40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假设论证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，说明爱护百姓可以拒敌固国，万世而为君，民心向背决定国家存亡。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作者讽谏时弊，希望统治者以秦灭亡为借鉴。</a:t>
            </a:r>
            <a:endParaRPr lang="zh-CN" altLang="en-US" sz="40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802" name="文本框 76801"/>
          <p:cNvSpPr txBox="1"/>
          <p:nvPr/>
        </p:nvSpPr>
        <p:spPr>
          <a:xfrm>
            <a:off x="1583690" y="104775"/>
            <a:ext cx="5976938" cy="645160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小结：各段的主要内容</a:t>
            </a:r>
            <a:endParaRPr lang="zh-CN" altLang="en-US" sz="3600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3" name="文本框 76802"/>
          <p:cNvSpPr txBox="1"/>
          <p:nvPr/>
        </p:nvSpPr>
        <p:spPr>
          <a:xfrm>
            <a:off x="900113" y="1196975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建筑宏伟，歌舞不休</a:t>
            </a:r>
            <a:endParaRPr lang="zh-CN" altLang="en-US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900113" y="242093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宫女众多，生活奢靡</a:t>
            </a:r>
            <a:endParaRPr lang="zh-CN" altLang="en-US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900113" y="36449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秦爱纷奢，导致灭亡</a:t>
            </a:r>
            <a:endParaRPr lang="zh-CN" altLang="en-US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827088" y="515778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评论六国，点明主旨</a:t>
            </a:r>
            <a:endParaRPr lang="zh-CN" altLang="en-US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4211638" y="836613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建造背景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4211638" y="119697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规模宏伟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09" name="文本框 76808"/>
          <p:cNvSpPr txBox="1"/>
          <p:nvPr/>
        </p:nvSpPr>
        <p:spPr>
          <a:xfrm>
            <a:off x="4211638" y="15573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歌舞极盛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0" name="文本框 76809"/>
          <p:cNvSpPr txBox="1"/>
          <p:nvPr/>
        </p:nvSpPr>
        <p:spPr>
          <a:xfrm>
            <a:off x="4140200" y="206057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妃嫔众多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1" name="文本框 76810"/>
          <p:cNvSpPr txBox="1"/>
          <p:nvPr/>
        </p:nvSpPr>
        <p:spPr>
          <a:xfrm>
            <a:off x="4140200" y="24209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生活奢靡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2" name="文本框 76811"/>
          <p:cNvSpPr txBox="1"/>
          <p:nvPr/>
        </p:nvSpPr>
        <p:spPr>
          <a:xfrm>
            <a:off x="4140200" y="27813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恣意挥霍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3" name="文本框 76812"/>
          <p:cNvSpPr txBox="1"/>
          <p:nvPr/>
        </p:nvSpPr>
        <p:spPr>
          <a:xfrm>
            <a:off x="4140200" y="328453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掠夺珍宝，纵情挥霍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4" name="文本框 76813"/>
          <p:cNvSpPr txBox="1"/>
          <p:nvPr/>
        </p:nvSpPr>
        <p:spPr>
          <a:xfrm>
            <a:off x="4140200" y="36449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纵欲纷奢，终成独夫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5" name="文本框 76814"/>
          <p:cNvSpPr txBox="1"/>
          <p:nvPr/>
        </p:nvSpPr>
        <p:spPr>
          <a:xfrm>
            <a:off x="4140200" y="40767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楚人一炬，秦亡宫焚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6" name="文本框 76815"/>
          <p:cNvSpPr txBox="1"/>
          <p:nvPr/>
        </p:nvSpPr>
        <p:spPr>
          <a:xfrm>
            <a:off x="3924300" y="479742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历史教训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7" name="文本框 76816"/>
          <p:cNvSpPr txBox="1"/>
          <p:nvPr/>
        </p:nvSpPr>
        <p:spPr>
          <a:xfrm>
            <a:off x="5364163" y="4581525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六国与秦自取灭亡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8" name="文本框 76817"/>
          <p:cNvSpPr txBox="1"/>
          <p:nvPr/>
        </p:nvSpPr>
        <p:spPr>
          <a:xfrm>
            <a:off x="5364163" y="5013325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各爱其人可免于祸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19" name="文本框 76818"/>
          <p:cNvSpPr txBox="1"/>
          <p:nvPr/>
        </p:nvSpPr>
        <p:spPr>
          <a:xfrm>
            <a:off x="3924300" y="5516563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讽劝后人以亡秦为鉴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6820" name="左大括号 76819"/>
          <p:cNvSpPr/>
          <p:nvPr/>
        </p:nvSpPr>
        <p:spPr>
          <a:xfrm>
            <a:off x="3851275" y="10525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1" name="左大括号 76820"/>
          <p:cNvSpPr/>
          <p:nvPr/>
        </p:nvSpPr>
        <p:spPr>
          <a:xfrm>
            <a:off x="3851275" y="2276475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2" name="左大括号 76821"/>
          <p:cNvSpPr/>
          <p:nvPr/>
        </p:nvSpPr>
        <p:spPr>
          <a:xfrm>
            <a:off x="3851275" y="3500438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3" name="左大括号 76822"/>
          <p:cNvSpPr/>
          <p:nvPr/>
        </p:nvSpPr>
        <p:spPr>
          <a:xfrm>
            <a:off x="3779838" y="5013325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24" name="左大括号 76823"/>
          <p:cNvSpPr/>
          <p:nvPr/>
        </p:nvSpPr>
        <p:spPr>
          <a:xfrm>
            <a:off x="5292725" y="4797425"/>
            <a:ext cx="144463" cy="503238"/>
          </a:xfrm>
          <a:prstGeom prst="leftBrace">
            <a:avLst>
              <a:gd name="adj1" fmla="val 29029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09" grpId="0"/>
      <p:bldP spid="76810" grpId="0"/>
      <p:bldP spid="76811" grpId="0"/>
      <p:bldP spid="76812" grpId="0"/>
      <p:bldP spid="76813" grpId="0"/>
      <p:bldP spid="76814" grpId="0"/>
      <p:bldP spid="76815" grpId="0"/>
      <p:bldP spid="76816" grpId="0"/>
      <p:bldP spid="76817" grpId="0"/>
      <p:bldP spid="76818" grpId="0"/>
      <p:bldP spid="7681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7826" name="文本框 77825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27" name="文本框 77826"/>
          <p:cNvSpPr txBox="1"/>
          <p:nvPr/>
        </p:nvSpPr>
        <p:spPr>
          <a:xfrm>
            <a:off x="395288" y="836613"/>
            <a:ext cx="63039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一、指出下列词语的意义和用法：</a:t>
            </a:r>
            <a:endParaRPr lang="zh-CN" altLang="en-US" sz="3200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684213" y="1557338"/>
            <a:ext cx="53832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、骊山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北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构而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西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折，直走咸阳。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1619250" y="2133600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名词作状语，向北，向西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684213" y="2708275"/>
            <a:ext cx="42926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、辞楼下殿，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辇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来于秦。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1692275" y="3357563"/>
            <a:ext cx="339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名词作动词，乘辇车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32" name="文本框 77831"/>
          <p:cNvSpPr txBox="1"/>
          <p:nvPr/>
        </p:nvSpPr>
        <p:spPr>
          <a:xfrm>
            <a:off x="684213" y="4005263"/>
            <a:ext cx="359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、六王毕，四海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33" name="文本框 77832"/>
          <p:cNvSpPr txBox="1"/>
          <p:nvPr/>
        </p:nvSpPr>
        <p:spPr>
          <a:xfrm>
            <a:off x="1763713" y="4652963"/>
            <a:ext cx="304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数词作动词，统一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34" name="文本框 77833"/>
          <p:cNvSpPr txBox="1"/>
          <p:nvPr/>
        </p:nvSpPr>
        <p:spPr>
          <a:xfrm>
            <a:off x="755650" y="5300663"/>
            <a:ext cx="39544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鼎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铛玉石，金块珠铄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7835" name="文本框 77834"/>
          <p:cNvSpPr txBox="1"/>
          <p:nvPr/>
        </p:nvSpPr>
        <p:spPr>
          <a:xfrm>
            <a:off x="1692275" y="5876925"/>
            <a:ext cx="3756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名词作动词，把鼎当作</a:t>
            </a:r>
            <a:endParaRPr lang="zh-CN" altLang="en-US" dirty="0">
              <a:solidFill>
                <a:srgbClr val="CE270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77836" name="内容占位符 77835"/>
          <p:cNvGraphicFramePr>
            <a:graphicFrameLocks noChangeAspect="1"/>
          </p:cNvGraphicFramePr>
          <p:nvPr>
            <p:ph/>
          </p:nvPr>
        </p:nvGraphicFramePr>
        <p:xfrm>
          <a:off x="5724525" y="3357563"/>
          <a:ext cx="2744788" cy="310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67100" imgH="5018405" progId="MS_ClipArt_Gallery.2">
                  <p:embed/>
                </p:oleObj>
              </mc:Choice>
              <mc:Fallback>
                <p:oleObj name="" r:id="rId1" imgW="3467100" imgH="5018405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24525" y="3357563"/>
                        <a:ext cx="2744788" cy="31083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1" grpId="0"/>
      <p:bldP spid="77833" grpId="0"/>
      <p:bldP spid="7783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8850" name="文本框 78849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611188" y="981075"/>
            <a:ext cx="7121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二、下列句式与其它三句不一致的是    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      )</a:t>
            </a:r>
            <a:endParaRPr lang="en-US" altLang="zh-CN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900113" y="1700213"/>
            <a:ext cx="56800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李氏子蟠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不拘于时，学于余。</a:t>
            </a:r>
            <a:endParaRPr lang="zh-CN" altLang="en-US" dirty="0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900113" y="2492375"/>
            <a:ext cx="36560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、戍卒叫，函谷举。</a:t>
            </a:r>
            <a:endParaRPr lang="zh-CN" altLang="en-US" dirty="0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900113" y="3213100"/>
            <a:ext cx="472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、句读之不知，惑之不解。</a:t>
            </a:r>
            <a:endParaRPr lang="zh-CN" altLang="en-US" dirty="0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900113" y="3933825"/>
            <a:ext cx="472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D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、不者，若属皆且为所虏。</a:t>
            </a:r>
            <a:endParaRPr lang="zh-CN" altLang="en-US" dirty="0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6" name="文本框 78855"/>
          <p:cNvSpPr txBox="1"/>
          <p:nvPr/>
        </p:nvSpPr>
        <p:spPr>
          <a:xfrm>
            <a:off x="5867400" y="32131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宾语前置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7" name="文本框 78856"/>
          <p:cNvSpPr txBox="1"/>
          <p:nvPr/>
        </p:nvSpPr>
        <p:spPr>
          <a:xfrm>
            <a:off x="7019925" y="1052513"/>
            <a:ext cx="4413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8858" name="文本框 78857"/>
          <p:cNvSpPr txBox="1"/>
          <p:nvPr/>
        </p:nvSpPr>
        <p:spPr>
          <a:xfrm>
            <a:off x="539750" y="5084763"/>
            <a:ext cx="77581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项，被动语态表被动，无标志。举，译为：被攻占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  <p:bldP spid="78857" grpId="0"/>
      <p:bldP spid="7885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323850" y="981075"/>
            <a:ext cx="7685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三、理解下列词语，并注意与现代汉语进行比较</a:t>
            </a:r>
            <a:endParaRPr lang="zh-CN" altLang="en-US" dirty="0">
              <a:solidFill>
                <a:srgbClr val="CE270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6" name="文本框 79875"/>
          <p:cNvSpPr txBox="1"/>
          <p:nvPr/>
        </p:nvSpPr>
        <p:spPr>
          <a:xfrm>
            <a:off x="684213" y="1844675"/>
            <a:ext cx="431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、各抱地势，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钩心斗角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7" name="文本框 79876"/>
          <p:cNvSpPr txBox="1"/>
          <p:nvPr/>
        </p:nvSpPr>
        <p:spPr>
          <a:xfrm>
            <a:off x="684213" y="2420938"/>
            <a:ext cx="6454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、一日之内，一宫之间，而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气候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不齐。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8" name="文本框 79877"/>
          <p:cNvSpPr txBox="1"/>
          <p:nvPr/>
        </p:nvSpPr>
        <p:spPr>
          <a:xfrm>
            <a:off x="684213" y="3068638"/>
            <a:ext cx="466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一旦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不能有，输来其间。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79" name="文本框 79878"/>
          <p:cNvSpPr txBox="1"/>
          <p:nvPr/>
        </p:nvSpPr>
        <p:spPr>
          <a:xfrm>
            <a:off x="684213" y="3716338"/>
            <a:ext cx="431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、独夫之心，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日益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骄固。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9880" name="文本框 79879"/>
          <p:cNvSpPr txBox="1"/>
          <p:nvPr/>
        </p:nvSpPr>
        <p:spPr>
          <a:xfrm>
            <a:off x="684213" y="4365625"/>
            <a:ext cx="7169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、燕赵之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收藏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，韩魏之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经营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，齐楚之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精英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539750" y="620713"/>
            <a:ext cx="8042275" cy="1373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钩心斗角：文中指宫室结构参差错落、精巧工致。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　　现代汉语常用其比喻义，指人各用心机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　　互相排挤。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0899" name="文本框 80898"/>
          <p:cNvSpPr txBox="1"/>
          <p:nvPr/>
        </p:nvSpPr>
        <p:spPr>
          <a:xfrm>
            <a:off x="539750" y="2133600"/>
            <a:ext cx="8042275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气候：句中指的是天气。现代汉语中指的是一个地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区的气象概况。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539750" y="3284538"/>
            <a:ext cx="304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一旦：忽然有一天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539750" y="407670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日益：一天天愈加，一天比一天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0902" name="文本框 80901"/>
          <p:cNvSpPr txBox="1"/>
          <p:nvPr/>
        </p:nvSpPr>
        <p:spPr>
          <a:xfrm>
            <a:off x="539750" y="4868863"/>
            <a:ext cx="83994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收藏：收藏的东西；经营：这里是搜集保存的意思；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精英：精品。现代汉语里还指出类拔萃的人才。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>
            <a:off x="2051050" y="0"/>
            <a:ext cx="4895850" cy="836613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词类活用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1923" name="文本占位符 81922"/>
          <p:cNvSpPr>
            <a:spLocks noGrp="1"/>
          </p:cNvSpPr>
          <p:nvPr>
            <p:ph type="body" idx="1"/>
          </p:nvPr>
        </p:nvSpPr>
        <p:spPr>
          <a:xfrm>
            <a:off x="250825" y="809625"/>
            <a:ext cx="8642350" cy="5859463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六王毕，四海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一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数词作动词，统一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骊山北构而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西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折     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名词作状语，向北，向西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楚人一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炬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，可怜焦土！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名词作动词，放火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后人哀之而不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鉴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之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名词的意动用法，以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为借鉴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</a:rPr>
              <a:t>、廊</a:t>
            </a:r>
            <a:r>
              <a:rPr lang="zh-CN" altLang="en-US" sz="2400" b="1" dirty="0">
                <a:solidFill>
                  <a:srgbClr val="FF0000"/>
                </a:solidFill>
              </a:rPr>
              <a:t>腰缦</a:t>
            </a:r>
            <a:r>
              <a:rPr lang="zh-CN" altLang="en-US" sz="2400" b="1" dirty="0">
                <a:solidFill>
                  <a:srgbClr val="000000"/>
                </a:solidFill>
              </a:rPr>
              <a:t>回   “腰”“缦”</a:t>
            </a:r>
            <a:r>
              <a:rPr lang="zh-CN" altLang="en-US" sz="2400" b="1" dirty="0">
                <a:solidFill>
                  <a:srgbClr val="FF0000"/>
                </a:solidFill>
              </a:rPr>
              <a:t>名词→状语 像人的腰部一样， 像缦带一样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</a:rPr>
              <a:t>、蜂房水窝              名词→状语 像蜂房 像水窝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</a:rPr>
              <a:t>、未</a:t>
            </a:r>
            <a:r>
              <a:rPr lang="zh-CN" altLang="en-US" sz="2400" b="1" dirty="0">
                <a:solidFill>
                  <a:srgbClr val="FF0000"/>
                </a:solidFill>
              </a:rPr>
              <a:t>云</a:t>
            </a:r>
            <a:r>
              <a:rPr lang="zh-CN" altLang="en-US" sz="2400" b="1" dirty="0">
                <a:solidFill>
                  <a:srgbClr val="000000"/>
                </a:solidFill>
              </a:rPr>
              <a:t>何</a:t>
            </a:r>
            <a:r>
              <a:rPr lang="zh-CN" altLang="en-US" sz="2400" b="1" dirty="0">
                <a:solidFill>
                  <a:srgbClr val="FF0000"/>
                </a:solidFill>
              </a:rPr>
              <a:t>龙</a:t>
            </a:r>
            <a:r>
              <a:rPr lang="zh-CN" altLang="en-US" sz="2400" b="1" dirty="0">
                <a:solidFill>
                  <a:srgbClr val="000000"/>
                </a:solidFill>
              </a:rPr>
              <a:t>，不</a:t>
            </a:r>
            <a:r>
              <a:rPr lang="zh-CN" altLang="en-US" sz="2400" b="1" dirty="0">
                <a:solidFill>
                  <a:srgbClr val="FF0000"/>
                </a:solidFill>
              </a:rPr>
              <a:t>霁</a:t>
            </a:r>
            <a:r>
              <a:rPr lang="zh-CN" altLang="en-US" sz="2400" b="1" dirty="0">
                <a:solidFill>
                  <a:srgbClr val="000000"/>
                </a:solidFill>
              </a:rPr>
              <a:t>何</a:t>
            </a:r>
            <a:r>
              <a:rPr lang="zh-CN" altLang="en-US" sz="2400" b="1" dirty="0">
                <a:solidFill>
                  <a:srgbClr val="FF0000"/>
                </a:solidFill>
              </a:rPr>
              <a:t>虹</a:t>
            </a:r>
            <a:r>
              <a:rPr lang="zh-CN" altLang="en-US" sz="2400" b="1" dirty="0">
                <a:solidFill>
                  <a:srgbClr val="000000"/>
                </a:solidFill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</a:rPr>
              <a:t>“云”“龙”“霁”“虹”，名词作动词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</a:rPr>
              <a:t>、歌台暖</a:t>
            </a:r>
            <a:r>
              <a:rPr lang="zh-CN" altLang="en-US" sz="2400" b="1" dirty="0">
                <a:solidFill>
                  <a:srgbClr val="FF0000"/>
                </a:solidFill>
              </a:rPr>
              <a:t>响</a:t>
            </a:r>
            <a:r>
              <a:rPr lang="zh-CN" altLang="en-US" sz="2400" b="1" dirty="0">
                <a:solidFill>
                  <a:srgbClr val="000000"/>
                </a:solidFill>
              </a:rPr>
              <a:t>       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“响”动词→名词   歌声</a:t>
            </a:r>
            <a:r>
              <a:rPr lang="zh-CN" altLang="en-US" sz="2400" dirty="0">
                <a:solidFill>
                  <a:srgbClr val="000000"/>
                </a:solidFill>
              </a:rPr>
              <a:t>    </a:t>
            </a:r>
            <a:endParaRPr lang="zh-CN" altLang="en-US" sz="2400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>
                <a:solidFill>
                  <a:srgbClr val="000000"/>
                </a:solidFill>
              </a:rPr>
              <a:t>9</a:t>
            </a:r>
            <a:r>
              <a:rPr lang="zh-CN" altLang="en-US" sz="2400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辇</a:t>
            </a:r>
            <a:r>
              <a:rPr lang="zh-CN" altLang="en-US" sz="2400" b="1" dirty="0">
                <a:solidFill>
                  <a:srgbClr val="000000"/>
                </a:solidFill>
              </a:rPr>
              <a:t>来于秦       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辇：名词作状语，用辇车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</a:rPr>
              <a:t>、燕赵之</a:t>
            </a:r>
            <a:r>
              <a:rPr lang="zh-CN" altLang="en-US" sz="2400" b="1" dirty="0">
                <a:solidFill>
                  <a:srgbClr val="FF0000"/>
                </a:solidFill>
              </a:rPr>
              <a:t>收藏</a:t>
            </a:r>
            <a:r>
              <a:rPr lang="zh-CN" altLang="en-US" sz="2400" b="1" dirty="0">
                <a:solidFill>
                  <a:srgbClr val="000000"/>
                </a:solidFill>
              </a:rPr>
              <a:t>，韩魏之</a:t>
            </a:r>
            <a:r>
              <a:rPr lang="zh-CN" altLang="en-US" sz="2400" b="1" dirty="0">
                <a:solidFill>
                  <a:srgbClr val="FF0000"/>
                </a:solidFill>
              </a:rPr>
              <a:t>经营</a:t>
            </a:r>
            <a:r>
              <a:rPr lang="zh-CN" altLang="en-US" sz="2400" b="1" dirty="0">
                <a:solidFill>
                  <a:srgbClr val="000000"/>
                </a:solidFill>
              </a:rPr>
              <a:t>，齐楚之</a:t>
            </a:r>
            <a:r>
              <a:rPr lang="zh-CN" altLang="en-US" sz="2400" b="1" dirty="0">
                <a:solidFill>
                  <a:srgbClr val="FF0000"/>
                </a:solidFill>
              </a:rPr>
              <a:t>精英</a:t>
            </a:r>
            <a:r>
              <a:rPr lang="zh-CN" altLang="en-US" sz="2400" b="1" dirty="0">
                <a:solidFill>
                  <a:srgbClr val="000000"/>
                </a:solidFill>
              </a:rPr>
              <a:t>    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收藏，经营，动词用如名词，指收藏的金银珠宝，经营的金银珠宝。精英，形容词用着名词，精品。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11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鼎</a:t>
            </a:r>
            <a:r>
              <a:rPr lang="zh-CN" altLang="en-US" sz="2400" b="1" dirty="0">
                <a:solidFill>
                  <a:srgbClr val="0000FF"/>
                </a:solidFill>
              </a:rPr>
              <a:t>铛</a:t>
            </a:r>
            <a:r>
              <a:rPr lang="zh-CN" altLang="en-US" sz="2400" b="1" dirty="0">
                <a:solidFill>
                  <a:srgbClr val="FF0000"/>
                </a:solidFill>
              </a:rPr>
              <a:t>玉</a:t>
            </a:r>
            <a:r>
              <a:rPr lang="zh-CN" altLang="en-US" sz="2400" b="1" dirty="0">
                <a:solidFill>
                  <a:srgbClr val="0000FF"/>
                </a:solidFill>
              </a:rPr>
              <a:t>石</a:t>
            </a:r>
            <a:r>
              <a:rPr lang="zh-CN" altLang="en-US" sz="2400" b="1" dirty="0">
                <a:solidFill>
                  <a:srgbClr val="000000"/>
                </a:solidFill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金</a:t>
            </a:r>
            <a:r>
              <a:rPr lang="zh-CN" altLang="en-US" sz="2400" b="1" dirty="0">
                <a:solidFill>
                  <a:srgbClr val="0000FF"/>
                </a:solidFill>
              </a:rPr>
              <a:t>块</a:t>
            </a:r>
            <a:r>
              <a:rPr lang="zh-CN" altLang="en-US" sz="2400" b="1" dirty="0">
                <a:solidFill>
                  <a:srgbClr val="FF0000"/>
                </a:solidFill>
              </a:rPr>
              <a:t>珠</a:t>
            </a:r>
            <a:r>
              <a:rPr lang="zh-CN" altLang="en-US" sz="2400" b="1" dirty="0">
                <a:solidFill>
                  <a:srgbClr val="0000FF"/>
                </a:solidFill>
              </a:rPr>
              <a:t>砾</a:t>
            </a:r>
            <a:r>
              <a:rPr lang="zh-CN" altLang="en-US" sz="2400" b="1" dirty="0">
                <a:solidFill>
                  <a:srgbClr val="000000"/>
                </a:solidFill>
              </a:rPr>
              <a:t>       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</a:rPr>
              <a:t>鼎、玉、金、珠，是名词用着状语</a:t>
            </a:r>
            <a:r>
              <a:rPr lang="zh-CN" altLang="en-US" sz="2400" b="1" dirty="0">
                <a:solidFill>
                  <a:srgbClr val="000000"/>
                </a:solidFill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</a:rPr>
              <a:t>铛、石、块、砾，是名词用着动词</a:t>
            </a:r>
            <a:r>
              <a:rPr lang="zh-CN" altLang="en-US" sz="2400" b="1" dirty="0">
                <a:solidFill>
                  <a:srgbClr val="000000"/>
                </a:solidFill>
              </a:rPr>
              <a:t>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2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charRg st="2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charRg st="2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5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3">
                                            <p:txEl>
                                              <p:charRg st="5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3">
                                            <p:txEl>
                                              <p:charRg st="5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3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11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3">
                                            <p:txEl>
                                              <p:charRg st="11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3">
                                            <p:txEl>
                                              <p:charRg st="11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14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3">
                                            <p:txEl>
                                              <p:charRg st="14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3">
                                            <p:txEl>
                                              <p:charRg st="146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18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3">
                                            <p:txEl>
                                              <p:charRg st="18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3">
                                            <p:txEl>
                                              <p:charRg st="180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217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23">
                                            <p:txEl>
                                              <p:charRg st="217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23">
                                            <p:txEl>
                                              <p:charRg st="217" end="2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267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23">
                                            <p:txEl>
                                              <p:charRg st="267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23">
                                            <p:txEl>
                                              <p:charRg st="267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311" end="3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23">
                                            <p:txEl>
                                              <p:charRg st="311" end="3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23">
                                            <p:txEl>
                                              <p:charRg st="311" end="3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336" end="3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23">
                                            <p:txEl>
                                              <p:charRg st="336" end="3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923">
                                            <p:txEl>
                                              <p:charRg st="336" end="3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381" end="4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923">
                                            <p:txEl>
                                              <p:charRg st="381" end="4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923">
                                            <p:txEl>
                                              <p:charRg st="381" end="4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401" end="4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923">
                                            <p:txEl>
                                              <p:charRg st="401" end="4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1923">
                                            <p:txEl>
                                              <p:charRg st="401" end="4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27649" descr="兰池宫"/>
          <p:cNvPicPr>
            <a:picLocks noChangeAspect="1"/>
          </p:cNvPicPr>
          <p:nvPr/>
        </p:nvPicPr>
        <p:blipFill>
          <a:blip r:embed="rId1">
            <a:lum bright="-6000" contrast="24000"/>
          </a:blip>
          <a:stretch>
            <a:fillRect/>
          </a:stretch>
        </p:blipFill>
        <p:spPr>
          <a:xfrm>
            <a:off x="1066800" y="304800"/>
            <a:ext cx="7600950" cy="4876800"/>
          </a:xfrm>
          <a:prstGeom prst="rect">
            <a:avLst/>
          </a:prstGeom>
          <a:solidFill>
            <a:srgbClr val="FF0000"/>
          </a:solidFill>
          <a:ln w="762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7651" name="图片 27650" descr="阿旁宫1"/>
          <p:cNvPicPr>
            <a:picLocks noChangeAspect="1"/>
          </p:cNvPicPr>
          <p:nvPr/>
        </p:nvPicPr>
        <p:blipFill>
          <a:blip r:embed="rId2">
            <a:lum contrast="18000"/>
          </a:blip>
          <a:stretch>
            <a:fillRect/>
          </a:stretch>
        </p:blipFill>
        <p:spPr>
          <a:xfrm>
            <a:off x="457200" y="5410200"/>
            <a:ext cx="86868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矩形 27651"/>
          <p:cNvSpPr/>
          <p:nvPr/>
        </p:nvSpPr>
        <p:spPr>
          <a:xfrm rot="5400000">
            <a:off x="-1905000" y="2590800"/>
            <a:ext cx="48006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仿古景点之一：兰池宫</a:t>
            </a:r>
            <a:endParaRPr lang="zh-CN" altLang="en-US" sz="4400"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6" name="文本框 82945"/>
          <p:cNvSpPr txBox="1"/>
          <p:nvPr/>
        </p:nvSpPr>
        <p:spPr>
          <a:xfrm>
            <a:off x="304800" y="304800"/>
            <a:ext cx="8229600" cy="6040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（四）讨论</a:t>
            </a:r>
            <a:endParaRPr lang="zh-CN" altLang="en-US" sz="3600" b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关于秦灭亡的议论，本文与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有哪些相似之处？它们的立论角度又有何不同？</a:t>
            </a:r>
            <a:endParaRPr lang="zh-CN" altLang="en-US" sz="3600" b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相似：</a:t>
            </a:r>
            <a:r>
              <a:rPr lang="en-US" altLang="zh-CN" sz="3600" b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1</a:t>
            </a:r>
            <a:r>
              <a:rPr lang="zh-CN" altLang="en-US" sz="36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、都有肯定了秦朝的强大，都强调秦朝灭亡是毁于自己，都有说明了秦朝灭亡的迅速，指出秦朝灭亡的原因是不施仁政。</a:t>
            </a:r>
            <a:endParaRPr lang="zh-CN" altLang="en-US" sz="36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2</a:t>
            </a:r>
            <a:r>
              <a:rPr lang="zh-CN" altLang="en-US" sz="36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、都受到赋的影响，甚至本身就是赋</a:t>
            </a:r>
            <a:r>
              <a:rPr lang="zh-CN" altLang="en-US" sz="3600" b="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1" charset="-122"/>
              </a:rPr>
              <a:t>。</a:t>
            </a:r>
            <a:endParaRPr lang="zh-CN" altLang="en-US" sz="3600" b="0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3970" name="图片 83969" descr="江南水乡"/>
          <p:cNvPicPr>
            <a:picLocks noChangeAspect="1"/>
          </p:cNvPicPr>
          <p:nvPr/>
        </p:nvPicPr>
        <p:blipFill>
          <a:blip r:embed="rId1">
            <a:lum bright="46002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标题 83970"/>
          <p:cNvSpPr>
            <a:spLocks noGrp="1"/>
          </p:cNvSpPr>
          <p:nvPr>
            <p:ph type="title"/>
          </p:nvPr>
        </p:nvSpPr>
        <p:spPr>
          <a:xfrm>
            <a:off x="0" y="457200"/>
            <a:ext cx="4800600" cy="1143000"/>
          </a:xfrm>
        </p:spPr>
        <p:txBody>
          <a:bodyPr anchor="ctr"/>
          <a:p>
            <a:r>
              <a:rPr lang="zh-CN" altLang="en-US" dirty="0"/>
              <a:t> </a:t>
            </a:r>
            <a:r>
              <a:rPr lang="zh-CN" altLang="en-US" sz="6600" b="1" dirty="0">
                <a:solidFill>
                  <a:srgbClr val="9933FF"/>
                </a:solidFill>
              </a:rPr>
              <a:t>写作特色</a:t>
            </a:r>
            <a:endParaRPr lang="zh-CN" altLang="en-US" sz="6600" dirty="0">
              <a:solidFill>
                <a:srgbClr val="9933FF"/>
              </a:solidFill>
            </a:endParaRPr>
          </a:p>
        </p:txBody>
      </p:sp>
      <p:sp>
        <p:nvSpPr>
          <p:cNvPr id="83972" name="文本占位符 83971"/>
          <p:cNvSpPr>
            <a:spLocks noGrp="1"/>
          </p:cNvSpPr>
          <p:nvPr>
            <p:ph type="body" idx="1"/>
          </p:nvPr>
        </p:nvSpPr>
        <p:spPr>
          <a:xfrm>
            <a:off x="0" y="1828800"/>
            <a:ext cx="8839200" cy="4800600"/>
          </a:xfrm>
        </p:spPr>
        <p:txBody>
          <a:bodyPr/>
          <a:p>
            <a:pPr>
              <a:buNone/>
            </a:pPr>
            <a:r>
              <a:rPr lang="zh-CN" altLang="en-US" sz="2800" dirty="0"/>
              <a:t> </a:t>
            </a:r>
            <a:r>
              <a:rPr lang="zh-CN" altLang="en-US" sz="4800" b="1" dirty="0">
                <a:solidFill>
                  <a:srgbClr val="0000FF"/>
                </a:solidFill>
              </a:rPr>
              <a:t>（</a:t>
            </a:r>
            <a:r>
              <a:rPr lang="en-US" altLang="zh-CN" sz="4800" b="1">
                <a:solidFill>
                  <a:srgbClr val="0000FF"/>
                </a:solidFill>
              </a:rPr>
              <a:t>1 </a:t>
            </a:r>
            <a:r>
              <a:rPr lang="zh-CN" altLang="en-US" sz="4800" b="1" dirty="0">
                <a:solidFill>
                  <a:srgbClr val="0000FF"/>
                </a:solidFill>
              </a:rPr>
              <a:t>）想象、比喻与夸张相结合，具有很强的艺术感染力。</a:t>
            </a:r>
            <a:endParaRPr lang="zh-CN" altLang="en-US" sz="48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（</a:t>
            </a:r>
            <a:r>
              <a:rPr lang="en-US" altLang="zh-CN" sz="4800" b="1">
                <a:solidFill>
                  <a:srgbClr val="0000FF"/>
                </a:solidFill>
              </a:rPr>
              <a:t>2 </a:t>
            </a:r>
            <a:r>
              <a:rPr lang="zh-CN" altLang="en-US" sz="4800" b="1" dirty="0">
                <a:solidFill>
                  <a:srgbClr val="0000FF"/>
                </a:solidFill>
              </a:rPr>
              <a:t>）描写、铺排与议论抒情相结合。</a:t>
            </a:r>
            <a:endParaRPr lang="zh-CN" altLang="en-US" sz="4800" b="1" dirty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（</a:t>
            </a:r>
            <a:r>
              <a:rPr lang="en-US" altLang="zh-CN" sz="4800" b="1">
                <a:solidFill>
                  <a:srgbClr val="0000FF"/>
                </a:solidFill>
              </a:rPr>
              <a:t>3 </a:t>
            </a:r>
            <a:r>
              <a:rPr lang="zh-CN" altLang="en-US" sz="4800" b="1" dirty="0">
                <a:solidFill>
                  <a:srgbClr val="0000FF"/>
                </a:solidFill>
              </a:rPr>
              <a:t>）骈散结合，错落有致。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anchor="ctr"/>
          <a:p>
            <a:endParaRPr lang="zh-CN" altLang="en-US" dirty="0"/>
          </a:p>
        </p:txBody>
      </p:sp>
      <p:sp>
        <p:nvSpPr>
          <p:cNvPr id="28675" name="文本占位符 28674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</p:spPr>
        <p:txBody>
          <a:bodyPr/>
          <a:p>
            <a:endParaRPr lang="zh-CN" altLang="en-US" dirty="0"/>
          </a:p>
        </p:txBody>
      </p:sp>
      <p:pic>
        <p:nvPicPr>
          <p:cNvPr id="28676" name="图片 28675" descr="仿秦台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3222625" y="457200"/>
            <a:ext cx="3482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60AD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仿秦台榭</a:t>
            </a:r>
            <a:endParaRPr lang="zh-CN" altLang="en-US" sz="4000" dirty="0">
              <a:solidFill>
                <a:srgbClr val="E60AD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框 35842" descr="白色大理石"/>
          <p:cNvSpPr txBox="1"/>
          <p:nvPr/>
        </p:nvSpPr>
        <p:spPr>
          <a:xfrm>
            <a:off x="153988" y="115888"/>
            <a:ext cx="8990012" cy="6315075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杜牧：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不但是晚唐时期的杰出诗人，也是那个时期著名的“文赋”和古文大家。诗歌方面，人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称为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小杜”，与李商隐并称为“小李杜”。古文方面，多为针砭时事的作品。在“赋”这种文体由骈骊趋向散文化的进程中作出了卓越的贡献，在“唐宋古文运动”中自觉的用古文的写作方法作赋，形成了区别于“汉赋”、“骈赋”和 “律赋”的独特文体“文赋” 。</a:t>
            </a: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阿房宫赋</a:t>
            </a: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历来被人们视为“文赋”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的开先河之作，典范之作。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椭圆 30721"/>
          <p:cNvSpPr/>
          <p:nvPr/>
        </p:nvSpPr>
        <p:spPr>
          <a:xfrm>
            <a:off x="900113" y="-88900"/>
            <a:ext cx="1447800" cy="10572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6000" b="0" dirty="0">
                <a:solidFill>
                  <a:srgbClr val="00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赋</a:t>
            </a:r>
            <a:endParaRPr lang="zh-CN" altLang="en-US" sz="6000" b="0" dirty="0">
              <a:solidFill>
                <a:srgbClr val="00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0" y="549275"/>
            <a:ext cx="9144000" cy="704850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0" dirty="0">
                <a:solidFill>
                  <a:srgbClr val="0000FF"/>
                </a:solidFill>
                <a:latin typeface="Garamond" panose="02020404030301010803" pitchFamily="18" charset="0"/>
                <a:ea typeface="楷体_GB2312" pitchFamily="1" charset="-122"/>
              </a:rPr>
              <a:t>      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“赋”作为一种文体有一个演变的过程。赋体以楚辞为滥觞，至荀况始有定名。它出现于战国后期，到了汉代才形成确定的体制，这是赋的渊源。赋体的流变大致经历了骚赋、汉赋、骈赋、律赋、文赋各个阶段。</a:t>
            </a:r>
            <a:endParaRPr lang="zh-CN" altLang="en-US" sz="4000" b="0" dirty="0">
              <a:solidFill>
                <a:srgbClr val="FF0000"/>
              </a:solidFill>
              <a:latin typeface="Garamond" panose="02020404030301010803" pitchFamily="18" charset="0"/>
              <a:ea typeface="楷体_GB2312" pitchFamily="1" charset="-122"/>
            </a:endParaRPr>
          </a:p>
          <a:p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    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关于赋的特点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《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文心雕龙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-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诠赋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》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说：“赋者，铺也；铺采螭</a:t>
            </a:r>
            <a:r>
              <a:rPr lang="en-US" altLang="zh-CN" sz="4000" b="0" err="1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chī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文，体物写志也。”铺采螭</a:t>
            </a:r>
            <a:r>
              <a:rPr lang="en-US" altLang="zh-CN" sz="4000" b="0" err="1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chī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文指赋的形</a:t>
            </a:r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貌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；体物写志，指赋的内容</a:t>
            </a:r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。</a:t>
            </a:r>
            <a:endParaRPr lang="zh-CN" altLang="en-US" sz="4400" b="0" dirty="0">
              <a:solidFill>
                <a:srgbClr val="FF0000"/>
              </a:solidFill>
              <a:latin typeface="Garamond" panose="02020404030301010803" pitchFamily="18" charset="0"/>
              <a:ea typeface="楷体_GB2312" pitchFamily="1" charset="-122"/>
            </a:endParaRPr>
          </a:p>
          <a:p>
            <a:endParaRPr lang="zh-CN" altLang="en-US" sz="4400" b="0" dirty="0">
              <a:solidFill>
                <a:srgbClr val="FF0000"/>
              </a:solidFill>
              <a:latin typeface="Garamond" panose="02020404030301010803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</p:bldLst>
  </p:timing>
</p:sld>
</file>

<file path=ppt/theme/theme1.xml><?xml version="1.0" encoding="utf-8"?>
<a:theme xmlns:a="http://schemas.openxmlformats.org/drawingml/2006/main" name="科林斯圆柱设计模板 [2]">
  <a:themeElements>
    <a:clrScheme name="">
      <a:dk1>
        <a:srgbClr val="FFFFFF"/>
      </a:dk1>
      <a:lt1>
        <a:srgbClr val="666699"/>
      </a:lt1>
      <a:dk2>
        <a:srgbClr val="FFFFFF"/>
      </a:dk2>
      <a:lt2>
        <a:srgbClr val="3E3E5C"/>
      </a:lt2>
      <a:accent1>
        <a:srgbClr val="60597B"/>
      </a:accent1>
      <a:accent2>
        <a:srgbClr val="6666FF"/>
      </a:accent2>
      <a:accent3>
        <a:srgbClr val="B9B9CA"/>
      </a:accent3>
      <a:accent4>
        <a:srgbClr val="DCDCDC"/>
      </a:accent4>
      <a:accent5>
        <a:srgbClr val="B7B5BF"/>
      </a:accent5>
      <a:accent6>
        <a:srgbClr val="5B5BE5"/>
      </a:accent6>
      <a:hlink>
        <a:srgbClr val="99CCFF"/>
      </a:hlink>
      <a:folHlink>
        <a:srgbClr val="FFFF99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7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8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0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1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2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3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4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5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6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lance">
  <a:themeElements>
    <a:clrScheme name="">
      <a:dk1>
        <a:srgbClr val="FFFFFF"/>
      </a:dk1>
      <a:lt1>
        <a:srgbClr val="996600"/>
      </a:lt1>
      <a:dk2>
        <a:srgbClr val="DBBD71"/>
      </a:dk2>
      <a:lt2>
        <a:srgbClr val="663300"/>
      </a:lt2>
      <a:accent1>
        <a:srgbClr val="F8A500"/>
      </a:accent1>
      <a:accent2>
        <a:srgbClr val="808000"/>
      </a:accent2>
      <a:accent3>
        <a:srgbClr val="CAB9AA"/>
      </a:accent3>
      <a:accent4>
        <a:srgbClr val="DCDCDC"/>
      </a:accent4>
      <a:accent5>
        <a:srgbClr val="FBCFAA"/>
      </a:accent5>
      <a:accent6>
        <a:srgbClr val="727200"/>
      </a:accent6>
      <a:hlink>
        <a:srgbClr val="FFCC66"/>
      </a:hlink>
      <a:folHlink>
        <a:srgbClr val="CCA500"/>
      </a:folHlink>
    </a:clrScheme>
    <a:fontScheme name="">
      <a:majorFont>
        <a:latin typeface="Arial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996600"/>
        </a:lt1>
        <a:dk2>
          <a:srgbClr val="DBBD71"/>
        </a:dk2>
        <a:lt2>
          <a:srgbClr val="663300"/>
        </a:lt2>
        <a:accent1>
          <a:srgbClr val="F8A500"/>
        </a:accent1>
        <a:accent2>
          <a:srgbClr val="808000"/>
        </a:accent2>
        <a:accent3>
          <a:srgbClr val="CAB9AA"/>
        </a:accent3>
        <a:accent4>
          <a:srgbClr val="DCDCDC"/>
        </a:accent4>
        <a:accent5>
          <a:srgbClr val="FBCFAA"/>
        </a:accent5>
        <a:accent6>
          <a:srgbClr val="727200"/>
        </a:accent6>
        <a:hlink>
          <a:srgbClr val="FFCC66"/>
        </a:hlink>
        <a:folHlink>
          <a:srgbClr val="CCA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60000"/>
        </a:lt2>
        <a:accent1>
          <a:srgbClr val="CC66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B9AA"/>
        </a:accent5>
        <a:accent6>
          <a:srgbClr val="AA6C55"/>
        </a:accent6>
        <a:hlink>
          <a:srgbClr val="FFFF99"/>
        </a:hlink>
        <a:folHlink>
          <a:srgbClr val="E5B3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6A2A"/>
        </a:lt1>
        <a:dk2>
          <a:srgbClr val="CCFF99"/>
        </a:dk2>
        <a:lt2>
          <a:srgbClr val="003300"/>
        </a:lt2>
        <a:accent1>
          <a:srgbClr val="2EB62E"/>
        </a:accent1>
        <a:accent2>
          <a:srgbClr val="527C3A"/>
        </a:accent2>
        <a:accent3>
          <a:srgbClr val="B2BAAC"/>
        </a:accent3>
        <a:accent4>
          <a:srgbClr val="DCDCDC"/>
        </a:accent4>
        <a:accent5>
          <a:srgbClr val="ACD7AC"/>
        </a:accent5>
        <a:accent6>
          <a:srgbClr val="496F33"/>
        </a:accent6>
        <a:hlink>
          <a:srgbClr val="DDD80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716E"/>
        </a:lt1>
        <a:dk2>
          <a:srgbClr val="FFFF99"/>
        </a:dk2>
        <a:lt2>
          <a:srgbClr val="005A58"/>
        </a:lt2>
        <a:accent1>
          <a:srgbClr val="2DB3B0"/>
        </a:accent1>
        <a:accent2>
          <a:srgbClr val="6D6FC7"/>
        </a:accent2>
        <a:accent3>
          <a:srgbClr val="AABCBB"/>
        </a:accent3>
        <a:accent4>
          <a:srgbClr val="DCDCDC"/>
        </a:accent4>
        <a:accent5>
          <a:srgbClr val="ACD5D4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B5481"/>
        </a:lt1>
        <a:dk2>
          <a:srgbClr val="E5FFFF"/>
        </a:dk2>
        <a:lt2>
          <a:srgbClr val="003366"/>
        </a:lt2>
        <a:accent1>
          <a:srgbClr val="336699"/>
        </a:accent1>
        <a:accent2>
          <a:srgbClr val="00B000"/>
        </a:accent2>
        <a:accent3>
          <a:srgbClr val="ACB4C1"/>
        </a:accent3>
        <a:accent4>
          <a:srgbClr val="DCDCDC"/>
        </a:accent4>
        <a:accent5>
          <a:srgbClr val="ADB9CA"/>
        </a:accent5>
        <a:accent6>
          <a:srgbClr val="009D00"/>
        </a:accent6>
        <a:hlink>
          <a:srgbClr val="00CCFF"/>
        </a:hlink>
        <a:folHlink>
          <a:srgbClr val="B5FFF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56151"/>
        </a:lt1>
        <a:dk2>
          <a:srgbClr val="FFFFCC"/>
        </a:dk2>
        <a:lt2>
          <a:srgbClr val="2F2D25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CDCDC"/>
        </a:accent4>
        <a:accent5>
          <a:srgbClr val="C1C1BD"/>
        </a:accent5>
        <a:accent6>
          <a:srgbClr val="728D96"/>
        </a:accent6>
        <a:hlink>
          <a:srgbClr val="E2C86A"/>
        </a:hlink>
        <a:folHlink>
          <a:srgbClr val="B7B6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8C6A2"/>
        </a:lt1>
        <a:dk2>
          <a:srgbClr val="827F4C"/>
        </a:dk2>
        <a:lt2>
          <a:srgbClr val="B4AF80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CDCDC"/>
        </a:accent4>
        <a:accent5>
          <a:srgbClr val="BFBEB3"/>
        </a:accent5>
        <a:accent6>
          <a:srgbClr val="91939A"/>
        </a:accent6>
        <a:hlink>
          <a:srgbClr val="33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DA8E2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EFEFFF"/>
        </a:accent5>
        <a:accent6>
          <a:srgbClr val="6CB85F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7260</Words>
  <Application>WPS 演示</Application>
  <PresentationFormat>在屏幕上显示</PresentationFormat>
  <Paragraphs>526</Paragraphs>
  <Slides>61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19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61</vt:i4>
      </vt:variant>
    </vt:vector>
  </HeadingPairs>
  <TitlesOfParts>
    <vt:vector size="134" baseType="lpstr">
      <vt:lpstr>Arial</vt:lpstr>
      <vt:lpstr>宋体</vt:lpstr>
      <vt:lpstr>Wingdings</vt:lpstr>
      <vt:lpstr>黑体</vt:lpstr>
      <vt:lpstr>Tahoma</vt:lpstr>
      <vt:lpstr>Times New Roman</vt:lpstr>
      <vt:lpstr>楷体_GB2312</vt:lpstr>
      <vt:lpstr>华文行楷</vt:lpstr>
      <vt:lpstr>华文新魏</vt:lpstr>
      <vt:lpstr>隶书</vt:lpstr>
      <vt:lpstr>Garamond</vt:lpstr>
      <vt:lpstr>微软雅黑</vt:lpstr>
      <vt:lpstr>Arial Unicode MS</vt:lpstr>
      <vt:lpstr>华文琥珀</vt:lpstr>
      <vt:lpstr>新宋体</vt:lpstr>
      <vt:lpstr>科林斯圆柱设计模板 [2]</vt:lpstr>
      <vt:lpstr>Balance</vt:lpstr>
      <vt:lpstr>Digital Dots</vt:lpstr>
      <vt:lpstr>1_Digital Dots</vt:lpstr>
      <vt:lpstr>2_Digital Dots</vt:lpstr>
      <vt:lpstr>3_Digital Dots</vt:lpstr>
      <vt:lpstr>4_Digital Dots</vt:lpstr>
      <vt:lpstr>5_Digital Dots</vt:lpstr>
      <vt:lpstr>6_Digital Dots</vt:lpstr>
      <vt:lpstr>7_Digital Dots</vt:lpstr>
      <vt:lpstr>8_Digital Dots</vt:lpstr>
      <vt:lpstr>9_Digital Dots</vt:lpstr>
      <vt:lpstr>10_Digital Dots</vt:lpstr>
      <vt:lpstr>11_Digital Dots</vt:lpstr>
      <vt:lpstr>12_Digital Dots</vt:lpstr>
      <vt:lpstr>13_Digital Dots</vt:lpstr>
      <vt:lpstr>14_Digital Dots</vt:lpstr>
      <vt:lpstr>15_Digital Dots</vt:lpstr>
      <vt:lpstr>16_Digital Dots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MS_ClipArt_Gallery.2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归纳大意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盘旋的，屈曲的，像蜂房，像水涡，矗立着，不知它们有几千万座。长桥横卧在水面上，（就如同游龙一般，可是，）没有云彩，怎（会有）龙（腾空）？复道横空而跨，（就好像天上的彩虹，）（可是）不是雨过天晴，怎（会有虹霓（凌空）？</vt:lpstr>
      <vt:lpstr> 高低冥迷，不知西东。歌台暖响，春光融融；舞殿冷袖，风雨凄凄。一日之内，一宫之间，而气候不齐。</vt:lpstr>
      <vt:lpstr>高低冥迷，不知西东。歌台暖响，春光融融；舞殿冷袖，风雨凄凄。一日之内，一宫之间，而气候不齐。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雷霆乍惊，宫车过也；辘辘远听，杳不知其所之也。一肌一容，尽态极妍，缦立远视，而望幸焉；有不得见者三十六年。。 </vt:lpstr>
      <vt:lpstr>雷霆乍惊，宫车过也；辘辘远听，杳不知其所之也。一肌一容，尽态极妍，缦立远视，而望幸焉；有不得见者三十六年。。 </vt:lpstr>
      <vt:lpstr>燕赵之收藏，韩魏之经营，齐楚之精英，几世几年，剽掠其人，倚叠如山；一旦不能有，输来其间，鼎铛玉石，金块珠砾，弃掷逦迤，秦人视之，亦不甚惜</vt:lpstr>
      <vt:lpstr>燕赵之收藏，韩魏之经营，齐楚之精英，几世几年，剽掠其人，倚叠如山；一旦不能有，输来其间，鼎铛玉石，金块珠砾，弃掷逦迤，秦人视之，亦不甚惜</vt:lpstr>
      <vt:lpstr>PowerPoint 演示文稿</vt:lpstr>
      <vt:lpstr>PowerPoint 演示文稿</vt:lpstr>
      <vt:lpstr>PowerPoint 演示文稿</vt:lpstr>
      <vt:lpstr>第二段：铺叙统治者生活的荒淫、奢靡</vt:lpstr>
      <vt:lpstr>PowerPoint 演示文稿</vt:lpstr>
      <vt:lpstr>PowerPoint 演示文稿</vt:lpstr>
      <vt:lpstr>PowerPoint 演示文稿</vt:lpstr>
      <vt:lpstr>PowerPoint 演示文稿</vt:lpstr>
      <vt:lpstr>架梁之椽chuán，多于机上之工女； 钉头磷磷，多于在庾之粟粒； 瓦缝参差，多于周身之帛缕； 直栏横槛，多于九土之城郭； 管弦呕哑，多于市人之言语。 使天下之人，不敢言而敢怒。</vt:lpstr>
      <vt:lpstr>架梁之椽chuán，多于机上之工女； 钉头磷磷，多于在庾之粟粒； 瓦缝参差，多于周身之帛缕； 直栏横槛，多于九土之城郭； 管弦呕哑，多于市人之言语。 使天下之人，不敢言而敢怒。</vt:lpstr>
      <vt:lpstr>独夫之心，日益骄固。戍卒叫，函谷举，楚人一炬，可怜焦土！ </vt:lpstr>
      <vt:lpstr>PowerPoint 演示文稿</vt:lpstr>
      <vt:lpstr>PowerPoint 演示文稿</vt:lpstr>
      <vt:lpstr>PowerPoint 演示文稿</vt:lpstr>
      <vt:lpstr>PowerPoint 演示文稿</vt:lpstr>
      <vt:lpstr>嗟夫！使六国各爱其人，则足以拒秦；使秦复爱六国之人，则递三世可至万世而为君，谁得而族灭也？。</vt:lpstr>
      <vt:lpstr>秦人不暇自哀，而后人哀之；后人哀之而不鉴之，亦使后人而复哀后人也</vt:lpstr>
      <vt:lpstr>第四段，讽谏唐敬宗李湛勿重蹈秦皇覆辙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词类活用</vt:lpstr>
      <vt:lpstr>PowerPoint 演示文稿</vt:lpstr>
      <vt:lpstr> 写作特色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2006-03-04T02:38:00Z</dcterms:created>
  <dcterms:modified xsi:type="dcterms:W3CDTF">2017-10-23T03:04:03Z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TC011594392052</vt:lpwstr>
  </property>
  <property fmtid="{D5CDD505-2E9C-101B-9397-08002B2CF9AE}" pid="3" name="KSOProductBuildVer">
    <vt:lpwstr>2052-10.1.0.6876</vt:lpwstr>
  </property>
</Properties>
</file>