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61" r:id="rId3"/>
    <p:sldId id="262" r:id="rId4"/>
    <p:sldId id="263" r:id="rId5"/>
    <p:sldId id="264" r:id="rId6"/>
    <p:sldId id="265" r:id="rId7"/>
    <p:sldId id="266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82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2015/1/12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2015/1/12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第一关：字词关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0" y="0"/>
            <a:ext cx="9144000" cy="6494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赚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钱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唏嘘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嫉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妒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震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颤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猝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然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呵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斥 </a:t>
            </a:r>
            <a:r>
              <a:rPr kumimoji="0" lang="zh-CN" altLang="en-US" sz="32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伎俩</a:t>
            </a:r>
            <a:r>
              <a:rPr lang="zh-CN" altLang="en-US" sz="3200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endParaRPr lang="en-US" altLang="zh-CN" sz="3200" dirty="0" smtClean="0">
              <a:solidFill>
                <a:srgbClr val="FF0000"/>
              </a:solidFill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焦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灼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吊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唁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跋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涉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文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绉绉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荻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港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歼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灭    阻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遏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疟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子</a:t>
            </a:r>
            <a:r>
              <a:rPr lang="zh-CN" altLang="en-US" sz="3200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疟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疾      寒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噤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仄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歪      瓦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砾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地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窖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鞠躬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拂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晓    竹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篙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骨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骼</a:t>
            </a:r>
            <a:r>
              <a:rPr lang="zh-CN" altLang="en-US" sz="3200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琐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屑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赋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闲     凹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凼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门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槛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着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落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尴尬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伛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偻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镶嵌    </a:t>
            </a:r>
            <a:r>
              <a:rPr lang="zh-CN" altLang="en-US" sz="3200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箱箧     </a:t>
            </a:r>
            <a:r>
              <a:rPr lang="zh-CN" altLang="en-US" sz="32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取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缔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滞</a:t>
            </a:r>
            <a:r>
              <a:rPr lang="zh-CN" altLang="en-US" sz="32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笨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珐琅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惊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骇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瞥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见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劫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掠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恍惚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蜿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蜒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屹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立     </a:t>
            </a:r>
            <a:r>
              <a:rPr lang="zh-CN" altLang="en-US" sz="3200" dirty="0" smtClean="0"/>
              <a:t>转弯</a:t>
            </a:r>
            <a:r>
              <a:rPr lang="zh-CN" altLang="en-US" sz="3200" dirty="0" smtClean="0">
                <a:solidFill>
                  <a:srgbClr val="FF0000"/>
                </a:solidFill>
              </a:rPr>
              <a:t>抹</a:t>
            </a:r>
            <a:r>
              <a:rPr lang="zh-CN" altLang="en-US" sz="3200" dirty="0" smtClean="0"/>
              <a:t>角</a:t>
            </a:r>
            <a:r>
              <a:rPr lang="en-US" sz="3200" dirty="0" smtClean="0"/>
              <a:t>    </a:t>
            </a:r>
            <a:r>
              <a:rPr lang="zh-CN" altLang="en-US" sz="3200" dirty="0" smtClean="0"/>
              <a:t>张</a:t>
            </a:r>
            <a:r>
              <a:rPr lang="zh-CN" altLang="en-US" sz="3200" dirty="0" smtClean="0">
                <a:solidFill>
                  <a:srgbClr val="FF0000"/>
                </a:solidFill>
              </a:rPr>
              <a:t>皇</a:t>
            </a:r>
            <a:r>
              <a:rPr lang="zh-CN" altLang="en-US" sz="3200" dirty="0" smtClean="0"/>
              <a:t>失</a:t>
            </a:r>
            <a:r>
              <a:rPr lang="zh-CN" altLang="en-US" sz="3200" dirty="0" smtClean="0">
                <a:solidFill>
                  <a:srgbClr val="FF0000"/>
                </a:solidFill>
              </a:rPr>
              <a:t>措</a:t>
            </a:r>
            <a:r>
              <a:rPr lang="en-US" sz="3200" dirty="0" smtClean="0"/>
              <a:t> </a:t>
            </a:r>
            <a:r>
              <a:rPr lang="en-US" sz="3200" dirty="0" smtClean="0"/>
              <a:t> </a:t>
            </a:r>
            <a:r>
              <a:rPr lang="en-US" sz="3200" dirty="0" smtClean="0"/>
              <a:t>  </a:t>
            </a:r>
            <a:r>
              <a:rPr lang="zh-CN" altLang="en-US" sz="3200" dirty="0" smtClean="0"/>
              <a:t>高屋建</a:t>
            </a:r>
            <a:r>
              <a:rPr lang="zh-CN" altLang="en-US" sz="3200" dirty="0" smtClean="0">
                <a:solidFill>
                  <a:srgbClr val="FF0000"/>
                </a:solidFill>
              </a:rPr>
              <a:t>瓴</a:t>
            </a:r>
            <a:r>
              <a:rPr lang="en-US" sz="3200" dirty="0" smtClean="0">
                <a:solidFill>
                  <a:srgbClr val="FF0000"/>
                </a:solidFill>
              </a:rPr>
              <a:t>  </a:t>
            </a:r>
            <a:r>
              <a:rPr lang="en-US" sz="3200" dirty="0" smtClean="0"/>
              <a:t> </a:t>
            </a:r>
          </a:p>
          <a:p>
            <a:r>
              <a:rPr lang="zh-CN" altLang="en-US" sz="3200" dirty="0" smtClean="0"/>
              <a:t>气势</a:t>
            </a:r>
            <a:r>
              <a:rPr lang="zh-CN" altLang="en-US" sz="3200" dirty="0" smtClean="0">
                <a:solidFill>
                  <a:srgbClr val="FF0000"/>
                </a:solidFill>
              </a:rPr>
              <a:t>磅礴</a:t>
            </a:r>
            <a:r>
              <a:rPr lang="zh-CN" altLang="en-US" sz="3200" dirty="0" smtClean="0">
                <a:solidFill>
                  <a:srgbClr val="FF0000"/>
                </a:solidFill>
              </a:rPr>
              <a:t>   </a:t>
            </a:r>
            <a:r>
              <a:rPr lang="zh-CN" altLang="en-US" sz="3200" dirty="0" smtClean="0">
                <a:solidFill>
                  <a:srgbClr val="FF0000"/>
                </a:solidFill>
              </a:rPr>
              <a:t>迥</a:t>
            </a:r>
            <a:r>
              <a:rPr lang="zh-CN" altLang="en-US" sz="3200" dirty="0" smtClean="0"/>
              <a:t>然不同</a:t>
            </a:r>
            <a:r>
              <a:rPr lang="en-US" sz="3200" dirty="0" smtClean="0"/>
              <a:t>       </a:t>
            </a:r>
            <a:r>
              <a:rPr lang="zh-CN" altLang="en-US" sz="3200" dirty="0" smtClean="0"/>
              <a:t>雕</a:t>
            </a:r>
            <a:r>
              <a:rPr lang="zh-CN" altLang="en-US" sz="3200" dirty="0" smtClean="0">
                <a:solidFill>
                  <a:srgbClr val="FF0000"/>
                </a:solidFill>
              </a:rPr>
              <a:t>镂</a:t>
            </a:r>
            <a:r>
              <a:rPr lang="zh-CN" altLang="en-US" sz="3200" dirty="0" smtClean="0"/>
              <a:t>    </a:t>
            </a:r>
            <a:r>
              <a:rPr lang="zh-CN" altLang="en-US" sz="3200" dirty="0" smtClean="0">
                <a:solidFill>
                  <a:srgbClr val="FF0000"/>
                </a:solidFill>
              </a:rPr>
              <a:t>琢</a:t>
            </a:r>
            <a:r>
              <a:rPr lang="zh-CN" altLang="en-US" sz="3200" dirty="0" smtClean="0"/>
              <a:t>磨</a:t>
            </a:r>
            <a:r>
              <a:rPr lang="en-US" sz="3200" dirty="0" smtClean="0"/>
              <a:t>     </a:t>
            </a:r>
            <a:r>
              <a:rPr lang="zh-CN" altLang="en-US" sz="3200" dirty="0" smtClean="0"/>
              <a:t>盘曲</a:t>
            </a:r>
            <a:r>
              <a:rPr lang="zh-CN" altLang="en-US" sz="3200" dirty="0" smtClean="0">
                <a:solidFill>
                  <a:srgbClr val="FF0000"/>
                </a:solidFill>
              </a:rPr>
              <a:t>嶙峋</a:t>
            </a:r>
            <a:r>
              <a:rPr lang="en-US" sz="3200" dirty="0" smtClean="0"/>
              <a:t>   </a:t>
            </a:r>
            <a:r>
              <a:rPr lang="en-US" sz="3200" dirty="0" smtClean="0"/>
              <a:t>  </a:t>
            </a:r>
            <a:r>
              <a:rPr lang="zh-CN" altLang="en-US" sz="3200" dirty="0" smtClean="0"/>
              <a:t>鸣</a:t>
            </a:r>
            <a:r>
              <a:rPr lang="zh-CN" altLang="en-US" sz="3200" dirty="0" smtClean="0"/>
              <a:t>钟击</a:t>
            </a:r>
            <a:r>
              <a:rPr lang="zh-CN" altLang="en-US" sz="3200" dirty="0" smtClean="0">
                <a:solidFill>
                  <a:srgbClr val="FF0000"/>
                </a:solidFill>
              </a:rPr>
              <a:t>磬</a:t>
            </a:r>
            <a:r>
              <a:rPr lang="en-US" sz="3200" dirty="0" smtClean="0"/>
              <a:t>   </a:t>
            </a:r>
            <a:r>
              <a:rPr lang="zh-CN" altLang="en-US" sz="3200" dirty="0" smtClean="0"/>
              <a:t>池</a:t>
            </a:r>
            <a:r>
              <a:rPr lang="zh-CN" altLang="en-US" sz="3200" dirty="0" smtClean="0"/>
              <a:t>馆水</a:t>
            </a:r>
            <a:r>
              <a:rPr lang="zh-CN" altLang="en-US" sz="3200" dirty="0" smtClean="0">
                <a:solidFill>
                  <a:srgbClr val="FF0000"/>
                </a:solidFill>
              </a:rPr>
              <a:t>榭</a:t>
            </a:r>
            <a:r>
              <a:rPr lang="en-US" sz="3200" dirty="0" smtClean="0">
                <a:solidFill>
                  <a:srgbClr val="FF0000"/>
                </a:solidFill>
              </a:rPr>
              <a:t>   </a:t>
            </a:r>
            <a:r>
              <a:rPr lang="en-US" sz="3200" dirty="0" smtClean="0"/>
              <a:t> </a:t>
            </a:r>
            <a:r>
              <a:rPr lang="zh-CN" altLang="en-US" sz="3200" dirty="0" smtClean="0"/>
              <a:t>惟妙惟</a:t>
            </a:r>
            <a:r>
              <a:rPr lang="zh-CN" altLang="en-US" sz="3200" dirty="0" smtClean="0">
                <a:solidFill>
                  <a:srgbClr val="FF0000"/>
                </a:solidFill>
              </a:rPr>
              <a:t>肖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smtClean="0"/>
              <a:t>  </a:t>
            </a:r>
            <a:r>
              <a:rPr lang="zh-CN" altLang="en-US" sz="3200" dirty="0" smtClean="0"/>
              <a:t>风雪</a:t>
            </a:r>
            <a:r>
              <a:rPr lang="zh-CN" altLang="en-US" sz="3200" dirty="0" smtClean="0">
                <a:solidFill>
                  <a:srgbClr val="FF0000"/>
                </a:solidFill>
              </a:rPr>
              <a:t>载</a:t>
            </a:r>
            <a:r>
              <a:rPr lang="zh-CN" altLang="en-US" sz="3200" dirty="0" smtClean="0"/>
              <a:t>途   </a:t>
            </a:r>
            <a:endParaRPr lang="en-US" altLang="zh-CN" sz="3200" dirty="0" smtClean="0"/>
          </a:p>
          <a:p>
            <a:r>
              <a:rPr lang="zh-CN" altLang="en-US" sz="3200" dirty="0" smtClean="0"/>
              <a:t>草</a:t>
            </a:r>
            <a:r>
              <a:rPr lang="zh-CN" altLang="en-US" sz="3200" dirty="0" smtClean="0">
                <a:solidFill>
                  <a:srgbClr val="FF0000"/>
                </a:solidFill>
              </a:rPr>
              <a:t>长莺</a:t>
            </a:r>
            <a:r>
              <a:rPr lang="zh-CN" altLang="en-US" sz="3200" dirty="0" smtClean="0"/>
              <a:t>飞</a:t>
            </a:r>
            <a:r>
              <a:rPr lang="en-US" sz="3200" dirty="0" smtClean="0"/>
              <a:t>    </a:t>
            </a:r>
            <a:r>
              <a:rPr lang="zh-CN" altLang="en-US" sz="3200" dirty="0" smtClean="0"/>
              <a:t>前</a:t>
            </a:r>
            <a:r>
              <a:rPr lang="zh-CN" altLang="en-US" sz="3200" dirty="0" smtClean="0">
                <a:solidFill>
                  <a:srgbClr val="FF0000"/>
                </a:solidFill>
              </a:rPr>
              <a:t>瞻</a:t>
            </a:r>
            <a:r>
              <a:rPr lang="zh-CN" altLang="en-US" sz="3200" dirty="0" smtClean="0"/>
              <a:t>后顾</a:t>
            </a:r>
            <a:r>
              <a:rPr lang="en-US" sz="3200" dirty="0" smtClean="0"/>
              <a:t>   </a:t>
            </a:r>
            <a:r>
              <a:rPr lang="zh-CN" altLang="en-US" sz="3200" dirty="0" smtClean="0">
                <a:solidFill>
                  <a:srgbClr val="FF0000"/>
                </a:solidFill>
              </a:rPr>
              <a:t>骇</a:t>
            </a:r>
            <a:r>
              <a:rPr lang="zh-CN" altLang="en-US" sz="3200" dirty="0" smtClean="0"/>
              <a:t>人听闻</a:t>
            </a:r>
            <a:r>
              <a:rPr lang="en-US" sz="3200" dirty="0" smtClean="0"/>
              <a:t>   </a:t>
            </a:r>
            <a:r>
              <a:rPr lang="zh-CN" altLang="en-US" sz="3200" dirty="0" smtClean="0"/>
              <a:t>穷愁</a:t>
            </a:r>
            <a:r>
              <a:rPr lang="zh-CN" altLang="en-US" sz="3200" dirty="0" smtClean="0">
                <a:solidFill>
                  <a:srgbClr val="FF0000"/>
                </a:solidFill>
              </a:rPr>
              <a:t>潦</a:t>
            </a:r>
            <a:r>
              <a:rPr lang="zh-CN" altLang="en-US" sz="3200" dirty="0" smtClean="0"/>
              <a:t>倒</a:t>
            </a:r>
            <a:r>
              <a:rPr lang="en-US" sz="3200" dirty="0" smtClean="0"/>
              <a:t>   </a:t>
            </a:r>
            <a:r>
              <a:rPr lang="en-US" sz="3200" dirty="0" smtClean="0"/>
              <a:t> </a:t>
            </a:r>
            <a:endParaRPr lang="en-US" sz="3200" dirty="0" smtClean="0"/>
          </a:p>
          <a:p>
            <a:r>
              <a:rPr lang="en-US" sz="3200" dirty="0" smtClean="0"/>
              <a:t> </a:t>
            </a:r>
            <a:r>
              <a:rPr lang="zh-CN" altLang="en-US" sz="3200" dirty="0" smtClean="0"/>
              <a:t>如</a:t>
            </a:r>
            <a:r>
              <a:rPr lang="zh-CN" altLang="en-US" sz="3200" dirty="0" smtClean="0">
                <a:solidFill>
                  <a:srgbClr val="FF0000"/>
                </a:solidFill>
              </a:rPr>
              <a:t>履</a:t>
            </a:r>
            <a:r>
              <a:rPr lang="zh-CN" altLang="en-US" sz="3200" dirty="0" smtClean="0"/>
              <a:t>平地</a:t>
            </a:r>
            <a:r>
              <a:rPr lang="en-US" altLang="zh-CN" sz="3200" dirty="0" smtClean="0"/>
              <a:t>   </a:t>
            </a:r>
            <a:r>
              <a:rPr lang="zh-CN" altLang="en-US" sz="3200" dirty="0" smtClean="0"/>
              <a:t>京</a:t>
            </a:r>
            <a:r>
              <a:rPr lang="zh-CN" altLang="en-US" sz="3200" dirty="0" smtClean="0">
                <a:solidFill>
                  <a:srgbClr val="FF0000"/>
                </a:solidFill>
              </a:rPr>
              <a:t>尹</a:t>
            </a:r>
            <a:r>
              <a:rPr lang="en-US" sz="3200" dirty="0" smtClean="0"/>
              <a:t> </a:t>
            </a:r>
            <a:r>
              <a:rPr lang="zh-CN" altLang="en-US" sz="3200" dirty="0" smtClean="0"/>
              <a:t>拥</a:t>
            </a:r>
            <a:r>
              <a:rPr lang="zh-CN" altLang="en-US" sz="3200" dirty="0" smtClean="0">
                <a:solidFill>
                  <a:srgbClr val="FF0000"/>
                </a:solidFill>
              </a:rPr>
              <a:t>毳</a:t>
            </a:r>
            <a:r>
              <a:rPr lang="zh-CN" altLang="en-US" sz="3200" dirty="0" smtClean="0"/>
              <a:t>衣炉火</a:t>
            </a:r>
            <a:r>
              <a:rPr lang="en-US" sz="3200" dirty="0" smtClean="0"/>
              <a:t>  </a:t>
            </a:r>
            <a:endParaRPr lang="zh-CN" altLang="en-US" sz="32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0"/>
            <a:ext cx="9144000" cy="5693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二、根据拼音写汉字：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狼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jí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    繁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yǎn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   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zhě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）皱    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jié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）难   鸟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tún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）目</a:t>
            </a:r>
            <a:r>
              <a:rPr lang="zh-CN" altLang="en-US" sz="2800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追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sù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    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róng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）化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è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）制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è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）运    归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jiù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    斑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lán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    遵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xún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  分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biàn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  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hú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 ）形  和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xié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zhù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）足   险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jùn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  轩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xiè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    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cāng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）俗 休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qì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）烦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suǒ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   粗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zhuō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 震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sǒng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   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jié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）问    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pán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）跚   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nián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）性    烦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zào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  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tā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）败    荒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pì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   愧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zuò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 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shì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）泪     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ɡān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）尬    颠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pèi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   案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dú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   轻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miè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）迟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dùn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     昏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jué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   颠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pèi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   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huì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）气  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qiǎn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）责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liú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）璃      晨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xī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    纳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cuì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   荒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miù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chōng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）憬   额 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fāng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     鸿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rú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   修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xiá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）飞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shù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  雾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sōng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5707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32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锐不可</a:t>
            </a:r>
            <a:r>
              <a:rPr lang="en-US" altLang="zh-CN" sz="36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dāng</a:t>
            </a: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）长途</a:t>
            </a:r>
            <a:r>
              <a:rPr lang="en-US" altLang="zh-CN" sz="36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bá</a:t>
            </a: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</a:t>
            </a:r>
            <a:endParaRPr lang="en-US" altLang="zh-CN" sz="36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涉穷愁</a:t>
            </a:r>
            <a:r>
              <a:rPr lang="en-US" altLang="zh-CN" sz="36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liáo</a:t>
            </a: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）倒     黄发垂</a:t>
            </a:r>
            <a:r>
              <a:rPr lang="en-US" altLang="zh-CN" sz="36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tiáo</a:t>
            </a: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</a:t>
            </a:r>
            <a:endParaRPr lang="en-US" altLang="zh-CN" sz="36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36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xiāo</a:t>
            </a: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）声匿迹   </a:t>
            </a:r>
            <a:endParaRPr lang="en-US" altLang="zh-CN" sz="36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6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shuāi</a:t>
            </a: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）草连天   物</a:t>
            </a:r>
            <a:r>
              <a:rPr lang="en-US" altLang="zh-CN" sz="36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jìng</a:t>
            </a: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）天择    </a:t>
            </a:r>
            <a:endParaRPr lang="en-US" altLang="zh-CN" sz="36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无动于</a:t>
            </a:r>
            <a:r>
              <a:rPr lang="en-US" altLang="zh-CN" sz="36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zhōng</a:t>
            </a: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）重峦叠</a:t>
            </a:r>
            <a:r>
              <a:rPr lang="en-US" altLang="zh-CN" sz="36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zhàng</a:t>
            </a: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</a:t>
            </a:r>
            <a:endParaRPr lang="en-US" altLang="zh-CN" sz="36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自出新</a:t>
            </a:r>
            <a:r>
              <a:rPr lang="en-US" altLang="zh-CN" sz="36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cái</a:t>
            </a: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   金</a:t>
            </a:r>
            <a:r>
              <a:rPr lang="en-US" altLang="zh-CN" sz="36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luán</a:t>
            </a: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）殿    </a:t>
            </a:r>
            <a:endParaRPr lang="en-US" altLang="zh-CN" sz="36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36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yí</a:t>
            </a: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）和园 </a:t>
            </a:r>
            <a:endParaRPr lang="zh-CN" altLang="en-US" sz="36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莫</a:t>
            </a:r>
            <a:r>
              <a:rPr lang="en-US" altLang="zh-CN" sz="36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míng</a:t>
            </a: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）其妙 响彻云</a:t>
            </a:r>
            <a:r>
              <a:rPr lang="en-US" altLang="zh-CN" sz="36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xiāo</a:t>
            </a: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  </a:t>
            </a:r>
            <a:endParaRPr lang="en-US" altLang="zh-CN" sz="3600" dirty="0" smtClean="0"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不可</a:t>
            </a:r>
            <a:r>
              <a:rPr lang="en-US" altLang="zh-CN" sz="36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míng</a:t>
            </a: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）状  眼花</a:t>
            </a:r>
            <a:r>
              <a:rPr lang="en-US" altLang="zh-CN" sz="3600" dirty="0" err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liáo</a:t>
            </a:r>
            <a:r>
              <a:rPr lang="zh-CN" altLang="en-US" sz="3600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    ）乱 </a:t>
            </a:r>
            <a:endParaRPr lang="zh-CN" altLang="en-US" sz="36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0" y="0"/>
            <a:ext cx="9144000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三、改正下列词语中的错别字：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转弯摸角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锐不可挡    名付其实    </a:t>
            </a:r>
            <a:endParaRPr kumimoji="0" lang="en-US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铸剑为梨    丰功伟迹    眼花潦乱   </a:t>
            </a:r>
            <a:endParaRPr kumimoji="0" lang="en-US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遣责</a:t>
            </a:r>
            <a:r>
              <a:rPr lang="zh-CN" altLang="en-US" sz="3600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大廷广众    消声匿迹    连声喏喏    </a:t>
            </a:r>
            <a:endParaRPr kumimoji="0" lang="en-US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穷困撩倒    束手无测    一愁莫展   烦燥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巧妙绝论    令人消魂    重峦叠障    惟妙惟削    张皇失措    围追堵接   维幕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弄巧成绌　　见议思迁　　莫不关心　　适得其返　  无精打彩    毛骨耸然   安祥　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第二关：文学常识关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1</a:t>
            </a:r>
            <a:r>
              <a:rPr lang="zh-CN" altLang="en-US" sz="2400" dirty="0" smtClean="0"/>
              <a:t>、</a:t>
            </a:r>
            <a:r>
              <a:rPr lang="en-US" sz="2400" dirty="0" smtClean="0"/>
              <a:t>.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芦花荡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选自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孙犁文集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。作者孙犁，原名孙树勋，现代小说家，散文家。小说散文结集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白洋淀纪事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之一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荷花淀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，之二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芦花荡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。</a:t>
            </a:r>
          </a:p>
          <a:p>
            <a:r>
              <a:rPr lang="en-US" sz="2400" dirty="0" smtClean="0"/>
              <a:t>2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蜡烛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选自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阅读和欣赏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。作者西蒙诺夫，前苏联作家。</a:t>
            </a:r>
          </a:p>
          <a:p>
            <a:r>
              <a:rPr lang="en-US" sz="2400" dirty="0" smtClean="0"/>
              <a:t>3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就英法联军远征中国给巴特勒上尉的信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选自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雨果文集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。作者雨果，法国作家。代表作品有小说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巴黎圣母院</a:t>
            </a:r>
            <a:r>
              <a:rPr lang="en-US" altLang="zh-CN" sz="2400" dirty="0" smtClean="0"/>
              <a:t>》《</a:t>
            </a:r>
            <a:r>
              <a:rPr lang="zh-CN" altLang="en-US" sz="2400" dirty="0" smtClean="0"/>
              <a:t>悲惨世界</a:t>
            </a:r>
            <a:r>
              <a:rPr lang="en-US" altLang="zh-CN" sz="2400" dirty="0" smtClean="0"/>
              <a:t>》《</a:t>
            </a:r>
            <a:r>
              <a:rPr lang="zh-CN" altLang="en-US" sz="2400" dirty="0" smtClean="0"/>
              <a:t>九三年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等。</a:t>
            </a:r>
          </a:p>
          <a:p>
            <a:r>
              <a:rPr lang="en-US" sz="2400" dirty="0" smtClean="0"/>
              <a:t>4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阿长与</a:t>
            </a:r>
            <a:r>
              <a:rPr lang="en-US" altLang="zh-CN" sz="2400" dirty="0" smtClean="0"/>
              <a:t>〈</a:t>
            </a:r>
            <a:r>
              <a:rPr lang="zh-CN" altLang="en-US" sz="2400" dirty="0" smtClean="0"/>
              <a:t>山海经</a:t>
            </a:r>
            <a:r>
              <a:rPr lang="en-US" altLang="zh-CN" sz="2400" dirty="0" smtClean="0"/>
              <a:t>〉》</a:t>
            </a:r>
            <a:r>
              <a:rPr lang="zh-CN" altLang="en-US" sz="2400" dirty="0" smtClean="0"/>
              <a:t>选自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朝花夕拾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。作者鲁迅，原名周树人，字豫才，伟大的现代文学家、思想家、革命家。中国新文化运动的奠基人之一，发表了中国第一篇白话小说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狂人日记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。作品有小说集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呐喊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彷徨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故事新编</a:t>
            </a:r>
            <a:r>
              <a:rPr lang="en-US" altLang="zh-CN" sz="2400" dirty="0" smtClean="0"/>
              <a:t>》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散文集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朝花夕拾</a:t>
            </a:r>
            <a:r>
              <a:rPr lang="en-US" altLang="zh-CN" sz="2400" dirty="0" smtClean="0"/>
              <a:t>》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散文诗集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野草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，杂文集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二心集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而已集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且介亭文集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等</a:t>
            </a:r>
            <a:r>
              <a:rPr lang="en-US" sz="2400" dirty="0" smtClean="0"/>
              <a:t>.  </a:t>
            </a:r>
            <a:endParaRPr lang="zh-CN" altLang="en-US" sz="2400" dirty="0" smtClean="0"/>
          </a:p>
          <a:p>
            <a:r>
              <a:rPr lang="en-US" sz="2400" dirty="0" smtClean="0"/>
              <a:t>5.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背影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选自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朱自清散文全集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。作者朱自清，原名自华，字佩弦，号秋实，散文家、诗人、学者。诗文集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踪迹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，代表作品有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背影</a:t>
            </a:r>
            <a:r>
              <a:rPr lang="en-US" altLang="zh-CN" sz="2400" dirty="0" smtClean="0"/>
              <a:t>》《</a:t>
            </a:r>
            <a:r>
              <a:rPr lang="zh-CN" altLang="en-US" sz="2400" dirty="0" smtClean="0"/>
              <a:t>欧游杂记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等</a:t>
            </a:r>
            <a:r>
              <a:rPr lang="en-US" sz="2400" dirty="0" smtClean="0"/>
              <a:t>.</a:t>
            </a:r>
            <a:endParaRPr lang="zh-CN" altLang="en-US" sz="2400" dirty="0" smtClean="0"/>
          </a:p>
          <a:p>
            <a:r>
              <a:rPr lang="en-US" sz="2400" dirty="0" smtClean="0"/>
              <a:t>6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信客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选自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秋雨散文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。作者余秋雨，作品有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文化苦旅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，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山居笔记</a:t>
            </a:r>
            <a:r>
              <a:rPr lang="en-US" altLang="zh-CN" sz="2400" dirty="0" smtClean="0"/>
              <a:t>》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2800" dirty="0" smtClean="0"/>
          </a:p>
          <a:p>
            <a:r>
              <a:rPr lang="en-US" sz="2800" dirty="0" smtClean="0"/>
              <a:t>7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苏州园林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选自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百科知识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。作者叶圣陶，原名绍钧，字圣陶。现代著名的作者、教育家、编辑家。代表作有长篇小说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倪焕之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中短篇小说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多收了三五斗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，童话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稻草人</a:t>
            </a:r>
            <a:r>
              <a:rPr lang="en-US" altLang="zh-CN" sz="2800" dirty="0" smtClean="0"/>
              <a:t>》《</a:t>
            </a:r>
            <a:r>
              <a:rPr lang="zh-CN" altLang="en-US" sz="2800" dirty="0" smtClean="0"/>
              <a:t>古代英雄的石像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等。</a:t>
            </a:r>
          </a:p>
          <a:p>
            <a:r>
              <a:rPr lang="en-US" sz="2800" dirty="0" smtClean="0"/>
              <a:t>9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阿西莫夫短文两篇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选自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新疆域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，孟庆任译。作者阿西莫夫，美国著名科普作家和科学幻想小说家。</a:t>
            </a:r>
          </a:p>
          <a:p>
            <a:r>
              <a:rPr lang="en-US" sz="2800" dirty="0" smtClean="0"/>
              <a:t>10.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桃花源记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选自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陶渊明集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。陶渊明，又名潜，字元亮，东晋著名田园诗人。代表作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归去来兮辞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桃花源诗并序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归园田居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等。</a:t>
            </a:r>
          </a:p>
          <a:p>
            <a:r>
              <a:rPr lang="en-US" sz="2800" dirty="0" smtClean="0"/>
              <a:t>11.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陋室铬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选自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全唐文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。作者刘禹锡，字梦得，唐代诗人，哲学家。世称刘宾客。有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刘禹锡集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。</a:t>
            </a:r>
          </a:p>
          <a:p>
            <a:r>
              <a:rPr lang="en-US" sz="2800" dirty="0" smtClean="0"/>
              <a:t>   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爱莲说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选自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周元公集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。作者周敦颐，字茂叔，北宋哲学家。元公是周敦颐的谥号。著有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太极图说</a:t>
            </a:r>
            <a:r>
              <a:rPr lang="en-US" altLang="zh-CN" sz="2800" dirty="0" smtClean="0"/>
              <a:t>》《</a:t>
            </a:r>
            <a:r>
              <a:rPr lang="zh-CN" altLang="en-US" sz="2800" dirty="0" smtClean="0"/>
              <a:t>通书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等。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370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12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核舟记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选自清张潮编辑的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虞初新志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。作者魏学洢 ，字子敬，明末嘉善人。明朝散文家。</a:t>
            </a:r>
          </a:p>
          <a:p>
            <a:r>
              <a:rPr lang="en-US" sz="2400" dirty="0" smtClean="0"/>
              <a:t>13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大道之行也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选自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礼记礼运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。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礼记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，儒家经典著作之一，西汉戴圣对秦汉以前各种礼仪论著加以辑录、编纂而成，共</a:t>
            </a:r>
            <a:r>
              <a:rPr lang="en-US" sz="2400" dirty="0" smtClean="0"/>
              <a:t>49</a:t>
            </a:r>
            <a:r>
              <a:rPr lang="zh-CN" altLang="en-US" sz="2400" dirty="0" smtClean="0"/>
              <a:t>篇。</a:t>
            </a:r>
          </a:p>
          <a:p>
            <a:r>
              <a:rPr lang="en-US" sz="2400" dirty="0" smtClean="0"/>
              <a:t>         </a:t>
            </a:r>
            <a:r>
              <a:rPr lang="zh-CN" altLang="en-US" sz="2400" dirty="0" smtClean="0"/>
              <a:t>儒家经典著作“四书”指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论语</a:t>
            </a:r>
            <a:r>
              <a:rPr lang="en-US" altLang="zh-CN" sz="2400" dirty="0" smtClean="0"/>
              <a:t>》《</a:t>
            </a:r>
            <a:r>
              <a:rPr lang="zh-CN" altLang="en-US" sz="2400" dirty="0" smtClean="0"/>
              <a:t>孟子</a:t>
            </a:r>
            <a:r>
              <a:rPr lang="en-US" altLang="zh-CN" sz="2400" dirty="0" smtClean="0"/>
              <a:t>》《</a:t>
            </a:r>
            <a:r>
              <a:rPr lang="zh-CN" altLang="en-US" sz="2400" dirty="0" smtClean="0"/>
              <a:t>大学</a:t>
            </a:r>
            <a:r>
              <a:rPr lang="en-US" altLang="zh-CN" sz="2400" dirty="0" smtClean="0"/>
              <a:t>》《</a:t>
            </a:r>
            <a:r>
              <a:rPr lang="zh-CN" altLang="en-US" sz="2400" dirty="0" smtClean="0"/>
              <a:t>中庸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，“五经”指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诗经</a:t>
            </a:r>
            <a:r>
              <a:rPr lang="en-US" altLang="zh-CN" sz="2400" dirty="0" smtClean="0"/>
              <a:t>》《</a:t>
            </a:r>
            <a:r>
              <a:rPr lang="zh-CN" altLang="en-US" sz="2400" dirty="0" smtClean="0"/>
              <a:t>尚书</a:t>
            </a:r>
            <a:r>
              <a:rPr lang="en-US" altLang="zh-CN" sz="2400" dirty="0" smtClean="0"/>
              <a:t>》《</a:t>
            </a:r>
            <a:r>
              <a:rPr lang="zh-CN" altLang="en-US" sz="2400" dirty="0" smtClean="0"/>
              <a:t>礼记</a:t>
            </a:r>
            <a:r>
              <a:rPr lang="en-US" altLang="zh-CN" sz="2400" dirty="0" smtClean="0"/>
              <a:t>》《</a:t>
            </a:r>
            <a:r>
              <a:rPr lang="zh-CN" altLang="en-US" sz="2400" dirty="0" smtClean="0"/>
              <a:t>易经</a:t>
            </a:r>
            <a:r>
              <a:rPr lang="en-US" altLang="zh-CN" sz="2400" dirty="0" smtClean="0"/>
              <a:t>》《</a:t>
            </a:r>
            <a:r>
              <a:rPr lang="zh-CN" altLang="en-US" sz="2400" dirty="0" smtClean="0"/>
              <a:t>春秋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。</a:t>
            </a:r>
          </a:p>
          <a:p>
            <a:r>
              <a:rPr lang="en-US" sz="2400" dirty="0" smtClean="0"/>
              <a:t>          </a:t>
            </a:r>
            <a:r>
              <a:rPr lang="zh-CN" altLang="en-US" sz="2400" dirty="0" smtClean="0"/>
              <a:t>儒家学派创始人孔子，名丘，字仲尼，春秋时期鲁国人</a:t>
            </a:r>
            <a:r>
              <a:rPr lang="en-US" sz="2400" dirty="0" smtClean="0"/>
              <a:t>,</a:t>
            </a:r>
            <a:r>
              <a:rPr lang="zh-CN" altLang="en-US" sz="2400" dirty="0" smtClean="0"/>
              <a:t>著名的思想家、教育家。</a:t>
            </a:r>
          </a:p>
          <a:p>
            <a:r>
              <a:rPr lang="en-US" sz="2400" dirty="0" smtClean="0"/>
              <a:t>14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望岳</a:t>
            </a:r>
            <a:r>
              <a:rPr lang="en-US" altLang="zh-CN" sz="2400" dirty="0" smtClean="0"/>
              <a:t>》《</a:t>
            </a:r>
            <a:r>
              <a:rPr lang="zh-CN" altLang="en-US" sz="2400" dirty="0" smtClean="0"/>
              <a:t>春望</a:t>
            </a:r>
            <a:r>
              <a:rPr lang="en-US" altLang="zh-CN" sz="2400" dirty="0" smtClean="0"/>
              <a:t>》《</a:t>
            </a:r>
            <a:r>
              <a:rPr lang="zh-CN" altLang="en-US" sz="2400" dirty="0" smtClean="0"/>
              <a:t>石壕吏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选自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杜诗详注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。作者杜甫，字子美，诗中自称少陵野老，后人称他杜少陵，唐代伟大的现实主义诗人，诗风沉郁顿挫。他的大量诗篇广泛而深刻地反映了“安史之乱”前后唐代社会由盛而衰的真实历史面貌，尤其是他的“三吏”（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新安吏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潼关吏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石壕吏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）“三别”（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新婚别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垂老别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《</a:t>
            </a:r>
            <a:r>
              <a:rPr lang="zh-CN" altLang="en-US" sz="2400" dirty="0" smtClean="0"/>
              <a:t>无家别</a:t>
            </a:r>
            <a:r>
              <a:rPr lang="en-US" altLang="zh-CN" sz="2400" dirty="0" smtClean="0"/>
              <a:t>》</a:t>
            </a:r>
            <a:r>
              <a:rPr lang="zh-CN" altLang="en-US" sz="2400" dirty="0" smtClean="0"/>
              <a:t>）等一系列具有高度人民性和爱国思想的不朽篇章，达到了现实主义的高峰。他的诗因此被后人称为“诗史”，他本人也被尊为“诗圣”。</a:t>
            </a:r>
            <a:endParaRPr lang="zh-CN" altLang="en-US" sz="2400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/>
              <a:t>15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三峡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选自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水经注疏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。三峡，“瞿塘峡、巫峡、西陵峡”的总称。郦道元，字善长，北魏地理学家。撰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水经注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其书详细记载了一千多条大小河流及有关的历史遗迹、人物掌故、神话传说等，是我国古代最全面、最系统的综合性地理著作。该书还记录了不少碑刻墨迹和渔歌，文笔绚烂，语言清丽，具有较高的文学价值。</a:t>
            </a:r>
          </a:p>
          <a:p>
            <a:r>
              <a:rPr lang="en-US" sz="2800" dirty="0" smtClean="0"/>
              <a:t>16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答谢中书书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选自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全上古三代秦汉三国六朝文全梁文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。作者陶弘景，南朝梁代人，字通明，号华阳隐居，有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陶隐居集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。</a:t>
            </a:r>
          </a:p>
          <a:p>
            <a:r>
              <a:rPr lang="en-US" altLang="zh-CN" sz="2800" dirty="0" smtClean="0"/>
              <a:t>      《</a:t>
            </a:r>
            <a:r>
              <a:rPr lang="zh-CN" altLang="en-US" sz="2800" dirty="0" smtClean="0"/>
              <a:t>记承天寺夜游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选自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东坡志林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。写于作者被贬黄州期间。作者是苏轼，字子瞻，号东坡居士，北宋文学家。他的词首开豪放之先河。散文创作成就也很高，是“唐宋八大家”（韩愈、柳宗元、欧阳修、王安石、苏洵、苏轼、苏辙、曾巩）之一。</a:t>
            </a:r>
          </a:p>
          <a:p>
            <a:r>
              <a:rPr lang="en-US" sz="2800" dirty="0" smtClean="0"/>
              <a:t>17</a:t>
            </a:r>
            <a:r>
              <a:rPr lang="zh-CN" altLang="en-US" sz="2800" dirty="0" smtClean="0"/>
              <a:t>、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观潮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选自</a:t>
            </a:r>
            <a:r>
              <a:rPr lang="en-US" altLang="zh-CN" sz="2800" dirty="0" smtClean="0"/>
              <a:t>《</a:t>
            </a:r>
            <a:r>
              <a:rPr lang="zh-CN" altLang="en-US" sz="2800" dirty="0" smtClean="0"/>
              <a:t>武林旧事</a:t>
            </a:r>
            <a:r>
              <a:rPr lang="en-US" altLang="zh-CN" sz="2800" dirty="0" smtClean="0"/>
              <a:t>》</a:t>
            </a:r>
            <a:r>
              <a:rPr lang="zh-CN" altLang="en-US" sz="2800" dirty="0" smtClean="0"/>
              <a:t>。作者周密，字公瑾</a:t>
            </a:r>
            <a:r>
              <a:rPr lang="en-US" sz="2800" dirty="0" smtClean="0"/>
              <a:t>.</a:t>
            </a:r>
            <a:endParaRPr lang="zh-CN" altLang="en-US" sz="2800" dirty="0" smtClean="0"/>
          </a:p>
          <a:p>
            <a:r>
              <a:rPr lang="en-US" sz="2800" dirty="0" smtClean="0"/>
              <a:t> </a:t>
            </a:r>
            <a:endParaRPr lang="zh-CN" altLang="en-US" sz="2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sz="3200" dirty="0" smtClean="0"/>
          </a:p>
          <a:p>
            <a:r>
              <a:rPr lang="en-US" sz="3200" dirty="0" smtClean="0"/>
              <a:t>18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湖心亭看雪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选自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陶庵梦忆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。作者张岱，字宗子，又字石公，号陶庵，又号蝶庵居士，明末清初山阴人。有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陶庵梦忆</a:t>
            </a:r>
            <a:r>
              <a:rPr lang="en-US" altLang="zh-CN" sz="3200" dirty="0" smtClean="0"/>
              <a:t>》《</a:t>
            </a:r>
            <a:r>
              <a:rPr lang="zh-CN" altLang="en-US" sz="3200" dirty="0" smtClean="0"/>
              <a:t>西湖梦寻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等。</a:t>
            </a:r>
            <a:r>
              <a:rPr lang="en-US" sz="3200" dirty="0" smtClean="0"/>
              <a:t>   </a:t>
            </a:r>
            <a:endParaRPr lang="zh-CN" altLang="en-US" sz="3200" dirty="0" smtClean="0"/>
          </a:p>
          <a:p>
            <a:r>
              <a:rPr lang="en-US" sz="3200" dirty="0" smtClean="0"/>
              <a:t>19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使至塞上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选自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王右丞集笺注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。作者王维，字摩诘，因官至尚书右丞，所以人称王右丞。是盛唐极负盛名的诗人，画家。</a:t>
            </a:r>
          </a:p>
          <a:p>
            <a:r>
              <a:rPr lang="en-US" sz="3200" dirty="0" smtClean="0"/>
              <a:t>20</a:t>
            </a:r>
            <a:r>
              <a:rPr lang="zh-CN" altLang="en-US" sz="3200" dirty="0" smtClean="0"/>
              <a:t>、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渡荆门送别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选自</a:t>
            </a:r>
            <a:r>
              <a:rPr lang="en-US" altLang="zh-CN" sz="3200" dirty="0" smtClean="0"/>
              <a:t>《</a:t>
            </a:r>
            <a:r>
              <a:rPr lang="zh-CN" altLang="en-US" sz="3200" dirty="0" smtClean="0"/>
              <a:t>李太白全集</a:t>
            </a:r>
            <a:r>
              <a:rPr lang="en-US" altLang="zh-CN" sz="3200" dirty="0" smtClean="0"/>
              <a:t>》</a:t>
            </a:r>
            <a:r>
              <a:rPr lang="zh-CN" altLang="en-US" sz="3200" dirty="0" smtClean="0"/>
              <a:t>。作者李白，字太白，号青莲居士，唐代诗人，伟大的浪漫主义“诗仙”，其诗的艺术特色是想像丰富，气势奔腾，风格豪放飘逸</a:t>
            </a:r>
            <a:endParaRPr lang="zh-CN" altLang="en-US" sz="3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0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新宋体" pitchFamily="49" charset="-122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第一单元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锐不可当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d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ā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业已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y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ǐ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绥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su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í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靖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j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ì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阌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w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é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乡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聿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y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ù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鄂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è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豫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y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ù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endParaRPr kumimoji="0" lang="en-US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阻遏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è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疟子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y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à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o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 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zi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寒噤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j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ì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蹿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cu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ā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仄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z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è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歪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w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ā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i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张皇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hu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á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失措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尖利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能耐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央告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转弯抹角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月明风清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拂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f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ú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晓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endParaRPr kumimoji="0" lang="en-US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新宋体" pitchFamily="49" charset="-122"/>
              <a:ea typeface="新宋体" pitchFamily="49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瓦砾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l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ì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地窖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ji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à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o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鞠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j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ū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躬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g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ō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endParaRPr kumimoji="0" lang="en-US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颤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ch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à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巍巍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w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ē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i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箧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qi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è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赃物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制裁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荡然无存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纳粹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cu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ì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肃穆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荒谬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mi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ù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健忘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开始闯关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0"/>
            <a:ext cx="9144000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一、文学常识。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、新闻六要素：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；五部分指：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芦花荡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作者是 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，是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派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的代表作家，本文选自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en-US" altLang="zh-CN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，与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en-US" altLang="zh-CN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并称为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姊妹篇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蜡烛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的作者是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（前苏联人）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就英法联军远征中国给巴特勒上尉的信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作者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是 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国人，代表作有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en-US" altLang="zh-CN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en-US" altLang="zh-CN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en-US" altLang="zh-CN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等。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亲爱的爸爸妈妈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作者是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0"/>
            <a:ext cx="9144000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lang="zh-CN" altLang="en-US" sz="28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、文学常识。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阿长和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&lt;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山海经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&gt;》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选自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en-US" altLang="zh-CN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，这是一部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集。作者是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背影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：选自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en-US" altLang="zh-CN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。作者是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，字佩弦，号秋实，散文家、诗人、学者。代表作品有散文集：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背影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欧游杂记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诗文集：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踪迹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灯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台阶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作者是李森祥，这是一篇 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体裁的文章。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老王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的作者是 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，代表散文集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干校六记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将饮茶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，长篇小说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洗澡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，翻译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堂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·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吉诃德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，字默存，学者、作家。小说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围城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，学术著作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谈艺录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管锥编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6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信客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：选自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秋雨散文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。余秋雨，代表作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千年一叹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》《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等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0"/>
            <a:ext cx="9144000" cy="637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三、文学常识。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、说明文是以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为主要表达方式的文章，说明的顺序通常有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三种；说明方法通常有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                                 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                                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这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9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种。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中国石拱桥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的作者是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，字唐臣，主持修建了钱塘江公路铁路两用桥。  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水经注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的作者是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， 北魏时期人。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清明上河图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的作者是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（北宋人）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马可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·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波罗行纪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的作者马可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·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波罗是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国的人。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苏州园林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的作者是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，原名绍钧，长篇小说代表作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倪焕之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桥之美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的作者是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； 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故宫博物院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是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说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屏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的作者是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古建筑园林专家，著有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说园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等。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牡丹亭</a:t>
            </a: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的作者是</a:t>
            </a: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（明朝人）   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6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、分别默写一句关于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桥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和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屏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的古诗词</a:t>
            </a:r>
            <a:endParaRPr kumimoji="0" lang="zh-CN" alt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0" y="0"/>
            <a:ext cx="9144000" cy="6124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lang="zh-CN" altLang="en-US" sz="28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四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、文学常识。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大自然的语言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作者：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，浙江上虞人，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学、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学家。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奇妙的克隆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作者：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，中国现代遗传学奠基人。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阿西莫夫短文两篇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：选自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。作者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夫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著名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和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家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生物入侵者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作者：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落日的幻觉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作者：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7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日薄西山，气息奄奄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出自晋李密的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陈情表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。日薄西山意思是：</a:t>
            </a:r>
            <a:r>
              <a:rPr lang="zh-CN" altLang="en-US" sz="28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         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8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夕阳无限好，只是近黄昏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，出自唐李商隐的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登乐游原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。意思是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 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zh-CN" altLang="en-US" sz="24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  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 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0" y="0"/>
            <a:ext cx="9144000" cy="7417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lang="zh-CN" altLang="en-US" sz="28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五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、文学常识。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桃花源记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：选自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en-US" altLang="zh-CN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。作者陶渊明，又名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，字元亮，浔阳柴桑人，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（填朝代）著名诗人。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陋室铭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：选自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全唐文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。作者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，字梦得，被称为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。古代刻在器物上用来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或者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的文字，叫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铭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，后来就成为一种文体。这种文体一般都是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用韵的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爱莲说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：选自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en-US" altLang="zh-CN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。作者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，字茂叔，</a:t>
            </a:r>
            <a:r>
              <a:rPr kumimoji="0" lang="zh-CN" altLang="en-US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（填朝代）哲学家，著有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en-US" altLang="zh-CN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》《</a:t>
            </a:r>
            <a:r>
              <a:rPr kumimoji="0" lang="en-US" altLang="zh-CN" sz="28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等。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</a:pP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、托物言志：通过对自然物象的描写来表达思想、情感、哲理，如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岁寒三友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：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核舟记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：选自清朝人</a:t>
            </a:r>
            <a:r>
              <a:rPr lang="zh-CN" altLang="en-US" sz="28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编辑的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lang="en-US" altLang="zh-CN" sz="28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</a:t>
            </a:r>
            <a:r>
              <a:rPr lang="en-US" altLang="zh-CN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。本文作者是</a:t>
            </a:r>
            <a:r>
              <a:rPr lang="zh-CN" altLang="en-US" sz="28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</a:t>
            </a:r>
            <a:r>
              <a:rPr lang="zh-CN" altLang="en-US" sz="28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，明末人。</a:t>
            </a:r>
            <a:endParaRPr lang="zh-CN" altLang="en-US" sz="28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6700" algn="l"/>
              </a:tabLst>
            </a:pP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"/>
            <a:ext cx="9144000" cy="77559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</a:pPr>
            <a:endParaRPr lang="en-US" altLang="zh-CN" sz="3200" dirty="0" smtClean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</a:pP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6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lang="zh-CN" altLang="en-US" sz="3200" dirty="0" smtClean="0"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山高月小，水落石出</a:t>
            </a:r>
            <a:r>
              <a:rPr lang="zh-CN" altLang="en-US" sz="3200" dirty="0" smtClean="0"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出自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lang="en-US" altLang="zh-CN" sz="32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；</a:t>
            </a:r>
            <a:r>
              <a:rPr lang="zh-CN" altLang="en-US" sz="3200" dirty="0" smtClean="0"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清风徐来，水波不兴</a:t>
            </a:r>
            <a:r>
              <a:rPr lang="zh-CN" altLang="en-US" sz="3200" dirty="0" smtClean="0"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出自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lang="en-US" altLang="zh-CN" sz="32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endParaRPr lang="en-US" altLang="zh-CN" sz="32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</a:pP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7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、黄庭坚，字</a:t>
            </a:r>
            <a:r>
              <a:rPr lang="zh-CN" altLang="en-US" sz="32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en-US" sz="32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朝的文学家。</a:t>
            </a:r>
            <a:endParaRPr lang="zh-CN" altLang="en-US" sz="32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</a:pP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8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大道之行也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选自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lang="en-US" altLang="zh-CN" sz="32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。这部书与</a:t>
            </a:r>
            <a:r>
              <a:rPr lang="zh-CN" altLang="en-US" sz="32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并称</a:t>
            </a:r>
            <a:r>
              <a:rPr lang="zh-CN" altLang="en-US" sz="3200" dirty="0" smtClean="0"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五经</a:t>
            </a:r>
            <a:r>
              <a:rPr lang="zh-CN" altLang="en-US" sz="3200" dirty="0" smtClean="0"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32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9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、杜甫，字子美，号</a:t>
            </a:r>
            <a:r>
              <a:rPr lang="zh-CN" altLang="en-US" sz="32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，世称杜少陵。被喻为</a:t>
            </a:r>
            <a:r>
              <a:rPr lang="zh-CN" altLang="en-US" sz="3200" dirty="0" smtClean="0"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en-US" sz="32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</a:t>
            </a:r>
            <a:r>
              <a:rPr lang="zh-CN" altLang="en-US" sz="3200" dirty="0" smtClean="0"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，其诗被称为</a:t>
            </a:r>
            <a:r>
              <a:rPr lang="zh-CN" altLang="en-US" sz="3200" dirty="0" smtClean="0"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en-US" sz="32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</a:t>
            </a:r>
            <a:r>
              <a:rPr lang="zh-CN" altLang="en-US" sz="3200" dirty="0" smtClean="0"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。著有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杜工部集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 </a:t>
            </a:r>
            <a:r>
              <a:rPr lang="zh-CN" altLang="en-US" sz="3200" dirty="0" smtClean="0"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三吏</a:t>
            </a:r>
            <a:r>
              <a:rPr lang="zh-CN" altLang="en-US" sz="3200" dirty="0" smtClean="0"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是指</a:t>
            </a:r>
            <a:r>
              <a:rPr lang="zh-CN" altLang="en-US" sz="32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       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</a:t>
            </a:r>
            <a:r>
              <a:rPr lang="zh-CN" altLang="en-US" sz="3200" dirty="0" smtClean="0"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三别</a:t>
            </a:r>
            <a:r>
              <a:rPr lang="zh-CN" altLang="en-US" sz="3200" dirty="0" smtClean="0"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是指 </a:t>
            </a:r>
            <a:endParaRPr lang="en-US" altLang="zh-CN" sz="3200" dirty="0" smtClean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r>
              <a:rPr lang="en-US" sz="3200" dirty="0" smtClean="0"/>
              <a:t>10</a:t>
            </a:r>
            <a:r>
              <a:rPr lang="zh-CN" altLang="en-US" sz="3200" dirty="0" smtClean="0"/>
              <a:t>、默写两句关于“莲”的诗句。</a:t>
            </a:r>
          </a:p>
          <a:p>
            <a:r>
              <a:rPr lang="en-US" sz="3200" dirty="0" smtClean="0"/>
              <a:t> </a:t>
            </a:r>
            <a:endParaRPr lang="zh-CN" altLang="en-US" sz="3200" dirty="0" smtClean="0"/>
          </a:p>
          <a:p>
            <a:r>
              <a:rPr lang="en-US" sz="3200" dirty="0" smtClean="0"/>
              <a:t>11</a:t>
            </a:r>
            <a:r>
              <a:rPr lang="zh-CN" altLang="en-US" sz="3200" dirty="0" smtClean="0"/>
              <a:t>、写出五个“荷花”的别称</a:t>
            </a:r>
            <a:r>
              <a:rPr lang="en-US" sz="3200" u="sng" dirty="0" smtClean="0"/>
              <a:t>                                                       </a:t>
            </a:r>
            <a:r>
              <a:rPr lang="zh-CN" altLang="en-US" sz="3200" dirty="0" smtClean="0"/>
              <a:t>。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</a:pPr>
            <a:endParaRPr lang="zh-CN" altLang="en-US" sz="32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66700" algn="l"/>
              </a:tabLst>
            </a:pPr>
            <a:r>
              <a:rPr lang="zh-CN" altLang="en-US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</a:t>
            </a:r>
            <a:endParaRPr lang="zh-CN" alt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0" y="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六</a:t>
            </a:r>
            <a:r>
              <a:rPr lang="zh-CN" altLang="en-US" sz="32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、文学常识。</a:t>
            </a:r>
            <a:endParaRPr lang="zh-CN" altLang="en-US" sz="32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三峡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选自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en-US" altLang="zh-CN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。作者：郦道元，北魏地理学家，著有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水经注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答谢中书书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：选自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全上古三代秦汉三国六朝文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·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全梁文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。作者是</a:t>
            </a:r>
            <a:r>
              <a:rPr kumimoji="0" lang="zh-CN" altLang="en-US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，字通明，号华阳隐居，著有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en-US" altLang="zh-CN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 谢中书，即谢徵，字元度。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记承天寺夜游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：选自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en-US" altLang="zh-CN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。苏轼，字子瞻，号</a:t>
            </a:r>
            <a:r>
              <a:rPr kumimoji="0" lang="zh-CN" altLang="en-US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，北宋散文家，诗人。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观潮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：选自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kumimoji="0" lang="en-US" altLang="zh-CN" sz="3200" b="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。作者周密，字公瑾，南宋人。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698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altLang="zh-CN" sz="3200" dirty="0" smtClean="0">
              <a:latin typeface="宋体" pitchFamily="2" charset="-122"/>
              <a:ea typeface="宋体" pitchFamily="2" charset="-122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5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湖心亭看雪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：选自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lang="en-US" altLang="zh-CN" sz="32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。作者张岱，字宗子，又字石公，号陶庵，又号蝶庵居士，         人，著有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陶庵梦忆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》《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西湖梦寻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》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6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归园田居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：选自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lang="en-US" altLang="zh-CN" sz="32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。陶渊明，又名潜，字元亮，东晋。</a:t>
            </a:r>
            <a:endParaRPr lang="zh-CN" altLang="en-US" sz="32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7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使至塞上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：选自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lang="en-US" altLang="zh-CN" sz="32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。作者</a:t>
            </a:r>
            <a:r>
              <a:rPr lang="zh-CN" altLang="en-US" sz="32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，字</a:t>
            </a:r>
            <a:r>
              <a:rPr lang="zh-CN" altLang="en-US" sz="32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。苏轼对他的诗画评价的名句是</a:t>
            </a:r>
            <a:r>
              <a:rPr lang="zh-CN" altLang="en-US" sz="32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                              </a:t>
            </a:r>
            <a:endParaRPr lang="zh-CN" altLang="en-US" sz="32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8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渡荆门送别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：作者是</a:t>
            </a:r>
            <a:r>
              <a:rPr lang="zh-CN" altLang="en-US" sz="32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，字</a:t>
            </a:r>
            <a:r>
              <a:rPr lang="zh-CN" altLang="en-US" sz="32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，号</a:t>
            </a:r>
            <a:r>
              <a:rPr lang="zh-CN" altLang="en-US" sz="32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，世称</a:t>
            </a:r>
            <a:r>
              <a:rPr lang="zh-CN" altLang="en-US" sz="3200" dirty="0" smtClean="0"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lang="zh-CN" altLang="en-US" sz="32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</a:t>
            </a:r>
            <a:r>
              <a:rPr lang="zh-CN" altLang="en-US" sz="3200" dirty="0" smtClean="0"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。</a:t>
            </a:r>
            <a:endParaRPr lang="zh-CN" altLang="en-US" sz="32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9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、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《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登岳阳楼</a:t>
            </a:r>
            <a:r>
              <a:rPr lang="en-US" altLang="zh-CN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》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：作者是</a:t>
            </a:r>
            <a:r>
              <a:rPr lang="zh-CN" altLang="en-US" sz="32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              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en-US" sz="3200" u="sng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南北宋之交</a:t>
            </a:r>
            <a:r>
              <a:rPr lang="zh-CN" altLang="en-US" sz="3200" dirty="0" smtClean="0">
                <a:latin typeface="宋体" pitchFamily="2" charset="-122"/>
                <a:ea typeface="宋体" pitchFamily="2" charset="-122"/>
                <a:cs typeface="Times New Roman" pitchFamily="18" charset="0"/>
              </a:rPr>
              <a:t>诗人，字去非，号简斋。</a:t>
            </a:r>
            <a:endParaRPr lang="zh-CN" altLang="en-US" sz="32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3200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你过关了吗？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0"/>
            <a:ext cx="9144000" cy="6986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第二单元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谋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m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ó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u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死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鼹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ǎ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鼠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切切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qi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è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察察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ch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á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絮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ù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说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顺顺流流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辟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p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ì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头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ch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á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浯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w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ú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震悚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s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ǒ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干戚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图赞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懿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ì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皋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g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ā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o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骇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h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à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i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掳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l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ǔ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疮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chu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ā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疤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b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诘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ji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é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问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渴慕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m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ù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疏懒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霹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p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ī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雳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l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ì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孤孀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shu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ā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差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ch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ā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i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使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狼籍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簌簌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s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ù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典质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惨淡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赋闲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勾留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迂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ū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蹒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p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á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跚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sh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ā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拭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sh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ì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擦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颓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tu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í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唐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触目伤怀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琐屑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情郁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ù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于中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大去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交卸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xi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è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凹凼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d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à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尴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g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ā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尬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g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à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烦躁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微不足道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大庭广众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杨绛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ji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à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塌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t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败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默存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伛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ǔ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翳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ì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滞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zh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ì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笨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愧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ku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ì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怍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zu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ò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攥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zu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à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荒僻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p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ì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取缔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d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ì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骷髅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克扣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接济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j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ì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唏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ī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嘘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x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ū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稀罕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噩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è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耗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呵斥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焦灼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zhu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ó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伎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j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ì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俩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li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ǎ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颠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di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ā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沛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p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è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i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吊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di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à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o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唁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y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à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文绉绉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zh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ō</a:t>
            </a:r>
            <a:r>
              <a:rPr kumimoji="0" lang="en-US" altLang="zh-CN" sz="28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u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endParaRPr kumimoji="0" lang="en-US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长途跋涉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穷愁潦倒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风尘苦旅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鸡零狗碎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低眉顺眼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连声诺诺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生死祸福</a:t>
            </a:r>
            <a:endParaRPr kumimoji="0" lang="zh-CN" altLang="en-US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578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新宋体" pitchFamily="49" charset="-122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第三单元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郦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l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ì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道元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匀称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ch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è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佥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qi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ā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惟妙惟肖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xi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à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o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雄跨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雄姿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残损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古朴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推崇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巧妙绝伦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刹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ch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à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那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驻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zh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ù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足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失之毫厘，差之千里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美感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史诗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轩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xu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ā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榭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xi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è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胸中有丘壑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h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è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嶙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l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í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峋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x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ú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广漆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q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ī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败笔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镂空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l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ō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u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蔷薇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因地制宜</a:t>
            </a:r>
            <a:r>
              <a:rPr lang="zh-CN" altLang="en-US" sz="3200" dirty="0" smtClean="0"/>
              <a:t>重峦叠嶂</a:t>
            </a:r>
            <a:r>
              <a:rPr lang="en-US" sz="3200" dirty="0" smtClean="0"/>
              <a:t>(</a:t>
            </a:r>
            <a:r>
              <a:rPr lang="en-US" sz="3200" dirty="0" err="1" smtClean="0"/>
              <a:t>zh</a:t>
            </a:r>
            <a:r>
              <a:rPr lang="en-US" altLang="zh-CN" sz="3200" dirty="0" err="1" smtClean="0"/>
              <a:t>à</a:t>
            </a:r>
            <a:r>
              <a:rPr lang="en-US" sz="3200" dirty="0" err="1" smtClean="0"/>
              <a:t>ng</a:t>
            </a:r>
            <a:r>
              <a:rPr lang="en-US" sz="3200" dirty="0" smtClean="0"/>
              <a:t>) </a:t>
            </a:r>
            <a:r>
              <a:rPr lang="zh-CN" altLang="en-US" sz="3200" dirty="0" smtClean="0"/>
              <a:t>斗拱额枋</a:t>
            </a:r>
            <a:r>
              <a:rPr lang="en-US" sz="3200" dirty="0" smtClean="0"/>
              <a:t>(</a:t>
            </a:r>
            <a:r>
              <a:rPr lang="en-US" sz="3200" dirty="0" err="1" smtClean="0"/>
              <a:t>f</a:t>
            </a:r>
            <a:r>
              <a:rPr lang="en-US" altLang="zh-CN" sz="3200" dirty="0" err="1" smtClean="0"/>
              <a:t>ā</a:t>
            </a:r>
            <a:r>
              <a:rPr lang="en-US" sz="3200" dirty="0" err="1" smtClean="0"/>
              <a:t>ng</a:t>
            </a:r>
            <a:r>
              <a:rPr lang="en-US" sz="3200" dirty="0" smtClean="0"/>
              <a:t>) </a:t>
            </a:r>
            <a:r>
              <a:rPr lang="zh-CN" altLang="en-US" sz="3200" dirty="0" smtClean="0"/>
              <a:t>藻井 御</a:t>
            </a:r>
            <a:r>
              <a:rPr lang="en-US" sz="3200" dirty="0" smtClean="0"/>
              <a:t>(</a:t>
            </a:r>
            <a:r>
              <a:rPr lang="en-US" sz="3200" dirty="0" err="1" smtClean="0"/>
              <a:t>y</a:t>
            </a:r>
            <a:r>
              <a:rPr lang="en-US" altLang="zh-CN" sz="3200" dirty="0" err="1" smtClean="0"/>
              <a:t>ù</a:t>
            </a:r>
            <a:r>
              <a:rPr lang="en-US" sz="3200" dirty="0" smtClean="0"/>
              <a:t>)</a:t>
            </a:r>
            <a:r>
              <a:rPr lang="zh-CN" altLang="en-US" sz="3200" dirty="0" smtClean="0"/>
              <a:t>道 磬</a:t>
            </a:r>
            <a:r>
              <a:rPr lang="en-US" sz="3200" dirty="0" smtClean="0"/>
              <a:t>(</a:t>
            </a:r>
            <a:r>
              <a:rPr lang="en-US" sz="3200" dirty="0" err="1" smtClean="0"/>
              <a:t>q</a:t>
            </a:r>
            <a:r>
              <a:rPr lang="en-US" altLang="zh-CN" sz="3200" dirty="0" err="1" smtClean="0"/>
              <a:t>ì</a:t>
            </a:r>
            <a:r>
              <a:rPr lang="en-US" sz="3200" dirty="0" err="1" smtClean="0"/>
              <a:t>ng</a:t>
            </a:r>
            <a:r>
              <a:rPr lang="en-US" sz="3200" dirty="0" smtClean="0"/>
              <a:t>) </a:t>
            </a:r>
            <a:r>
              <a:rPr lang="zh-CN" altLang="en-US" sz="3200" dirty="0" smtClean="0"/>
              <a:t>鎏</a:t>
            </a:r>
            <a:r>
              <a:rPr lang="en-US" sz="3200" dirty="0" smtClean="0"/>
              <a:t>(</a:t>
            </a:r>
            <a:r>
              <a:rPr lang="en-US" sz="3200" dirty="0" err="1" smtClean="0"/>
              <a:t>li</a:t>
            </a:r>
            <a:r>
              <a:rPr lang="en-US" altLang="zh-CN" sz="3200" dirty="0" err="1" smtClean="0"/>
              <a:t>ú</a:t>
            </a:r>
            <a:r>
              <a:rPr lang="en-US" sz="3200" dirty="0" smtClean="0"/>
              <a:t>)</a:t>
            </a:r>
            <a:r>
              <a:rPr lang="zh-CN" altLang="en-US" sz="3200" dirty="0" smtClean="0"/>
              <a:t>金 雍</a:t>
            </a:r>
            <a:r>
              <a:rPr lang="en-US" sz="3200" dirty="0" smtClean="0"/>
              <a:t>(</a:t>
            </a:r>
            <a:r>
              <a:rPr lang="en-US" sz="3200" dirty="0" err="1" smtClean="0"/>
              <a:t>y</a:t>
            </a:r>
            <a:r>
              <a:rPr lang="en-US" altLang="zh-CN" sz="3200" dirty="0" err="1" smtClean="0"/>
              <a:t>ō</a:t>
            </a:r>
            <a:r>
              <a:rPr lang="en-US" sz="3200" dirty="0" err="1" smtClean="0"/>
              <a:t>ng</a:t>
            </a:r>
            <a:r>
              <a:rPr lang="en-US" sz="3200" dirty="0" smtClean="0"/>
              <a:t>)</a:t>
            </a:r>
            <a:r>
              <a:rPr lang="zh-CN" altLang="en-US" sz="3200" dirty="0" smtClean="0"/>
              <a:t>正 攒</a:t>
            </a:r>
            <a:r>
              <a:rPr lang="en-US" sz="3200" dirty="0" smtClean="0"/>
              <a:t>(</a:t>
            </a:r>
            <a:r>
              <a:rPr lang="en-US" sz="3200" dirty="0" err="1" smtClean="0"/>
              <a:t>z</a:t>
            </a:r>
            <a:r>
              <a:rPr lang="en-US" altLang="zh-CN" sz="3200" dirty="0" err="1" smtClean="0"/>
              <a:t>ǎ</a:t>
            </a:r>
            <a:r>
              <a:rPr lang="en-US" sz="3200" dirty="0" err="1" smtClean="0"/>
              <a:t>n</a:t>
            </a:r>
            <a:r>
              <a:rPr lang="en-US" sz="3200" dirty="0" smtClean="0"/>
              <a:t>) </a:t>
            </a:r>
            <a:r>
              <a:rPr lang="zh-CN" altLang="en-US" sz="3200" dirty="0" smtClean="0"/>
              <a:t>鳖</a:t>
            </a:r>
            <a:r>
              <a:rPr lang="en-US" sz="3200" dirty="0" smtClean="0"/>
              <a:t>(</a:t>
            </a:r>
            <a:r>
              <a:rPr lang="en-US" sz="3200" dirty="0" err="1" smtClean="0"/>
              <a:t>bi</a:t>
            </a:r>
            <a:r>
              <a:rPr lang="en-US" altLang="zh-CN" sz="3200" dirty="0" err="1" smtClean="0"/>
              <a:t>ē</a:t>
            </a:r>
            <a:r>
              <a:rPr lang="en-US" sz="3200" dirty="0" smtClean="0"/>
              <a:t>)</a:t>
            </a:r>
            <a:r>
              <a:rPr lang="zh-CN" altLang="en-US" sz="3200" dirty="0" smtClean="0"/>
              <a:t>头 琉璃 蟠</a:t>
            </a:r>
            <a:r>
              <a:rPr lang="en-US" sz="3200" dirty="0" smtClean="0"/>
              <a:t>(</a:t>
            </a:r>
            <a:r>
              <a:rPr lang="en-US" sz="3200" dirty="0" err="1" smtClean="0"/>
              <a:t>p</a:t>
            </a:r>
            <a:r>
              <a:rPr lang="en-US" altLang="zh-CN" sz="3200" dirty="0" err="1" smtClean="0"/>
              <a:t>á</a:t>
            </a:r>
            <a:r>
              <a:rPr lang="en-US" sz="3200" dirty="0" err="1" smtClean="0"/>
              <a:t>n</a:t>
            </a:r>
            <a:r>
              <a:rPr lang="en-US" sz="3200" dirty="0" smtClean="0"/>
              <a:t>)</a:t>
            </a:r>
            <a:r>
              <a:rPr lang="zh-CN" altLang="en-US" sz="3200" dirty="0" smtClean="0"/>
              <a:t>龙 中轴线 金銮殿 天井 伧</a:t>
            </a:r>
            <a:r>
              <a:rPr lang="en-US" sz="3200" dirty="0" smtClean="0"/>
              <a:t>(</a:t>
            </a:r>
            <a:r>
              <a:rPr lang="en-US" sz="3200" dirty="0" err="1" smtClean="0"/>
              <a:t>c</a:t>
            </a:r>
            <a:r>
              <a:rPr lang="en-US" altLang="zh-CN" sz="3200" dirty="0" err="1" smtClean="0"/>
              <a:t>ā</a:t>
            </a:r>
            <a:r>
              <a:rPr lang="en-US" sz="3200" dirty="0" err="1" smtClean="0"/>
              <a:t>ng</a:t>
            </a:r>
            <a:r>
              <a:rPr lang="en-US" sz="3200" dirty="0" smtClean="0"/>
              <a:t>)</a:t>
            </a:r>
            <a:r>
              <a:rPr lang="zh-CN" altLang="en-US" sz="3200" dirty="0" smtClean="0"/>
              <a:t>俗 得体 屏风 纳凉 帷幕 缓冲 造型 雅俗之分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0" y="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362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第四单元</a:t>
            </a:r>
            <a:endParaRPr kumimoji="0" lang="en-US" alt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362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竺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zh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ú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可桢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zh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ē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孕育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翩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pi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ā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然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销声匿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ì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迹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风雪载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z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à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i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途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农谚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榆叶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连翘衰草连天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周而复始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草长莺飞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蟾蜍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鄞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y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í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囊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á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克隆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繁衍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胚胎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鳞片脊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j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ǐ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椎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zhu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ī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两栖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q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ī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相安无事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鸟臀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t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ú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目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恐龙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铱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y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ī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潮汐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褶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zh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ě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皱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zh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ò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u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核磁共振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遗骸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h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新宋体" pitchFamily="49" charset="-122"/>
                <a:cs typeface="Times New Roman" pitchFamily="18" charset="0"/>
              </a:rPr>
              <a:t>á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i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劫难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à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致密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追溯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s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ù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天衣无缝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物种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归咎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ji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ù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藩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f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ā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篱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啸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xi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à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o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聚山林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失衡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栖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q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ī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息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监控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在劫难逃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五彩斑斓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束手无策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物竞天择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无动于衷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潜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qi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á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意识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过滤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顷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q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ǐ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刻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面颊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ji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á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喷嚏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t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ì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激荡嘈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c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á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o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杂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唠唠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l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á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o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叨叨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d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ā</a:t>
            </a:r>
            <a:r>
              <a:rPr kumimoji="0" lang="en-US" altLang="zh-CN" sz="3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o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充耳不闻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视而不见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0" y="0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第五单元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浔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x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ú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落英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豁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hu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ò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然开朗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俨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y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ǎ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然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阡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qi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ā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陌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m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ò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交通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垂髫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ti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á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o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叹惋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w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ǎ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诣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y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ì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铭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m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í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馨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x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ī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鸿儒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白丁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蕃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f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ā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淤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y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ū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泥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濯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zhu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ó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清涟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li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á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而不妖不蔓不枝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亵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xi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è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玩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噫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y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ī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隐逸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y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ì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endParaRPr kumimoji="0" lang="en-US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罔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w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ǎ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不因势象形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贻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y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í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黍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sh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ǔ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箬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ru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ò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篷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糁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s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ǎ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髯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r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á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诎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q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ū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倚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y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ǐ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船楫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j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í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壬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r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é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戌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x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ū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篆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zhu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à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修狭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xi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á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和睦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m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ù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大同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0" y="0"/>
            <a:ext cx="9144000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362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第六单元</a:t>
            </a:r>
            <a:endParaRPr lang="en-US" altLang="zh-CN" sz="3600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3622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晨曦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x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ī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溯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s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ù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素湍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tu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ā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</a:p>
          <a:p>
            <a:pPr marL="0" marR="0" lvl="0" indent="2362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飞漱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sh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ù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五色交辉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endParaRPr kumimoji="0" lang="en-US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新宋体" pitchFamily="49" charset="-122"/>
              <a:ea typeface="新宋体" pitchFamily="49" charset="-122"/>
              <a:cs typeface="Times New Roman" pitchFamily="18" charset="0"/>
            </a:endParaRPr>
          </a:p>
          <a:p>
            <a:pPr marL="0" marR="0" lvl="0" indent="2362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夕日欲颓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tu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í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沉鳞竞跃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362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藻荇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x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ì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沃日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endParaRPr kumimoji="0" lang="en-US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新宋体" pitchFamily="49" charset="-122"/>
              <a:ea typeface="新宋体" pitchFamily="49" charset="-122"/>
              <a:cs typeface="Times New Roman" pitchFamily="18" charset="0"/>
            </a:endParaRPr>
          </a:p>
          <a:p>
            <a:pPr marL="0" marR="0" lvl="0" indent="2362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艨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m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é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艟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ch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ō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泅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qi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ú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</a:p>
          <a:p>
            <a:pPr marL="0" marR="0" lvl="0" indent="2362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鲸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j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ī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波万韧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溯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s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ù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迎而上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362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腾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t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é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身百变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  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僦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ji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ù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</a:p>
          <a:p>
            <a:pPr marL="0" marR="0" lvl="0" indent="2362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雾凇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s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ō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沆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h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à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砀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d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新宋体"/>
                <a:ea typeface="宋体" pitchFamily="2" charset="-122"/>
                <a:cs typeface="Times New Roman" pitchFamily="18" charset="0"/>
              </a:rPr>
              <a:t>à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新宋体" pitchFamily="49" charset="-122"/>
                <a:cs typeface="Times New Roman" pitchFamily="18" charset="0"/>
              </a:rPr>
              <a:t> </a:t>
            </a:r>
          </a:p>
          <a:p>
            <a:pPr marL="0" marR="0" lvl="0" indent="23622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更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(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g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方正姚体" pitchFamily="2" charset="-122"/>
                <a:ea typeface="宋体" pitchFamily="2" charset="-122"/>
                <a:cs typeface="Times New Roman" pitchFamily="18" charset="0"/>
              </a:rPr>
              <a:t>ē</a:t>
            </a:r>
            <a:r>
              <a:rPr kumimoji="0" lang="en-US" altLang="zh-CN" sz="3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ng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方正姚体" pitchFamily="2" charset="-122"/>
                <a:cs typeface="Times New Roman" pitchFamily="18" charset="0"/>
              </a:rPr>
              <a:t>)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新宋体" pitchFamily="49" charset="-122"/>
                <a:ea typeface="宋体" pitchFamily="2" charset="-122"/>
                <a:cs typeface="Times New Roman" pitchFamily="18" charset="0"/>
              </a:rPr>
              <a:t>定</a:t>
            </a:r>
            <a:endParaRPr kumimoji="0" lang="zh-CN" altLang="en-US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开始闯关</a:t>
            </a:r>
            <a:endParaRPr lang="zh-CN" altLang="en-US" dirty="0"/>
          </a:p>
        </p:txBody>
      </p:sp>
      <p:sp>
        <p:nvSpPr>
          <p:cNvPr id="5" name="副标题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6001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一、给下列加点的字词注音：</a:t>
            </a:r>
            <a:endParaRPr kumimoji="0" lang="zh-CN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萌</a:t>
            </a:r>
            <a:r>
              <a:rPr kumimoji="0" lang="zh-CN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发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翩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然 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簌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簌 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孕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育     物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候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刺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槐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连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翘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细胞 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夭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亡 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蟾蜍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囊胚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哺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乳     分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泌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濒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临    脊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椎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两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栖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遗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骸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携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带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陨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石     和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蚌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棕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树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藩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篱 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蜥蜴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顷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刻     面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颊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拨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水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啄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米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嘈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杂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zh-CN" altLang="en-US" sz="3200" dirty="0" smtClean="0">
                <a:latin typeface="Arial" pitchFamily="34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洨河 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纤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细      点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缀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对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称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丘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壑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蔓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延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檐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漏    池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沼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模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样   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蟠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龙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矗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立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湛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蓝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御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道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气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氛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檀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木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帷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幕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煞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风景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憎</a:t>
            </a:r>
            <a:r>
              <a:rPr kumimoji="0" lang="zh-CN" altLang="en-US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恶      </a:t>
            </a:r>
            <a:r>
              <a:rPr lang="zh-CN" altLang="en-US" sz="3200" dirty="0" smtClean="0">
                <a:solidFill>
                  <a:srgbClr val="FF0000"/>
                </a:solidFill>
              </a:rPr>
              <a:t>絮</a:t>
            </a:r>
            <a:r>
              <a:rPr lang="zh-CN" altLang="en-US" sz="3200" dirty="0" smtClean="0"/>
              <a:t>说</a:t>
            </a:r>
            <a:r>
              <a:rPr lang="en-US" sz="3200" dirty="0" smtClean="0"/>
              <a:t>    </a:t>
            </a:r>
            <a:r>
              <a:rPr lang="zh-CN" altLang="en-US" sz="3200" dirty="0" smtClean="0">
                <a:solidFill>
                  <a:srgbClr val="FF0000"/>
                </a:solidFill>
              </a:rPr>
              <a:t>惶</a:t>
            </a:r>
            <a:r>
              <a:rPr lang="zh-CN" altLang="en-US" sz="3200" dirty="0" smtClean="0"/>
              <a:t>急</a:t>
            </a:r>
            <a:r>
              <a:rPr lang="en-US" sz="3200" dirty="0" smtClean="0"/>
              <a:t>    </a:t>
            </a:r>
            <a:r>
              <a:rPr lang="zh-CN" altLang="en-US" sz="3200" dirty="0" smtClean="0"/>
              <a:t>规</a:t>
            </a:r>
            <a:r>
              <a:rPr lang="zh-CN" altLang="en-US" sz="3200" dirty="0" smtClean="0">
                <a:solidFill>
                  <a:srgbClr val="FF0000"/>
                </a:solidFill>
              </a:rPr>
              <a:t>矩</a:t>
            </a:r>
            <a:r>
              <a:rPr lang="en-US" sz="3200" dirty="0" smtClean="0"/>
              <a:t>      </a:t>
            </a:r>
            <a:r>
              <a:rPr lang="zh-CN" altLang="en-US" sz="3200" dirty="0" smtClean="0"/>
              <a:t>菩</a:t>
            </a:r>
            <a:r>
              <a:rPr lang="zh-CN" altLang="en-US" sz="3200" dirty="0" smtClean="0">
                <a:solidFill>
                  <a:srgbClr val="FF0000"/>
                </a:solidFill>
              </a:rPr>
              <a:t>萨</a:t>
            </a:r>
            <a:r>
              <a:rPr lang="en-US" sz="3200" dirty="0" smtClean="0"/>
              <a:t>     </a:t>
            </a:r>
            <a:r>
              <a:rPr lang="zh-CN" altLang="en-US" sz="3200" dirty="0" smtClean="0">
                <a:solidFill>
                  <a:srgbClr val="FF0000"/>
                </a:solidFill>
              </a:rPr>
              <a:t>辟</a:t>
            </a:r>
            <a:r>
              <a:rPr lang="zh-CN" altLang="en-US" sz="3200" dirty="0" smtClean="0"/>
              <a:t>头</a:t>
            </a:r>
            <a:r>
              <a:rPr lang="en-US" sz="3200" dirty="0" smtClean="0"/>
              <a:t>     </a:t>
            </a:r>
            <a:r>
              <a:rPr lang="zh-CN" altLang="en-US" sz="3200" dirty="0" smtClean="0">
                <a:solidFill>
                  <a:srgbClr val="FF0000"/>
                </a:solidFill>
              </a:rPr>
              <a:t>掳掠</a:t>
            </a:r>
            <a:r>
              <a:rPr lang="en-US" sz="3200" dirty="0" smtClean="0"/>
              <a:t>    </a:t>
            </a:r>
            <a:r>
              <a:rPr lang="en-US" sz="3200" dirty="0" smtClean="0"/>
              <a:t>   </a:t>
            </a:r>
            <a:r>
              <a:rPr lang="zh-CN" altLang="en-US" sz="3200" dirty="0" smtClean="0"/>
              <a:t>惧</a:t>
            </a:r>
            <a:r>
              <a:rPr lang="zh-CN" altLang="en-US" sz="3200" dirty="0" smtClean="0">
                <a:solidFill>
                  <a:srgbClr val="FF0000"/>
                </a:solidFill>
              </a:rPr>
              <a:t>惮</a:t>
            </a:r>
            <a:r>
              <a:rPr lang="en-US" sz="3200" dirty="0" smtClean="0"/>
              <a:t>    </a:t>
            </a:r>
            <a:r>
              <a:rPr lang="zh-CN" altLang="en-US" sz="3200" dirty="0" smtClean="0"/>
              <a:t>针</a:t>
            </a:r>
            <a:r>
              <a:rPr lang="zh-CN" altLang="en-US" sz="3200" dirty="0" smtClean="0">
                <a:solidFill>
                  <a:srgbClr val="FF0000"/>
                </a:solidFill>
              </a:rPr>
              <a:t>灸</a:t>
            </a:r>
            <a:r>
              <a:rPr lang="en-US" sz="3200" dirty="0" smtClean="0"/>
              <a:t>    </a:t>
            </a:r>
            <a:r>
              <a:rPr lang="zh-CN" altLang="en-US" sz="3200" dirty="0" smtClean="0"/>
              <a:t>淡</a:t>
            </a:r>
            <a:r>
              <a:rPr lang="zh-CN" altLang="en-US" sz="3200" dirty="0" smtClean="0">
                <a:solidFill>
                  <a:srgbClr val="FF0000"/>
                </a:solidFill>
              </a:rPr>
              <a:t>薄</a:t>
            </a:r>
            <a:r>
              <a:rPr lang="en-US" sz="3200" dirty="0" smtClean="0"/>
              <a:t>   </a:t>
            </a:r>
            <a:r>
              <a:rPr lang="zh-CN" altLang="en-US" sz="3200" dirty="0" smtClean="0">
                <a:solidFill>
                  <a:srgbClr val="FF0000"/>
                </a:solidFill>
              </a:rPr>
              <a:t>疮疤</a:t>
            </a:r>
            <a:r>
              <a:rPr lang="en-US" sz="3200" dirty="0" smtClean="0"/>
              <a:t>      </a:t>
            </a:r>
            <a:r>
              <a:rPr lang="zh-CN" altLang="en-US" sz="3200" dirty="0" smtClean="0"/>
              <a:t>哀</a:t>
            </a:r>
            <a:r>
              <a:rPr lang="zh-CN" altLang="en-US" sz="3200" dirty="0" smtClean="0">
                <a:solidFill>
                  <a:srgbClr val="FF0000"/>
                </a:solidFill>
              </a:rPr>
              <a:t>悼</a:t>
            </a:r>
            <a:r>
              <a:rPr lang="en-US" sz="3200" dirty="0" smtClean="0"/>
              <a:t>     </a:t>
            </a:r>
            <a:r>
              <a:rPr lang="zh-CN" altLang="en-US" sz="3200" dirty="0" smtClean="0">
                <a:solidFill>
                  <a:srgbClr val="FF0000"/>
                </a:solidFill>
              </a:rPr>
              <a:t>差</a:t>
            </a:r>
            <a:r>
              <a:rPr lang="zh-CN" altLang="en-US" sz="3200" dirty="0" smtClean="0"/>
              <a:t>使</a:t>
            </a:r>
            <a:r>
              <a:rPr lang="en-US" sz="3200" dirty="0" smtClean="0"/>
              <a:t>      </a:t>
            </a:r>
            <a:r>
              <a:rPr lang="zh-CN" altLang="en-US" sz="3200" dirty="0" smtClean="0"/>
              <a:t>奔</a:t>
            </a:r>
            <a:r>
              <a:rPr lang="zh-CN" altLang="en-US" sz="3200" dirty="0" smtClean="0">
                <a:solidFill>
                  <a:srgbClr val="FF0000"/>
                </a:solidFill>
              </a:rPr>
              <a:t>丧</a:t>
            </a:r>
            <a:r>
              <a:rPr lang="en-US" sz="3200" dirty="0" smtClean="0"/>
              <a:t>     </a:t>
            </a:r>
            <a:r>
              <a:rPr lang="zh-CN" altLang="en-US" sz="3200" dirty="0" smtClean="0">
                <a:solidFill>
                  <a:srgbClr val="FF0000"/>
                </a:solidFill>
              </a:rPr>
              <a:t>浦</a:t>
            </a:r>
            <a:r>
              <a:rPr lang="zh-CN" altLang="en-US" sz="3200" dirty="0" smtClean="0"/>
              <a:t>口</a:t>
            </a:r>
            <a:r>
              <a:rPr lang="en-US" sz="3200" dirty="0" smtClean="0"/>
              <a:t>     </a:t>
            </a:r>
            <a:r>
              <a:rPr lang="zh-CN" altLang="en-US" sz="3200" dirty="0" smtClean="0">
                <a:solidFill>
                  <a:srgbClr val="FF0000"/>
                </a:solidFill>
              </a:rPr>
              <a:t>嘱</a:t>
            </a:r>
            <a:r>
              <a:rPr lang="zh-CN" altLang="en-US" sz="3200" dirty="0" smtClean="0"/>
              <a:t>托</a:t>
            </a:r>
            <a:r>
              <a:rPr lang="en-US" sz="3200" dirty="0" smtClean="0"/>
              <a:t>    </a:t>
            </a:r>
            <a:r>
              <a:rPr lang="zh-CN" altLang="en-US" sz="3200" dirty="0" smtClean="0">
                <a:solidFill>
                  <a:srgbClr val="FF0000"/>
                </a:solidFill>
              </a:rPr>
              <a:t>踌躇</a:t>
            </a:r>
            <a:r>
              <a:rPr lang="en-US" sz="3200" dirty="0" smtClean="0"/>
              <a:t>    </a:t>
            </a:r>
            <a:r>
              <a:rPr lang="zh-CN" altLang="en-US" sz="3200" dirty="0" smtClean="0"/>
              <a:t>妥</a:t>
            </a:r>
            <a:r>
              <a:rPr lang="zh-CN" altLang="en-US" sz="3200" dirty="0" smtClean="0">
                <a:solidFill>
                  <a:srgbClr val="FF0000"/>
                </a:solidFill>
              </a:rPr>
              <a:t>帖</a:t>
            </a:r>
            <a:r>
              <a:rPr lang="en-US" sz="3200" dirty="0" smtClean="0"/>
              <a:t>    </a:t>
            </a:r>
            <a:r>
              <a:rPr lang="zh-CN" altLang="en-US" sz="3200" dirty="0" smtClean="0">
                <a:solidFill>
                  <a:srgbClr val="FF0000"/>
                </a:solidFill>
              </a:rPr>
              <a:t>迂</a:t>
            </a:r>
            <a:r>
              <a:rPr lang="zh-CN" altLang="en-US" sz="3200" dirty="0" smtClean="0"/>
              <a:t>腐 </a:t>
            </a:r>
            <a:r>
              <a:rPr lang="zh-CN" altLang="en-US" sz="3200" dirty="0" smtClean="0"/>
              <a:t>   </a:t>
            </a:r>
            <a:r>
              <a:rPr lang="zh-CN" altLang="en-US" sz="3200" dirty="0" smtClean="0">
                <a:solidFill>
                  <a:srgbClr val="FF0000"/>
                </a:solidFill>
              </a:rPr>
              <a:t>颓</a:t>
            </a:r>
            <a:r>
              <a:rPr lang="zh-CN" altLang="en-US" sz="3200" dirty="0" smtClean="0"/>
              <a:t>唐     </a:t>
            </a:r>
            <a:r>
              <a:rPr lang="en-US" sz="3200" dirty="0" smtClean="0"/>
              <a:t> </a:t>
            </a:r>
            <a:r>
              <a:rPr lang="zh-CN" altLang="en-US" sz="3200" dirty="0" smtClean="0">
                <a:solidFill>
                  <a:srgbClr val="FF0000"/>
                </a:solidFill>
              </a:rPr>
              <a:t>克</a:t>
            </a:r>
            <a:r>
              <a:rPr lang="zh-CN" altLang="en-US" sz="3200" dirty="0" smtClean="0"/>
              <a:t>扣</a:t>
            </a:r>
            <a:endParaRPr lang="zh-CN" altLang="en-US" sz="3200" dirty="0" smtClean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68</TotalTime>
  <Words>3798</Words>
  <PresentationFormat>全屏显示(4:3)</PresentationFormat>
  <Paragraphs>158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第一关：字词关</vt:lpstr>
      <vt:lpstr>幻灯片 2</vt:lpstr>
      <vt:lpstr>幻灯片 3</vt:lpstr>
      <vt:lpstr>幻灯片 4</vt:lpstr>
      <vt:lpstr>幻灯片 5</vt:lpstr>
      <vt:lpstr>幻灯片 6</vt:lpstr>
      <vt:lpstr>幻灯片 7</vt:lpstr>
      <vt:lpstr>开始闯关</vt:lpstr>
      <vt:lpstr>幻灯片 9</vt:lpstr>
      <vt:lpstr>幻灯片 10</vt:lpstr>
      <vt:lpstr>幻灯片 11</vt:lpstr>
      <vt:lpstr>幻灯片 12</vt:lpstr>
      <vt:lpstr>幻灯片 13</vt:lpstr>
      <vt:lpstr>第二关：文学常识关</vt:lpstr>
      <vt:lpstr>幻灯片 15</vt:lpstr>
      <vt:lpstr>幻灯片 16</vt:lpstr>
      <vt:lpstr>幻灯片 17</vt:lpstr>
      <vt:lpstr>幻灯片 18</vt:lpstr>
      <vt:lpstr>幻灯片 19</vt:lpstr>
      <vt:lpstr>开始闯关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你过关了吗？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www.ywzx8.com</dc:title>
  <dc:subject>www.ywzx8.com</dc:subject>
  <dc:creator>www.ywzx8.com</dc:creator>
  <cp:keywords>www.ywzx8.com</cp:keywords>
  <dc:description>中学语文在线-免费资源站（www.ywzx8.com）</dc:description>
  <cp:lastModifiedBy>微软用户</cp:lastModifiedBy>
  <cp:revision>www.ywzx8.com</cp:revision>
  <dcterms:created xsi:type="dcterms:W3CDTF">2015-01-11T23:30:04Z</dcterms:created>
  <dcterms:modified xsi:type="dcterms:W3CDTF">2015-01-12T01:01:48Z</dcterms:modified>
  <cp:category>www.ywzx8.com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www.ywzx8.com</vt:lpwstr>
  </property>
</Properties>
</file>