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54" r:id="rId2"/>
    <p:sldId id="260" r:id="rId3"/>
    <p:sldId id="314" r:id="rId4"/>
    <p:sldId id="262" r:id="rId5"/>
    <p:sldId id="263" r:id="rId6"/>
    <p:sldId id="356" r:id="rId7"/>
    <p:sldId id="264" r:id="rId8"/>
    <p:sldId id="316" r:id="rId9"/>
    <p:sldId id="317" r:id="rId10"/>
    <p:sldId id="358" r:id="rId11"/>
    <p:sldId id="389" r:id="rId12"/>
    <p:sldId id="361" r:id="rId13"/>
    <p:sldId id="267" r:id="rId14"/>
    <p:sldId id="268" r:id="rId15"/>
    <p:sldId id="269" r:id="rId16"/>
    <p:sldId id="386" r:id="rId17"/>
    <p:sldId id="376" r:id="rId18"/>
    <p:sldId id="377" r:id="rId19"/>
    <p:sldId id="378" r:id="rId20"/>
    <p:sldId id="379" r:id="rId21"/>
    <p:sldId id="390" r:id="rId22"/>
    <p:sldId id="392" r:id="rId23"/>
    <p:sldId id="367" r:id="rId24"/>
    <p:sldId id="370" r:id="rId25"/>
    <p:sldId id="372" r:id="rId26"/>
    <p:sldId id="371" r:id="rId27"/>
    <p:sldId id="373" r:id="rId28"/>
    <p:sldId id="374" r:id="rId29"/>
    <p:sldId id="391" r:id="rId30"/>
    <p:sldId id="385" r:id="rId31"/>
    <p:sldId id="380" r:id="rId32"/>
    <p:sldId id="381" r:id="rId33"/>
    <p:sldId id="353" r:id="rId34"/>
    <p:sldId id="384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3333FF"/>
    <a:srgbClr val="0000FF"/>
    <a:srgbClr val="CC0000"/>
    <a:srgbClr val="CC0066"/>
    <a:srgbClr val="D60093"/>
    <a:srgbClr val="336699"/>
    <a:srgbClr val="99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58" autoAdjust="0"/>
    <p:restoredTop sz="94660"/>
  </p:normalViewPr>
  <p:slideViewPr>
    <p:cSldViewPr>
      <p:cViewPr varScale="1">
        <p:scale>
          <a:sx n="65" d="100"/>
          <a:sy n="65" d="100"/>
        </p:scale>
        <p:origin x="-160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4.xml"/><Relationship Id="rId1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5" name="Freeform 3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" name="Group 25"/>
          <p:cNvGrpSpPr>
            <a:grpSpLocks/>
          </p:cNvGrpSpPr>
          <p:nvPr/>
        </p:nvGrpSpPr>
        <p:grpSpPr bwMode="auto">
          <a:xfrm>
            <a:off x="20638" y="6161088"/>
            <a:ext cx="9169400" cy="138112"/>
            <a:chOff x="0" y="4032"/>
            <a:chExt cx="5776" cy="87"/>
          </a:xfrm>
        </p:grpSpPr>
        <p:sp>
          <p:nvSpPr>
            <p:cNvPr id="28" name="Freeform 26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1" name="Rectangle 31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" name="Rectangle 3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3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70E5B-4BE7-425B-A59A-4D9BF2088F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CE529-E2DC-4685-ACE4-526BCB292F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86FDB-31B3-4197-B289-618B2A7E46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F62C1-758C-4E73-98A9-5141CF756E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EC6CD-BF08-4F6D-AED6-5CCF6AAA31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9122B-BC62-42FF-8754-704A410E59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CEEF9-9748-4DAF-831C-69F92F1F44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0A8E7-B093-4A19-AE48-107DE5F1D4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86660-69EA-442C-8E24-26086F4DF0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7EDA8-95EC-486B-844A-9012F5EA24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BA226-03C2-492B-A1C6-534BDAF133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FF687-2EED-4796-8150-80B2067549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56700" cy="757238"/>
            <a:chOff x="0" y="0"/>
            <a:chExt cx="5768" cy="477"/>
          </a:xfrm>
        </p:grpSpPr>
        <p:sp>
          <p:nvSpPr>
            <p:cNvPr id="64515" name="Freeform 3"/>
            <p:cNvSpPr>
              <a:spLocks/>
            </p:cNvSpPr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6" name="Freeform 4"/>
            <p:cNvSpPr>
              <a:spLocks/>
            </p:cNvSpPr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7" name="Freeform 5"/>
            <p:cNvSpPr>
              <a:spLocks/>
            </p:cNvSpPr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8" name="Freeform 6"/>
            <p:cNvSpPr>
              <a:spLocks/>
            </p:cNvSpPr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9" name="Freeform 7"/>
            <p:cNvSpPr>
              <a:spLocks/>
            </p:cNvSpPr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0" name="Freeform 8"/>
            <p:cNvSpPr>
              <a:spLocks/>
            </p:cNvSpPr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1" name="Freeform 9"/>
            <p:cNvSpPr>
              <a:spLocks/>
            </p:cNvSpPr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2" name="Freeform 10"/>
            <p:cNvSpPr>
              <a:spLocks/>
            </p:cNvSpPr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3" name="Freeform 11"/>
            <p:cNvSpPr>
              <a:spLocks/>
            </p:cNvSpPr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4" name="Freeform 12"/>
            <p:cNvSpPr>
              <a:spLocks/>
            </p:cNvSpPr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5" name="Freeform 13"/>
            <p:cNvSpPr>
              <a:spLocks/>
            </p:cNvSpPr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6" name="Freeform 14"/>
            <p:cNvSpPr>
              <a:spLocks/>
            </p:cNvSpPr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7" name="Freeform 15"/>
            <p:cNvSpPr>
              <a:spLocks/>
            </p:cNvSpPr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8" name="Freeform 16"/>
            <p:cNvSpPr>
              <a:spLocks/>
            </p:cNvSpPr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9" name="Freeform 17"/>
            <p:cNvSpPr>
              <a:spLocks/>
            </p:cNvSpPr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0" name="Freeform 18"/>
            <p:cNvSpPr>
              <a:spLocks/>
            </p:cNvSpPr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1" name="Freeform 19"/>
            <p:cNvSpPr>
              <a:spLocks/>
            </p:cNvSpPr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2" name="Freeform 20"/>
            <p:cNvSpPr>
              <a:spLocks/>
            </p:cNvSpPr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3" name="Freeform 21"/>
            <p:cNvSpPr>
              <a:spLocks/>
            </p:cNvSpPr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4" name="Freeform 22"/>
            <p:cNvSpPr>
              <a:spLocks/>
            </p:cNvSpPr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5" name="Freeform 23"/>
            <p:cNvSpPr>
              <a:spLocks/>
            </p:cNvSpPr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6" name="Freeform 24"/>
            <p:cNvSpPr>
              <a:spLocks/>
            </p:cNvSpPr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051" name="Group 25"/>
          <p:cNvGrpSpPr>
            <a:grpSpLocks/>
          </p:cNvGrpSpPr>
          <p:nvPr/>
        </p:nvGrpSpPr>
        <p:grpSpPr bwMode="auto">
          <a:xfrm>
            <a:off x="0" y="6180138"/>
            <a:ext cx="9169400" cy="138112"/>
            <a:chOff x="0" y="4032"/>
            <a:chExt cx="5776" cy="87"/>
          </a:xfrm>
        </p:grpSpPr>
        <p:sp>
          <p:nvSpPr>
            <p:cNvPr id="64538" name="Freeform 26"/>
            <p:cNvSpPr>
              <a:spLocks/>
            </p:cNvSpPr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9" name="Freeform 27"/>
            <p:cNvSpPr>
              <a:spLocks/>
            </p:cNvSpPr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40" name="Freeform 28"/>
            <p:cNvSpPr>
              <a:spLocks/>
            </p:cNvSpPr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2" name="Rectangle 2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3" name="Rectangle 3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>
              <a:defRPr/>
            </a:pPr>
            <a:fld id="{CE8058E7-2ABD-48F7-A592-1542A31E92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5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7"/>
        </a:buBlip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9"/>
        </a:buBlip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9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0-100.com/200503/ca649127.htm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hawang.com/pic/html/zmbz/sjqg/20050606115054(82).htm" TargetMode="External"/><Relationship Id="rId2" Type="http://schemas.openxmlformats.org/officeDocument/2006/relationships/hyperlink" Target="http://www.hahawang.com/pic/html/zmbz/sjqg/20040713155221(2)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ctrTitle" sz="quarter"/>
          </p:nvPr>
        </p:nvSpPr>
        <p:spPr>
          <a:xfrm>
            <a:off x="609600" y="1295400"/>
            <a:ext cx="8001000" cy="3694113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</a:rPr>
              <a:t>        </a:t>
            </a:r>
            <a:r>
              <a:rPr lang="zh-CN" altLang="en-US" b="1" smtClean="0">
                <a:solidFill>
                  <a:srgbClr val="FF0000"/>
                </a:solidFill>
              </a:rPr>
              <a:t>如果有一天，你突然穿越到一个陌生的时空，你不知道自己身处何时何地，你将如何判断季节呢</a:t>
            </a:r>
            <a:r>
              <a:rPr lang="zh-CN" altLang="en-US" smtClean="0">
                <a:solidFill>
                  <a:srgbClr val="FF0000"/>
                </a:solidFill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R_03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772400" cy="11430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zh-CN" altLang="en-US" sz="5400" smtClean="0">
                <a:solidFill>
                  <a:srgbClr val="FF3300"/>
                </a:solidFill>
                <a:ea typeface="华文行楷" pitchFamily="2" charset="-122"/>
              </a:rPr>
              <a:t>作者简介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43000"/>
            <a:ext cx="4724400" cy="4953000"/>
          </a:xfrm>
          <a:solidFill>
            <a:srgbClr val="99CC00"/>
          </a:solidFill>
          <a:ln>
            <a:solidFill>
              <a:srgbClr val="FFFF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>
                <a:ea typeface=""/>
                <a:cs typeface=""/>
              </a:rPr>
              <a:t>　　</a:t>
            </a:r>
            <a:r>
              <a:rPr lang="zh-CN" altLang="en-US" smtClean="0">
                <a:ea typeface=""/>
                <a:cs typeface=""/>
              </a:rPr>
              <a:t>　竺可桢</a:t>
            </a:r>
            <a:r>
              <a:rPr lang="zh-CN" altLang="en-US" smtClean="0">
                <a:solidFill>
                  <a:schemeClr val="accent2"/>
                </a:solidFill>
                <a:ea typeface=""/>
                <a:cs typeface=""/>
              </a:rPr>
              <a:t>，</a:t>
            </a:r>
            <a:r>
              <a:rPr lang="zh-CN" altLang="en-US" smtClean="0">
                <a:solidFill>
                  <a:srgbClr val="FF3300"/>
                </a:solidFill>
                <a:ea typeface=""/>
                <a:cs typeface=""/>
              </a:rPr>
              <a:t>气象学家</a:t>
            </a:r>
            <a:r>
              <a:rPr lang="zh-CN" altLang="en-US" smtClean="0">
                <a:solidFill>
                  <a:schemeClr val="accent2"/>
                </a:solidFill>
                <a:ea typeface=""/>
                <a:cs typeface=""/>
              </a:rPr>
              <a:t>、</a:t>
            </a:r>
            <a:r>
              <a:rPr lang="zh-CN" altLang="en-US" smtClean="0">
                <a:solidFill>
                  <a:srgbClr val="FF3300"/>
                </a:solidFill>
                <a:ea typeface=""/>
                <a:cs typeface=""/>
              </a:rPr>
              <a:t>地理学家</a:t>
            </a:r>
            <a:r>
              <a:rPr lang="zh-CN" altLang="en-US" smtClean="0">
                <a:solidFill>
                  <a:schemeClr val="accent2"/>
                </a:solidFill>
                <a:ea typeface=""/>
                <a:cs typeface=""/>
              </a:rPr>
              <a:t>。</a:t>
            </a:r>
            <a:r>
              <a:rPr lang="zh-CN" altLang="en-US" smtClean="0">
                <a:ea typeface=""/>
                <a:cs typeface=""/>
              </a:rPr>
              <a:t>中国近代地理学和气象学的奠基者。在台风、季风、气候变迁、农业气候、物候、自然区划等方面有开拓性的研究。主编了</a:t>
            </a:r>
            <a:r>
              <a:rPr lang="en-US" altLang="zh-CN" smtClean="0">
                <a:solidFill>
                  <a:srgbClr val="FF3300"/>
                </a:solidFill>
                <a:ea typeface=""/>
                <a:cs typeface=""/>
              </a:rPr>
              <a:t>《</a:t>
            </a:r>
            <a:r>
              <a:rPr lang="zh-CN" altLang="en-US" smtClean="0">
                <a:solidFill>
                  <a:srgbClr val="FF3300"/>
                </a:solidFill>
                <a:ea typeface=""/>
                <a:cs typeface=""/>
              </a:rPr>
              <a:t>中国自然区划</a:t>
            </a:r>
            <a:r>
              <a:rPr lang="en-US" altLang="zh-CN" smtClean="0">
                <a:solidFill>
                  <a:srgbClr val="FF3300"/>
                </a:solidFill>
                <a:ea typeface=""/>
                <a:cs typeface=""/>
              </a:rPr>
              <a:t>》《</a:t>
            </a:r>
            <a:r>
              <a:rPr lang="zh-CN" altLang="en-US" smtClean="0">
                <a:solidFill>
                  <a:srgbClr val="FF3300"/>
                </a:solidFill>
                <a:ea typeface=""/>
                <a:cs typeface=""/>
              </a:rPr>
              <a:t>中国自然地理</a:t>
            </a:r>
            <a:r>
              <a:rPr lang="en-US" altLang="zh-CN" smtClean="0">
                <a:solidFill>
                  <a:srgbClr val="FF3300"/>
                </a:solidFill>
                <a:ea typeface=""/>
                <a:cs typeface=""/>
              </a:rPr>
              <a:t>》</a:t>
            </a:r>
            <a:r>
              <a:rPr lang="zh-CN" altLang="en-US" smtClean="0">
                <a:ea typeface=""/>
                <a:cs typeface=""/>
              </a:rPr>
              <a:t>等丛书，是我国地理学和气象学界的一代宗师。</a:t>
            </a:r>
          </a:p>
        </p:txBody>
      </p:sp>
      <p:pic>
        <p:nvPicPr>
          <p:cNvPr id="16389" name="Picture 5" descr="竺可桢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0" y="1143000"/>
            <a:ext cx="3627438" cy="487680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R_03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/>
            <a:r>
              <a:rPr lang="zh-CN" sz="6000" b="1" u="sng">
                <a:solidFill>
                  <a:srgbClr val="9966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3" action="ppaction://hlinksldjump"/>
              </a:rPr>
              <a:t>理清说明顺序</a:t>
            </a:r>
            <a:endParaRPr lang="zh-CN" sz="6000" b="1" u="sng">
              <a:solidFill>
                <a:srgbClr val="9966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引出物候和物候学  1-3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物候观测对农业生产的重要性。4-5</a:t>
            </a:r>
          </a:p>
          <a:p>
            <a:pPr>
              <a:buFontTx/>
              <a:buNone/>
            </a:pPr>
            <a:endParaRPr lang="zh-CN" altLang="en-US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决定物候现象来临的因素 6-10    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1371600"/>
            <a:ext cx="11461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思路清晰，层次分明。</a:t>
            </a:r>
          </a:p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4342" name="AutoShape 6"/>
          <p:cNvSpPr>
            <a:spLocks/>
          </p:cNvSpPr>
          <p:nvPr/>
        </p:nvSpPr>
        <p:spPr bwMode="auto">
          <a:xfrm>
            <a:off x="990600" y="1752600"/>
            <a:ext cx="76200" cy="3200400"/>
          </a:xfrm>
          <a:prstGeom prst="leftBrace">
            <a:avLst>
              <a:gd name="adj1" fmla="val 350000"/>
              <a:gd name="adj2" fmla="val 50000"/>
            </a:avLst>
          </a:prstGeom>
          <a:solidFill>
            <a:srgbClr val="FFCC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524000" y="5105400"/>
            <a:ext cx="5181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启示</a:t>
            </a:r>
            <a:r>
              <a:rPr 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：写说明文要有条理，</a:t>
            </a:r>
          </a:p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做到思路清晰，层次分明。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143000" y="4114800"/>
            <a:ext cx="54102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研究物候学的意义。11-12</a:t>
            </a:r>
          </a:p>
          <a:p>
            <a:pPr>
              <a:spcBef>
                <a:spcPct val="20000"/>
              </a:spcBef>
            </a:pPr>
            <a:endParaRPr lang="zh-CN" altLang="en-US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ea typeface="宋体" pitchFamily="2" charset="-122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400800" y="2590800"/>
            <a:ext cx="2438400" cy="1844675"/>
            <a:chOff x="0" y="0"/>
            <a:chExt cx="1536" cy="1162"/>
          </a:xfrm>
        </p:grpSpPr>
        <p:sp>
          <p:nvSpPr>
            <p:cNvPr id="14346" name="Text Box 10"/>
            <p:cNvSpPr txBox="1">
              <a:spLocks noChangeArrowheads="1"/>
            </p:cNvSpPr>
            <p:nvPr/>
          </p:nvSpPr>
          <p:spPr bwMode="auto">
            <a:xfrm>
              <a:off x="144" y="269"/>
              <a:ext cx="129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3200" b="1">
                  <a:solidFill>
                    <a:srgbClr val="009900"/>
                  </a:solidFill>
                </a:rPr>
                <a:t>经度差异</a:t>
              </a:r>
            </a:p>
          </p:txBody>
        </p:sp>
        <p:sp>
          <p:nvSpPr>
            <p:cNvPr id="14347" name="Text Box 11"/>
            <p:cNvSpPr txBox="1">
              <a:spLocks noChangeArrowheads="1"/>
            </p:cNvSpPr>
            <p:nvPr/>
          </p:nvSpPr>
          <p:spPr bwMode="auto">
            <a:xfrm>
              <a:off x="144" y="0"/>
              <a:ext cx="12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3200" b="1">
                  <a:solidFill>
                    <a:srgbClr val="009900"/>
                  </a:solidFill>
                </a:rPr>
                <a:t>纬度</a:t>
              </a:r>
            </a:p>
          </p:txBody>
        </p:sp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144" y="528"/>
              <a:ext cx="13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3200" b="1">
                  <a:solidFill>
                    <a:srgbClr val="009900"/>
                  </a:solidFill>
                </a:rPr>
                <a:t>高下差异</a:t>
              </a:r>
            </a:p>
          </p:txBody>
        </p:sp>
        <p:sp>
          <p:nvSpPr>
            <p:cNvPr id="14349" name="Text Box 13"/>
            <p:cNvSpPr txBox="1">
              <a:spLocks noChangeArrowheads="1"/>
            </p:cNvSpPr>
            <p:nvPr/>
          </p:nvSpPr>
          <p:spPr bwMode="auto">
            <a:xfrm>
              <a:off x="144" y="797"/>
              <a:ext cx="139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3200" b="1">
                  <a:solidFill>
                    <a:srgbClr val="009900"/>
                  </a:solidFill>
                </a:rPr>
                <a:t>古今差异</a:t>
              </a:r>
            </a:p>
          </p:txBody>
        </p:sp>
        <p:sp>
          <p:nvSpPr>
            <p:cNvPr id="14350" name="AutoShape 14"/>
            <p:cNvSpPr>
              <a:spLocks/>
            </p:cNvSpPr>
            <p:nvPr/>
          </p:nvSpPr>
          <p:spPr bwMode="auto">
            <a:xfrm>
              <a:off x="0" y="125"/>
              <a:ext cx="144" cy="960"/>
            </a:xfrm>
            <a:prstGeom prst="leftBrace">
              <a:avLst>
                <a:gd name="adj1" fmla="val 55556"/>
                <a:gd name="adj2" fmla="val 50000"/>
              </a:avLst>
            </a:prstGeom>
            <a:solidFill>
              <a:srgbClr val="FFCC00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51" name="AutoShape 15"/>
          <p:cNvSpPr>
            <a:spLocks/>
          </p:cNvSpPr>
          <p:nvPr/>
        </p:nvSpPr>
        <p:spPr bwMode="auto">
          <a:xfrm>
            <a:off x="8229600" y="2133600"/>
            <a:ext cx="381000" cy="2514600"/>
          </a:xfrm>
          <a:prstGeom prst="rightBrace">
            <a:avLst>
              <a:gd name="adj1" fmla="val 55000"/>
              <a:gd name="adj2" fmla="val 50000"/>
            </a:avLst>
          </a:prstGeom>
          <a:noFill/>
          <a:ln w="25400" cmpd="sng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52" name="WordArt 16"/>
          <p:cNvSpPr>
            <a:spLocks noChangeArrowheads="1" noChangeShapeType="1"/>
          </p:cNvSpPr>
          <p:nvPr/>
        </p:nvSpPr>
        <p:spPr bwMode="auto">
          <a:xfrm rot="5400000">
            <a:off x="8001000" y="3124200"/>
            <a:ext cx="18288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黑体"/>
                <a:ea typeface="黑体"/>
              </a:rPr>
              <a:t>逻辑顺序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utoUpdateAnimBg="0"/>
      <p:bldP spid="14342" grpId="0" bldLvl="0" animBg="1" autoUpdateAnimBg="0"/>
      <p:bldP spid="14343" grpId="0" bldLvl="0" autoUpdateAnimBg="0"/>
      <p:bldP spid="14351" grpId="0" animBg="1"/>
      <p:bldP spid="143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752600" y="1676400"/>
            <a:ext cx="4114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/>
              <a:t>提出说明对象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1828800" y="5486400"/>
            <a:ext cx="419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/>
              <a:t>研究的意义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1752600" y="2971800"/>
            <a:ext cx="4114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/>
              <a:t>说明它的重要性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1752600" y="4267200"/>
            <a:ext cx="403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/>
              <a:t>它取决于什么因素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2895600" y="24384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3" name="AutoShape 7"/>
          <p:cNvSpPr>
            <a:spLocks noChangeArrowheads="1"/>
          </p:cNvSpPr>
          <p:nvPr/>
        </p:nvSpPr>
        <p:spPr bwMode="auto">
          <a:xfrm>
            <a:off x="2895600" y="36576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4" name="AutoShape 8"/>
          <p:cNvSpPr>
            <a:spLocks noChangeArrowheads="1"/>
          </p:cNvSpPr>
          <p:nvPr/>
        </p:nvSpPr>
        <p:spPr bwMode="auto">
          <a:xfrm>
            <a:off x="2895600" y="49530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5" name="WordArt 9"/>
          <p:cNvSpPr>
            <a:spLocks noChangeArrowheads="1" noChangeShapeType="1" noTextEdit="1"/>
          </p:cNvSpPr>
          <p:nvPr/>
        </p:nvSpPr>
        <p:spPr bwMode="auto">
          <a:xfrm rot="5400000">
            <a:off x="5791200" y="1600200"/>
            <a:ext cx="914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现象</a:t>
            </a:r>
          </a:p>
        </p:txBody>
      </p:sp>
      <p:sp>
        <p:nvSpPr>
          <p:cNvPr id="80906" name="WordArt 10"/>
          <p:cNvSpPr>
            <a:spLocks noChangeArrowheads="1" noChangeShapeType="1" noTextEdit="1"/>
          </p:cNvSpPr>
          <p:nvPr/>
        </p:nvSpPr>
        <p:spPr bwMode="auto">
          <a:xfrm rot="5400000">
            <a:off x="5829300" y="5524500"/>
            <a:ext cx="914400" cy="685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本质</a:t>
            </a:r>
          </a:p>
        </p:txBody>
      </p:sp>
      <p:sp>
        <p:nvSpPr>
          <p:cNvPr id="80907" name="Line 11"/>
          <p:cNvSpPr>
            <a:spLocks noChangeShapeType="1"/>
          </p:cNvSpPr>
          <p:nvPr/>
        </p:nvSpPr>
        <p:spPr bwMode="auto">
          <a:xfrm flipH="1">
            <a:off x="6324600" y="2590800"/>
            <a:ext cx="1588" cy="27416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8" name="WordArt 12"/>
          <p:cNvSpPr>
            <a:spLocks noChangeArrowheads="1" noChangeShapeType="1" noTextEdit="1"/>
          </p:cNvSpPr>
          <p:nvPr/>
        </p:nvSpPr>
        <p:spPr bwMode="auto">
          <a:xfrm rot="5400000">
            <a:off x="6094413" y="3582987"/>
            <a:ext cx="3124200" cy="6826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逻辑顺序</a:t>
            </a:r>
          </a:p>
        </p:txBody>
      </p:sp>
      <p:sp>
        <p:nvSpPr>
          <p:cNvPr id="18445" name="WordArt 13"/>
          <p:cNvSpPr>
            <a:spLocks noChangeArrowheads="1" noChangeShapeType="1" noTextEdit="1"/>
          </p:cNvSpPr>
          <p:nvPr/>
        </p:nvSpPr>
        <p:spPr bwMode="auto">
          <a:xfrm>
            <a:off x="2895600" y="457200"/>
            <a:ext cx="3352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大自然的语言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autoUpdateAnimBg="0"/>
      <p:bldP spid="80899" grpId="0" autoUpdateAnimBg="0"/>
      <p:bldP spid="80900" grpId="0" autoUpdateAnimBg="0"/>
      <p:bldP spid="80901" grpId="0" autoUpdateAnimBg="0"/>
      <p:bldP spid="80902" grpId="0" animBg="1"/>
      <p:bldP spid="80903" grpId="0" animBg="1"/>
      <p:bldP spid="80904" grpId="0" animBg="1"/>
      <p:bldP spid="80905" grpId="0" animBg="1"/>
      <p:bldP spid="80906" grpId="0" animBg="1"/>
      <p:bldP spid="80907" grpId="0" animBg="1"/>
      <p:bldP spid="8090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447800" y="2362200"/>
            <a:ext cx="654526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4C1FDD"/>
                </a:solidFill>
                <a:ea typeface="华文中宋" pitchFamily="2" charset="-122"/>
              </a:rPr>
              <a:t>1</a:t>
            </a:r>
            <a:r>
              <a:rPr lang="zh-CN" altLang="en-US" sz="3200" b="1">
                <a:solidFill>
                  <a:srgbClr val="4C1FDD"/>
                </a:solidFill>
                <a:ea typeface="华文中宋" pitchFamily="2" charset="-122"/>
              </a:rPr>
              <a:t>、什么叫物候？什么是物候学？</a:t>
            </a:r>
          </a:p>
          <a:p>
            <a:endParaRPr lang="zh-CN" altLang="en-US" sz="3200" b="1">
              <a:solidFill>
                <a:srgbClr val="4C1FDD"/>
              </a:solidFill>
              <a:ea typeface="华文中宋" pitchFamily="2" charset="-122"/>
            </a:endParaRPr>
          </a:p>
          <a:p>
            <a:r>
              <a:rPr lang="en-US" altLang="zh-CN" sz="3200" b="1">
                <a:solidFill>
                  <a:srgbClr val="4C1FDD"/>
                </a:solidFill>
                <a:ea typeface="华文中宋" pitchFamily="2" charset="-122"/>
              </a:rPr>
              <a:t>2</a:t>
            </a:r>
            <a:r>
              <a:rPr lang="zh-CN" altLang="en-US" sz="3200" b="1">
                <a:solidFill>
                  <a:srgbClr val="4C1FDD"/>
                </a:solidFill>
                <a:ea typeface="华文中宋" pitchFamily="2" charset="-122"/>
              </a:rPr>
              <a:t>、物候观测对农业有什么重要性？</a:t>
            </a:r>
          </a:p>
          <a:p>
            <a:endParaRPr lang="zh-CN" altLang="en-US" sz="3200" b="1">
              <a:solidFill>
                <a:srgbClr val="4C1FDD"/>
              </a:solidFill>
              <a:ea typeface="华文中宋" pitchFamily="2" charset="-122"/>
            </a:endParaRPr>
          </a:p>
          <a:p>
            <a:r>
              <a:rPr lang="en-US" altLang="zh-CN" sz="3200" b="1">
                <a:solidFill>
                  <a:srgbClr val="4C1FDD"/>
                </a:solidFill>
                <a:ea typeface="华文中宋" pitchFamily="2" charset="-122"/>
              </a:rPr>
              <a:t>3</a:t>
            </a:r>
            <a:r>
              <a:rPr lang="zh-CN" altLang="en-US" sz="3200" b="1">
                <a:solidFill>
                  <a:srgbClr val="4C1FDD"/>
                </a:solidFill>
                <a:ea typeface="华文中宋" pitchFamily="2" charset="-122"/>
              </a:rPr>
              <a:t>、决定物候观测的因素有哪些？</a:t>
            </a:r>
          </a:p>
          <a:p>
            <a:endParaRPr lang="zh-CN" altLang="en-US" sz="3200" b="1">
              <a:solidFill>
                <a:srgbClr val="4C1FDD"/>
              </a:solidFill>
              <a:ea typeface="华文中宋" pitchFamily="2" charset="-122"/>
            </a:endParaRPr>
          </a:p>
          <a:p>
            <a:r>
              <a:rPr lang="en-US" altLang="zh-CN" sz="3200" b="1">
                <a:solidFill>
                  <a:srgbClr val="4C1FDD"/>
                </a:solidFill>
                <a:ea typeface="华文中宋" pitchFamily="2" charset="-122"/>
              </a:rPr>
              <a:t>4</a:t>
            </a:r>
            <a:r>
              <a:rPr lang="zh-CN" altLang="en-US" sz="3200" b="1">
                <a:solidFill>
                  <a:srgbClr val="4C1FDD"/>
                </a:solidFill>
                <a:ea typeface="华文中宋" pitchFamily="2" charset="-122"/>
              </a:rPr>
              <a:t>、研究物候学有什么意义？</a:t>
            </a:r>
          </a:p>
        </p:txBody>
      </p:sp>
      <p:pic>
        <p:nvPicPr>
          <p:cNvPr id="1945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4267200"/>
            <a:ext cx="15430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114800"/>
            <a:ext cx="10017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28600" y="838200"/>
            <a:ext cx="8305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3399"/>
                </a:solidFill>
                <a:ea typeface="华文行楷" pitchFamily="2" charset="-122"/>
              </a:rPr>
              <a:t> </a:t>
            </a:r>
            <a:r>
              <a:rPr lang="zh-CN" altLang="en-US" sz="3600" b="1">
                <a:solidFill>
                  <a:srgbClr val="003399"/>
                </a:solidFill>
                <a:ea typeface="华文行楷" pitchFamily="2" charset="-122"/>
              </a:rPr>
              <a:t>比比哪组快：</a:t>
            </a:r>
            <a:r>
              <a:rPr lang="zh-CN" altLang="en-US" sz="3600" b="1">
                <a:solidFill>
                  <a:srgbClr val="CC9900"/>
                </a:solidFill>
                <a:ea typeface="华文行楷" pitchFamily="2" charset="-122"/>
              </a:rPr>
              <a:t>快速阅读课文，准确地筛选出所需要的信息：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52400" y="457200"/>
            <a:ext cx="4943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200" b="1">
                <a:solidFill>
                  <a:srgbClr val="0000FF"/>
                </a:solidFill>
                <a:latin typeface="Arial" pitchFamily="34" charset="0"/>
              </a:rPr>
              <a:t>1</a:t>
            </a:r>
            <a:r>
              <a:rPr kumimoji="0" lang="zh-CN" altLang="en-US" sz="3200" b="1">
                <a:solidFill>
                  <a:srgbClr val="0000FF"/>
                </a:solidFill>
                <a:latin typeface="Arial" pitchFamily="34" charset="0"/>
              </a:rPr>
              <a:t>、什么叫物候和物候学？</a:t>
            </a: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755650" y="854075"/>
            <a:ext cx="6684963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itchFamily="34" charset="0"/>
              </a:rPr>
              <a:t>       </a:t>
            </a:r>
          </a:p>
          <a:p>
            <a:r>
              <a:rPr kumimoji="0" lang="en-US" altLang="zh-CN" sz="3600" b="1">
                <a:solidFill>
                  <a:srgbClr val="FF0000"/>
                </a:solidFill>
                <a:latin typeface="Arial" pitchFamily="34" charset="0"/>
              </a:rPr>
              <a:t>       </a:t>
            </a:r>
            <a:r>
              <a:rPr kumimoji="0" lang="zh-CN" altLang="en-US" sz="3200" b="1">
                <a:solidFill>
                  <a:srgbClr val="1B1B2F"/>
                </a:solidFill>
                <a:latin typeface="Arial" pitchFamily="34" charset="0"/>
              </a:rPr>
              <a:t>草木荣枯、候鸟去来等自然现</a:t>
            </a: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itchFamily="34" charset="0"/>
              </a:rPr>
              <a:t>象，古代劳动人民称之为物候；</a:t>
            </a: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itchFamily="34" charset="0"/>
              </a:rPr>
              <a:t>       利用物候来研究农业生产的科学</a:t>
            </a: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itchFamily="34" charset="0"/>
              </a:rPr>
              <a:t>叫物候学。 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28600" y="3733800"/>
            <a:ext cx="7415213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200" b="1">
                <a:solidFill>
                  <a:srgbClr val="0000FF"/>
                </a:solidFill>
                <a:latin typeface="Arial" pitchFamily="34" charset="0"/>
              </a:rPr>
              <a:t>2</a:t>
            </a:r>
            <a:r>
              <a:rPr kumimoji="0" lang="zh-CN" altLang="en-US" sz="3200" b="1">
                <a:solidFill>
                  <a:srgbClr val="0000FF"/>
                </a:solidFill>
                <a:latin typeface="Arial" pitchFamily="34" charset="0"/>
              </a:rPr>
              <a:t>、物候观测对农业生产有什么重要性？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838200" y="4525963"/>
            <a:ext cx="7162800" cy="1677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itchFamily="34" charset="0"/>
              </a:rPr>
              <a:t>      </a:t>
            </a:r>
            <a:r>
              <a:rPr kumimoji="0" lang="zh-CN" altLang="en-US" sz="3200" b="1">
                <a:solidFill>
                  <a:srgbClr val="1B1B2F"/>
                </a:solidFill>
                <a:latin typeface="Arial" pitchFamily="34" charset="0"/>
              </a:rPr>
              <a:t>物候反映气候条件对生物的影响，</a:t>
            </a: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itchFamily="34" charset="0"/>
              </a:rPr>
              <a:t>比较简便，容易掌握，可以广泛应用</a:t>
            </a: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itchFamily="34" charset="0"/>
              </a:rPr>
              <a:t>在农业生产上。</a:t>
            </a:r>
            <a:r>
              <a:rPr kumimoji="0" lang="zh-CN" altLang="en-US" sz="3600" b="1">
                <a:solidFill>
                  <a:srgbClr val="1B1B2F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5334000" y="457200"/>
            <a:ext cx="1876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itchFamily="34" charset="0"/>
              </a:rPr>
              <a:t>1~3</a:t>
            </a:r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）</a:t>
            </a: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7239000" y="3733800"/>
            <a:ext cx="175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itchFamily="34" charset="0"/>
              </a:rPr>
              <a:t>4~5)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utoUpdateAnimBg="0"/>
      <p:bldP spid="76805" grpId="0" autoUpdateAnimBg="0"/>
      <p:bldP spid="76806" grpId="0" autoUpdateAnimBg="0"/>
      <p:bldP spid="7680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52400" y="762000"/>
            <a:ext cx="78533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600" b="1">
                <a:solidFill>
                  <a:srgbClr val="0000FF"/>
                </a:solidFill>
                <a:latin typeface="Arial" pitchFamily="34" charset="0"/>
              </a:rPr>
              <a:t>3</a:t>
            </a:r>
            <a:r>
              <a:rPr kumimoji="0" lang="zh-CN" altLang="en-US" sz="3600" b="1">
                <a:solidFill>
                  <a:srgbClr val="0000FF"/>
                </a:solidFill>
                <a:latin typeface="Arial" pitchFamily="34" charset="0"/>
              </a:rPr>
              <a:t>、决定物候现象来临的因素有哪些？</a:t>
            </a: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533400" y="1524000"/>
            <a:ext cx="76962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zh-CN" altLang="en-US" sz="3200" b="1">
                <a:solidFill>
                  <a:srgbClr val="1B1B2F"/>
                </a:solidFill>
                <a:latin typeface="Arial" pitchFamily="34" charset="0"/>
              </a:rPr>
              <a:t>纬度、经度、高下的差异和古今的差异。 </a:t>
            </a:r>
          </a:p>
        </p:txBody>
      </p:sp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7315200" y="762000"/>
            <a:ext cx="2130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itchFamily="34" charset="0"/>
              </a:rPr>
              <a:t>6~10</a:t>
            </a:r>
            <a:r>
              <a:rPr kumimoji="0" lang="zh-CN" altLang="en-US" sz="3600" b="1">
                <a:solidFill>
                  <a:srgbClr val="FF0000"/>
                </a:solidFill>
                <a:latin typeface="Arial" pitchFamily="34" charset="0"/>
              </a:rPr>
              <a:t>）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autoUpdateAnimBg="0"/>
      <p:bldP spid="7783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68313" y="476250"/>
            <a:ext cx="6840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838200" y="609600"/>
            <a:ext cx="80645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zh-CN" sz="3600" b="1">
                <a:solidFill>
                  <a:srgbClr val="0000CC"/>
                </a:solidFill>
                <a:latin typeface="黑体" pitchFamily="49" charset="-122"/>
                <a:hlinkClick r:id="rId2" action="ppaction://hlinksldjump"/>
              </a:rPr>
              <a:t>3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</a:rPr>
              <a:t>、决定物候现象来临的因素有哪些？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zh-CN" sz="3600" b="1">
              <a:solidFill>
                <a:srgbClr val="0000CC"/>
              </a:solidFill>
              <a:latin typeface="黑体" pitchFamily="49" charset="-122"/>
            </a:endParaRPr>
          </a:p>
        </p:txBody>
      </p:sp>
      <p:sp>
        <p:nvSpPr>
          <p:cNvPr id="8196" name="Text 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62000" y="4191000"/>
            <a:ext cx="441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zh-CN" sz="3600" b="1">
                <a:solidFill>
                  <a:srgbClr val="000066"/>
                </a:solidFill>
                <a:latin typeface="Times New Roman" pitchFamily="18" charset="0"/>
              </a:rPr>
              <a:t>4</a:t>
            </a:r>
            <a:r>
              <a:rPr lang="zh-CN" sz="3600" b="1">
                <a:solidFill>
                  <a:srgbClr val="000066"/>
                </a:solidFill>
                <a:latin typeface="Times New Roman" pitchFamily="18" charset="0"/>
              </a:rPr>
              <a:t>、古今的差异。</a:t>
            </a:r>
            <a:endParaRPr lang="zh-CN" sz="36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197" name="Rectangl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0" y="1905000"/>
            <a:ext cx="22653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66"/>
                </a:solidFill>
              </a:rPr>
              <a:t>1</a:t>
            </a:r>
            <a:r>
              <a:rPr lang="zh-CN" sz="3600" b="1">
                <a:solidFill>
                  <a:srgbClr val="000066"/>
                </a:solidFill>
              </a:rPr>
              <a:t>、纬度；</a:t>
            </a:r>
          </a:p>
        </p:txBody>
      </p:sp>
      <p:sp>
        <p:nvSpPr>
          <p:cNvPr id="8198" name="Rectangle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38200" y="2667000"/>
            <a:ext cx="363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</a:rPr>
              <a:t>2、经度的差异；</a:t>
            </a:r>
          </a:p>
        </p:txBody>
      </p:sp>
      <p:sp>
        <p:nvSpPr>
          <p:cNvPr id="8199" name="Rectangl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62000" y="3505200"/>
            <a:ext cx="3649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66"/>
                </a:solidFill>
              </a:rPr>
              <a:t>3</a:t>
            </a:r>
            <a:r>
              <a:rPr lang="zh-CN" sz="3600" b="1">
                <a:solidFill>
                  <a:srgbClr val="000066"/>
                </a:solidFill>
              </a:rPr>
              <a:t>、高下的差异；</a:t>
            </a:r>
          </a:p>
        </p:txBody>
      </p:sp>
      <p:sp>
        <p:nvSpPr>
          <p:cNvPr id="8200" name="AutoShape 8"/>
          <p:cNvSpPr>
            <a:spLocks/>
          </p:cNvSpPr>
          <p:nvPr/>
        </p:nvSpPr>
        <p:spPr bwMode="auto">
          <a:xfrm>
            <a:off x="4267200" y="2057400"/>
            <a:ext cx="76200" cy="2133600"/>
          </a:xfrm>
          <a:prstGeom prst="rightBrace">
            <a:avLst>
              <a:gd name="adj1" fmla="val 233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343400" y="2362200"/>
            <a:ext cx="60960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solidFill>
                  <a:srgbClr val="CC00FF"/>
                </a:solidFill>
                <a:sym typeface="Arial" pitchFamily="34" charset="0"/>
              </a:rPr>
              <a:t>空间顺序</a:t>
            </a:r>
          </a:p>
        </p:txBody>
      </p:sp>
      <p:sp>
        <p:nvSpPr>
          <p:cNvPr id="8202" name="AutoShape 10"/>
          <p:cNvSpPr>
            <a:spLocks/>
          </p:cNvSpPr>
          <p:nvPr/>
        </p:nvSpPr>
        <p:spPr bwMode="auto">
          <a:xfrm>
            <a:off x="4267200" y="4343400"/>
            <a:ext cx="76200" cy="304800"/>
          </a:xfrm>
          <a:prstGeom prst="rightBrace">
            <a:avLst>
              <a:gd name="adj1" fmla="val 33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4268788" y="4294188"/>
            <a:ext cx="487362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>
                <a:solidFill>
                  <a:srgbClr val="CC00FF"/>
                </a:solidFill>
              </a:rPr>
              <a:t>时间顺序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248400" y="1981200"/>
            <a:ext cx="893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33FF"/>
                </a:solidFill>
              </a:rPr>
              <a:t>主要</a:t>
            </a:r>
          </a:p>
        </p:txBody>
      </p:sp>
      <p:sp>
        <p:nvSpPr>
          <p:cNvPr id="8205" name="箭头 226"/>
          <p:cNvSpPr>
            <a:spLocks noChangeShapeType="1"/>
          </p:cNvSpPr>
          <p:nvPr/>
        </p:nvSpPr>
        <p:spPr bwMode="auto">
          <a:xfrm>
            <a:off x="6629400" y="2514600"/>
            <a:ext cx="0" cy="2133600"/>
          </a:xfrm>
          <a:prstGeom prst="line">
            <a:avLst/>
          </a:prstGeom>
          <a:noFill/>
          <a:ln w="38100" cap="flat" cmpd="sng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248400" y="4724400"/>
            <a:ext cx="893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33FF"/>
                </a:solidFill>
              </a:rPr>
              <a:t>次要</a:t>
            </a:r>
          </a:p>
        </p:txBody>
      </p:sp>
      <p:sp>
        <p:nvSpPr>
          <p:cNvPr id="8207" name="AutoShape 15"/>
          <p:cNvSpPr>
            <a:spLocks/>
          </p:cNvSpPr>
          <p:nvPr/>
        </p:nvSpPr>
        <p:spPr bwMode="auto">
          <a:xfrm flipH="1">
            <a:off x="609600" y="2057400"/>
            <a:ext cx="152400" cy="2667000"/>
          </a:xfrm>
          <a:prstGeom prst="rightBrace">
            <a:avLst>
              <a:gd name="adj1" fmla="val 1458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-76200" y="2513013"/>
            <a:ext cx="4508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lang="zh-CN" altLang="zh-CN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0" y="2286000"/>
            <a:ext cx="6699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</a:rPr>
              <a:t>不能调换位置</a:t>
            </a:r>
          </a:p>
        </p:txBody>
      </p:sp>
      <p:sp>
        <p:nvSpPr>
          <p:cNvPr id="8210" name="AutoShape 18"/>
          <p:cNvSpPr>
            <a:spLocks/>
          </p:cNvSpPr>
          <p:nvPr/>
        </p:nvSpPr>
        <p:spPr bwMode="auto">
          <a:xfrm>
            <a:off x="4953000" y="2209800"/>
            <a:ext cx="76200" cy="3048000"/>
          </a:xfrm>
          <a:prstGeom prst="rightBrace">
            <a:avLst>
              <a:gd name="adj1" fmla="val 333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5181600" y="2895600"/>
            <a:ext cx="66992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200">
                <a:solidFill>
                  <a:schemeClr val="folHlink"/>
                </a:solidFill>
              </a:rPr>
              <a:t>逻辑顺序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autoUpdateAnimBg="0"/>
      <p:bldP spid="8198" grpId="0" autoUpdateAnimBg="0"/>
      <p:bldP spid="8199" grpId="0" autoUpdateAnimBg="0"/>
      <p:bldP spid="8200" grpId="0" animBg="1"/>
      <p:bldP spid="8201" grpId="0" bldLvl="0" autoUpdateAnimBg="0"/>
      <p:bldP spid="8202" grpId="0" animBg="1"/>
      <p:bldP spid="8203" grpId="0" bldLvl="0" autoUpdateAnimBg="0"/>
      <p:bldP spid="8205" grpId="0" animBg="1"/>
      <p:bldP spid="8207" grpId="0" animBg="1"/>
      <p:bldP spid="8210" grpId="0" animBg="1"/>
      <p:bldP spid="8211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纬度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71600"/>
            <a:ext cx="3200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381000" y="5791200"/>
            <a:ext cx="4286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三月的内蒙古草原</a:t>
            </a:r>
          </a:p>
        </p:txBody>
      </p:sp>
      <p:pic>
        <p:nvPicPr>
          <p:cNvPr id="22532" name="Picture 5" descr="纬度南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371600"/>
            <a:ext cx="3352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5219700" y="5805488"/>
            <a:ext cx="2732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三月的海南</a:t>
            </a: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1835150" y="549275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纬度对物候的影响</a:t>
            </a:r>
          </a:p>
        </p:txBody>
      </p:sp>
      <p:sp>
        <p:nvSpPr>
          <p:cNvPr id="22535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534400" y="6400800"/>
            <a:ext cx="6096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86000" y="685800"/>
            <a:ext cx="4286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经度对物候的影响</a:t>
            </a:r>
          </a:p>
        </p:txBody>
      </p:sp>
      <p:pic>
        <p:nvPicPr>
          <p:cNvPr id="23555" name="Picture 3" descr="经度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676400"/>
            <a:ext cx="3124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经度外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676400"/>
            <a:ext cx="3200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23850" y="5661025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四月的内蒙古草原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003800" y="5661025"/>
            <a:ext cx="2732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四月的大连</a:t>
            </a:r>
          </a:p>
        </p:txBody>
      </p:sp>
      <p:sp>
        <p:nvSpPr>
          <p:cNvPr id="2355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6324600"/>
            <a:ext cx="381000" cy="533400"/>
          </a:xfrm>
          <a:prstGeom prst="actionButtonForwardNex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3560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400800"/>
            <a:ext cx="6096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600200" y="762000"/>
            <a:ext cx="58245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高下的差异对物候的影响</a:t>
            </a:r>
          </a:p>
        </p:txBody>
      </p:sp>
      <p:pic>
        <p:nvPicPr>
          <p:cNvPr id="24579" name="Picture 3" descr="高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28800"/>
            <a:ext cx="3581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高下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828800"/>
            <a:ext cx="3276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744663" y="5607050"/>
            <a:ext cx="5280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天山山顶和山腰的差异</a:t>
            </a:r>
          </a:p>
        </p:txBody>
      </p:sp>
      <p:sp>
        <p:nvSpPr>
          <p:cNvPr id="24582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1128712545_2b9c70c6e3d472231c6c4a59c0b47ab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019800" y="1143000"/>
            <a:ext cx="2057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春  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889125" y="801688"/>
            <a:ext cx="5280025" cy="701675"/>
          </a:xfrm>
          <a:prstGeom prst="rect">
            <a:avLst/>
          </a:prstGeom>
          <a:solidFill>
            <a:srgbClr val="62D46D"/>
          </a:solidFill>
          <a:ln w="9525">
            <a:noFill/>
            <a:miter lim="800000"/>
            <a:headEnd/>
            <a:tailEnd/>
          </a:ln>
          <a:effectLst>
            <a:outerShdw dist="99190" dir="13811666" algn="ctr" rotWithShape="0">
              <a:srgbClr val="858585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古今差异对物候的影响</a:t>
            </a:r>
          </a:p>
        </p:txBody>
      </p:sp>
      <p:pic>
        <p:nvPicPr>
          <p:cNvPr id="25603" name="Picture 3" descr="长城古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752600"/>
            <a:ext cx="3505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长城今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828800"/>
            <a:ext cx="3581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62000" y="5851525"/>
            <a:ext cx="3751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古代三月的长城</a:t>
            </a: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4724400" y="5867400"/>
            <a:ext cx="3751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现代三月的长城</a:t>
            </a:r>
          </a:p>
        </p:txBody>
      </p:sp>
      <p:sp>
        <p:nvSpPr>
          <p:cNvPr id="25607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4572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28600" y="990600"/>
            <a:ext cx="59436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600" b="1" dirty="0">
                <a:solidFill>
                  <a:srgbClr val="0000FF"/>
                </a:solidFill>
                <a:latin typeface="Arial" pitchFamily="34" charset="0"/>
              </a:rPr>
              <a:t>4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 pitchFamily="34" charset="0"/>
              </a:rPr>
              <a:t>、研究物候学有什么意义？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57200" y="2057400"/>
            <a:ext cx="8001000" cy="301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en-US" altLang="zh-CN" sz="3200" b="1" dirty="0">
                <a:solidFill>
                  <a:srgbClr val="1B1B2F"/>
                </a:solidFill>
                <a:latin typeface="Arial" pitchFamily="34" charset="0"/>
              </a:rPr>
              <a:t>1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itchFamily="34" charset="0"/>
              </a:rPr>
              <a:t>、预报农时，安排播种日期；</a:t>
            </a: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itchFamily="34" charset="0"/>
              </a:rPr>
              <a:t>2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itchFamily="34" charset="0"/>
              </a:rPr>
              <a:t>、安排农作物区划，确定造林和采集种子                        的日期；</a:t>
            </a: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itchFamily="34" charset="0"/>
              </a:rPr>
              <a:t>3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itchFamily="34" charset="0"/>
              </a:rPr>
              <a:t>、引种植物到气候条件相同的地区；</a:t>
            </a: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itchFamily="34" charset="0"/>
              </a:rPr>
              <a:t>4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itchFamily="34" charset="0"/>
              </a:rPr>
              <a:t>、避免或减轻害虫的侵害；</a:t>
            </a: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itchFamily="34" charset="0"/>
              </a:rPr>
              <a:t>5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itchFamily="34" charset="0"/>
              </a:rPr>
              <a:t>、便利山区的农业发展。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096000" y="1143000"/>
            <a:ext cx="2384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3600" b="1" dirty="0">
                <a:solidFill>
                  <a:srgbClr val="FF0000"/>
                </a:solidFill>
                <a:latin typeface="Arial" pitchFamily="34" charset="0"/>
              </a:rPr>
              <a:t>（</a:t>
            </a:r>
            <a:r>
              <a:rPr kumimoji="0" lang="en-US" altLang="zh-CN" sz="3600" b="1" dirty="0">
                <a:solidFill>
                  <a:srgbClr val="FF0000"/>
                </a:solidFill>
                <a:latin typeface="Arial" pitchFamily="34" charset="0"/>
              </a:rPr>
              <a:t>11~12</a:t>
            </a:r>
            <a:r>
              <a:rPr kumimoji="0" lang="zh-CN" altLang="en-US" sz="3600" b="1" dirty="0">
                <a:solidFill>
                  <a:srgbClr val="FF0000"/>
                </a:solidFill>
                <a:latin typeface="Arial" pitchFamily="34" charset="0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964612" cy="49244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/>
              <a:t>1</a:t>
            </a:r>
            <a:r>
              <a:rPr lang="zh-CN" sz="2800" b="1"/>
              <a:t>、到了近代，利用物候知识来研究农业生产，已经发展为一门科学，就是物候学。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/>
              <a:t>2</a:t>
            </a:r>
            <a:r>
              <a:rPr lang="zh-CN" sz="2800" b="1"/>
              <a:t>、北京的物候记录，</a:t>
            </a:r>
            <a:r>
              <a:rPr lang="zh-CN" altLang="zh-CN" sz="2800" b="1"/>
              <a:t>1962</a:t>
            </a:r>
            <a:r>
              <a:rPr lang="zh-CN" sz="2800" b="1"/>
              <a:t>年的山桃、杏花、苹果、榆叶梅、西府海棠、丁香、刺槐的花期比</a:t>
            </a:r>
            <a:r>
              <a:rPr lang="zh-CN" altLang="zh-CN" sz="2800" b="1"/>
              <a:t>1961</a:t>
            </a:r>
            <a:r>
              <a:rPr lang="zh-CN" sz="2800" b="1"/>
              <a:t>年迟十天左右，比</a:t>
            </a:r>
            <a:r>
              <a:rPr lang="zh-CN" altLang="zh-CN" sz="2800" b="1"/>
              <a:t>1960</a:t>
            </a:r>
            <a:r>
              <a:rPr lang="zh-CN" sz="2800" b="1"/>
              <a:t>年迟五六天。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/>
              <a:t>3</a:t>
            </a:r>
            <a:r>
              <a:rPr lang="zh-CN" sz="2800" b="1"/>
              <a:t>、第</a:t>
            </a:r>
            <a:r>
              <a:rPr lang="zh-CN" altLang="zh-CN" sz="2800" b="1"/>
              <a:t>6</a:t>
            </a:r>
            <a:r>
              <a:rPr lang="zh-CN" sz="2800" b="1"/>
              <a:t>－</a:t>
            </a:r>
            <a:r>
              <a:rPr lang="zh-CN" altLang="zh-CN" sz="2800" b="1"/>
              <a:t>9</a:t>
            </a:r>
            <a:r>
              <a:rPr lang="zh-CN" sz="2800" b="1"/>
              <a:t>段总体上来看，运用了什么说明方法？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zh-CN" sz="2800" b="1"/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/>
              <a:t>4</a:t>
            </a:r>
            <a:r>
              <a:rPr lang="zh-CN" sz="2800" b="1"/>
              <a:t>、在春天，早春也跟晚春不相同。如在早春三四月间，南京桃花要比北京早开</a:t>
            </a:r>
            <a:r>
              <a:rPr lang="zh-CN" altLang="zh-CN" sz="2800" b="1"/>
              <a:t>20</a:t>
            </a:r>
            <a:r>
              <a:rPr lang="zh-CN" sz="2800" b="1"/>
              <a:t>天，但是到晚春五月初，南京刺槐开花只比北京早</a:t>
            </a:r>
            <a:r>
              <a:rPr lang="zh-CN" altLang="zh-CN" sz="2800" b="1"/>
              <a:t>10</a:t>
            </a:r>
            <a:r>
              <a:rPr lang="zh-CN" sz="2800" b="1"/>
              <a:t>天。</a:t>
            </a:r>
          </a:p>
          <a:p>
            <a:pPr>
              <a:lnSpc>
                <a:spcPct val="90000"/>
              </a:lnSpc>
            </a:pPr>
            <a:endParaRPr lang="zh-CN" altLang="zh-CN" sz="2800" b="1"/>
          </a:p>
        </p:txBody>
      </p:sp>
      <p:sp>
        <p:nvSpPr>
          <p:cNvPr id="20483" name="Text Box 3"/>
          <p:cNvSpPr txBox="1">
            <a:spLocks noGrp="1" noChangeArrowheads="1"/>
          </p:cNvSpPr>
          <p:nvPr>
            <p:ph type="title"/>
          </p:nvPr>
        </p:nvSpPr>
        <p:spPr>
          <a:xfrm>
            <a:off x="228600" y="3810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zh-CN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判断说明方法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003800" y="6338887"/>
            <a:ext cx="414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62E7A"/>
                </a:solidFill>
                <a:latin typeface="Times New Roman" pitchFamily="18" charset="0"/>
                <a:ea typeface="隶书" pitchFamily="49" charset="-122"/>
              </a:rPr>
              <a:t>举例子、列数字、作比较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859338" y="1989138"/>
            <a:ext cx="2057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62E7A"/>
                </a:solidFill>
                <a:latin typeface="Times New Roman" pitchFamily="18" charset="0"/>
                <a:ea typeface="隶书" pitchFamily="49" charset="-122"/>
              </a:rPr>
              <a:t>下定义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716463" y="3357563"/>
            <a:ext cx="594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62E7A"/>
                </a:solidFill>
                <a:latin typeface="Times New Roman" pitchFamily="18" charset="0"/>
                <a:ea typeface="隶书" pitchFamily="49" charset="-122"/>
              </a:rPr>
              <a:t>举例子、列数字、作比较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148263" y="4365625"/>
            <a:ext cx="1752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62E7A"/>
                </a:solidFill>
                <a:latin typeface="Times New Roman" pitchFamily="18" charset="0"/>
                <a:ea typeface="隶书" pitchFamily="49" charset="-122"/>
              </a:rPr>
              <a:t>分类别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  <p:bldP spid="20485" grpId="0" autoUpdateAnimBg="0"/>
      <p:bldP spid="20486" grpId="0" autoUpdateAnimBg="0"/>
      <p:bldP spid="20487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754063"/>
            <a:ext cx="8062913" cy="2819400"/>
          </a:xfrm>
          <a:noFill/>
        </p:spPr>
        <p:txBody>
          <a:bodyPr anchor="ctr"/>
          <a:lstStyle/>
          <a:p>
            <a:pPr algn="l" eaLnBrk="1" hangingPunct="1"/>
            <a:r>
              <a:rPr lang="en-US" altLang="zh-CN" sz="2800" b="1" smtClean="0">
                <a:solidFill>
                  <a:srgbClr val="3333FF"/>
                </a:solidFill>
                <a:latin typeface="宋体" pitchFamily="2" charset="-122"/>
              </a:rPr>
              <a:t>    </a:t>
            </a:r>
            <a:r>
              <a:rPr lang="zh-CN" altLang="en-US" sz="2800" b="1" smtClean="0">
                <a:solidFill>
                  <a:srgbClr val="3333FF"/>
                </a:solidFill>
                <a:latin typeface="宋体" pitchFamily="2" charset="-122"/>
              </a:rPr>
              <a:t>如在早春三四月间，南京桃花要比北京早开</a:t>
            </a:r>
            <a:r>
              <a:rPr lang="en-US" altLang="zh-CN" sz="2800" b="1" smtClean="0">
                <a:solidFill>
                  <a:srgbClr val="3333FF"/>
                </a:solidFill>
                <a:latin typeface="宋体" pitchFamily="2" charset="-122"/>
              </a:rPr>
              <a:t>20</a:t>
            </a:r>
            <a:r>
              <a:rPr lang="zh-CN" altLang="en-US" sz="2800" b="1" smtClean="0">
                <a:solidFill>
                  <a:srgbClr val="3333FF"/>
                </a:solidFill>
                <a:latin typeface="宋体" pitchFamily="2" charset="-122"/>
              </a:rPr>
              <a:t>天，但是到晚春五月初，南京刺槐开花</a:t>
            </a:r>
            <a:r>
              <a:rPr lang="zh-CN" altLang="en-US" sz="2800" b="1" smtClean="0">
                <a:solidFill>
                  <a:srgbClr val="FF0000"/>
                </a:solidFill>
                <a:latin typeface="宋体" pitchFamily="2" charset="-122"/>
              </a:rPr>
              <a:t>只</a:t>
            </a:r>
            <a:r>
              <a:rPr lang="zh-CN" altLang="en-US" sz="2800" b="1" smtClean="0">
                <a:solidFill>
                  <a:srgbClr val="3333FF"/>
                </a:solidFill>
                <a:latin typeface="宋体" pitchFamily="2" charset="-122"/>
              </a:rPr>
              <a:t>比北京早</a:t>
            </a:r>
            <a:r>
              <a:rPr lang="en-US" altLang="zh-CN" sz="2800" b="1" smtClean="0">
                <a:solidFill>
                  <a:srgbClr val="3333FF"/>
                </a:solidFill>
                <a:latin typeface="宋体" pitchFamily="2" charset="-122"/>
              </a:rPr>
              <a:t>10</a:t>
            </a:r>
            <a:r>
              <a:rPr lang="zh-CN" altLang="en-US" sz="2800" b="1" smtClean="0">
                <a:solidFill>
                  <a:srgbClr val="3333FF"/>
                </a:solidFill>
                <a:latin typeface="宋体" pitchFamily="2" charset="-122"/>
              </a:rPr>
              <a:t>天。所以在华北常感觉到春季短促，冬天结束，夏天</a:t>
            </a:r>
            <a:r>
              <a:rPr lang="zh-CN" altLang="en-US" sz="2800" b="1" smtClean="0">
                <a:solidFill>
                  <a:srgbClr val="FF0000"/>
                </a:solidFill>
                <a:latin typeface="宋体" pitchFamily="2" charset="-122"/>
              </a:rPr>
              <a:t>就</a:t>
            </a:r>
            <a:r>
              <a:rPr lang="zh-CN" altLang="en-US" sz="2800" b="1" smtClean="0">
                <a:solidFill>
                  <a:srgbClr val="3333FF"/>
                </a:solidFill>
                <a:latin typeface="宋体" pitchFamily="2" charset="-122"/>
              </a:rPr>
              <a:t>到了。 </a:t>
            </a:r>
            <a:br>
              <a:rPr lang="zh-CN" altLang="en-US" sz="2800" b="1" smtClean="0">
                <a:solidFill>
                  <a:srgbClr val="3333FF"/>
                </a:solidFill>
                <a:latin typeface="宋体" pitchFamily="2" charset="-122"/>
              </a:rPr>
            </a:br>
            <a:r>
              <a:rPr lang="zh-CN" altLang="en-US" sz="2800" b="1" smtClean="0">
                <a:solidFill>
                  <a:srgbClr val="3333FF"/>
                </a:solidFill>
                <a:latin typeface="宋体" pitchFamily="2" charset="-122"/>
              </a:rPr>
              <a:t>    </a:t>
            </a:r>
            <a:r>
              <a:rPr lang="zh-CN" altLang="en-US" sz="2800" b="1" smtClean="0">
                <a:latin typeface="Times New Roman" pitchFamily="18" charset="0"/>
              </a:rPr>
              <a:t>“</a:t>
            </a:r>
            <a:r>
              <a:rPr lang="zh-CN" altLang="en-US" sz="2800" b="1" smtClean="0"/>
              <a:t>只</a:t>
            </a:r>
            <a:r>
              <a:rPr lang="zh-CN" altLang="en-US" sz="2800" b="1" smtClean="0">
                <a:latin typeface="Times New Roman" pitchFamily="18" charset="0"/>
              </a:rPr>
              <a:t>”“</a:t>
            </a:r>
            <a:r>
              <a:rPr lang="zh-CN" altLang="en-US" sz="2800" b="1" smtClean="0"/>
              <a:t>就</a:t>
            </a:r>
            <a:r>
              <a:rPr lang="zh-CN" altLang="en-US" sz="2800" b="1" smtClean="0">
                <a:latin typeface="Times New Roman" pitchFamily="18" charset="0"/>
              </a:rPr>
              <a:t>”</a:t>
            </a:r>
            <a:r>
              <a:rPr lang="zh-CN" altLang="en-US" sz="2800" b="1" smtClean="0"/>
              <a:t>二字可删除吗？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3276600"/>
            <a:ext cx="7558088" cy="29305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zh-CN" altLang="en-US" sz="2800" b="1" smtClean="0">
              <a:solidFill>
                <a:srgbClr val="3333FF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3333FF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800" b="1" smtClean="0">
                <a:solidFill>
                  <a:srgbClr val="3333FF"/>
                </a:solidFill>
                <a:ea typeface="楷体_GB2312" pitchFamily="49" charset="-122"/>
              </a:rPr>
              <a:t>只</a:t>
            </a:r>
            <a:r>
              <a:rPr lang="zh-CN" altLang="en-US" sz="2800" b="1" smtClean="0">
                <a:solidFill>
                  <a:srgbClr val="3333FF"/>
                </a:solidFill>
                <a:latin typeface="Times New Roman" pitchFamily="18" charset="0"/>
                <a:ea typeface="楷体_GB2312" pitchFamily="49" charset="-122"/>
              </a:rPr>
              <a:t>”突出</a:t>
            </a:r>
            <a:r>
              <a:rPr lang="zh-CN" altLang="en-US" sz="2800" b="1" smtClean="0">
                <a:solidFill>
                  <a:srgbClr val="CC0000"/>
                </a:solidFill>
                <a:ea typeface="楷体_GB2312" pitchFamily="49" charset="-122"/>
              </a:rPr>
              <a:t>相差较少</a:t>
            </a:r>
            <a:r>
              <a:rPr lang="zh-CN" altLang="en-US" sz="2800" b="1" smtClean="0">
                <a:solidFill>
                  <a:srgbClr val="3333FF"/>
                </a:solidFill>
                <a:ea typeface="楷体_GB2312" pitchFamily="49" charset="-122"/>
              </a:rPr>
              <a:t>，不可删除。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3333FF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800" b="1" smtClean="0">
                <a:solidFill>
                  <a:srgbClr val="3333FF"/>
                </a:solidFill>
                <a:ea typeface="楷体_GB2312" pitchFamily="49" charset="-122"/>
              </a:rPr>
              <a:t>就</a:t>
            </a:r>
            <a:r>
              <a:rPr lang="zh-CN" altLang="en-US" sz="2800" b="1" smtClean="0">
                <a:solidFill>
                  <a:srgbClr val="3333FF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800" b="1" smtClean="0">
                <a:solidFill>
                  <a:srgbClr val="3333FF"/>
                </a:solidFill>
                <a:ea typeface="楷体_GB2312" pitchFamily="49" charset="-122"/>
              </a:rPr>
              <a:t>表示</a:t>
            </a:r>
            <a:r>
              <a:rPr lang="zh-CN" altLang="en-US" sz="2800" b="1" smtClean="0">
                <a:solidFill>
                  <a:srgbClr val="CC0000"/>
                </a:solidFill>
                <a:ea typeface="楷体_GB2312" pitchFamily="49" charset="-122"/>
              </a:rPr>
              <a:t>春天短促</a:t>
            </a:r>
            <a:r>
              <a:rPr lang="zh-CN" altLang="en-US" sz="2800" b="1" smtClean="0">
                <a:solidFill>
                  <a:srgbClr val="3333FF"/>
                </a:solidFill>
                <a:ea typeface="楷体_GB2312" pitchFamily="49" charset="-122"/>
              </a:rPr>
              <a:t>，也不可删除。</a:t>
            </a:r>
            <a:endParaRPr lang="en-US" altLang="zh-CN" sz="2800" b="1" smtClean="0">
              <a:solidFill>
                <a:srgbClr val="3333FF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800" b="1" smtClean="0">
                <a:solidFill>
                  <a:srgbClr val="FF0000"/>
                </a:solidFill>
                <a:ea typeface="楷体_GB2312" pitchFamily="49" charset="-122"/>
              </a:rPr>
              <a:t>语言特点：准确严密</a:t>
            </a:r>
            <a:endParaRPr lang="en-US" altLang="zh-CN" sz="4800" b="1" smtClean="0">
              <a:solidFill>
                <a:srgbClr val="FF0000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b="1" smtClean="0">
              <a:solidFill>
                <a:srgbClr val="3333FF"/>
              </a:solidFill>
              <a:ea typeface="楷体_GB2312" pitchFamily="49" charset="-122"/>
            </a:endParaRPr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304800" y="152400"/>
            <a:ext cx="7543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再读课文，品味语言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68313" y="1268413"/>
            <a:ext cx="7389812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0000FF"/>
                </a:solidFill>
                <a:latin typeface="宋体" pitchFamily="2" charset="-122"/>
              </a:rPr>
              <a:t>          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过后，大地渐渐从沉睡中    过来。冰雪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    ，草木    ，各种花    开放。再过两个月，燕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子    归来。不久，布谷鸟也来了。于是转入    的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夏季，这是植物孕育果实的时期。到了秋天，果实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   ，植物的叶子渐渐变黄，在秋风中    地落下来。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北雁南飞，活跃在田间草际的昆虫也都        。到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处呈现出一片        的景象，准备迎接        的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寒冬。在地球上温带和亚热带区域里，        ，</a:t>
            </a:r>
          </a:p>
          <a:p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      。</a:t>
            </a:r>
          </a:p>
        </p:txBody>
      </p:sp>
      <p:sp>
        <p:nvSpPr>
          <p:cNvPr id="31747" name="AutoShape 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153400" y="6324600"/>
            <a:ext cx="509588" cy="5334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8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533400" cy="533400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749" name="Group 5"/>
          <p:cNvGrpSpPr>
            <a:grpSpLocks/>
          </p:cNvGrpSpPr>
          <p:nvPr/>
        </p:nvGrpSpPr>
        <p:grpSpPr bwMode="auto">
          <a:xfrm>
            <a:off x="468313" y="1268413"/>
            <a:ext cx="7194550" cy="3429000"/>
            <a:chOff x="240" y="912"/>
            <a:chExt cx="4532" cy="2160"/>
          </a:xfrm>
        </p:grpSpPr>
        <p:sp>
          <p:nvSpPr>
            <p:cNvPr id="31750" name="Rectangle 6"/>
            <p:cNvSpPr>
              <a:spLocks noChangeArrowheads="1"/>
            </p:cNvSpPr>
            <p:nvPr/>
          </p:nvSpPr>
          <p:spPr bwMode="auto">
            <a:xfrm>
              <a:off x="768" y="960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立春</a:t>
              </a:r>
            </a:p>
          </p:txBody>
        </p:sp>
        <p:sp>
          <p:nvSpPr>
            <p:cNvPr id="31751" name="Rectangle 7"/>
            <p:cNvSpPr>
              <a:spLocks noChangeArrowheads="1"/>
            </p:cNvSpPr>
            <p:nvPr/>
          </p:nvSpPr>
          <p:spPr bwMode="auto">
            <a:xfrm>
              <a:off x="3312" y="91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苏醒</a:t>
              </a:r>
            </a:p>
          </p:txBody>
        </p:sp>
        <p:sp>
          <p:nvSpPr>
            <p:cNvPr id="31752" name="Rectangle 8"/>
            <p:cNvSpPr>
              <a:spLocks noChangeArrowheads="1"/>
            </p:cNvSpPr>
            <p:nvPr/>
          </p:nvSpPr>
          <p:spPr bwMode="auto">
            <a:xfrm>
              <a:off x="240" y="1200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融化</a:t>
              </a:r>
            </a:p>
          </p:txBody>
        </p:sp>
        <p:sp>
          <p:nvSpPr>
            <p:cNvPr id="31753" name="Rectangle 9"/>
            <p:cNvSpPr>
              <a:spLocks noChangeArrowheads="1"/>
            </p:cNvSpPr>
            <p:nvPr/>
          </p:nvSpPr>
          <p:spPr bwMode="auto">
            <a:xfrm>
              <a:off x="1248" y="1200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萌发</a:t>
              </a:r>
            </a:p>
          </p:txBody>
        </p:sp>
        <p:sp>
          <p:nvSpPr>
            <p:cNvPr id="31754" name="Rectangle 10"/>
            <p:cNvSpPr>
              <a:spLocks noChangeArrowheads="1"/>
            </p:cNvSpPr>
            <p:nvPr/>
          </p:nvSpPr>
          <p:spPr bwMode="auto">
            <a:xfrm>
              <a:off x="2352" y="115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次第</a:t>
              </a:r>
            </a:p>
          </p:txBody>
        </p:sp>
        <p:sp>
          <p:nvSpPr>
            <p:cNvPr id="31755" name="Rectangle 11"/>
            <p:cNvSpPr>
              <a:spLocks noChangeArrowheads="1"/>
            </p:cNvSpPr>
            <p:nvPr/>
          </p:nvSpPr>
          <p:spPr bwMode="auto">
            <a:xfrm>
              <a:off x="432" y="139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翩然</a:t>
              </a:r>
            </a:p>
          </p:txBody>
        </p:sp>
        <p:sp>
          <p:nvSpPr>
            <p:cNvPr id="31756" name="Rectangle 12"/>
            <p:cNvSpPr>
              <a:spLocks noChangeArrowheads="1"/>
            </p:cNvSpPr>
            <p:nvPr/>
          </p:nvSpPr>
          <p:spPr bwMode="auto">
            <a:xfrm>
              <a:off x="4032" y="139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炎热</a:t>
              </a:r>
            </a:p>
          </p:txBody>
        </p:sp>
        <p:sp>
          <p:nvSpPr>
            <p:cNvPr id="31757" name="Rectangle 13"/>
            <p:cNvSpPr>
              <a:spLocks noChangeArrowheads="1"/>
            </p:cNvSpPr>
            <p:nvPr/>
          </p:nvSpPr>
          <p:spPr bwMode="auto">
            <a:xfrm>
              <a:off x="4464" y="1632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成</a:t>
              </a:r>
            </a:p>
          </p:txBody>
        </p:sp>
        <p:sp>
          <p:nvSpPr>
            <p:cNvPr id="31758" name="Rectangle 14"/>
            <p:cNvSpPr>
              <a:spLocks noChangeArrowheads="1"/>
            </p:cNvSpPr>
            <p:nvPr/>
          </p:nvSpPr>
          <p:spPr bwMode="auto">
            <a:xfrm>
              <a:off x="288" y="1872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熟</a:t>
              </a:r>
            </a:p>
          </p:txBody>
        </p:sp>
        <p:sp>
          <p:nvSpPr>
            <p:cNvPr id="31759" name="Rectangle 15"/>
            <p:cNvSpPr>
              <a:spLocks noChangeArrowheads="1"/>
            </p:cNvSpPr>
            <p:nvPr/>
          </p:nvSpPr>
          <p:spPr bwMode="auto">
            <a:xfrm>
              <a:off x="3408" y="187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簌簌</a:t>
              </a:r>
            </a:p>
          </p:txBody>
        </p:sp>
        <p:sp>
          <p:nvSpPr>
            <p:cNvPr id="31760" name="Rectangle 16"/>
            <p:cNvSpPr>
              <a:spLocks noChangeArrowheads="1"/>
            </p:cNvSpPr>
            <p:nvPr/>
          </p:nvSpPr>
          <p:spPr bwMode="auto">
            <a:xfrm>
              <a:off x="3504" y="2112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销声匿迹</a:t>
              </a:r>
            </a:p>
          </p:txBody>
        </p:sp>
        <p:sp>
          <p:nvSpPr>
            <p:cNvPr id="31761" name="Rectangle 17"/>
            <p:cNvSpPr>
              <a:spLocks noChangeArrowheads="1"/>
            </p:cNvSpPr>
            <p:nvPr/>
          </p:nvSpPr>
          <p:spPr bwMode="auto">
            <a:xfrm>
              <a:off x="1392" y="2352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衰草连天</a:t>
              </a:r>
            </a:p>
          </p:txBody>
        </p:sp>
        <p:sp>
          <p:nvSpPr>
            <p:cNvPr id="31762" name="Rectangle 18"/>
            <p:cNvSpPr>
              <a:spLocks noChangeArrowheads="1"/>
            </p:cNvSpPr>
            <p:nvPr/>
          </p:nvSpPr>
          <p:spPr bwMode="auto">
            <a:xfrm>
              <a:off x="3696" y="2304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风雪载途</a:t>
              </a:r>
            </a:p>
          </p:txBody>
        </p:sp>
        <p:sp>
          <p:nvSpPr>
            <p:cNvPr id="31763" name="Rectangle 19"/>
            <p:cNvSpPr>
              <a:spLocks noChangeArrowheads="1"/>
            </p:cNvSpPr>
            <p:nvPr/>
          </p:nvSpPr>
          <p:spPr bwMode="auto">
            <a:xfrm>
              <a:off x="3456" y="2544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年年如是</a:t>
              </a:r>
            </a:p>
          </p:txBody>
        </p:sp>
        <p:sp>
          <p:nvSpPr>
            <p:cNvPr id="31764" name="Rectangle 20"/>
            <p:cNvSpPr>
              <a:spLocks noChangeArrowheads="1"/>
            </p:cNvSpPr>
            <p:nvPr/>
          </p:nvSpPr>
          <p:spPr bwMode="auto">
            <a:xfrm>
              <a:off x="4416" y="2544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周</a:t>
              </a:r>
            </a:p>
          </p:txBody>
        </p:sp>
        <p:sp>
          <p:nvSpPr>
            <p:cNvPr id="31765" name="Rectangle 21"/>
            <p:cNvSpPr>
              <a:spLocks noChangeArrowheads="1"/>
            </p:cNvSpPr>
            <p:nvPr/>
          </p:nvSpPr>
          <p:spPr bwMode="auto">
            <a:xfrm>
              <a:off x="240" y="2784"/>
              <a:ext cx="69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而复始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2"/>
          <p:cNvSpPr txBox="1">
            <a:spLocks noChangeArrowheads="1"/>
          </p:cNvSpPr>
          <p:nvPr/>
        </p:nvSpPr>
        <p:spPr bwMode="auto">
          <a:xfrm>
            <a:off x="990600" y="1038225"/>
            <a:ext cx="3856038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ea typeface="隶书" pitchFamily="49" charset="-122"/>
              </a:rPr>
              <a:t>描写一年四季的词语</a:t>
            </a:r>
          </a:p>
          <a:p>
            <a:endParaRPr lang="zh-CN" altLang="en-US" sz="2800" b="1"/>
          </a:p>
          <a:p>
            <a:r>
              <a:rPr lang="zh-CN" altLang="en-US" sz="3200" b="1">
                <a:solidFill>
                  <a:srgbClr val="488B33"/>
                </a:solidFill>
                <a:ea typeface="华文隶书" pitchFamily="2" charset="-122"/>
              </a:rPr>
              <a:t>春</a:t>
            </a:r>
          </a:p>
          <a:p>
            <a:r>
              <a:rPr lang="zh-CN" altLang="en-US" sz="3200" b="1">
                <a:solidFill>
                  <a:srgbClr val="E64457"/>
                </a:solidFill>
                <a:ea typeface="华文隶书" pitchFamily="2" charset="-122"/>
              </a:rPr>
              <a:t>夏</a:t>
            </a:r>
          </a:p>
          <a:p>
            <a:r>
              <a:rPr lang="zh-CN" altLang="en-US" sz="3200" b="1">
                <a:solidFill>
                  <a:srgbClr val="FF9900"/>
                </a:solidFill>
                <a:ea typeface="华文隶书" pitchFamily="2" charset="-122"/>
              </a:rPr>
              <a:t>秋</a:t>
            </a:r>
          </a:p>
          <a:p>
            <a:r>
              <a:rPr lang="zh-CN" altLang="en-US" sz="3200" b="1">
                <a:solidFill>
                  <a:srgbClr val="4C1FDD"/>
                </a:solidFill>
                <a:ea typeface="华文隶书" pitchFamily="2" charset="-122"/>
              </a:rPr>
              <a:t>冬</a:t>
            </a: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2286000" y="1981200"/>
            <a:ext cx="661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D60093"/>
                </a:solidFill>
              </a:rPr>
              <a:t>苏醒      冰雪融化     草木萌发     各种花次第开放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2209800" y="2514600"/>
            <a:ext cx="350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488B33"/>
                </a:solidFill>
              </a:rPr>
              <a:t>炎热       孕育果实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2209800" y="3048000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B6E63"/>
                </a:solidFill>
              </a:rPr>
              <a:t>果实成熟      叶子渐渐变黄     簌簌的落下</a:t>
            </a: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2362200" y="3581400"/>
            <a:ext cx="533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3399FF"/>
                </a:solidFill>
              </a:rPr>
              <a:t>销声匿迹      衰草连天     风雪载途</a:t>
            </a: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2590800" y="4572000"/>
            <a:ext cx="5791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FF"/>
                </a:solidFill>
                <a:latin typeface="华文琥珀" pitchFamily="2" charset="-122"/>
                <a:ea typeface="华文琥珀" pitchFamily="2" charset="-122"/>
              </a:rPr>
              <a:t>说明文中穿插描写的好处：使文章生动形象，如一幅四季风光画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utoUpdateAnimBg="0"/>
      <p:bldP spid="93187" grpId="0" autoUpdateAnimBg="0"/>
      <p:bldP spid="93188" grpId="0" autoUpdateAnimBg="0"/>
      <p:bldP spid="93189" grpId="0" autoUpdateAnimBg="0"/>
      <p:bldP spid="93190" grpId="0" autoUpdateAnimBg="0"/>
      <p:bldP spid="93191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14425"/>
            <a:ext cx="7772400" cy="2514600"/>
          </a:xfrm>
          <a:noFill/>
        </p:spPr>
        <p:txBody>
          <a:bodyPr anchor="ctr"/>
          <a:lstStyle/>
          <a:p>
            <a:pPr algn="l" eaLnBrk="1" hangingPunct="1"/>
            <a:r>
              <a:rPr lang="en-US" altLang="zh-CN" sz="2800" smtClean="0">
                <a:solidFill>
                  <a:srgbClr val="0000FF"/>
                </a:solidFill>
              </a:rPr>
              <a:t>     </a:t>
            </a:r>
            <a:r>
              <a:rPr lang="zh-CN" altLang="en-US" sz="2800" b="1" smtClean="0">
                <a:solidFill>
                  <a:srgbClr val="0000FF"/>
                </a:solidFill>
              </a:rPr>
              <a:t>杏花开了，就好像大自然在</a:t>
            </a:r>
            <a:r>
              <a:rPr lang="zh-CN" altLang="en-US" sz="2800" b="1" smtClean="0">
                <a:solidFill>
                  <a:srgbClr val="CC0000"/>
                </a:solidFill>
              </a:rPr>
              <a:t>传语</a:t>
            </a:r>
            <a:r>
              <a:rPr lang="zh-CN" altLang="en-US" sz="2800" b="1" smtClean="0">
                <a:solidFill>
                  <a:srgbClr val="0000FF"/>
                </a:solidFill>
              </a:rPr>
              <a:t>要赶快耕地；桃花开了，又好像在</a:t>
            </a:r>
            <a:r>
              <a:rPr lang="zh-CN" altLang="en-US" sz="2800" b="1" smtClean="0">
                <a:solidFill>
                  <a:srgbClr val="CC0000"/>
                </a:solidFill>
              </a:rPr>
              <a:t>暗示</a:t>
            </a:r>
            <a:r>
              <a:rPr lang="zh-CN" altLang="en-US" sz="2800" b="1" smtClean="0">
                <a:solidFill>
                  <a:srgbClr val="0000FF"/>
                </a:solidFill>
              </a:rPr>
              <a:t>要赶快种谷子。布谷鸟开始</a:t>
            </a:r>
            <a:r>
              <a:rPr lang="zh-CN" altLang="en-US" sz="2800" b="1" smtClean="0">
                <a:solidFill>
                  <a:srgbClr val="CC0000"/>
                </a:solidFill>
              </a:rPr>
              <a:t>唱歌</a:t>
            </a:r>
            <a:r>
              <a:rPr lang="zh-CN" altLang="en-US" sz="2800" b="1" smtClean="0">
                <a:solidFill>
                  <a:srgbClr val="0000FF"/>
                </a:solidFill>
              </a:rPr>
              <a:t>，劳动人民懂得它在唱什么：</a:t>
            </a:r>
            <a:r>
              <a:rPr lang="zh-CN" altLang="en-US" sz="2800" b="1" smtClean="0">
                <a:solidFill>
                  <a:srgbClr val="0000FF"/>
                </a:solidFill>
                <a:latin typeface="Times New Roman" pitchFamily="18" charset="0"/>
              </a:rPr>
              <a:t>“</a:t>
            </a:r>
            <a:r>
              <a:rPr lang="zh-CN" altLang="en-US" sz="2800" b="1" smtClean="0">
                <a:solidFill>
                  <a:srgbClr val="0000FF"/>
                </a:solidFill>
              </a:rPr>
              <a:t>阿公阿婆，割麦插禾。</a:t>
            </a:r>
            <a:r>
              <a:rPr lang="zh-CN" altLang="en-US" sz="2800" b="1" smtClean="0">
                <a:solidFill>
                  <a:srgbClr val="0000FF"/>
                </a:solidFill>
                <a:latin typeface="Times New Roman" pitchFamily="18" charset="0"/>
              </a:rPr>
              <a:t>”</a:t>
            </a:r>
            <a:r>
              <a:rPr lang="zh-CN" altLang="en-US" sz="2800" smtClean="0">
                <a:solidFill>
                  <a:srgbClr val="0000FF"/>
                </a:solidFill>
              </a:rPr>
              <a:t> </a:t>
            </a:r>
            <a:br>
              <a:rPr lang="zh-CN" altLang="en-US" sz="2800" smtClean="0">
                <a:solidFill>
                  <a:srgbClr val="0000FF"/>
                </a:solidFill>
              </a:rPr>
            </a:br>
            <a:r>
              <a:rPr lang="zh-CN" altLang="en-US" sz="2800" smtClean="0"/>
              <a:t>加红色的词语好在哪里？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084638"/>
            <a:ext cx="7772400" cy="1851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solidFill>
                  <a:srgbClr val="0000FF"/>
                </a:solidFill>
                <a:ea typeface="楷体_GB2312" pitchFamily="49" charset="-122"/>
              </a:rPr>
              <a:t>都是</a:t>
            </a:r>
            <a:r>
              <a:rPr lang="zh-CN" altLang="en-US" sz="2800" smtClean="0">
                <a:solidFill>
                  <a:srgbClr val="CC0000"/>
                </a:solidFill>
                <a:ea typeface="楷体_GB2312" pitchFamily="49" charset="-122"/>
              </a:rPr>
              <a:t>拟人</a:t>
            </a:r>
            <a:r>
              <a:rPr lang="zh-CN" altLang="en-US" sz="2800" smtClean="0">
                <a:solidFill>
                  <a:srgbClr val="0000FF"/>
                </a:solidFill>
                <a:ea typeface="楷体_GB2312" pitchFamily="49" charset="-122"/>
              </a:rPr>
              <a:t>手法，好像这几种动植物都有人的思想感情，在为农民操心，惟恐他们误农事，因而大大增强了文章的生动性和可读性。 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>
          <a:xfrm>
            <a:off x="0" y="533400"/>
            <a:ext cx="8839200" cy="1295400"/>
          </a:xfrm>
        </p:spPr>
        <p:txBody>
          <a:bodyPr/>
          <a:lstStyle/>
          <a:p>
            <a:pPr algn="l" eaLnBrk="1" hangingPunct="1"/>
            <a:r>
              <a:rPr lang="zh-CN" altLang="en-US" smtClean="0"/>
              <a:t>比较阅读：</a:t>
            </a:r>
            <a:r>
              <a:rPr lang="zh-CN" altLang="en-US" sz="3600" b="1" smtClean="0">
                <a:solidFill>
                  <a:srgbClr val="3333FF"/>
                </a:solidFill>
              </a:rPr>
              <a:t>以下内容与课文相比，语言的运用哪个更好</a:t>
            </a:r>
            <a:r>
              <a:rPr lang="zh-CN" altLang="en-US" sz="3600" smtClean="0">
                <a:solidFill>
                  <a:srgbClr val="3333FF"/>
                </a:solidFill>
              </a:rPr>
              <a:t>？</a:t>
            </a:r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latinLnBrk="1" hangingPunct="1">
              <a:buFontTx/>
              <a:buNone/>
            </a:pPr>
            <a:r>
              <a:rPr lang="en-US" altLang="zh-CN" smtClean="0"/>
              <a:t>                   </a:t>
            </a:r>
            <a:r>
              <a:rPr lang="zh-CN" altLang="en-US" b="1" smtClean="0"/>
              <a:t>简单物候学</a:t>
            </a:r>
            <a:endParaRPr lang="en-US" altLang="zh-CN" b="1" smtClean="0"/>
          </a:p>
          <a:p>
            <a:pPr eaLnBrk="1" latinLnBrk="1" hangingPunct="1">
              <a:buFontTx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、一年有四季</a:t>
            </a:r>
            <a:r>
              <a:rPr lang="en-US" altLang="zh-CN" b="1" smtClean="0"/>
              <a:t>,</a:t>
            </a:r>
            <a:r>
              <a:rPr lang="zh-CN" altLang="en-US" b="1" smtClean="0"/>
              <a:t>春夏秋冬</a:t>
            </a:r>
            <a:r>
              <a:rPr lang="en-US" altLang="zh-CN" b="1" smtClean="0"/>
              <a:t>,</a:t>
            </a:r>
            <a:r>
              <a:rPr lang="zh-CN" altLang="en-US" b="1" smtClean="0"/>
              <a:t>周而复始。每个季节都有独特的自然景观。</a:t>
            </a:r>
          </a:p>
          <a:p>
            <a:pPr eaLnBrk="1" latinLnBrk="1" hangingPunct="1">
              <a:buFontTx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、几千年来</a:t>
            </a:r>
            <a:r>
              <a:rPr lang="en-US" altLang="zh-CN" b="1" smtClean="0"/>
              <a:t>,</a:t>
            </a:r>
            <a:r>
              <a:rPr lang="zh-CN" altLang="en-US" b="1" smtClean="0"/>
              <a:t>劳动人民注意了自然现象同气候的关系</a:t>
            </a:r>
            <a:r>
              <a:rPr lang="en-US" altLang="zh-CN" b="1" smtClean="0"/>
              <a:t>,</a:t>
            </a:r>
            <a:r>
              <a:rPr lang="zh-CN" altLang="en-US" b="1" smtClean="0"/>
              <a:t>据以安排农事。</a:t>
            </a:r>
          </a:p>
          <a:p>
            <a:pPr eaLnBrk="1" hangingPunct="1"/>
            <a:endParaRPr lang="zh-CN" altLang="en-US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4876800"/>
            <a:ext cx="7315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C00000"/>
                </a:solidFill>
                <a:latin typeface="Calibri" pitchFamily="34" charset="0"/>
              </a:rPr>
              <a:t>改文：简洁</a:t>
            </a:r>
            <a:r>
              <a:rPr kumimoji="0" lang="en-US" altLang="zh-CN" sz="3600" b="1">
                <a:solidFill>
                  <a:srgbClr val="C00000"/>
                </a:solidFill>
                <a:latin typeface="Calibri" pitchFamily="34" charset="0"/>
              </a:rPr>
              <a:t>,</a:t>
            </a:r>
            <a:r>
              <a:rPr kumimoji="0" lang="zh-CN" altLang="en-US" sz="3600" b="1">
                <a:solidFill>
                  <a:srgbClr val="C00000"/>
                </a:solidFill>
                <a:latin typeface="Calibri" pitchFamily="34" charset="0"/>
              </a:rPr>
              <a:t>直白</a:t>
            </a:r>
            <a:r>
              <a:rPr kumimoji="0" lang="en-US" altLang="zh-CN" sz="3600" b="1">
                <a:solidFill>
                  <a:srgbClr val="C00000"/>
                </a:solidFill>
                <a:latin typeface="Calibri" pitchFamily="34" charset="0"/>
              </a:rPr>
              <a:t>,</a:t>
            </a:r>
            <a:r>
              <a:rPr kumimoji="0" lang="zh-CN" altLang="en-US" sz="3600" b="1">
                <a:solidFill>
                  <a:srgbClr val="C00000"/>
                </a:solidFill>
                <a:latin typeface="Calibri" pitchFamily="34" charset="0"/>
              </a:rPr>
              <a:t>缺乏吸引力。</a:t>
            </a:r>
            <a:endParaRPr kumimoji="0" lang="en-US" altLang="zh-CN" sz="3600" b="1">
              <a:solidFill>
                <a:srgbClr val="C00000"/>
              </a:solidFill>
              <a:latin typeface="Calibri" pitchFamily="34" charset="0"/>
            </a:endParaRPr>
          </a:p>
          <a:p>
            <a:r>
              <a:rPr kumimoji="0" lang="zh-CN" altLang="en-US" sz="3600" b="1">
                <a:solidFill>
                  <a:srgbClr val="C00000"/>
                </a:solidFill>
                <a:latin typeface="Calibri" pitchFamily="34" charset="0"/>
              </a:rPr>
              <a:t>原文：用语形象生动</a:t>
            </a:r>
            <a:r>
              <a:rPr kumimoji="0" lang="en-US" altLang="zh-CN" sz="3600" b="1">
                <a:solidFill>
                  <a:srgbClr val="C00000"/>
                </a:solidFill>
                <a:latin typeface="Calibri" pitchFamily="34" charset="0"/>
              </a:rPr>
              <a:t>,</a:t>
            </a:r>
            <a:r>
              <a:rPr kumimoji="0" lang="zh-CN" altLang="en-US" sz="3600" b="1">
                <a:solidFill>
                  <a:srgbClr val="C00000"/>
                </a:solidFill>
                <a:latin typeface="Calibri" pitchFamily="34" charset="0"/>
              </a:rPr>
              <a:t>富有表现力。</a:t>
            </a:r>
            <a:endParaRPr kumimoji="0" lang="zh-CN" altLang="en-US" sz="3600" b="1">
              <a:solidFill>
                <a:srgbClr val="C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33400"/>
            <a:ext cx="8229600" cy="1714500"/>
          </a:xfrm>
        </p:spPr>
        <p:txBody>
          <a:bodyPr/>
          <a:lstStyle/>
          <a:p>
            <a:pPr eaLnBrk="1" hangingPunct="1"/>
            <a:r>
              <a:rPr lang="zh-CN" altLang="en-US" sz="3200" b="1" smtClean="0"/>
              <a:t/>
            </a:r>
            <a:br>
              <a:rPr lang="zh-CN" altLang="en-US" sz="3200" b="1" smtClean="0"/>
            </a:br>
            <a:r>
              <a:rPr lang="zh-CN" altLang="en-US" sz="3200" b="1" smtClean="0">
                <a:latin typeface="Times New Roman" pitchFamily="18" charset="0"/>
              </a:rPr>
              <a:t>“</a:t>
            </a:r>
            <a:r>
              <a:rPr lang="zh-CN" altLang="en-US" sz="3200" b="1" smtClean="0"/>
              <a:t>大自然的语言</a:t>
            </a:r>
            <a:r>
              <a:rPr lang="zh-CN" altLang="en-US" sz="3200" b="1" smtClean="0">
                <a:latin typeface="Times New Roman" pitchFamily="18" charset="0"/>
              </a:rPr>
              <a:t>”</a:t>
            </a:r>
            <a:r>
              <a:rPr lang="zh-CN" altLang="en-US" sz="3200" b="1" smtClean="0"/>
              <a:t>指的是什么？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590800"/>
            <a:ext cx="6921500" cy="2416175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CC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CC0000"/>
                </a:solidFill>
                <a:ea typeface="楷体_GB2312" pitchFamily="49" charset="-122"/>
              </a:rPr>
              <a:t>大自然的语言</a:t>
            </a:r>
            <a:r>
              <a:rPr lang="zh-CN" altLang="en-US" b="1" smtClean="0">
                <a:solidFill>
                  <a:srgbClr val="CC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b="1" smtClean="0">
                <a:solidFill>
                  <a:srgbClr val="CC0000"/>
                </a:solidFill>
                <a:ea typeface="楷体_GB2312" pitchFamily="49" charset="-122"/>
              </a:rPr>
              <a:t> 指的是</a:t>
            </a:r>
            <a:r>
              <a:rPr lang="zh-CN" altLang="en-US" b="1" smtClean="0">
                <a:solidFill>
                  <a:srgbClr val="CC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CC0000"/>
                </a:solidFill>
                <a:ea typeface="楷体_GB2312" pitchFamily="49" charset="-122"/>
              </a:rPr>
              <a:t>物候现象</a:t>
            </a:r>
            <a:r>
              <a:rPr lang="zh-CN" altLang="en-US" b="1" smtClean="0">
                <a:solidFill>
                  <a:srgbClr val="CC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b="1" smtClean="0">
                <a:solidFill>
                  <a:srgbClr val="CC0000"/>
                </a:solidFill>
                <a:ea typeface="楷体_GB2312" pitchFamily="49" charset="-122"/>
              </a:rPr>
              <a:t> 。</a:t>
            </a:r>
          </a:p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ea typeface="楷体_GB2312" pitchFamily="49" charset="-122"/>
              </a:rPr>
              <a:t>这是比喻的说法，也把大自然拟人化了，显得新颖而有情趣，引起读者的好奇心和阅读兴趣。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6"/>
          <p:cNvSpPr>
            <a:spLocks noChangeArrowheads="1"/>
          </p:cNvSpPr>
          <p:nvPr/>
        </p:nvSpPr>
        <p:spPr bwMode="auto">
          <a:xfrm>
            <a:off x="0" y="333375"/>
            <a:ext cx="2916238" cy="1223963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6627" name="Oval 7"/>
          <p:cNvSpPr>
            <a:spLocks noChangeArrowheads="1"/>
          </p:cNvSpPr>
          <p:nvPr/>
        </p:nvSpPr>
        <p:spPr bwMode="auto">
          <a:xfrm>
            <a:off x="250825" y="188913"/>
            <a:ext cx="2449513" cy="13462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dirty="0" smtClean="0">
                <a:solidFill>
                  <a:schemeClr val="accent4">
                    <a:lumMod val="75000"/>
                  </a:schemeClr>
                </a:solidFill>
              </a:rPr>
              <a:t>你能用物候知识解释它吗？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rgbClr val="3333FF"/>
                </a:solidFill>
                <a:ea typeface="黑体" pitchFamily="49" charset="-122"/>
              </a:rPr>
              <a:t>                  大林寺桃花</a:t>
            </a:r>
            <a:r>
              <a:rPr lang="zh-CN" altLang="en-US" b="1" smtClean="0">
                <a:solidFill>
                  <a:srgbClr val="3333FF"/>
                </a:solidFill>
                <a:ea typeface="楷体_GB2312" pitchFamily="49" charset="-122"/>
              </a:rPr>
              <a:t/>
            </a:r>
            <a:br>
              <a:rPr lang="zh-CN" altLang="en-US" b="1" smtClean="0">
                <a:solidFill>
                  <a:srgbClr val="3333FF"/>
                </a:solidFill>
                <a:ea typeface="楷体_GB2312" pitchFamily="49" charset="-122"/>
              </a:rPr>
            </a:br>
            <a:r>
              <a:rPr lang="zh-CN" altLang="en-US" b="1" smtClean="0">
                <a:solidFill>
                  <a:srgbClr val="3333FF"/>
                </a:solidFill>
              </a:rPr>
              <a:t>                                   </a:t>
            </a:r>
            <a:r>
              <a:rPr lang="zh-CN" altLang="en-US" sz="2400" b="1" smtClean="0">
                <a:solidFill>
                  <a:srgbClr val="3333FF"/>
                </a:solidFill>
              </a:rPr>
              <a:t>白居易</a:t>
            </a:r>
            <a:endParaRPr lang="en-US" altLang="zh-CN" b="1" smtClean="0">
              <a:solidFill>
                <a:srgbClr val="3333FF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rgbClr val="3333FF"/>
                </a:solidFill>
                <a:ea typeface="楷体_GB2312" pitchFamily="49" charset="-122"/>
              </a:rPr>
              <a:t>   人间四月芳菲尽，山寺桃花始盛开。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rgbClr val="3333FF"/>
                </a:solidFill>
                <a:ea typeface="楷体_GB2312" pitchFamily="49" charset="-122"/>
              </a:rPr>
              <a:t>   长恨春归无觅处，不知转入此中来。</a:t>
            </a:r>
          </a:p>
          <a:p>
            <a:pPr eaLnBrk="1" hangingPunct="1">
              <a:lnSpc>
                <a:spcPct val="90000"/>
              </a:lnSpc>
            </a:pPr>
            <a:endParaRPr lang="zh-CN" altLang="en-US" smtClean="0">
              <a:solidFill>
                <a:schemeClr val="hlink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mtClean="0"/>
              <a:t>     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0" y="476250"/>
            <a:ext cx="30257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学以致用</a:t>
            </a:r>
          </a:p>
        </p:txBody>
      </p:sp>
      <p:sp>
        <p:nvSpPr>
          <p:cNvPr id="26631" name="Oval 5"/>
          <p:cNvSpPr>
            <a:spLocks noChangeArrowheads="1"/>
          </p:cNvSpPr>
          <p:nvPr/>
        </p:nvSpPr>
        <p:spPr bwMode="auto">
          <a:xfrm>
            <a:off x="250825" y="260350"/>
            <a:ext cx="2665413" cy="1081088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2000" y="3810000"/>
            <a:ext cx="78486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诗人在初夏时节游览大林寺，四月，平地已是春归芳菲尽，但是诗人却意外发现这高山古寺中竟有刚盛开的桃花。这首诗正好说明了课文中影响物候的第三个因素</a:t>
            </a:r>
            <a:r>
              <a:rPr lang="en-US" altLang="zh-CN" b="1"/>
              <a:t>——</a:t>
            </a:r>
            <a:r>
              <a:rPr lang="zh-CN" altLang="en-US" b="1"/>
              <a:t>高下的差异：“植物的抽青 ，开花等物候现象在春夏两季越往高处越迟。”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图片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48000" y="304800"/>
            <a:ext cx="2895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夏   天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1447800"/>
            <a:ext cx="7620000" cy="36576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zh-CN" altLang="en-US" sz="6600" b="1" dirty="0" smtClean="0">
                <a:solidFill>
                  <a:srgbClr val="FF0000"/>
                </a:solidFill>
              </a:rPr>
              <a:t>仿 写 练 习</a:t>
            </a:r>
            <a:endParaRPr lang="en-US" altLang="zh-CN" sz="6600" b="1" dirty="0" smtClean="0">
              <a:solidFill>
                <a:srgbClr val="FF0000"/>
              </a:solidFill>
            </a:endParaRPr>
          </a:p>
          <a:p>
            <a:pPr>
              <a:buFontTx/>
              <a:buNone/>
              <a:defRPr/>
            </a:pPr>
            <a:r>
              <a:rPr lang="zh-CN" altLang="en-US" sz="4800" b="1" dirty="0" smtClean="0">
                <a:solidFill>
                  <a:schemeClr val="tx1">
                    <a:lumMod val="75000"/>
                  </a:schemeClr>
                </a:solidFill>
              </a:rPr>
              <a:t>仿照第一幅图上语句，为第二幅图配上适合的语言</a:t>
            </a:r>
            <a:endParaRPr lang="en-US" altLang="zh-CN" sz="4800" b="1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9"/>
          <p:cNvGrpSpPr>
            <a:grpSpLocks/>
          </p:cNvGrpSpPr>
          <p:nvPr/>
        </p:nvGrpSpPr>
        <p:grpSpPr bwMode="auto">
          <a:xfrm>
            <a:off x="-152400" y="0"/>
            <a:ext cx="5105400" cy="6858000"/>
            <a:chOff x="0" y="0"/>
            <a:chExt cx="5760" cy="4320"/>
          </a:xfrm>
        </p:grpSpPr>
        <p:pic>
          <p:nvPicPr>
            <p:cNvPr id="36870" name="Picture 7" descr="pic_22763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1" name="Picture 8" descr="pic_22763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112"/>
              <a:ext cx="5760" cy="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867" name="WordArt 12"/>
          <p:cNvSpPr>
            <a:spLocks noChangeArrowheads="1" noChangeShapeType="1" noTextEdit="1"/>
          </p:cNvSpPr>
          <p:nvPr/>
        </p:nvSpPr>
        <p:spPr bwMode="auto">
          <a:xfrm>
            <a:off x="4343400" y="1066800"/>
            <a:ext cx="41148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细黑"/>
              </a:rPr>
              <a:t>你看那水中的蝌蚪，</a:t>
            </a:r>
          </a:p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细黑"/>
              </a:rPr>
              <a:t>不就像游动的逗点？</a:t>
            </a:r>
          </a:p>
        </p:txBody>
      </p:sp>
      <p:sp>
        <p:nvSpPr>
          <p:cNvPr id="36868" name="WordArt 13"/>
          <p:cNvSpPr>
            <a:spLocks noChangeArrowheads="1" noChangeShapeType="1" noTextEdit="1"/>
          </p:cNvSpPr>
          <p:nvPr/>
        </p:nvSpPr>
        <p:spPr bwMode="auto">
          <a:xfrm>
            <a:off x="4343400" y="2286000"/>
            <a:ext cx="4572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细黑"/>
              </a:rPr>
              <a:t>大自然在水面上写着：</a:t>
            </a:r>
          </a:p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华文细黑"/>
              </a:rPr>
              <a:t>春天已到人间。</a:t>
            </a:r>
          </a:p>
        </p:txBody>
      </p:sp>
      <p:pic>
        <p:nvPicPr>
          <p:cNvPr id="36869" name="Picture 15" descr="pic_22763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657600"/>
            <a:ext cx="35814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1" descr="1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FR_0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4191000" y="1066800"/>
            <a:ext cx="3657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 业 一</a:t>
            </a:r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95600" y="1828800"/>
            <a:ext cx="5638800" cy="3886200"/>
          </a:xfrm>
        </p:spPr>
        <p:txBody>
          <a:bodyPr/>
          <a:lstStyle/>
          <a:p>
            <a:pPr eaLnBrk="1" hangingPunct="1"/>
            <a:endParaRPr lang="en-US" altLang="zh-CN" sz="2400" smtClean="0"/>
          </a:p>
          <a:p>
            <a:pPr eaLnBrk="1" hangingPunct="1">
              <a:buFontTx/>
              <a:buNone/>
            </a:pPr>
            <a:r>
              <a:rPr lang="en-US" altLang="zh-CN" sz="3600" b="1" smtClean="0">
                <a:solidFill>
                  <a:srgbClr val="33660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4400" b="1" smtClean="0">
                <a:solidFill>
                  <a:srgbClr val="336600"/>
                </a:solidFill>
                <a:latin typeface="黑体" pitchFamily="49" charset="-122"/>
                <a:ea typeface="黑体" pitchFamily="49" charset="-122"/>
              </a:rPr>
              <a:t>本文使用了哪些说明方法，请举例说明。（至少写三种）</a:t>
            </a:r>
          </a:p>
        </p:txBody>
      </p:sp>
    </p:spTree>
  </p:cSld>
  <p:clrMapOvr>
    <a:masterClrMapping/>
  </p:clrMapOvr>
  <p:transition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FR_0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>
          <a:xfrm>
            <a:off x="4191000" y="1066800"/>
            <a:ext cx="3657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 业 二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95600" y="1828800"/>
            <a:ext cx="5638800" cy="3886200"/>
          </a:xfrm>
        </p:spPr>
        <p:txBody>
          <a:bodyPr/>
          <a:lstStyle/>
          <a:p>
            <a:pPr eaLnBrk="1" hangingPunct="1"/>
            <a:endParaRPr lang="en-US" altLang="zh-CN" sz="2400" smtClean="0"/>
          </a:p>
          <a:p>
            <a:pPr eaLnBrk="1" hangingPunct="1">
              <a:buFontTx/>
              <a:buNone/>
            </a:pPr>
            <a:r>
              <a:rPr lang="en-US" altLang="zh-CN" sz="4000" b="1" smtClean="0">
                <a:solidFill>
                  <a:srgbClr val="336600"/>
                </a:solidFill>
              </a:rPr>
              <a:t>        </a:t>
            </a:r>
            <a:r>
              <a:rPr lang="zh-CN" altLang="en-US" sz="4000" b="1" smtClean="0">
                <a:solidFill>
                  <a:srgbClr val="336600"/>
                </a:solidFill>
              </a:rPr>
              <a:t>收集一些有关物候的农谚供同学们欣赏。</a:t>
            </a:r>
          </a:p>
          <a:p>
            <a:pPr eaLnBrk="1" hangingPunct="1">
              <a:buFontTx/>
              <a:buNone/>
            </a:pPr>
            <a:r>
              <a:rPr lang="zh-CN" altLang="en-US" sz="4000" b="1" smtClean="0">
                <a:solidFill>
                  <a:srgbClr val="336600"/>
                </a:solidFill>
              </a:rPr>
              <a:t>        谈谈你对本课学习的感受。</a:t>
            </a:r>
            <a:endParaRPr lang="en-US" altLang="zh-CN" sz="4000" b="1" smtClean="0">
              <a:solidFill>
                <a:srgbClr val="336600"/>
              </a:solidFill>
            </a:endParaRPr>
          </a:p>
          <a:p>
            <a:pPr eaLnBrk="1" hangingPunct="1">
              <a:buFontTx/>
              <a:buNone/>
            </a:pPr>
            <a:endParaRPr lang="zh-CN" altLang="en-US" sz="3600" b="1" smtClean="0">
              <a:solidFill>
                <a:srgbClr val="3366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3" descr="2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19" name="AutoShape 5" descr="2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0" name="AutoShape 7" descr="ml0082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AutoShape 9" descr="ml0082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222" name="Picture 11" descr="200509112206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1295400"/>
            <a:ext cx="2667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秋  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3400" y="838200"/>
            <a:ext cx="2514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</a:rPr>
              <a:t>冬 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685800" y="685800"/>
            <a:ext cx="7772400" cy="5410200"/>
          </a:xfrm>
        </p:spPr>
        <p:txBody>
          <a:bodyPr/>
          <a:lstStyle/>
          <a:p>
            <a:pPr eaLnBrk="1" latinLnBrk="1" hangingPunct="1">
              <a:buFontTx/>
              <a:buNone/>
            </a:pPr>
            <a:endParaRPr lang="zh-CN" altLang="en-US" smtClean="0"/>
          </a:p>
          <a:p>
            <a:pPr eaLnBrk="1" hangingPunct="1"/>
            <a:endParaRPr lang="en-US" altLang="zh-CN" smtClean="0"/>
          </a:p>
          <a:p>
            <a:pPr eaLnBrk="1" hangingPunct="1"/>
            <a:r>
              <a:rPr lang="zh-CN" altLang="en-US" b="1" smtClean="0"/>
              <a:t>这些都是大自然告诉我们的。</a:t>
            </a:r>
            <a:endParaRPr lang="en-US" altLang="zh-CN" b="1" smtClean="0"/>
          </a:p>
          <a:p>
            <a:pPr eaLnBrk="1" hangingPunct="1"/>
            <a:endParaRPr lang="en-US" altLang="zh-CN" b="1" smtClean="0"/>
          </a:p>
          <a:p>
            <a:pPr eaLnBrk="1" hangingPunct="1">
              <a:buFontTx/>
              <a:buNone/>
            </a:pPr>
            <a:r>
              <a:rPr lang="en-US" altLang="zh-CN" b="1" smtClean="0"/>
              <a:t>   </a:t>
            </a:r>
            <a:r>
              <a:rPr lang="zh-CN" altLang="en-US" b="1" smtClean="0"/>
              <a:t>一年四季，春夏秋冬各具神韵，大自然以它独特的语言向我们展示了它丰富多彩的内涵。今天就让我们一起来学习一篇关于物候学知识的说明文。</a:t>
            </a:r>
            <a:endParaRPr lang="en-US" altLang="zh-CN" b="1" smtClean="0"/>
          </a:p>
          <a:p>
            <a:pPr eaLnBrk="1" hangingPunct="1">
              <a:buFontTx/>
              <a:buNone/>
            </a:pPr>
            <a:r>
              <a:rPr lang="en-US" altLang="zh-CN" b="1" smtClean="0"/>
              <a:t>   </a:t>
            </a:r>
            <a:r>
              <a:rPr lang="zh-CN" altLang="en-US" b="1" smtClean="0"/>
              <a:t>它就是</a:t>
            </a:r>
            <a:r>
              <a:rPr lang="en-US" altLang="zh-CN" b="1" smtClean="0"/>
              <a:t>——</a:t>
            </a:r>
            <a:endParaRPr lang="zh-CN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japan213"/>
          <p:cNvPicPr>
            <a:picLocks noChangeAspect="1" noChangeArrowheads="1"/>
          </p:cNvPicPr>
          <p:nvPr/>
        </p:nvPicPr>
        <p:blipFill>
          <a:blip r:embed="rId2" cstate="print">
            <a:lum bright="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371600" y="1905000"/>
            <a:ext cx="64770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990000"/>
                </a:solidFill>
                <a:ea typeface="华文行楷" pitchFamily="2" charset="-122"/>
              </a:rPr>
              <a:t>大自然的语言</a:t>
            </a: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6248400" y="3352800"/>
            <a:ext cx="1905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990000"/>
                </a:solidFill>
                <a:ea typeface="华文行楷" pitchFamily="2" charset="-122"/>
              </a:rPr>
              <a:t>竺可桢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ws_B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475" y="998538"/>
            <a:ext cx="2516188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011363" y="2489200"/>
            <a:ext cx="423862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250"/>
              </a:lnSpc>
            </a:pPr>
            <a:r>
              <a:rPr kumimoji="0" lang="en-US" altLang="zh-CN" sz="2200">
                <a:solidFill>
                  <a:srgbClr val="FF0000"/>
                </a:solidFill>
              </a:rPr>
              <a:t>yùn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621088" y="2562225"/>
            <a:ext cx="28257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>
                <a:solidFill>
                  <a:srgbClr val="FF0000"/>
                </a:solidFill>
              </a:rPr>
              <a:t>翩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889625" y="2562225"/>
            <a:ext cx="28257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>
                <a:solidFill>
                  <a:srgbClr val="FF0000"/>
                </a:solidFill>
              </a:rPr>
              <a:t>匿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084388" y="3284538"/>
            <a:ext cx="249237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250"/>
              </a:lnSpc>
            </a:pPr>
            <a:r>
              <a:rPr kumimoji="0" lang="en-US" altLang="zh-CN" sz="2200">
                <a:solidFill>
                  <a:srgbClr val="FF0000"/>
                </a:solidFill>
              </a:rPr>
              <a:t>sù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913188" y="3365500"/>
            <a:ext cx="2825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>
                <a:solidFill>
                  <a:srgbClr val="FF0000"/>
                </a:solidFill>
              </a:rPr>
              <a:t>谚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6035675" y="3236913"/>
            <a:ext cx="34448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250"/>
              </a:lnSpc>
            </a:pPr>
            <a:r>
              <a:rPr kumimoji="0" lang="en-US" altLang="zh-CN" sz="2200">
                <a:solidFill>
                  <a:srgbClr val="FF0000"/>
                </a:solidFill>
              </a:rPr>
              <a:t>z</a:t>
            </a:r>
            <a:r>
              <a:rPr kumimoji="0" lang="en-US" altLang="zh-CN" sz="2200">
                <a:solidFill>
                  <a:srgbClr val="FF0000"/>
                </a:solidFill>
                <a:latin typeface="宋体" pitchFamily="2" charset="-122"/>
              </a:rPr>
              <a:t>à</a:t>
            </a:r>
            <a:r>
              <a:rPr kumimoji="0" lang="en-US" altLang="zh-CN" sz="2200">
                <a:solidFill>
                  <a:srgbClr val="FF0000"/>
                </a:solidFill>
              </a:rPr>
              <a:t>i</a:t>
            </a:r>
          </a:p>
        </p:txBody>
      </p:sp>
      <p:sp>
        <p:nvSpPr>
          <p:cNvPr id="1034" name="Text Box 9"/>
          <p:cNvSpPr txBox="1">
            <a:spLocks noChangeArrowheads="1"/>
          </p:cNvSpPr>
          <p:nvPr/>
        </p:nvSpPr>
        <p:spPr bwMode="auto">
          <a:xfrm>
            <a:off x="1262063" y="1981200"/>
            <a:ext cx="1536700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kumimoji="0" lang="en-US" altLang="zh-CN" sz="2200"/>
              <a:t>1</a:t>
            </a:r>
            <a:r>
              <a:rPr kumimoji="0" lang="zh-CN" altLang="en-US" sz="2200"/>
              <a:t>．</a:t>
            </a:r>
            <a:r>
              <a:rPr kumimoji="0" lang="zh-CN" altLang="en-US" sz="2200">
                <a:ea typeface="黑体" pitchFamily="49" charset="-122"/>
              </a:rPr>
              <a:t>字</a:t>
            </a:r>
            <a:r>
              <a:rPr kumimoji="0" lang="zh-CN" altLang="en-US" sz="2200">
                <a:latin typeface="Constantia" pitchFamily="18" charset="0"/>
                <a:ea typeface="黑体" pitchFamily="49" charset="-122"/>
              </a:rPr>
              <a:t>音字形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262063" y="4148138"/>
            <a:ext cx="15509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kumimoji="0" lang="en-US" altLang="zh-CN" sz="2200"/>
              <a:t>2</a:t>
            </a:r>
            <a:r>
              <a:rPr kumimoji="0" lang="zh-CN" altLang="en-US" sz="2200"/>
              <a:t>．</a:t>
            </a:r>
            <a:r>
              <a:rPr kumimoji="0" lang="zh-CN" altLang="en-US" sz="2200">
                <a:ea typeface="黑体" pitchFamily="49" charset="-122"/>
              </a:rPr>
              <a:t>词</a:t>
            </a:r>
            <a:r>
              <a:rPr kumimoji="0" lang="zh-CN" altLang="en-US" sz="2200">
                <a:latin typeface="Constantia" pitchFamily="18" charset="0"/>
                <a:ea typeface="黑体" pitchFamily="49" charset="-122"/>
              </a:rPr>
              <a:t>语积累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262063" y="4692650"/>
            <a:ext cx="39592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kumimoji="0" lang="en-US" altLang="zh-CN" sz="2200"/>
              <a:t>(1)________</a:t>
            </a:r>
            <a:r>
              <a:rPr kumimoji="0" lang="zh-CN" altLang="en-US" sz="2200"/>
              <a:t>：</a:t>
            </a:r>
            <a:r>
              <a:rPr kumimoji="0" lang="zh-CN" altLang="en-US" sz="2200" b="1"/>
              <a:t>种子或孢子发芽。</a:t>
            </a:r>
          </a:p>
          <a:p>
            <a:pPr>
              <a:lnSpc>
                <a:spcPts val="1013"/>
              </a:lnSpc>
            </a:pPr>
            <a:endParaRPr kumimoji="0" lang="zh-CN" altLang="en-US" sz="2200" b="1"/>
          </a:p>
          <a:p>
            <a:pPr>
              <a:lnSpc>
                <a:spcPts val="3313"/>
              </a:lnSpc>
            </a:pPr>
            <a:r>
              <a:rPr kumimoji="0" lang="en-US" altLang="zh-CN" sz="2200" b="1"/>
              <a:t>(2)________</a:t>
            </a:r>
            <a:r>
              <a:rPr kumimoji="0" lang="zh-CN" altLang="en-US" sz="2200" b="1"/>
              <a:t>：动作轻快的样子。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865313" y="4681538"/>
            <a:ext cx="563562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>
                <a:solidFill>
                  <a:srgbClr val="FF0000"/>
                </a:solidFill>
              </a:rPr>
              <a:t>萌发</a:t>
            </a:r>
          </a:p>
          <a:p>
            <a:pPr>
              <a:lnSpc>
                <a:spcPts val="1013"/>
              </a:lnSpc>
            </a:pPr>
            <a:endParaRPr kumimoji="0" lang="en-US" altLang="zh-CN" sz="2200">
              <a:solidFill>
                <a:srgbClr val="FF0000"/>
              </a:solidFill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1262063" y="5783263"/>
            <a:ext cx="5635625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kumimoji="0" lang="en-US" altLang="zh-CN" sz="2200"/>
              <a:t>(3)</a:t>
            </a:r>
            <a:r>
              <a:rPr kumimoji="0" lang="zh-CN" altLang="en-US" sz="2200" b="1"/>
              <a:t>孕育：怀胎生育，用来比喻酝酿着新事物。</a:t>
            </a:r>
          </a:p>
        </p:txBody>
      </p:sp>
      <p:graphicFrame>
        <p:nvGraphicFramePr>
          <p:cNvPr id="1026" name="Object 14"/>
          <p:cNvGraphicFramePr>
            <a:graphicFrameLocks noChangeAspect="1"/>
          </p:cNvGraphicFramePr>
          <p:nvPr/>
        </p:nvGraphicFramePr>
        <p:xfrm>
          <a:off x="695325" y="2417763"/>
          <a:ext cx="7751763" cy="1593850"/>
        </p:xfrm>
        <a:graphic>
          <a:graphicData uri="http://schemas.openxmlformats.org/presentationml/2006/ole">
            <p:oleObj spid="_x0000_s1026" r:id="rId4" imgW="7629465" imgH="1589355" progId="">
              <p:embed/>
            </p:oleObj>
          </a:graphicData>
        </a:graphic>
      </p:graphicFrame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1865313" y="5089525"/>
            <a:ext cx="563562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013"/>
              </a:lnSpc>
            </a:pPr>
            <a:endParaRPr kumimoji="0" lang="en-US" altLang="zh-CN" sz="2200">
              <a:solidFill>
                <a:srgbClr val="FF0000"/>
              </a:solidFill>
            </a:endParaRPr>
          </a:p>
          <a:p>
            <a:pPr>
              <a:lnSpc>
                <a:spcPts val="2313"/>
              </a:lnSpc>
            </a:pPr>
            <a:r>
              <a:rPr kumimoji="0" lang="zh-CN" altLang="en-US" sz="2200">
                <a:solidFill>
                  <a:srgbClr val="FF0000"/>
                </a:solidFill>
              </a:rPr>
              <a:t>翩然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8" grpId="0" autoUpdateAnimBg="0"/>
      <p:bldP spid="6149" grpId="0" autoUpdateAnimBg="0"/>
      <p:bldP spid="6150" grpId="0" autoUpdateAnimBg="0"/>
      <p:bldP spid="6151" grpId="0" autoUpdateAnimBg="0"/>
      <p:bldP spid="6152" grpId="0" autoUpdateAnimBg="0"/>
      <p:bldP spid="6154" grpId="0" autoUpdateAnimBg="0"/>
      <p:bldP spid="6155" grpId="0" autoUpdateAnimBg="0"/>
      <p:bldP spid="6156" grpId="0" autoUpdateAnimBg="0"/>
      <p:bldP spid="6157" grpId="0" autoUpdateAnimBg="0"/>
      <p:bldP spid="615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2"/>
          <p:cNvSpPr>
            <a:spLocks noChangeShapeType="1"/>
          </p:cNvSpPr>
          <p:nvPr/>
        </p:nvSpPr>
        <p:spPr bwMode="auto">
          <a:xfrm>
            <a:off x="2960688" y="2130425"/>
            <a:ext cx="35861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92382" tIns="46191" rIns="92382" bIns="46191" anchor="ctr"/>
          <a:lstStyle/>
          <a:p>
            <a:endParaRPr lang="zh-CN" altLang="en-US"/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3011488" y="2674938"/>
            <a:ext cx="22733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92382" tIns="46191" rIns="92382" bIns="46191" anchor="ctr"/>
          <a:lstStyle/>
          <a:p>
            <a:endParaRPr lang="zh-CN" altLang="en-US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2682875" y="3221038"/>
            <a:ext cx="2268538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lIns="92382" tIns="46191" rIns="92382" bIns="46191" anchor="ctr"/>
          <a:lstStyle/>
          <a:p>
            <a:endParaRPr lang="zh-CN" altLang="en-US"/>
          </a:p>
        </p:txBody>
      </p:sp>
      <p:sp>
        <p:nvSpPr>
          <p:cNvPr id="15365" name="Text Box 8"/>
          <p:cNvSpPr txBox="1">
            <a:spLocks noChangeArrowheads="1"/>
          </p:cNvSpPr>
          <p:nvPr/>
        </p:nvSpPr>
        <p:spPr bwMode="auto">
          <a:xfrm>
            <a:off x="1262063" y="763588"/>
            <a:ext cx="7032625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kumimoji="0" lang="en-US" altLang="zh-CN" sz="2200"/>
              <a:t>(4)________</a:t>
            </a:r>
            <a:r>
              <a:rPr kumimoji="0" lang="zh-CN" altLang="en-US" sz="2200"/>
              <a:t>：</a:t>
            </a:r>
            <a:r>
              <a:rPr kumimoji="0" lang="zh-CN" altLang="en-US" sz="2200" b="1"/>
              <a:t>原意是不公开讲话，不公开露面。文中指昆</a:t>
            </a:r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695325" y="1308100"/>
            <a:ext cx="36322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  <a:tabLst>
                <a:tab pos="563563" algn="l"/>
              </a:tabLst>
            </a:pPr>
            <a:r>
              <a:rPr kumimoji="0" lang="zh-CN" altLang="en-US" sz="2200" b="1"/>
              <a:t>虫都无声无息、无影无踪了。</a:t>
            </a:r>
          </a:p>
          <a:p>
            <a:pPr>
              <a:lnSpc>
                <a:spcPts val="1013"/>
              </a:lnSpc>
              <a:tabLst>
                <a:tab pos="563563" algn="l"/>
              </a:tabLst>
            </a:pPr>
            <a:endParaRPr kumimoji="0" lang="zh-CN" altLang="en-US" sz="2200" b="1"/>
          </a:p>
          <a:p>
            <a:pPr>
              <a:lnSpc>
                <a:spcPts val="1013"/>
              </a:lnSpc>
              <a:tabLst>
                <a:tab pos="563563" algn="l"/>
              </a:tabLst>
            </a:pPr>
            <a:endParaRPr kumimoji="0" lang="zh-CN" altLang="en-US" sz="2200" b="1"/>
          </a:p>
          <a:p>
            <a:pPr>
              <a:lnSpc>
                <a:spcPts val="2475"/>
              </a:lnSpc>
              <a:tabLst>
                <a:tab pos="563563" algn="l"/>
              </a:tabLst>
            </a:pPr>
            <a:r>
              <a:rPr kumimoji="0" lang="zh-CN" altLang="en-US" sz="2200" b="1"/>
              <a:t>	</a:t>
            </a:r>
            <a:r>
              <a:rPr kumimoji="0" lang="en-US" altLang="zh-CN" sz="2200" b="1"/>
              <a:t>(5)</a:t>
            </a:r>
            <a:r>
              <a:rPr kumimoji="0" lang="zh-CN" altLang="en-US" sz="2200" b="1"/>
              <a:t>风雪载途：</a:t>
            </a:r>
          </a:p>
          <a:p>
            <a:pPr>
              <a:lnSpc>
                <a:spcPts val="1013"/>
              </a:lnSpc>
              <a:tabLst>
                <a:tab pos="563563" algn="l"/>
              </a:tabLst>
            </a:pPr>
            <a:endParaRPr kumimoji="0" lang="zh-CN" altLang="en-US" sz="2200" b="1"/>
          </a:p>
          <a:p>
            <a:pPr>
              <a:lnSpc>
                <a:spcPts val="3325"/>
              </a:lnSpc>
              <a:tabLst>
                <a:tab pos="563563" algn="l"/>
              </a:tabLst>
            </a:pPr>
            <a:r>
              <a:rPr kumimoji="0" lang="zh-CN" altLang="en-US" sz="2200" b="1"/>
              <a:t>	</a:t>
            </a:r>
            <a:r>
              <a:rPr kumimoji="0" lang="en-US" altLang="zh-CN" sz="2200" b="1"/>
              <a:t>(6)</a:t>
            </a:r>
            <a:r>
              <a:rPr kumimoji="0" lang="zh-CN" altLang="en-US" sz="2200" b="1"/>
              <a:t>周而复始：</a:t>
            </a:r>
          </a:p>
          <a:p>
            <a:pPr>
              <a:lnSpc>
                <a:spcPts val="1013"/>
              </a:lnSpc>
              <a:tabLst>
                <a:tab pos="563563" algn="l"/>
              </a:tabLst>
            </a:pPr>
            <a:endParaRPr kumimoji="0" lang="zh-CN" altLang="en-US" sz="2200" b="1"/>
          </a:p>
          <a:p>
            <a:pPr>
              <a:lnSpc>
                <a:spcPts val="3150"/>
              </a:lnSpc>
              <a:tabLst>
                <a:tab pos="563563" algn="l"/>
              </a:tabLst>
            </a:pPr>
            <a:r>
              <a:rPr kumimoji="0" lang="zh-CN" altLang="en-US" sz="2200" b="1"/>
              <a:t>	 </a:t>
            </a:r>
            <a:r>
              <a:rPr kumimoji="0" lang="en-US" altLang="zh-CN" sz="2200" b="1"/>
              <a:t>(7)</a:t>
            </a:r>
            <a:r>
              <a:rPr kumimoji="0" lang="zh-CN" altLang="en-US" sz="2200" b="1"/>
              <a:t>草长莺飞：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644650" y="757238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  <a:tabLst>
                <a:tab pos="422275" algn="l"/>
                <a:tab pos="563563" algn="l"/>
                <a:tab pos="614363" algn="l"/>
              </a:tabLst>
            </a:pPr>
            <a:r>
              <a:rPr kumimoji="0" lang="zh-CN" altLang="en-US" sz="2200">
                <a:solidFill>
                  <a:srgbClr val="FF0000"/>
                </a:solidFill>
              </a:rPr>
              <a:t>销声匿迹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108325" y="1528763"/>
            <a:ext cx="338613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013"/>
              </a:lnSpc>
              <a:tabLst>
                <a:tab pos="422275" algn="l"/>
                <a:tab pos="563563" algn="l"/>
                <a:tab pos="614363" algn="l"/>
              </a:tabLst>
            </a:pPr>
            <a:endParaRPr kumimoji="0" lang="en-US" altLang="zh-CN" sz="2200">
              <a:solidFill>
                <a:srgbClr val="FF0000"/>
              </a:solidFill>
            </a:endParaRPr>
          </a:p>
          <a:p>
            <a:pPr>
              <a:lnSpc>
                <a:spcPts val="1013"/>
              </a:lnSpc>
              <a:tabLst>
                <a:tab pos="422275" algn="l"/>
                <a:tab pos="563563" algn="l"/>
                <a:tab pos="614363" algn="l"/>
              </a:tabLst>
            </a:pPr>
            <a:endParaRPr kumimoji="0" lang="en-US" altLang="zh-CN" sz="2200">
              <a:solidFill>
                <a:srgbClr val="FF0000"/>
              </a:solidFill>
            </a:endParaRPr>
          </a:p>
          <a:p>
            <a:pPr>
              <a:lnSpc>
                <a:spcPts val="2313"/>
              </a:lnSpc>
              <a:tabLst>
                <a:tab pos="422275" algn="l"/>
                <a:tab pos="563563" algn="l"/>
                <a:tab pos="614363" algn="l"/>
              </a:tabLst>
            </a:pPr>
            <a:r>
              <a:rPr kumimoji="0" lang="zh-CN" altLang="en-US" sz="2200">
                <a:solidFill>
                  <a:srgbClr val="FF0000"/>
                </a:solidFill>
              </a:rPr>
              <a:t>风雪遍地，形容气候恶劣。</a:t>
            </a:r>
          </a:p>
          <a:p>
            <a:pPr>
              <a:lnSpc>
                <a:spcPts val="1013"/>
              </a:lnSpc>
              <a:tabLst>
                <a:tab pos="422275" algn="l"/>
                <a:tab pos="563563" algn="l"/>
                <a:tab pos="614363" algn="l"/>
              </a:tabLst>
            </a:pPr>
            <a:endParaRPr kumimoji="0" lang="en-US" altLang="zh-CN" sz="2200">
              <a:solidFill>
                <a:srgbClr val="FF0000"/>
              </a:solidFill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035300" y="2346325"/>
            <a:ext cx="2538413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  <a:tabLst>
                <a:tab pos="422275" algn="l"/>
                <a:tab pos="563563" algn="l"/>
                <a:tab pos="614363" algn="l"/>
              </a:tabLst>
            </a:pPr>
            <a:r>
              <a:rPr kumimoji="0" lang="zh-CN" altLang="en-US" sz="2200">
                <a:solidFill>
                  <a:srgbClr val="FF0000"/>
                </a:solidFill>
              </a:rPr>
              <a:t>一次又一次地循环。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2962275" y="2779713"/>
            <a:ext cx="2820988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013"/>
              </a:lnSpc>
              <a:tabLst>
                <a:tab pos="422275" algn="l"/>
                <a:tab pos="563563" algn="l"/>
                <a:tab pos="614363" algn="l"/>
              </a:tabLst>
            </a:pPr>
            <a:endParaRPr kumimoji="0" lang="en-US" altLang="zh-CN" sz="2200">
              <a:solidFill>
                <a:srgbClr val="FF0000"/>
              </a:solidFill>
            </a:endParaRPr>
          </a:p>
          <a:p>
            <a:pPr>
              <a:lnSpc>
                <a:spcPts val="2313"/>
              </a:lnSpc>
              <a:tabLst>
                <a:tab pos="422275" algn="l"/>
                <a:tab pos="563563" algn="l"/>
                <a:tab pos="614363" algn="l"/>
              </a:tabLst>
            </a:pPr>
            <a:r>
              <a:rPr kumimoji="0" lang="zh-CN" altLang="en-US" sz="2200">
                <a:solidFill>
                  <a:srgbClr val="FF0000"/>
                </a:solidFill>
              </a:rPr>
              <a:t>形容江南暮春的景色。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autoUpdateAnimBg="0"/>
      <p:bldP spid="7180" grpId="0" autoUpdateAnimBg="0"/>
      <p:bldP spid="7181" grpId="0" autoUpdateAnimBg="0"/>
      <p:bldP spid="7182" grpId="0" autoUpdateAnimBg="0"/>
    </p:bldLst>
  </p:timing>
</p:sld>
</file>

<file path=ppt/theme/theme1.xml><?xml version="1.0" encoding="utf-8"?>
<a:theme xmlns:a="http://schemas.openxmlformats.org/drawingml/2006/main" name="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Designs\Sumi Painting.pot</Template>
  <TotalTime>1803</TotalTime>
  <Words>2102</Words>
  <Application>Microsoft Office PowerPoint</Application>
  <PresentationFormat>全屏显示(4:3)</PresentationFormat>
  <Paragraphs>204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Sumi Painting</vt:lpstr>
      <vt:lpstr>        如果有一天，你突然穿越到一个陌生的时空，你不知道自己身处何时何地，你将如何判断季节呢？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作者简介</vt:lpstr>
      <vt:lpstr>理清说明顺序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   判断说明方法</vt:lpstr>
      <vt:lpstr>    如在早春三四月间，南京桃花要比北京早开20天，但是到晚春五月初，南京刺槐开花只比北京早10天。所以在华北常感觉到春季短促，冬天结束，夏天就到了。      “只”“就”二字可删除吗？</vt:lpstr>
      <vt:lpstr>幻灯片 24</vt:lpstr>
      <vt:lpstr>幻灯片 25</vt:lpstr>
      <vt:lpstr>     杏花开了，就好像大自然在传语要赶快耕地；桃花开了，又好像在暗示要赶快种谷子。布谷鸟开始唱歌，劳动人民懂得它在唱什么：“阿公阿婆，割麦插禾。”  加红色的词语好在哪里？</vt:lpstr>
      <vt:lpstr>比较阅读：以下内容与课文相比，语言的运用哪个更好？</vt:lpstr>
      <vt:lpstr> “大自然的语言”指的是什么？</vt:lpstr>
      <vt:lpstr>你能用物候知识解释它吗？</vt:lpstr>
      <vt:lpstr>幻灯片 30</vt:lpstr>
      <vt:lpstr>幻灯片 31</vt:lpstr>
      <vt:lpstr>幻灯片 32</vt:lpstr>
      <vt:lpstr>作 业 一</vt:lpstr>
      <vt:lpstr>作 业 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Administrator</dc:creator>
  <cp:keywords>www.ywzx8.com</cp:keywords>
  <dc:description>中学语文在线-免费资源站（www.ywzx8.com）</dc:description>
  <cp:lastModifiedBy>Administrator</cp:lastModifiedBy>
  <cp:revision>www.ywzx8.com</cp:revision>
  <cp:lastPrinted>1601-01-01T00:00:00Z</cp:lastPrinted>
  <dcterms:created xsi:type="dcterms:W3CDTF">1601-01-01T00:00:00Z</dcterms:created>
  <dcterms:modified xsi:type="dcterms:W3CDTF">2015-12-20T04:14:39Z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64440492-4C8B-11D1-8B70-080036B11A03}" pid="4">
    <vt:lpwstr>www.ywzx8.com</vt:lpwstr>
  </property>
</Properties>
</file>