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3" r:id="rId9"/>
    <p:sldId id="274" r:id="rId10"/>
    <p:sldId id="275" r:id="rId11"/>
    <p:sldId id="277" r:id="rId12"/>
    <p:sldId id="276" r:id="rId13"/>
    <p:sldId id="266" r:id="rId14"/>
    <p:sldId id="278" r:id="rId15"/>
    <p:sldId id="279" r:id="rId16"/>
    <p:sldId id="267" r:id="rId17"/>
    <p:sldId id="280" r:id="rId18"/>
    <p:sldId id="281" r:id="rId19"/>
    <p:sldId id="283" r:id="rId20"/>
    <p:sldId id="289" r:id="rId21"/>
    <p:sldId id="268" r:id="rId22"/>
    <p:sldId id="284" r:id="rId23"/>
    <p:sldId id="285" r:id="rId24"/>
    <p:sldId id="286" r:id="rId25"/>
    <p:sldId id="287" r:id="rId26"/>
    <p:sldId id="288" r:id="rId27"/>
    <p:sldId id="269" r:id="rId28"/>
    <p:sldId id="270" r:id="rId29"/>
    <p:sldId id="271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CE9A9D-60F3-4F61-895B-A1A50EE2893A}" type="datetimeFigureOut">
              <a:rPr lang="zh-CN" altLang="en-US" smtClean="0"/>
              <a:pPr/>
              <a:t>2014/10/31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7DF09-6B3A-4FCB-AD06-EE21B127D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6195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747713"/>
            <a:ext cx="4391025" cy="3294062"/>
          </a:xfrm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1813" y="4381500"/>
            <a:ext cx="5780087" cy="3952875"/>
          </a:xfrm>
          <a:noFill/>
          <a:ln/>
        </p:spPr>
        <p:txBody>
          <a:bodyPr/>
          <a:lstStyle/>
          <a:p>
            <a:pPr eaLnBrk="1" hangingPunct="1"/>
            <a:r>
              <a:rPr lang="zh-CN" altLang="en-US" smtClean="0"/>
              <a:t>3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2605F6C1-5679-4AB3-B261-570DE71C6DA1}" type="datetimeFigureOut">
              <a:rPr lang="zh-CN" altLang="en-US"/>
              <a:pPr/>
              <a:t>2014/10/31</a:t>
            </a:fld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1BED708D-4470-48CF-8797-D69F3D8FB22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B2C164-F738-40BF-A590-043D71021F87}" type="datetimeFigureOut">
              <a:rPr lang="zh-CN" altLang="en-US"/>
              <a:pPr/>
              <a:t>2014/10/31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067253-1AC8-4CC3-86DF-F808D8F6555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F71C6B-F001-4EEA-AD31-5F96E244C0BC}" type="datetimeFigureOut">
              <a:rPr lang="zh-CN" altLang="en-US"/>
              <a:pPr/>
              <a:t>2014/10/31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67580-4A25-4B70-9941-0D2421565B3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F1CE3A-E8CC-4CE1-986E-373DC1496191}" type="datetimeFigureOut">
              <a:rPr lang="zh-CN" altLang="en-US"/>
              <a:pPr/>
              <a:t>2014/10/31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0F97F-E7AB-4266-9CD3-B272467CD9C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71513-630F-4381-A956-AEA8D93956A3}" type="datetimeFigureOut">
              <a:rPr lang="zh-CN" altLang="en-US"/>
              <a:pPr/>
              <a:t>2014/10/31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A526B-6DCC-417E-85F7-2A62F24EC97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4F0E3C-C33E-40A8-A931-CE903DA7A0B2}" type="datetimeFigureOut">
              <a:rPr lang="zh-CN" altLang="en-US"/>
              <a:pPr/>
              <a:t>2014/10/31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30033F-3A80-4CA3-8047-58D55B1D3CB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4473BD-A6E5-4869-BC26-050EBBFBA3B0}" type="datetimeFigureOut">
              <a:rPr lang="zh-CN" altLang="en-US"/>
              <a:pPr/>
              <a:t>2014/10/31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71DF48-A44B-4E13-A1AC-9C5B82D9FF7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F62D6C-2EE0-4E7B-9797-DFF7C7D0056A}" type="datetimeFigureOut">
              <a:rPr lang="zh-CN" altLang="en-US"/>
              <a:pPr/>
              <a:t>2014/10/31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E04A8-D480-44F2-B562-0A1C7B9AABB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4F3CDB-822A-4E98-BD40-08493C4B1589}" type="datetimeFigureOut">
              <a:rPr lang="zh-CN" altLang="en-US"/>
              <a:pPr/>
              <a:t>2014/10/31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422B7-A585-4552-96A1-C8B11432C74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1A53AF-5534-450F-A28B-00273A389A6E}" type="datetimeFigureOut">
              <a:rPr lang="zh-CN" altLang="en-US"/>
              <a:pPr/>
              <a:t>2014/10/31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EBCFA6-60E1-4A1E-A17D-B6D373B78F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32F8D3-ECDF-402E-B886-60F5BC0EF04D}" type="datetimeFigureOut">
              <a:rPr lang="zh-CN" altLang="en-US"/>
              <a:pPr/>
              <a:t>2014/10/31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D973E-05D6-4016-AF4E-ACF7E255F7C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12490D9-3FCE-4FDF-93D8-92D7A71908FB}" type="datetimeFigureOut">
              <a:rPr lang="zh-CN" altLang="en-US"/>
              <a:pPr/>
              <a:t>2014/10/31</a:t>
            </a:fld>
            <a:endParaRPr lang="en-US" altLang="zh-CN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F8BAC4F-D7A8-456C-A74A-C46A699A921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mms1.ganxiu.com/Pic/d657d0975a3f69d3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news.xinhuanet.com/book/2005-09/19/content_3511480.htm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pm.cangdian.com/Data/2006/PMH00879/CD002287/html/CD002287-0597.html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hi.baidu.com/asscd/album/item/f42b0508c545d526e92488fd.html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z="4800" b="1" dirty="0">
                <a:latin typeface="微软雅黑" pitchFamily="34" charset="-122"/>
                <a:ea typeface="微软雅黑" pitchFamily="34" charset="-122"/>
                <a:cs typeface="楷体"/>
              </a:rPr>
              <a:t>故乡人</a:t>
            </a:r>
          </a:p>
        </p:txBody>
      </p:sp>
      <p:sp>
        <p:nvSpPr>
          <p:cNvPr id="13314" name="副标题 2"/>
          <p:cNvSpPr>
            <a:spLocks noGrp="1"/>
          </p:cNvSpPr>
          <p:nvPr>
            <p:ph type="subTitle" idx="4294967295"/>
          </p:nvPr>
        </p:nvSpPr>
        <p:spPr>
          <a:xfrm>
            <a:off x="1254125" y="3944938"/>
            <a:ext cx="6642100" cy="1504950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zh-CN" altLang="en-US" b="1" dirty="0">
                <a:latin typeface="楷体"/>
                <a:ea typeface="楷体"/>
                <a:cs typeface="楷体"/>
              </a:rPr>
              <a:t>       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  <a:cs typeface="楷体"/>
              </a:rPr>
              <a:t>汪曾祺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  <a:cs typeface="楷体"/>
              </a:rPr>
              <a:t>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/>
              </a:rPr>
              <a:t>、文章以“女人很少打鱼”做开头，有什么用作？</a:t>
            </a:r>
          </a:p>
        </p:txBody>
      </p:sp>
      <p:sp>
        <p:nvSpPr>
          <p:cNvPr id="501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突出打鱼之艰辛</a:t>
            </a:r>
            <a:r>
              <a:rPr lang="zh-CN" altLang="en-US" b="1" dirty="0" smtClean="0">
                <a:solidFill>
                  <a:srgbClr val="FF0000"/>
                </a:solidFill>
              </a:rPr>
              <a:t>，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更加</a:t>
            </a:r>
            <a:r>
              <a:rPr lang="zh-CN" altLang="en-US" b="1" dirty="0">
                <a:solidFill>
                  <a:srgbClr val="FF0000"/>
                </a:solidFill>
              </a:rPr>
              <a:t>衬托出夫妻打鱼的那家人的贫困，尤其是母亲死后由年幼的女儿继续打鱼</a:t>
            </a:r>
            <a:r>
              <a:rPr lang="zh-CN" altLang="en-US" b="1" dirty="0" smtClean="0">
                <a:solidFill>
                  <a:srgbClr val="FF0000"/>
                </a:solidFill>
              </a:rPr>
              <a:t>，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为</a:t>
            </a:r>
            <a:r>
              <a:rPr lang="zh-CN" altLang="en-US" b="1" dirty="0"/>
              <a:t>后文写穷</a:t>
            </a:r>
            <a:r>
              <a:rPr lang="zh-CN" altLang="en-US" b="1" dirty="0" smtClean="0"/>
              <a:t>人夫妇打</a:t>
            </a:r>
            <a:r>
              <a:rPr lang="zh-CN" altLang="en-US" b="1" dirty="0"/>
              <a:t>鱼做铺垫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7030A0"/>
                </a:solidFill>
              </a:rPr>
              <a:t>塑造了勤劳、坚韧的女性形象，</a:t>
            </a:r>
            <a:endParaRPr lang="en-US" altLang="zh-CN" b="1" dirty="0" smtClean="0">
              <a:solidFill>
                <a:srgbClr val="7030A0"/>
              </a:solidFill>
            </a:endParaRPr>
          </a:p>
          <a:p>
            <a:r>
              <a:rPr lang="zh-CN" altLang="en-US" b="1" dirty="0" smtClean="0">
                <a:solidFill>
                  <a:srgbClr val="7030A0"/>
                </a:solidFill>
              </a:rPr>
              <a:t>寄</a:t>
            </a:r>
            <a:r>
              <a:rPr lang="zh-CN" altLang="en-US" b="1" dirty="0">
                <a:solidFill>
                  <a:srgbClr val="7030A0"/>
                </a:solidFill>
              </a:rPr>
              <a:t>予了作者深深的同</a:t>
            </a:r>
            <a:r>
              <a:rPr lang="zh-CN" altLang="en-US" b="1" dirty="0" smtClean="0">
                <a:solidFill>
                  <a:srgbClr val="7030A0"/>
                </a:solidFill>
              </a:rPr>
              <a:t>情。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285750"/>
            <a:ext cx="7010400" cy="1527175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打鱼的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71625"/>
            <a:ext cx="9144000" cy="4114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 dirty="0">
                <a:latin typeface="楷体"/>
                <a:ea typeface="楷体"/>
                <a:cs typeface="楷体"/>
              </a:rPr>
              <a:t>讨论并归纳：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600" b="1" dirty="0" smtClean="0">
                <a:latin typeface="楷体"/>
                <a:ea typeface="楷体"/>
                <a:cs typeface="楷体"/>
              </a:rPr>
              <a:t>3</a:t>
            </a:r>
            <a:r>
              <a:rPr lang="zh-CN" altLang="en-US" sz="3600" b="1" dirty="0">
                <a:latin typeface="楷体"/>
                <a:ea typeface="楷体"/>
                <a:cs typeface="楷体"/>
              </a:rPr>
              <a:t>、作者写作目的何在？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4284663" y="0"/>
            <a:ext cx="4859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800" b="1" dirty="0" smtClean="0">
                <a:ea typeface="楷体_GB2312" pitchFamily="49" charset="-122"/>
              </a:rPr>
              <a:t>明确作者情感态度</a:t>
            </a:r>
            <a:endParaRPr lang="zh-CN" altLang="en-US" sz="28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 smtClean="0">
                <a:latin typeface="楷体"/>
                <a:ea typeface="楷体"/>
                <a:cs typeface="楷体"/>
              </a:rPr>
              <a:t>3</a:t>
            </a:r>
            <a:r>
              <a:rPr lang="zh-CN" altLang="en-US" sz="2800" b="1" dirty="0" smtClean="0">
                <a:latin typeface="楷体"/>
                <a:ea typeface="楷体"/>
                <a:cs typeface="楷体"/>
              </a:rPr>
              <a:t>、作者写作目的何在？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latin typeface="+mn-ea"/>
                <a:cs typeface="楷体"/>
              </a:rPr>
              <a:t>普通人与生活艰难斗争的状态</a:t>
            </a:r>
          </a:p>
          <a:p>
            <a:pPr>
              <a:spcBef>
                <a:spcPct val="50000"/>
              </a:spcBef>
            </a:pPr>
            <a:r>
              <a:rPr lang="zh-CN" altLang="en-US" b="1" dirty="0" smtClean="0">
                <a:latin typeface="+mn-ea"/>
                <a:cs typeface="楷体"/>
              </a:rPr>
              <a:t>豪迈的、畅快的、隐忍的对待艰难</a:t>
            </a:r>
          </a:p>
          <a:p>
            <a:pPr>
              <a:spcBef>
                <a:spcPct val="50000"/>
              </a:spcBef>
            </a:pPr>
            <a:r>
              <a:rPr lang="zh-CN" altLang="en-US" b="1" dirty="0" smtClean="0">
                <a:latin typeface="+mn-ea"/>
                <a:cs typeface="楷体"/>
              </a:rPr>
              <a:t>突出的是人性的美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357554" y="1214422"/>
            <a:ext cx="5786446" cy="4500595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3000" b="1" dirty="0">
                <a:latin typeface="楷体"/>
                <a:ea typeface="楷体"/>
                <a:cs typeface="楷体"/>
              </a:rPr>
              <a:t>    “</a:t>
            </a:r>
            <a:r>
              <a:rPr lang="zh-CN" altLang="en-US" sz="3000" b="1" dirty="0">
                <a:latin typeface="楷体"/>
                <a:ea typeface="楷体"/>
                <a:cs typeface="楷体"/>
              </a:rPr>
              <a:t>作品的语言映照出作者的全部文化修养。语言的美不在一个一个的句子，而在句子与句子之间的关系。包世臣论王羲之字，看来参差不齐，但如老翁携带幼孙，顾盼有情，痛痒相关。好的语言正当如此</a:t>
            </a:r>
            <a:r>
              <a:rPr lang="zh-CN" altLang="en-US" sz="3000" b="1" dirty="0" smtClean="0">
                <a:latin typeface="楷体"/>
                <a:ea typeface="楷体"/>
                <a:cs typeface="楷体"/>
              </a:rPr>
              <a:t>。</a:t>
            </a:r>
            <a:r>
              <a:rPr lang="zh-CN" altLang="en-US" sz="2300" b="1" dirty="0" smtClean="0">
                <a:latin typeface="楷体"/>
                <a:ea typeface="楷体"/>
                <a:cs typeface="楷体"/>
              </a:rPr>
              <a:t>       </a:t>
            </a:r>
            <a:endParaRPr lang="en-US" altLang="zh-CN" sz="2300" b="1" dirty="0" smtClean="0">
              <a:latin typeface="楷体"/>
              <a:ea typeface="楷体"/>
              <a:cs typeface="楷体"/>
            </a:endParaRPr>
          </a:p>
          <a:p>
            <a:pPr>
              <a:buFont typeface="Wingdings" pitchFamily="2" charset="2"/>
              <a:buNone/>
            </a:pPr>
            <a:r>
              <a:rPr lang="en-US" altLang="zh-CN" sz="2300" b="1" dirty="0" smtClean="0">
                <a:latin typeface="楷体"/>
                <a:ea typeface="楷体"/>
                <a:cs typeface="楷体"/>
              </a:rPr>
              <a:t>                 ------ </a:t>
            </a:r>
            <a:r>
              <a:rPr lang="zh-CN" altLang="en-US" sz="3000" b="1" dirty="0">
                <a:latin typeface="楷体"/>
                <a:ea typeface="楷体"/>
                <a:cs typeface="楷体"/>
              </a:rPr>
              <a:t>汪曾祺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0" y="5103698"/>
            <a:ext cx="885828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tx2"/>
                </a:solidFill>
                <a:latin typeface="楷体"/>
                <a:ea typeface="楷体"/>
                <a:cs typeface="楷体"/>
              </a:rPr>
              <a:t>   </a:t>
            </a:r>
            <a:r>
              <a:rPr lang="zh-CN" altLang="en-US" sz="3200" b="1" dirty="0">
                <a:solidFill>
                  <a:schemeClr val="tx2"/>
                </a:solidFill>
                <a:latin typeface="楷体"/>
                <a:ea typeface="楷体"/>
                <a:cs typeface="楷体"/>
              </a:rPr>
              <a:t>他不讲求一字一词的推敲的奇特，而追求整体的氛围和韵味。</a:t>
            </a:r>
            <a:br>
              <a:rPr lang="zh-CN" altLang="en-US" sz="3200" b="1" dirty="0">
                <a:solidFill>
                  <a:schemeClr val="tx2"/>
                </a:solidFill>
                <a:latin typeface="楷体"/>
                <a:ea typeface="楷体"/>
                <a:cs typeface="楷体"/>
              </a:rPr>
            </a:br>
            <a:endParaRPr lang="zh-CN" altLang="en-US" sz="3200" b="1" dirty="0">
              <a:solidFill>
                <a:schemeClr val="tx2"/>
              </a:solidFill>
              <a:latin typeface="楷体"/>
              <a:ea typeface="楷体"/>
              <a:cs typeface="楷体"/>
            </a:endParaRPr>
          </a:p>
        </p:txBody>
      </p:sp>
      <p:pic>
        <p:nvPicPr>
          <p:cNvPr id="19461" name="Picture 5" descr="d657d0975a3f69d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00108"/>
            <a:ext cx="3214678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284663" y="0"/>
            <a:ext cx="4859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800" b="1" dirty="0" smtClean="0">
                <a:ea typeface="楷体_GB2312" pitchFamily="49" charset="-122"/>
              </a:rPr>
              <a:t>品味写作特色</a:t>
            </a:r>
            <a:endParaRPr lang="zh-CN" altLang="en-US" sz="2800" b="1" dirty="0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19460" grpId="0"/>
      <p:bldP spid="1946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金大力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一、读课文，思考</a:t>
            </a:r>
            <a:endParaRPr lang="en-US" altLang="zh-CN" b="1" dirty="0" smtClean="0"/>
          </a:p>
          <a:p>
            <a:r>
              <a:rPr lang="zh-CN" altLang="en-US" b="1" dirty="0" smtClean="0"/>
              <a:t>文中写了金大力哪些内容？</a:t>
            </a:r>
            <a:endParaRPr lang="en-US" altLang="zh-CN" b="1" dirty="0" smtClean="0"/>
          </a:p>
          <a:p>
            <a:r>
              <a:rPr lang="zh-CN" altLang="en-US" b="1" dirty="0" smtClean="0"/>
              <a:t>金大力是一个什么样的人？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金大力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二、细读课文，思考</a:t>
            </a:r>
            <a:endParaRPr lang="en-US" altLang="zh-CN" b="1" dirty="0" smtClean="0"/>
          </a:p>
          <a:p>
            <a:r>
              <a:rPr lang="zh-CN" altLang="en-US" b="1" dirty="0" smtClean="0"/>
              <a:t>金大力为什么人缘好？</a:t>
            </a:r>
            <a:endParaRPr lang="en-US" altLang="zh-CN" b="1" dirty="0" smtClean="0"/>
          </a:p>
          <a:p>
            <a:r>
              <a:rPr lang="zh-CN" altLang="en-US" b="1" dirty="0" smtClean="0"/>
              <a:t>请概括他的性格和生活态度。</a:t>
            </a:r>
            <a:endParaRPr lang="en-US" altLang="zh-CN" b="1" dirty="0" smtClean="0"/>
          </a:p>
          <a:p>
            <a:r>
              <a:rPr lang="zh-CN" altLang="en-US" b="1" dirty="0" smtClean="0"/>
              <a:t>如何理解文章最后一段。</a:t>
            </a:r>
            <a:endParaRPr lang="en-US" altLang="zh-CN" b="1" dirty="0" smtClean="0"/>
          </a:p>
          <a:p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0"/>
            <a:ext cx="8229600" cy="1143000"/>
          </a:xfrm>
        </p:spPr>
        <p:txBody>
          <a:bodyPr/>
          <a:lstStyle/>
          <a:p>
            <a:r>
              <a:rPr lang="zh-CN" altLang="en-US" b="1">
                <a:solidFill>
                  <a:srgbClr val="0070C0"/>
                </a:solidFill>
                <a:latin typeface="楷体"/>
                <a:ea typeface="楷体"/>
                <a:cs typeface="楷体"/>
              </a:rPr>
              <a:t>金大力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7188" y="1214438"/>
            <a:ext cx="7921625" cy="31083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b="1">
                <a:latin typeface="楷体"/>
                <a:ea typeface="楷体"/>
                <a:cs typeface="楷体"/>
              </a:rPr>
              <a:t>      </a:t>
            </a:r>
            <a:r>
              <a:rPr lang="zh-CN" altLang="en-US" b="1">
                <a:latin typeface="楷体"/>
                <a:ea typeface="楷体"/>
                <a:cs typeface="楷体"/>
              </a:rPr>
              <a:t>一个平凡、普通，极不起眼儿，又有些笨拙的劳动者形象。</a:t>
            </a:r>
          </a:p>
          <a:p>
            <a:pPr>
              <a:buFont typeface="Wingdings" pitchFamily="2" charset="2"/>
              <a:buNone/>
            </a:pPr>
            <a:r>
              <a:rPr lang="zh-CN" altLang="en-US" b="1">
                <a:latin typeface="楷体"/>
                <a:ea typeface="楷体"/>
                <a:cs typeface="楷体"/>
              </a:rPr>
              <a:t>      高大结实，沉默寡言。</a:t>
            </a:r>
          </a:p>
          <a:p>
            <a:pPr>
              <a:buFont typeface="Wingdings" pitchFamily="2" charset="2"/>
              <a:buNone/>
            </a:pPr>
            <a:r>
              <a:rPr lang="zh-CN" altLang="en-US" b="1">
                <a:latin typeface="楷体"/>
                <a:ea typeface="楷体"/>
                <a:cs typeface="楷体"/>
              </a:rPr>
              <a:t>      金大力这经年不变地重复着古老的生活轨迹，单调中有着浓浓的人情味，平凡、朴实中透出生活的沉重。</a:t>
            </a:r>
          </a:p>
          <a:p>
            <a:pPr>
              <a:buFont typeface="Wingdings" pitchFamily="2" charset="2"/>
              <a:buNone/>
            </a:pPr>
            <a:r>
              <a:rPr lang="zh-CN" altLang="en-US" b="1">
                <a:latin typeface="楷体"/>
                <a:ea typeface="楷体"/>
                <a:cs typeface="楷体"/>
              </a:rPr>
              <a:t>      纯朴、不计报酬、容易满足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714500" y="5500688"/>
            <a:ext cx="57610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墨里藏针   公正厚道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 build="p"/>
      <p:bldP spid="368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钓鱼的医生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读课文，根据</a:t>
            </a:r>
            <a:r>
              <a:rPr lang="zh-CN" altLang="en-US" b="1" dirty="0" smtClean="0">
                <a:solidFill>
                  <a:srgbClr val="FF0000"/>
                </a:solidFill>
              </a:rPr>
              <a:t>王淡人的脚步</a:t>
            </a:r>
            <a:r>
              <a:rPr lang="zh-CN" altLang="en-US" b="1" dirty="0" smtClean="0"/>
              <a:t>梳理文章内容</a:t>
            </a:r>
            <a:endParaRPr lang="en-US" altLang="zh-CN" b="1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矩形 2"/>
          <p:cNvSpPr>
            <a:spLocks noChangeArrowheads="1"/>
          </p:cNvSpPr>
          <p:nvPr/>
        </p:nvSpPr>
        <p:spPr bwMode="auto">
          <a:xfrm>
            <a:off x="4416425" y="2552700"/>
            <a:ext cx="3111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altLang="zh-CN"/>
          </a:p>
        </p:txBody>
      </p:sp>
      <p:sp>
        <p:nvSpPr>
          <p:cNvPr id="29705" name="AutoShape 11"/>
          <p:cNvSpPr>
            <a:spLocks noChangeArrowheads="1"/>
          </p:cNvSpPr>
          <p:nvPr/>
        </p:nvSpPr>
        <p:spPr bwMode="auto">
          <a:xfrm>
            <a:off x="571472" y="279385"/>
            <a:ext cx="2913062" cy="100647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</a:rPr>
              <a:t>河边钓鱼  </a:t>
            </a:r>
          </a:p>
        </p:txBody>
      </p:sp>
      <p:sp>
        <p:nvSpPr>
          <p:cNvPr id="29706" name="AutoShape 12"/>
          <p:cNvSpPr>
            <a:spLocks noChangeArrowheads="1"/>
          </p:cNvSpPr>
          <p:nvPr/>
        </p:nvSpPr>
        <p:spPr bwMode="auto">
          <a:xfrm>
            <a:off x="539750" y="1920871"/>
            <a:ext cx="2914650" cy="100806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</a:rPr>
              <a:t> 院里种菜</a:t>
            </a:r>
          </a:p>
        </p:txBody>
      </p:sp>
      <p:sp>
        <p:nvSpPr>
          <p:cNvPr id="29707" name="AutoShape 13"/>
          <p:cNvSpPr>
            <a:spLocks noChangeArrowheads="1"/>
          </p:cNvSpPr>
          <p:nvPr/>
        </p:nvSpPr>
        <p:spPr bwMode="auto">
          <a:xfrm>
            <a:off x="5270500" y="1920871"/>
            <a:ext cx="3498850" cy="100806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</a:rPr>
              <a:t>进门见匾</a:t>
            </a:r>
          </a:p>
        </p:txBody>
      </p:sp>
      <p:sp>
        <p:nvSpPr>
          <p:cNvPr id="29708" name="AutoShape 14"/>
          <p:cNvSpPr>
            <a:spLocks noChangeArrowheads="1"/>
          </p:cNvSpPr>
          <p:nvPr/>
        </p:nvSpPr>
        <p:spPr bwMode="auto">
          <a:xfrm>
            <a:off x="541338" y="3695700"/>
            <a:ext cx="2900362" cy="100647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</a:rPr>
              <a:t>医室制药</a:t>
            </a:r>
          </a:p>
        </p:txBody>
      </p:sp>
      <p:sp>
        <p:nvSpPr>
          <p:cNvPr id="29709" name="AutoShape 15"/>
          <p:cNvSpPr>
            <a:spLocks noChangeArrowheads="1"/>
          </p:cNvSpPr>
          <p:nvPr/>
        </p:nvSpPr>
        <p:spPr bwMode="auto">
          <a:xfrm>
            <a:off x="4986337" y="5643578"/>
            <a:ext cx="4157663" cy="100647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002060"/>
                </a:solidFill>
              </a:rPr>
              <a:t>傻事1：洪水中舍命救人</a:t>
            </a:r>
          </a:p>
        </p:txBody>
      </p:sp>
      <p:sp>
        <p:nvSpPr>
          <p:cNvPr id="29710" name="AutoShape 16"/>
          <p:cNvSpPr>
            <a:spLocks noChangeArrowheads="1"/>
          </p:cNvSpPr>
          <p:nvPr/>
        </p:nvSpPr>
        <p:spPr bwMode="auto">
          <a:xfrm>
            <a:off x="234950" y="5603875"/>
            <a:ext cx="3497263" cy="100647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002060"/>
                </a:solidFill>
              </a:rPr>
              <a:t>傻事2：搭钱救汪炳</a:t>
            </a:r>
          </a:p>
        </p:txBody>
      </p:sp>
      <p:sp>
        <p:nvSpPr>
          <p:cNvPr id="29711" name="AutoShape 15"/>
          <p:cNvSpPr>
            <a:spLocks noChangeArrowheads="1"/>
          </p:cNvSpPr>
          <p:nvPr/>
        </p:nvSpPr>
        <p:spPr bwMode="auto">
          <a:xfrm>
            <a:off x="5270500" y="3651250"/>
            <a:ext cx="3497263" cy="100647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看病挣不着钱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29712" name="AutoShape 16"/>
          <p:cNvSpPr>
            <a:spLocks noChangeArrowheads="1"/>
          </p:cNvSpPr>
          <p:nvPr/>
        </p:nvSpPr>
        <p:spPr bwMode="auto">
          <a:xfrm>
            <a:off x="3702054" y="692150"/>
            <a:ext cx="1441450" cy="144463"/>
          </a:xfrm>
          <a:prstGeom prst="rightArrow">
            <a:avLst>
              <a:gd name="adj1" fmla="val 50000"/>
              <a:gd name="adj2" fmla="val 24945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3" name="AutoShape 12"/>
          <p:cNvSpPr>
            <a:spLocks noChangeArrowheads="1"/>
          </p:cNvSpPr>
          <p:nvPr/>
        </p:nvSpPr>
        <p:spPr bwMode="auto">
          <a:xfrm>
            <a:off x="5334000" y="187325"/>
            <a:ext cx="2914650" cy="100806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</a:rPr>
              <a:t>回家看病</a:t>
            </a:r>
          </a:p>
        </p:txBody>
      </p:sp>
      <p:sp>
        <p:nvSpPr>
          <p:cNvPr id="29714" name="AutoShape 18"/>
          <p:cNvSpPr>
            <a:spLocks noChangeArrowheads="1"/>
          </p:cNvSpPr>
          <p:nvPr/>
        </p:nvSpPr>
        <p:spPr bwMode="auto">
          <a:xfrm rot="5400000">
            <a:off x="8120091" y="1262051"/>
            <a:ext cx="903287" cy="144463"/>
          </a:xfrm>
          <a:prstGeom prst="rightArrow">
            <a:avLst>
              <a:gd name="adj1" fmla="val 50000"/>
              <a:gd name="adj2" fmla="val 156318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5" name="AutoShape 19"/>
          <p:cNvSpPr>
            <a:spLocks noChangeArrowheads="1"/>
          </p:cNvSpPr>
          <p:nvPr/>
        </p:nvSpPr>
        <p:spPr bwMode="auto">
          <a:xfrm rot="-10740000">
            <a:off x="3644457" y="2271796"/>
            <a:ext cx="1446213" cy="144463"/>
          </a:xfrm>
          <a:prstGeom prst="rightArrow">
            <a:avLst>
              <a:gd name="adj1" fmla="val 50000"/>
              <a:gd name="adj2" fmla="val 250274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6" name="AutoShape 20"/>
          <p:cNvSpPr>
            <a:spLocks noChangeArrowheads="1"/>
          </p:cNvSpPr>
          <p:nvPr/>
        </p:nvSpPr>
        <p:spPr bwMode="auto">
          <a:xfrm rot="5400000" flipV="1">
            <a:off x="34426" y="3194355"/>
            <a:ext cx="747713" cy="76200"/>
          </a:xfrm>
          <a:prstGeom prst="rightArrow">
            <a:avLst>
              <a:gd name="adj1" fmla="val 50000"/>
              <a:gd name="adj2" fmla="val 24531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29717" name="AutoShape 21"/>
          <p:cNvSpPr>
            <a:spLocks noChangeArrowheads="1"/>
          </p:cNvSpPr>
          <p:nvPr/>
        </p:nvSpPr>
        <p:spPr bwMode="auto">
          <a:xfrm>
            <a:off x="3703641" y="4071943"/>
            <a:ext cx="1439863" cy="142875"/>
          </a:xfrm>
          <a:prstGeom prst="rightArrow">
            <a:avLst>
              <a:gd name="adj1" fmla="val 50000"/>
              <a:gd name="adj2" fmla="val 251945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8" name="AutoShape 22"/>
          <p:cNvSpPr>
            <a:spLocks noChangeArrowheads="1"/>
          </p:cNvSpPr>
          <p:nvPr/>
        </p:nvSpPr>
        <p:spPr bwMode="auto">
          <a:xfrm rot="5400000">
            <a:off x="8137368" y="5096515"/>
            <a:ext cx="901700" cy="142875"/>
          </a:xfrm>
          <a:prstGeom prst="rightArrow">
            <a:avLst>
              <a:gd name="adj1" fmla="val 50000"/>
              <a:gd name="adj2" fmla="val 157778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9" name="AutoShape 23"/>
          <p:cNvSpPr>
            <a:spLocks noChangeArrowheads="1"/>
          </p:cNvSpPr>
          <p:nvPr/>
        </p:nvSpPr>
        <p:spPr bwMode="auto">
          <a:xfrm rot="-10740000">
            <a:off x="3750382" y="6193679"/>
            <a:ext cx="1178177" cy="82568"/>
          </a:xfrm>
          <a:prstGeom prst="rightArrow">
            <a:avLst>
              <a:gd name="adj1" fmla="val 50000"/>
              <a:gd name="adj2" fmla="val 250276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20" name="Text Box 24"/>
          <p:cNvSpPr txBox="1">
            <a:spLocks noChangeArrowheads="1"/>
          </p:cNvSpPr>
          <p:nvPr/>
        </p:nvSpPr>
        <p:spPr bwMode="auto">
          <a:xfrm>
            <a:off x="4076939" y="234950"/>
            <a:ext cx="861774" cy="5773738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400" b="1" dirty="0">
                <a:solidFill>
                  <a:srgbClr val="002060"/>
                </a:solidFill>
              </a:rPr>
              <a:t>跟随王淡人先生的脚步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2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20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 bldLvl="0" animBg="1" autoUpdateAnimBg="0"/>
      <p:bldP spid="29706" grpId="0" bldLvl="0" animBg="1" autoUpdateAnimBg="0"/>
      <p:bldP spid="29707" grpId="0" bldLvl="0" animBg="1" autoUpdateAnimBg="0"/>
      <p:bldP spid="29708" grpId="0" bldLvl="0" animBg="1" autoUpdateAnimBg="0"/>
      <p:bldP spid="29709" grpId="0" bldLvl="0" animBg="1" autoUpdateAnimBg="0"/>
      <p:bldP spid="29710" grpId="0" bldLvl="0" animBg="1" autoUpdateAnimBg="0"/>
      <p:bldP spid="29711" grpId="0" bldLvl="0" animBg="1" autoUpdateAnimBg="0"/>
      <p:bldP spid="29712" grpId="0" animBg="1"/>
      <p:bldP spid="29713" grpId="0" bldLvl="0" animBg="1" autoUpdateAnimBg="0"/>
      <p:bldP spid="29714" grpId="0" animBg="1"/>
      <p:bldP spid="29715" grpId="0" animBg="1"/>
      <p:bldP spid="29716" grpId="0" animBg="1"/>
      <p:bldP spid="29717" grpId="0" animBg="1"/>
      <p:bldP spid="29718" grpId="0" animBg="1"/>
      <p:bldP spid="29719" grpId="0" animBg="1"/>
      <p:bldP spid="29720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14290"/>
            <a:ext cx="8540750" cy="1143000"/>
          </a:xfrm>
        </p:spPr>
        <p:txBody>
          <a:bodyPr/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王淡人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1500198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/>
              <a:t>思考：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1</a:t>
            </a:r>
            <a:r>
              <a:rPr lang="zh-CN" altLang="en-US" b="1" dirty="0" smtClean="0"/>
              <a:t>、王淡人何处“淡”，何处“不淡</a:t>
            </a:r>
            <a:r>
              <a:rPr lang="zh-CN" altLang="en-US" b="1" dirty="0" smtClean="0"/>
              <a:t>”？</a:t>
            </a:r>
            <a:endParaRPr lang="en-US" altLang="zh-CN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428728" y="2714620"/>
            <a:ext cx="27860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淡（不看重）</a:t>
            </a:r>
            <a:endParaRPr lang="en-US" altLang="zh-CN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钓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鱼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种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菜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医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换一块匾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白送药材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2714620"/>
            <a:ext cx="31432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不淡（看重）</a:t>
            </a:r>
            <a:endParaRPr lang="en-US" altLang="zh-CN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起水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鲜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种瓢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菜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炮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制药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洪水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中救人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给汪炳治病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142976" y="3429000"/>
            <a:ext cx="500066" cy="214314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94430" y="3429000"/>
            <a:ext cx="677108" cy="2214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淡泊名利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右大括号 8"/>
          <p:cNvSpPr/>
          <p:nvPr/>
        </p:nvSpPr>
        <p:spPr>
          <a:xfrm>
            <a:off x="6429388" y="3357562"/>
            <a:ext cx="285752" cy="857256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929454" y="3214686"/>
            <a:ext cx="13573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生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活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情致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6786578" y="4357694"/>
            <a:ext cx="357190" cy="1285884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7286644" y="4572008"/>
            <a:ext cx="13573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医德高尚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19475" y="0"/>
            <a:ext cx="5545138" cy="7056438"/>
          </a:xfrm>
        </p:spPr>
        <p:txBody>
          <a:bodyPr/>
          <a:lstStyle/>
          <a:p>
            <a:r>
              <a:rPr lang="zh-CN" altLang="en-US" sz="2800" b="1">
                <a:latin typeface="楷体"/>
                <a:ea typeface="楷体"/>
                <a:cs typeface="楷体"/>
              </a:rPr>
              <a:t>汪曾祺出生于</a:t>
            </a:r>
            <a:r>
              <a:rPr lang="en-US" altLang="zh-CN" sz="2800" b="1">
                <a:latin typeface="楷体"/>
                <a:ea typeface="楷体"/>
                <a:cs typeface="楷体"/>
              </a:rPr>
              <a:t>1920</a:t>
            </a:r>
            <a:r>
              <a:rPr lang="zh-CN" altLang="en-US" sz="2800" b="1">
                <a:latin typeface="楷体"/>
                <a:ea typeface="楷体"/>
                <a:cs typeface="楷体"/>
              </a:rPr>
              <a:t>年，江苏高邮人。汪家是一个士绅世家，祖父是清朝末期拔贡，开过药店，作过眼科大夫。父亲汪菊生是一位熟读经史子集的儒生，琴棋书画无所不通，花鸟鱼虫无所不爱。汪曾祺在气质、修养和情趣上较多地继承了他父亲的基因，从小受到正规的传统教育和父亲的宠爱，又聪颖过人。不仅有一个与沈从文一样无忧无虑的小学时代，而且还有一个沈从文和张爱玲都无法相比的天真浪漫、幸福快乐的金色童年。</a:t>
            </a:r>
            <a:br>
              <a:rPr lang="zh-CN" altLang="en-US" sz="2800" b="1">
                <a:latin typeface="楷体"/>
                <a:ea typeface="楷体"/>
                <a:cs typeface="楷体"/>
              </a:rPr>
            </a:br>
            <a:endParaRPr lang="zh-CN" altLang="en-US" sz="2800" b="1">
              <a:latin typeface="楷体"/>
              <a:ea typeface="楷体"/>
              <a:cs typeface="楷体"/>
            </a:endParaRPr>
          </a:p>
        </p:txBody>
      </p:sp>
      <p:pic>
        <p:nvPicPr>
          <p:cNvPr id="14338" name="Picture 5" descr="xinsrc_352090219135807811160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613"/>
            <a:ext cx="3455988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14290"/>
            <a:ext cx="8540750" cy="1143000"/>
          </a:xfrm>
        </p:spPr>
        <p:txBody>
          <a:bodyPr/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王淡人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214950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/>
              <a:t>思考：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2</a:t>
            </a:r>
            <a:r>
              <a:rPr lang="zh-CN" altLang="en-US" b="1" dirty="0" smtClean="0"/>
              <a:t>、为何以“钓鱼的医生”为题，并在文章开篇即详写王淡人钓鱼？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、如何理解文章结尾两段？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“一庭春雨，满架秋风”表现王淡人的恬淡、陶然之心，清贫而不为浮名俗利所累。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后半句是作者对王淡人由衷的赞叹，以此做为全篇的结尾，更体现了作者自己的情趣和追求。 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7030A0"/>
                </a:solidFill>
                <a:latin typeface="楷体"/>
                <a:ea typeface="楷体"/>
                <a:cs typeface="楷体"/>
              </a:rPr>
              <a:t>王淡人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43063"/>
            <a:ext cx="9144000" cy="33131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800" b="1">
                <a:latin typeface="楷体"/>
                <a:ea typeface="楷体"/>
                <a:cs typeface="楷体"/>
              </a:rPr>
              <a:t>潇洒脱俗，一边钓鱼，一边行医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latin typeface="楷体"/>
                <a:ea typeface="楷体"/>
                <a:cs typeface="楷体"/>
              </a:rPr>
              <a:t>钓鱼，能体验陶渊明“采菊东篱下”的恬淡自然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latin typeface="楷体"/>
                <a:ea typeface="楷体"/>
                <a:cs typeface="楷体"/>
              </a:rPr>
              <a:t>种菜，能感受郑板桥“一庭春雨，满架秋风”的农家情趣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latin typeface="楷体"/>
                <a:ea typeface="楷体"/>
                <a:cs typeface="楷体"/>
              </a:rPr>
              <a:t>行医，扶危济困，仗义疏财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latin typeface="楷体"/>
                <a:ea typeface="楷体"/>
                <a:cs typeface="楷体"/>
              </a:rPr>
              <a:t>集侠义与隐士于一身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928813" y="5072063"/>
            <a:ext cx="5572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淡泊名利   急公好义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/>
      <p:bldP spid="378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81000"/>
            <a:ext cx="9144000" cy="6477000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术绍歧黄，妙药扫开千里雾 </a:t>
            </a:r>
            <a:b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艺传卢扁，金针点破一天云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术，指医术。绍，继承。歧黄，也做岐黄，指，岐伯和黄帝，相传为医家之祖，歧黄也为中医学术代称，千里雾喻吃不透，摸不准的疑难杂症。整句的意思：只要继承歧黄的高超医术，定能见难不疑，药到病除。 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卢扁即扁鹊，战国时名医，其家在卢国，也称卢医，传说其创切脉医术精通内科妇科五官科小儿科等。后世以卢医扁鹊作为良医代称，一片云喻患者及其家属的愁苦。整句意思：针灸的技艺传自扁鹊，金针却病，妙手回春，愁云顿消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杏林春暖</a:t>
            </a:r>
          </a:p>
          <a:p>
            <a:pPr>
              <a:lnSpc>
                <a:spcPct val="110000"/>
              </a:lnSpc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国时候，吴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国有一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位很高明的医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生董奉，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传说有“仙术”。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他为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人治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病不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取钱。重病愈者使裁杏五株，轻者一株。如此数年，得十万余株，蔚然成林。乃使山中百禽群兽游戏其下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后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杏子大熟，于林中作一草仓，示时人曰：‘欲买杏不须报奉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不用告诉董奉本人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，但将一器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容器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谷置仓中，即自往取一器杏去。’常有人置谷来少而取杏去多者，林中群虎出吼逐之，大怖，急走路傍，倾覆，至家量杏，一如谷多少。或有人偷杏者，虎逐之，到家啮至死。家人知其偷杏，乃送还奉，叩头谢过，乃却使活。奉每年货杏得谷，旋以账救贫乏，供给行旅不逮者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旅客断了盘费的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，岁二万余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后来董奉“仙去”了。</a:t>
            </a:r>
            <a:br>
              <a:rPr lang="zh-CN" altLang="en-US" sz="2800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    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了感激董奉的德行，有人写了“杏林春暖”的条幅挂在他家门口。从此，许多中药店都挂上了“杏林春暖”的匾额，“杏林”也逐渐成了中医药行业的代名词。</a:t>
            </a:r>
            <a:br>
              <a:rPr lang="zh-CN" altLang="en-US" sz="2800" b="1" dirty="0">
                <a:latin typeface="楷体" pitchFamily="49" charset="-122"/>
                <a:ea typeface="楷体" pitchFamily="49" charset="-122"/>
              </a:rPr>
            </a:b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5668963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橘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井流芳</a:t>
            </a:r>
          </a:p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 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久很久以前，有一家苏姓人家的孩子从小喜欢修道，终于修成正果了，临登天时向他母亲留言，来年将大疫，园前橘叶一片，檐下井水一升可渡灾。第二年果然因黄河缺口，瘟疫横行，危急之时苏母猛然想起儿子的话，便将橘叶一片，井水一升，全家人煎服，果然苏家人幸免于难。       后将此法传于家家户户，使一方百姓也度过瘟疫。后人遂用“橘井流芳”来传颂苏家人治病救人的高尚德行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25" y="357166"/>
            <a:ext cx="854075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修合存心</a:t>
            </a:r>
            <a:endParaRPr lang="zh-CN" altLang="zh-CN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371600"/>
            <a:ext cx="8229600" cy="4525963"/>
          </a:xfrm>
        </p:spPr>
        <p:txBody>
          <a:bodyPr/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修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合无人晓，存心有天知。</a:t>
            </a:r>
          </a:p>
          <a:p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修合，炮制药物的过程。</a:t>
            </a:r>
          </a:p>
          <a:p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本义指炮制药物的过程中，是否做到了剂量齐备，制作精细，无人知晓，只存在于制药人的内心当中。后指在无人监管的情况下，做事情不要违背良心，不要见利忘义。因为你做的一切只有天知道。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99536" y="1295400"/>
            <a:ext cx="738664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故乡人</a:t>
            </a:r>
          </a:p>
        </p:txBody>
      </p:sp>
      <p:sp>
        <p:nvSpPr>
          <p:cNvPr id="43011" name="AutoShape 3"/>
          <p:cNvSpPr>
            <a:spLocks/>
          </p:cNvSpPr>
          <p:nvPr/>
        </p:nvSpPr>
        <p:spPr bwMode="auto">
          <a:xfrm>
            <a:off x="762000" y="762000"/>
            <a:ext cx="76200" cy="5562600"/>
          </a:xfrm>
          <a:prstGeom prst="leftBrace">
            <a:avLst>
              <a:gd name="adj1" fmla="val 60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914400" y="762000"/>
            <a:ext cx="182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打鱼的</a:t>
            </a:r>
          </a:p>
        </p:txBody>
      </p:sp>
      <p:sp>
        <p:nvSpPr>
          <p:cNvPr id="43013" name="AutoShape 5"/>
          <p:cNvSpPr>
            <a:spLocks/>
          </p:cNvSpPr>
          <p:nvPr/>
        </p:nvSpPr>
        <p:spPr bwMode="auto">
          <a:xfrm>
            <a:off x="2743200" y="304800"/>
            <a:ext cx="76200" cy="1981200"/>
          </a:xfrm>
          <a:prstGeom prst="leftBrace">
            <a:avLst>
              <a:gd name="adj1" fmla="val 21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2895600" y="0"/>
            <a:ext cx="2514600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大船拖网捕鱼     放鱼鹰捕鱼         扳罾捕鱼            撒网捕鱼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下水赶鱼</a:t>
            </a:r>
          </a:p>
        </p:txBody>
      </p:sp>
      <p:sp>
        <p:nvSpPr>
          <p:cNvPr id="43015" name="AutoShape 7"/>
          <p:cNvSpPr>
            <a:spLocks/>
          </p:cNvSpPr>
          <p:nvPr/>
        </p:nvSpPr>
        <p:spPr bwMode="auto">
          <a:xfrm>
            <a:off x="5410200" y="152400"/>
            <a:ext cx="228600" cy="1524000"/>
          </a:xfrm>
          <a:prstGeom prst="rightBrace">
            <a:avLst>
              <a:gd name="adj1" fmla="val 555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5943600" y="609600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略写</a:t>
            </a:r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>
            <a:off x="4572000" y="22098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5943600" y="1828800"/>
            <a:ext cx="198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详写</a:t>
            </a:r>
          </a:p>
        </p:txBody>
      </p:sp>
      <p:sp>
        <p:nvSpPr>
          <p:cNvPr id="43019" name="AutoShape 11"/>
          <p:cNvSpPr>
            <a:spLocks/>
          </p:cNvSpPr>
          <p:nvPr/>
        </p:nvSpPr>
        <p:spPr bwMode="auto">
          <a:xfrm>
            <a:off x="1295400" y="2590800"/>
            <a:ext cx="304800" cy="1524000"/>
          </a:xfrm>
          <a:prstGeom prst="leftBrace">
            <a:avLst>
              <a:gd name="adj1" fmla="val 4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2895600" y="2743200"/>
            <a:ext cx="426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1571604" y="2500306"/>
            <a:ext cx="4724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介绍其名字由来            介绍当瓦匠头儿的原因               介绍金家茶炉生意</a:t>
            </a: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661988" y="2667000"/>
            <a:ext cx="45878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823058" y="2438400"/>
            <a:ext cx="67710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金大力</a:t>
            </a:r>
          </a:p>
        </p:txBody>
      </p:sp>
      <p:sp>
        <p:nvSpPr>
          <p:cNvPr id="43024" name="AutoShape 16"/>
          <p:cNvSpPr>
            <a:spLocks/>
          </p:cNvSpPr>
          <p:nvPr/>
        </p:nvSpPr>
        <p:spPr bwMode="auto">
          <a:xfrm>
            <a:off x="5791200" y="2667000"/>
            <a:ext cx="152400" cy="1295400"/>
          </a:xfrm>
          <a:prstGeom prst="rightBrace">
            <a:avLst>
              <a:gd name="adj1" fmla="val 708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5" name="Text Box 17"/>
          <p:cNvSpPr txBox="1">
            <a:spLocks noChangeArrowheads="1"/>
          </p:cNvSpPr>
          <p:nvPr/>
        </p:nvSpPr>
        <p:spPr bwMode="auto">
          <a:xfrm>
            <a:off x="5857884" y="2928934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性格</a:t>
            </a:r>
          </a:p>
        </p:txBody>
      </p:sp>
      <p:sp>
        <p:nvSpPr>
          <p:cNvPr id="43026" name="AutoShape 18"/>
          <p:cNvSpPr>
            <a:spLocks/>
          </p:cNvSpPr>
          <p:nvPr/>
        </p:nvSpPr>
        <p:spPr bwMode="auto">
          <a:xfrm>
            <a:off x="6786578" y="2667000"/>
            <a:ext cx="152400" cy="1219200"/>
          </a:xfrm>
          <a:prstGeom prst="leftBrace">
            <a:avLst>
              <a:gd name="adj1" fmla="val 6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7" name="Text Box 19"/>
          <p:cNvSpPr txBox="1">
            <a:spLocks noChangeArrowheads="1"/>
          </p:cNvSpPr>
          <p:nvPr/>
        </p:nvSpPr>
        <p:spPr bwMode="auto">
          <a:xfrm>
            <a:off x="6929454" y="2555878"/>
            <a:ext cx="19812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憨厚、朴实勤劳、正直知足、善良</a:t>
            </a:r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846892" y="4495800"/>
            <a:ext cx="67710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钓鱼的医生</a:t>
            </a:r>
          </a:p>
        </p:txBody>
      </p:sp>
      <p:sp>
        <p:nvSpPr>
          <p:cNvPr id="43029" name="AutoShape 21"/>
          <p:cNvSpPr>
            <a:spLocks/>
          </p:cNvSpPr>
          <p:nvPr/>
        </p:nvSpPr>
        <p:spPr bwMode="auto">
          <a:xfrm>
            <a:off x="1524000" y="4495800"/>
            <a:ext cx="76200" cy="2133600"/>
          </a:xfrm>
          <a:prstGeom prst="leftBrace">
            <a:avLst>
              <a:gd name="adj1" fmla="val 2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0" name="Text Box 22"/>
          <p:cNvSpPr txBox="1">
            <a:spLocks noChangeArrowheads="1"/>
          </p:cNvSpPr>
          <p:nvPr/>
        </p:nvSpPr>
        <p:spPr bwMode="auto">
          <a:xfrm>
            <a:off x="1752600" y="4495800"/>
            <a:ext cx="32004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生活习性         家居摆设         为乡人看病        写两件傻事</a:t>
            </a:r>
          </a:p>
        </p:txBody>
      </p:sp>
      <p:sp>
        <p:nvSpPr>
          <p:cNvPr id="43031" name="AutoShape 23"/>
          <p:cNvSpPr>
            <a:spLocks/>
          </p:cNvSpPr>
          <p:nvPr/>
        </p:nvSpPr>
        <p:spPr bwMode="auto">
          <a:xfrm>
            <a:off x="3886200" y="4572000"/>
            <a:ext cx="76200" cy="762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2" name="Text Box 24"/>
          <p:cNvSpPr txBox="1">
            <a:spLocks noChangeArrowheads="1"/>
          </p:cNvSpPr>
          <p:nvPr/>
        </p:nvSpPr>
        <p:spPr bwMode="auto">
          <a:xfrm>
            <a:off x="4071934" y="4648200"/>
            <a:ext cx="2895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人淡如菊</a:t>
            </a:r>
          </a:p>
        </p:txBody>
      </p:sp>
      <p:sp>
        <p:nvSpPr>
          <p:cNvPr id="43033" name="Line 25"/>
          <p:cNvSpPr>
            <a:spLocks noChangeShapeType="1"/>
          </p:cNvSpPr>
          <p:nvPr/>
        </p:nvSpPr>
        <p:spPr bwMode="auto">
          <a:xfrm>
            <a:off x="4114800" y="5715000"/>
            <a:ext cx="600076" cy="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34" name="Text Box 26"/>
          <p:cNvSpPr txBox="1">
            <a:spLocks noChangeArrowheads="1"/>
          </p:cNvSpPr>
          <p:nvPr/>
        </p:nvSpPr>
        <p:spPr bwMode="auto">
          <a:xfrm>
            <a:off x="5562600" y="55626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43035" name="Text Box 27"/>
          <p:cNvSpPr txBox="1">
            <a:spLocks noChangeArrowheads="1"/>
          </p:cNvSpPr>
          <p:nvPr/>
        </p:nvSpPr>
        <p:spPr bwMode="auto">
          <a:xfrm>
            <a:off x="4643438" y="5421330"/>
            <a:ext cx="2819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医术高超</a:t>
            </a:r>
          </a:p>
        </p:txBody>
      </p:sp>
      <p:sp>
        <p:nvSpPr>
          <p:cNvPr id="43036" name="Line 28"/>
          <p:cNvSpPr>
            <a:spLocks noChangeShapeType="1"/>
          </p:cNvSpPr>
          <p:nvPr/>
        </p:nvSpPr>
        <p:spPr bwMode="auto">
          <a:xfrm flipV="1">
            <a:off x="4038600" y="6286520"/>
            <a:ext cx="533400" cy="380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37" name="Text Box 29"/>
          <p:cNvSpPr txBox="1">
            <a:spLocks noChangeArrowheads="1"/>
          </p:cNvSpPr>
          <p:nvPr/>
        </p:nvSpPr>
        <p:spPr bwMode="auto">
          <a:xfrm>
            <a:off x="4643438" y="5943600"/>
            <a:ext cx="274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医德高尚</a:t>
            </a:r>
          </a:p>
        </p:txBody>
      </p:sp>
      <p:sp>
        <p:nvSpPr>
          <p:cNvPr id="43038" name="AutoShape 30"/>
          <p:cNvSpPr>
            <a:spLocks/>
          </p:cNvSpPr>
          <p:nvPr/>
        </p:nvSpPr>
        <p:spPr bwMode="auto">
          <a:xfrm>
            <a:off x="6357950" y="4419600"/>
            <a:ext cx="76200" cy="2133600"/>
          </a:xfrm>
          <a:prstGeom prst="rightBrace">
            <a:avLst>
              <a:gd name="adj1" fmla="val 2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43039" name="Text Box 31"/>
          <p:cNvSpPr txBox="1">
            <a:spLocks noChangeArrowheads="1"/>
          </p:cNvSpPr>
          <p:nvPr/>
        </p:nvSpPr>
        <p:spPr bwMode="auto">
          <a:xfrm>
            <a:off x="6500826" y="4335386"/>
            <a:ext cx="242889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在清贫风雅中自得其乐，急公好义，淡于世故，不为浮名所累，淡泊风雅，求得世俗中的豁达。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2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20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3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43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3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3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3" dur="2000"/>
                                        <p:tgtEl>
                                          <p:spTgt spid="4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8" dur="2000"/>
                                        <p:tgtEl>
                                          <p:spTgt spid="43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3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3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2" dur="2000"/>
                                        <p:tgtEl>
                                          <p:spTgt spid="43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animBg="1"/>
      <p:bldP spid="43012" grpId="0"/>
      <p:bldP spid="43013" grpId="0" animBg="1"/>
      <p:bldP spid="43015" grpId="0" animBg="1"/>
      <p:bldP spid="43016" grpId="0"/>
      <p:bldP spid="43017" grpId="0" animBg="1"/>
      <p:bldP spid="43018" grpId="0"/>
      <p:bldP spid="43019" grpId="0" animBg="1"/>
      <p:bldP spid="43021" grpId="0"/>
      <p:bldP spid="43023" grpId="0"/>
      <p:bldP spid="43024" grpId="0" animBg="1"/>
      <p:bldP spid="43025" grpId="0"/>
      <p:bldP spid="43026" grpId="0" animBg="1"/>
      <p:bldP spid="43027" grpId="0"/>
      <p:bldP spid="43028" grpId="0"/>
      <p:bldP spid="43029" grpId="0" animBg="1"/>
      <p:bldP spid="43031" grpId="0" animBg="1"/>
      <p:bldP spid="43032" grpId="0"/>
      <p:bldP spid="43033" grpId="0" animBg="1"/>
      <p:bldP spid="43035" grpId="0"/>
      <p:bldP spid="43036" grpId="0" animBg="1"/>
      <p:bldP spid="43037" grpId="0"/>
      <p:bldP spid="430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500063" y="285750"/>
            <a:ext cx="9086851" cy="1143000"/>
          </a:xfrm>
        </p:spPr>
        <p:txBody>
          <a:bodyPr>
            <a:normAutofit/>
          </a:bodyPr>
          <a:lstStyle/>
          <a:p>
            <a:r>
              <a:rPr lang="en-US" altLang="zh-CN" sz="3200" b="1">
                <a:latin typeface="楷体"/>
                <a:ea typeface="楷体"/>
                <a:cs typeface="楷体"/>
              </a:rPr>
              <a:t>       </a:t>
            </a:r>
            <a:r>
              <a:rPr lang="zh-CN" altLang="en-US" sz="3200" b="1">
                <a:latin typeface="楷体"/>
                <a:ea typeface="楷体"/>
                <a:cs typeface="楷体"/>
              </a:rPr>
              <a:t>为什么会选这三类人？三部分间有何联系？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7188" y="1844675"/>
            <a:ext cx="7480300" cy="1452563"/>
          </a:xfrm>
        </p:spPr>
        <p:txBody>
          <a:bodyPr/>
          <a:lstStyle/>
          <a:p>
            <a:r>
              <a:rPr lang="zh-CN" altLang="en-US" sz="3600" b="1">
                <a:latin typeface="楷体"/>
                <a:ea typeface="楷体"/>
                <a:cs typeface="楷体"/>
              </a:rPr>
              <a:t>从不同侧面反映了故乡人的特征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611188" y="2781300"/>
            <a:ext cx="7993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/>
                <a:ea typeface="楷体"/>
                <a:cs typeface="楷体"/>
              </a:rPr>
              <a:t>姓名的差别：打鱼的</a:t>
            </a:r>
            <a:r>
              <a:rPr lang="en-US" altLang="zh-CN" sz="3200" b="1">
                <a:latin typeface="楷体"/>
                <a:ea typeface="楷体"/>
                <a:cs typeface="楷体"/>
              </a:rPr>
              <a:t>----</a:t>
            </a:r>
            <a:r>
              <a:rPr lang="zh-CN" altLang="en-US" sz="3200" b="1">
                <a:latin typeface="楷体"/>
                <a:ea typeface="楷体"/>
                <a:cs typeface="楷体"/>
              </a:rPr>
              <a:t>金大力</a:t>
            </a:r>
            <a:r>
              <a:rPr lang="en-US" altLang="zh-CN" sz="3200" b="1">
                <a:latin typeface="楷体"/>
                <a:ea typeface="楷体"/>
                <a:cs typeface="楷体"/>
              </a:rPr>
              <a:t>----</a:t>
            </a:r>
            <a:r>
              <a:rPr lang="zh-CN" altLang="en-US" sz="3200" b="1">
                <a:latin typeface="楷体"/>
                <a:ea typeface="楷体"/>
                <a:cs typeface="楷体"/>
              </a:rPr>
              <a:t>王淡人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611188" y="3573463"/>
            <a:ext cx="78898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楷体"/>
                <a:ea typeface="楷体"/>
                <a:cs typeface="楷体"/>
              </a:rPr>
              <a:t>特点：    无名无姓</a:t>
            </a:r>
            <a:r>
              <a:rPr lang="en-US" altLang="zh-CN" sz="3200" b="1">
                <a:solidFill>
                  <a:srgbClr val="3333FF"/>
                </a:solidFill>
                <a:latin typeface="楷体"/>
                <a:ea typeface="楷体"/>
                <a:cs typeface="楷体"/>
              </a:rPr>
              <a:t>----</a:t>
            </a:r>
            <a:r>
              <a:rPr lang="zh-CN" altLang="en-US" sz="3200" b="1">
                <a:solidFill>
                  <a:srgbClr val="3333FF"/>
                </a:solidFill>
                <a:latin typeface="楷体"/>
                <a:ea typeface="楷体"/>
                <a:cs typeface="楷体"/>
              </a:rPr>
              <a:t>外号</a:t>
            </a:r>
            <a:r>
              <a:rPr lang="en-US" altLang="zh-CN" sz="3200" b="1">
                <a:solidFill>
                  <a:srgbClr val="3333FF"/>
                </a:solidFill>
                <a:latin typeface="楷体"/>
                <a:ea typeface="楷体"/>
                <a:cs typeface="楷体"/>
              </a:rPr>
              <a:t>----</a:t>
            </a:r>
            <a:r>
              <a:rPr lang="zh-CN" altLang="en-US" sz="3200" b="1">
                <a:solidFill>
                  <a:srgbClr val="3333FF"/>
                </a:solidFill>
                <a:latin typeface="楷体"/>
                <a:ea typeface="楷体"/>
                <a:cs typeface="楷体"/>
              </a:rPr>
              <a:t>有姓名</a:t>
            </a:r>
          </a:p>
          <a:p>
            <a:pPr>
              <a:spcBef>
                <a:spcPct val="50000"/>
              </a:spcBef>
            </a:pPr>
            <a:endParaRPr lang="en-US" altLang="zh-CN" b="1">
              <a:latin typeface="楷体"/>
              <a:ea typeface="楷体"/>
              <a:cs typeface="楷体"/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428625" y="4292600"/>
            <a:ext cx="8929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生活状态：卑微</a:t>
            </a:r>
            <a:r>
              <a:rPr lang="en-US" altLang="zh-CN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--</a:t>
            </a:r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有一定的地位</a:t>
            </a:r>
            <a:r>
              <a:rPr lang="en-US" altLang="zh-CN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--</a:t>
            </a:r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可以救助他人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  <p:bldP spid="38916" grpId="0"/>
      <p:bldP spid="38917" grpId="0"/>
      <p:bldP spid="389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1625" y="142852"/>
            <a:ext cx="8540750" cy="1143000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故乡人的共同点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12875"/>
            <a:ext cx="9144000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b="1" dirty="0">
                <a:latin typeface="楷体"/>
                <a:ea typeface="楷体"/>
                <a:cs typeface="楷体"/>
              </a:rPr>
              <a:t>     </a:t>
            </a:r>
            <a:r>
              <a:rPr lang="zh-CN" altLang="en-US" b="1" dirty="0" smtClean="0">
                <a:latin typeface="楷体"/>
                <a:ea typeface="楷体"/>
                <a:cs typeface="楷体"/>
              </a:rPr>
              <a:t>这</a:t>
            </a:r>
            <a:r>
              <a:rPr lang="zh-CN" altLang="en-US" b="1" dirty="0">
                <a:latin typeface="楷体"/>
                <a:ea typeface="楷体"/>
                <a:cs typeface="楷体"/>
              </a:rPr>
              <a:t>些人物都有一颗</a:t>
            </a:r>
            <a:r>
              <a:rPr lang="zh-CN" altLang="en-US" b="1" dirty="0">
                <a:solidFill>
                  <a:srgbClr val="CC3399"/>
                </a:solidFill>
                <a:latin typeface="楷体"/>
                <a:ea typeface="楷体"/>
                <a:cs typeface="楷体"/>
              </a:rPr>
              <a:t>随遇而安</a:t>
            </a:r>
            <a:r>
              <a:rPr lang="zh-CN" altLang="en-US" b="1" dirty="0">
                <a:latin typeface="楷体"/>
                <a:ea typeface="楷体"/>
                <a:cs typeface="楷体"/>
              </a:rPr>
              <a:t>的心，来认同这不安的人生。在认同中完成</a:t>
            </a:r>
            <a:r>
              <a:rPr lang="zh-CN" altLang="en-US" b="1" dirty="0">
                <a:solidFill>
                  <a:srgbClr val="CC3399"/>
                </a:solidFill>
                <a:latin typeface="楷体"/>
                <a:ea typeface="楷体"/>
                <a:cs typeface="楷体"/>
              </a:rPr>
              <a:t>安于此生</a:t>
            </a:r>
            <a:r>
              <a:rPr lang="zh-CN" altLang="en-US" b="1" dirty="0">
                <a:latin typeface="楷体"/>
                <a:ea typeface="楷体"/>
                <a:cs typeface="楷体"/>
              </a:rPr>
              <a:t>、</a:t>
            </a:r>
            <a:r>
              <a:rPr lang="zh-CN" altLang="en-US" b="1" dirty="0">
                <a:solidFill>
                  <a:srgbClr val="CC3399"/>
                </a:solidFill>
                <a:latin typeface="楷体"/>
                <a:ea typeface="楷体"/>
                <a:cs typeface="楷体"/>
              </a:rPr>
              <a:t>乐于此生</a:t>
            </a:r>
            <a:r>
              <a:rPr lang="zh-CN" altLang="en-US" b="1" dirty="0">
                <a:latin typeface="楷体"/>
                <a:ea typeface="楷体"/>
                <a:cs typeface="楷体"/>
              </a:rPr>
              <a:t>的生命体认。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285719" y="2924175"/>
            <a:ext cx="885828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/>
                <a:ea typeface="楷体"/>
                <a:cs typeface="楷体"/>
              </a:rPr>
              <a:t>   </a:t>
            </a:r>
            <a:r>
              <a:rPr lang="zh-CN" altLang="en-US" sz="3200" b="1" dirty="0">
                <a:latin typeface="楷体"/>
                <a:ea typeface="楷体"/>
                <a:cs typeface="楷体"/>
              </a:rPr>
              <a:t>这些人物都很</a:t>
            </a:r>
            <a:r>
              <a:rPr lang="zh-CN" altLang="en-US" sz="3200" b="1" dirty="0">
                <a:solidFill>
                  <a:srgbClr val="7030A0"/>
                </a:solidFill>
                <a:latin typeface="楷体"/>
                <a:ea typeface="楷体"/>
                <a:cs typeface="楷体"/>
              </a:rPr>
              <a:t>静</a:t>
            </a:r>
            <a:r>
              <a:rPr lang="zh-CN" altLang="en-US" sz="3200" b="1" dirty="0">
                <a:latin typeface="楷体"/>
                <a:ea typeface="楷体"/>
                <a:cs typeface="楷体"/>
              </a:rPr>
              <a:t>。静，是一种气质，也是一种修养。心浮气躁是成不了大气候的。世界是喧闹的，唯一的办法是</a:t>
            </a:r>
            <a:r>
              <a:rPr lang="zh-CN" altLang="en-US" sz="3200" b="1" dirty="0">
                <a:solidFill>
                  <a:srgbClr val="7030A0"/>
                </a:solidFill>
                <a:latin typeface="楷体"/>
                <a:ea typeface="楷体"/>
                <a:cs typeface="楷体"/>
              </a:rPr>
              <a:t>闹中取静</a:t>
            </a:r>
            <a:r>
              <a:rPr lang="zh-CN" altLang="en-US" sz="3200" b="1" dirty="0">
                <a:latin typeface="楷体"/>
                <a:ea typeface="楷体"/>
                <a:cs typeface="楷体"/>
              </a:rPr>
              <a:t>。   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357158" y="4422789"/>
            <a:ext cx="878684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/>
                <a:ea typeface="楷体"/>
                <a:cs typeface="楷体"/>
              </a:rPr>
              <a:t>    </a:t>
            </a:r>
            <a:r>
              <a:rPr lang="zh-CN" altLang="en-US" sz="3200" b="1" dirty="0">
                <a:latin typeface="楷体"/>
                <a:ea typeface="楷体"/>
                <a:cs typeface="楷体"/>
              </a:rPr>
              <a:t>这些人物都很</a:t>
            </a:r>
            <a:r>
              <a:rPr lang="zh-CN" altLang="en-US" sz="3200" b="1" dirty="0">
                <a:solidFill>
                  <a:srgbClr val="CC3399"/>
                </a:solidFill>
                <a:latin typeface="楷体"/>
                <a:ea typeface="楷体"/>
                <a:cs typeface="楷体"/>
              </a:rPr>
              <a:t>克制</a:t>
            </a:r>
            <a:r>
              <a:rPr lang="zh-CN" altLang="en-US" sz="3200" b="1" dirty="0">
                <a:solidFill>
                  <a:schemeClr val="tx2"/>
                </a:solidFill>
                <a:latin typeface="楷体"/>
                <a:ea typeface="楷体"/>
                <a:cs typeface="楷体"/>
              </a:rPr>
              <a:t>。</a:t>
            </a:r>
            <a:r>
              <a:rPr lang="zh-CN" altLang="en-US" sz="3200" b="1" dirty="0">
                <a:latin typeface="楷体"/>
                <a:ea typeface="楷体"/>
                <a:cs typeface="楷体"/>
              </a:rPr>
              <a:t>完善的性格应当是</a:t>
            </a:r>
            <a:r>
              <a:rPr lang="zh-CN" altLang="en-US" sz="3200" b="1" dirty="0">
                <a:solidFill>
                  <a:srgbClr val="CC3399"/>
                </a:solidFill>
                <a:latin typeface="楷体"/>
                <a:ea typeface="楷体"/>
                <a:cs typeface="楷体"/>
              </a:rPr>
              <a:t>感</a:t>
            </a:r>
            <a:r>
              <a:rPr lang="en-US" altLang="zh-CN" sz="3200" b="1" dirty="0">
                <a:solidFill>
                  <a:srgbClr val="CC3399"/>
                </a:solidFill>
                <a:latin typeface="楷体"/>
                <a:ea typeface="楷体"/>
                <a:cs typeface="楷体"/>
              </a:rPr>
              <a:t>  </a:t>
            </a:r>
            <a:r>
              <a:rPr lang="zh-CN" altLang="en-US" sz="3200" b="1" dirty="0">
                <a:solidFill>
                  <a:srgbClr val="CC3399"/>
                </a:solidFill>
                <a:latin typeface="楷体"/>
                <a:ea typeface="楷体"/>
                <a:cs typeface="楷体"/>
              </a:rPr>
              <a:t>情和理智的和谐统一</a:t>
            </a:r>
            <a:r>
              <a:rPr lang="zh-CN" altLang="en-US" sz="3200" b="1" dirty="0">
                <a:solidFill>
                  <a:schemeClr val="tx2"/>
                </a:solidFill>
                <a:latin typeface="楷体"/>
                <a:ea typeface="楷体"/>
                <a:cs typeface="楷体"/>
              </a:rPr>
              <a:t>。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428596" y="5500688"/>
            <a:ext cx="8715404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/>
                <a:ea typeface="楷体"/>
                <a:cs typeface="楷体"/>
              </a:rPr>
              <a:t>    </a:t>
            </a:r>
            <a:r>
              <a:rPr lang="zh-CN" altLang="en-US" sz="3200" b="1" dirty="0" smtClean="0">
                <a:latin typeface="楷体"/>
                <a:ea typeface="楷体"/>
                <a:cs typeface="楷体"/>
              </a:rPr>
              <a:t>作</a:t>
            </a:r>
            <a:r>
              <a:rPr lang="zh-CN" altLang="en-US" sz="3200" b="1" dirty="0">
                <a:latin typeface="楷体"/>
                <a:ea typeface="楷体"/>
                <a:cs typeface="楷体"/>
              </a:rPr>
              <a:t>者用“</a:t>
            </a:r>
            <a:r>
              <a:rPr lang="zh-CN" altLang="en-US" sz="3200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明净的世界观</a:t>
            </a:r>
            <a:r>
              <a:rPr lang="zh-CN" altLang="en-US" sz="3200" b="1" dirty="0">
                <a:latin typeface="楷体"/>
                <a:ea typeface="楷体"/>
                <a:cs typeface="楷体"/>
              </a:rPr>
              <a:t>”，看出了“</a:t>
            </a:r>
            <a:r>
              <a:rPr lang="zh-CN" altLang="en-US" sz="3200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生活中的美和诗意</a:t>
            </a:r>
            <a:r>
              <a:rPr lang="zh-CN" altLang="en-US" sz="3200" b="1" dirty="0">
                <a:latin typeface="楷体"/>
                <a:ea typeface="楷体"/>
                <a:cs typeface="楷体"/>
              </a:rPr>
              <a:t>”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uild="p"/>
      <p:bldP spid="39940" grpId="0"/>
      <p:bldP spid="39942" grpId="0"/>
      <p:bldP spid="3994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zh-CN" altLang="en-US" b="1">
                <a:latin typeface="楷体"/>
                <a:ea typeface="楷体"/>
                <a:cs typeface="楷体"/>
              </a:rPr>
              <a:t>写作特色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14375" y="1285875"/>
            <a:ext cx="7010400" cy="4114800"/>
          </a:xfrm>
        </p:spPr>
        <p:txBody>
          <a:bodyPr/>
          <a:lstStyle/>
          <a:p>
            <a:r>
              <a:rPr lang="zh-CN" altLang="en-US" sz="3600" b="1">
                <a:latin typeface="楷体"/>
                <a:ea typeface="楷体"/>
                <a:cs typeface="楷体"/>
              </a:rPr>
              <a:t>素、平淡、韵味无穷的语言</a:t>
            </a:r>
          </a:p>
          <a:p>
            <a:r>
              <a:rPr lang="zh-CN" altLang="en-US" sz="3600" b="1">
                <a:latin typeface="楷体"/>
                <a:ea typeface="楷体"/>
                <a:cs typeface="楷体"/>
              </a:rPr>
              <a:t>造境</a:t>
            </a:r>
            <a:r>
              <a:rPr lang="en-US" altLang="zh-CN" sz="3600" b="1">
                <a:latin typeface="楷体"/>
                <a:ea typeface="楷体"/>
                <a:cs typeface="楷体"/>
              </a:rPr>
              <a:t>-----</a:t>
            </a:r>
            <a:r>
              <a:rPr lang="zh-CN" altLang="en-US" sz="3600" b="1">
                <a:latin typeface="楷体"/>
                <a:ea typeface="楷体"/>
                <a:cs typeface="楷体"/>
              </a:rPr>
              <a:t>白描</a:t>
            </a:r>
            <a:r>
              <a:rPr lang="en-US" altLang="zh-CN" sz="3600" b="1">
                <a:latin typeface="楷体"/>
                <a:ea typeface="楷体"/>
                <a:cs typeface="楷体"/>
              </a:rPr>
              <a:t>-----</a:t>
            </a:r>
            <a:r>
              <a:rPr lang="zh-CN" altLang="en-US" sz="3600" b="1">
                <a:latin typeface="楷体"/>
                <a:ea typeface="楷体"/>
                <a:cs typeface="楷体"/>
              </a:rPr>
              <a:t>点睛的手法</a:t>
            </a:r>
          </a:p>
          <a:p>
            <a:r>
              <a:rPr lang="zh-CN" altLang="en-US" sz="3600" b="1">
                <a:latin typeface="楷体"/>
                <a:ea typeface="楷体"/>
                <a:cs typeface="楷体"/>
              </a:rPr>
              <a:t>独特、意味深长的结尾方式</a:t>
            </a:r>
          </a:p>
          <a:p>
            <a:r>
              <a:rPr lang="zh-CN" altLang="en-US" sz="3600" b="1">
                <a:latin typeface="楷体"/>
                <a:ea typeface="楷体"/>
                <a:cs typeface="楷体"/>
              </a:rPr>
              <a:t>推崇纯朴和谐生活境界的思想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143000" y="4214813"/>
            <a:ext cx="71278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latin typeface="楷体"/>
                <a:ea typeface="楷体"/>
                <a:cs typeface="楷体"/>
              </a:rPr>
              <a:t>简单一笔隐藏深刻内涵</a:t>
            </a:r>
            <a:r>
              <a:rPr lang="zh-CN" altLang="en-US" sz="3600" b="1">
                <a:solidFill>
                  <a:schemeClr val="tx2"/>
                </a:solidFill>
                <a:latin typeface="楷体"/>
                <a:ea typeface="楷体"/>
                <a:cs typeface="楷体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照应</a:t>
            </a:r>
            <a:r>
              <a:rPr lang="zh-CN" altLang="en-US" sz="3600" b="1">
                <a:solidFill>
                  <a:schemeClr val="tx2"/>
                </a:solidFill>
                <a:latin typeface="楷体"/>
                <a:ea typeface="楷体"/>
                <a:cs typeface="楷体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latin typeface="楷体"/>
                <a:ea typeface="楷体"/>
                <a:cs typeface="楷体"/>
              </a:rPr>
              <a:t>细微之处凸现文化气息</a:t>
            </a:r>
            <a:r>
              <a:rPr lang="zh-CN" altLang="en-US" sz="3600" b="1">
                <a:solidFill>
                  <a:schemeClr val="tx2"/>
                </a:solidFill>
                <a:latin typeface="楷体"/>
                <a:ea typeface="楷体"/>
                <a:cs typeface="楷体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姓名</a:t>
            </a:r>
            <a:r>
              <a:rPr lang="zh-CN" altLang="en-US" sz="3600" b="1">
                <a:solidFill>
                  <a:schemeClr val="tx2"/>
                </a:solidFill>
                <a:latin typeface="楷体"/>
                <a:ea typeface="楷体"/>
                <a:cs typeface="楷体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latin typeface="楷体"/>
                <a:ea typeface="楷体"/>
                <a:cs typeface="楷体"/>
              </a:rPr>
              <a:t>平凡生活张显纯美人性</a:t>
            </a:r>
            <a:r>
              <a:rPr lang="zh-CN" altLang="en-US" sz="3600" b="1">
                <a:solidFill>
                  <a:schemeClr val="tx2"/>
                </a:solidFill>
                <a:latin typeface="楷体"/>
                <a:ea typeface="楷体"/>
                <a:cs typeface="楷体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品性</a:t>
            </a:r>
            <a:r>
              <a:rPr lang="zh-CN" altLang="en-US" sz="3600" b="1">
                <a:solidFill>
                  <a:schemeClr val="tx2"/>
                </a:solidFill>
                <a:latin typeface="楷体"/>
                <a:ea typeface="楷体"/>
                <a:cs typeface="楷体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build="p"/>
      <p:bldP spid="409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en-US" altLang="zh-CN" b="1">
                <a:latin typeface="楷体"/>
                <a:ea typeface="楷体"/>
                <a:cs typeface="楷体"/>
              </a:rPr>
              <a:t>   </a:t>
            </a:r>
            <a:r>
              <a:rPr lang="zh-CN" altLang="en-US" b="1">
                <a:latin typeface="楷体"/>
                <a:ea typeface="楷体"/>
                <a:cs typeface="楷体"/>
              </a:rPr>
              <a:t>他是深受读者喜欢的作家之一，是真正在作品中体现了人生与人生态度的一位。解放后长期担任编辑工作，曾参与创作现代京剧</a:t>
            </a:r>
            <a:r>
              <a:rPr lang="en-US" altLang="zh-CN" b="1">
                <a:latin typeface="楷体"/>
                <a:ea typeface="楷体"/>
                <a:cs typeface="楷体"/>
              </a:rPr>
              <a:t>《</a:t>
            </a:r>
            <a:r>
              <a:rPr lang="zh-CN" altLang="en-US" b="1">
                <a:latin typeface="楷体"/>
                <a:ea typeface="楷体"/>
                <a:cs typeface="楷体"/>
              </a:rPr>
              <a:t>沙家浜</a:t>
            </a:r>
            <a:r>
              <a:rPr lang="en-US" altLang="zh-CN" b="1">
                <a:latin typeface="楷体"/>
                <a:ea typeface="楷体"/>
                <a:cs typeface="楷体"/>
              </a:rPr>
              <a:t>》</a:t>
            </a:r>
            <a:r>
              <a:rPr lang="zh-CN" altLang="en-US" b="1">
                <a:latin typeface="楷体"/>
                <a:ea typeface="楷体"/>
                <a:cs typeface="楷体"/>
              </a:rPr>
              <a:t>的剧本。</a:t>
            </a:r>
            <a:r>
              <a:rPr lang="en-US" altLang="zh-CN" b="1">
                <a:latin typeface="楷体"/>
                <a:ea typeface="楷体"/>
                <a:cs typeface="楷体"/>
              </a:rPr>
              <a:t>1940</a:t>
            </a:r>
            <a:r>
              <a:rPr lang="zh-CN" altLang="en-US" b="1">
                <a:latin typeface="楷体"/>
                <a:ea typeface="楷体"/>
                <a:cs typeface="楷体"/>
              </a:rPr>
              <a:t>年发表第一篇作品，</a:t>
            </a:r>
            <a:r>
              <a:rPr lang="en-US" altLang="zh-CN" b="1">
                <a:latin typeface="楷体"/>
                <a:ea typeface="楷体"/>
                <a:cs typeface="楷体"/>
              </a:rPr>
              <a:t>1947</a:t>
            </a:r>
            <a:r>
              <a:rPr lang="zh-CN" altLang="en-US" b="1">
                <a:latin typeface="楷体"/>
                <a:ea typeface="楷体"/>
                <a:cs typeface="楷体"/>
              </a:rPr>
              <a:t>年曾出版过短篇小说集</a:t>
            </a:r>
            <a:r>
              <a:rPr lang="en-US" altLang="zh-CN" b="1">
                <a:latin typeface="楷体"/>
                <a:ea typeface="楷体"/>
                <a:cs typeface="楷体"/>
              </a:rPr>
              <a:t>《</a:t>
            </a:r>
            <a:r>
              <a:rPr lang="zh-CN" altLang="en-US" b="1">
                <a:latin typeface="楷体"/>
                <a:ea typeface="楷体"/>
                <a:cs typeface="楷体"/>
              </a:rPr>
              <a:t>邂逅集</a:t>
            </a:r>
            <a:r>
              <a:rPr lang="en-US" altLang="zh-CN" b="1">
                <a:latin typeface="楷体"/>
                <a:ea typeface="楷体"/>
                <a:cs typeface="楷体"/>
              </a:rPr>
              <a:t>》</a:t>
            </a:r>
            <a:r>
              <a:rPr lang="zh-CN" altLang="en-US" b="1">
                <a:latin typeface="楷体"/>
                <a:ea typeface="楷体"/>
                <a:cs typeface="楷体"/>
              </a:rPr>
              <a:t>，</a:t>
            </a:r>
            <a:r>
              <a:rPr lang="en-US" altLang="zh-CN" b="1">
                <a:latin typeface="楷体"/>
                <a:ea typeface="楷体"/>
                <a:cs typeface="楷体"/>
              </a:rPr>
              <a:t>1963</a:t>
            </a:r>
            <a:r>
              <a:rPr lang="zh-CN" altLang="en-US" b="1">
                <a:latin typeface="楷体"/>
                <a:ea typeface="楷体"/>
                <a:cs typeface="楷体"/>
              </a:rPr>
              <a:t>年出版</a:t>
            </a:r>
            <a:r>
              <a:rPr lang="en-US" altLang="zh-CN" b="1">
                <a:latin typeface="楷体"/>
                <a:ea typeface="楷体"/>
                <a:cs typeface="楷体"/>
              </a:rPr>
              <a:t>《</a:t>
            </a:r>
            <a:r>
              <a:rPr lang="zh-CN" altLang="en-US" b="1">
                <a:latin typeface="楷体"/>
                <a:ea typeface="楷体"/>
                <a:cs typeface="楷体"/>
              </a:rPr>
              <a:t>羊舍的夜晚</a:t>
            </a:r>
            <a:r>
              <a:rPr lang="en-US" altLang="zh-CN" b="1">
                <a:latin typeface="楷体"/>
                <a:ea typeface="楷体"/>
                <a:cs typeface="楷体"/>
              </a:rPr>
              <a:t>》</a:t>
            </a:r>
            <a:r>
              <a:rPr lang="zh-CN" altLang="en-US" b="1">
                <a:latin typeface="楷体"/>
                <a:ea typeface="楷体"/>
                <a:cs typeface="楷体"/>
              </a:rPr>
              <a:t>，文革后出版</a:t>
            </a:r>
            <a:r>
              <a:rPr lang="en-US" altLang="zh-CN" b="1">
                <a:latin typeface="楷体"/>
                <a:ea typeface="楷体"/>
                <a:cs typeface="楷体"/>
              </a:rPr>
              <a:t>《</a:t>
            </a:r>
            <a:r>
              <a:rPr lang="zh-CN" altLang="en-US" b="1">
                <a:latin typeface="楷体"/>
                <a:ea typeface="楷体"/>
                <a:cs typeface="楷体"/>
              </a:rPr>
              <a:t>汪曾祺小说选</a:t>
            </a:r>
            <a:r>
              <a:rPr lang="en-US" altLang="zh-CN" b="1">
                <a:latin typeface="楷体"/>
                <a:ea typeface="楷体"/>
                <a:cs typeface="楷体"/>
              </a:rPr>
              <a:t>》</a:t>
            </a:r>
            <a:r>
              <a:rPr lang="zh-CN" altLang="en-US" b="1">
                <a:latin typeface="楷体"/>
                <a:ea typeface="楷体"/>
                <a:cs typeface="楷体"/>
              </a:rPr>
              <a:t>、</a:t>
            </a:r>
            <a:r>
              <a:rPr lang="en-US" altLang="zh-CN" b="1">
                <a:latin typeface="楷体"/>
                <a:ea typeface="楷体"/>
                <a:cs typeface="楷体"/>
              </a:rPr>
              <a:t>《</a:t>
            </a:r>
            <a:r>
              <a:rPr lang="zh-CN" altLang="en-US" b="1">
                <a:solidFill>
                  <a:srgbClr val="E46C0A"/>
                </a:solidFill>
                <a:latin typeface="楷体"/>
                <a:ea typeface="楷体"/>
                <a:cs typeface="楷体"/>
              </a:rPr>
              <a:t>晚饭花集</a:t>
            </a:r>
            <a:r>
              <a:rPr lang="en-US" altLang="zh-CN" b="1">
                <a:latin typeface="楷体"/>
                <a:ea typeface="楷体"/>
                <a:cs typeface="楷体"/>
              </a:rPr>
              <a:t>》</a:t>
            </a:r>
            <a:r>
              <a:rPr lang="zh-CN" altLang="en-US" b="1">
                <a:latin typeface="楷体"/>
                <a:ea typeface="楷体"/>
                <a:cs typeface="楷体"/>
              </a:rPr>
              <a:t>等。创作以散文、小说居多，文风受沈从文影响但似更恬淡。八十年代之后，文学不再承载太多的政治功能，读者开始更注重作品的审美性，汪曾祺的作品开始受到人们的重视，八十年代中期，他的</a:t>
            </a:r>
            <a:r>
              <a:rPr lang="en-US" altLang="zh-CN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受戒</a:t>
            </a:r>
            <a:r>
              <a:rPr lang="en-US" altLang="zh-CN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》</a:t>
            </a:r>
            <a:r>
              <a:rPr lang="zh-CN" altLang="en-US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、</a:t>
            </a:r>
            <a:r>
              <a:rPr lang="en-US" altLang="zh-CN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大淖纪事</a:t>
            </a:r>
            <a:r>
              <a:rPr lang="en-US" altLang="zh-CN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》</a:t>
            </a:r>
            <a:r>
              <a:rPr lang="zh-CN" altLang="en-US" b="1">
                <a:latin typeface="楷体"/>
                <a:ea typeface="楷体"/>
                <a:cs typeface="楷体"/>
              </a:rPr>
              <a:t>更被视为是“文化寻根文学”的一部分。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85875" y="357188"/>
            <a:ext cx="7010400" cy="1527175"/>
          </a:xfrm>
        </p:spPr>
        <p:txBody>
          <a:bodyPr/>
          <a:lstStyle/>
          <a:p>
            <a:r>
              <a:rPr lang="en-US" altLang="zh-CN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晚饭花</a:t>
            </a:r>
            <a:r>
              <a:rPr lang="en-US" altLang="zh-CN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》 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43000" y="1500188"/>
            <a:ext cx="7572375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b="1">
                <a:latin typeface="楷体"/>
                <a:ea typeface="楷体"/>
                <a:cs typeface="楷体"/>
              </a:rPr>
              <a:t>      </a:t>
            </a:r>
            <a:r>
              <a:rPr lang="zh-CN" altLang="en-US" b="1">
                <a:latin typeface="楷体"/>
                <a:ea typeface="楷体"/>
                <a:cs typeface="楷体"/>
              </a:rPr>
              <a:t>晚饭花就是野茉莉。因为是在黄昏时开花，晚饭前后开得最为热闹，故又名晚饭花 </a:t>
            </a:r>
            <a:endParaRPr lang="en-US" altLang="zh-CN" b="1">
              <a:latin typeface="楷体"/>
              <a:ea typeface="楷体"/>
              <a:cs typeface="楷体"/>
            </a:endParaRPr>
          </a:p>
          <a:p>
            <a:pPr>
              <a:buFont typeface="Wingdings" pitchFamily="2" charset="2"/>
              <a:buNone/>
            </a:pPr>
            <a:endParaRPr lang="en-US" altLang="zh-CN" b="1">
              <a:latin typeface="楷体"/>
              <a:ea typeface="楷体"/>
              <a:cs typeface="楷体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>
                <a:latin typeface="楷体"/>
                <a:ea typeface="楷体"/>
                <a:cs typeface="楷体"/>
              </a:rPr>
              <a:t>推荐阅读：</a:t>
            </a:r>
            <a:r>
              <a:rPr lang="en-US" altLang="zh-CN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受戒</a:t>
            </a:r>
            <a:r>
              <a:rPr lang="en-US" altLang="zh-CN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》</a:t>
            </a:r>
            <a:r>
              <a:rPr lang="zh-CN" altLang="en-US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、</a:t>
            </a:r>
            <a:r>
              <a:rPr lang="en-US" altLang="zh-CN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大淖纪事</a:t>
            </a:r>
            <a:r>
              <a:rPr lang="en-US" altLang="zh-CN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》</a:t>
            </a:r>
            <a:endParaRPr lang="zh-CN" altLang="en-US" b="1">
              <a:latin typeface="楷体"/>
              <a:ea typeface="楷体"/>
              <a:cs typeface="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b="1">
                <a:latin typeface="楷体"/>
                <a:ea typeface="楷体"/>
                <a:cs typeface="楷体"/>
              </a:rPr>
              <a:t>一、梳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779838" y="1916113"/>
            <a:ext cx="5364162" cy="4114800"/>
          </a:xfrm>
        </p:spPr>
        <p:txBody>
          <a:bodyPr/>
          <a:lstStyle/>
          <a:p>
            <a:r>
              <a:rPr lang="zh-CN" altLang="en-US" sz="4400" b="1" dirty="0">
                <a:latin typeface="楷体"/>
                <a:ea typeface="楷体"/>
                <a:cs typeface="楷体"/>
              </a:rPr>
              <a:t>梳理文章内容结构</a:t>
            </a:r>
          </a:p>
          <a:p>
            <a:pPr>
              <a:buFont typeface="Wingdings" pitchFamily="2" charset="2"/>
              <a:buNone/>
            </a:pPr>
            <a:endParaRPr lang="zh-CN" altLang="en-US" sz="4400" b="1" dirty="0">
              <a:latin typeface="楷体"/>
              <a:ea typeface="楷体"/>
              <a:cs typeface="楷体"/>
            </a:endParaRPr>
          </a:p>
          <a:p>
            <a:r>
              <a:rPr lang="zh-CN" altLang="en-US" sz="4400" b="1" dirty="0">
                <a:latin typeface="楷体"/>
                <a:ea typeface="楷体"/>
                <a:cs typeface="楷体"/>
              </a:rPr>
              <a:t>明确作者情感态度</a:t>
            </a:r>
          </a:p>
        </p:txBody>
      </p:sp>
      <p:pic>
        <p:nvPicPr>
          <p:cNvPr id="17413" name="Picture 5" descr="CD002287-059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700213"/>
            <a:ext cx="331152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b="1">
                <a:latin typeface="楷体"/>
                <a:ea typeface="楷体"/>
                <a:cs typeface="楷体"/>
              </a:rPr>
              <a:t>二、品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786182" y="2276475"/>
            <a:ext cx="5178431" cy="26035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4400" b="1" dirty="0">
                <a:latin typeface="楷体"/>
                <a:ea typeface="楷体"/>
                <a:cs typeface="楷体"/>
              </a:rPr>
              <a:t>汪曾祺的写作特色</a:t>
            </a:r>
          </a:p>
        </p:txBody>
      </p:sp>
      <p:pic>
        <p:nvPicPr>
          <p:cNvPr id="18435" name="Picture 5" descr="f42b0508c545d526e92488fd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00240"/>
            <a:ext cx="3535356" cy="4283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285750"/>
            <a:ext cx="7010400" cy="1527175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打鱼的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71625"/>
            <a:ext cx="9144000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4000" b="1" dirty="0">
                <a:latin typeface="楷体"/>
                <a:ea typeface="楷体"/>
                <a:cs typeface="楷体"/>
              </a:rPr>
              <a:t>朗读课文，思考：</a:t>
            </a:r>
          </a:p>
          <a:p>
            <a:pPr>
              <a:buFont typeface="Wingdings" pitchFamily="2" charset="2"/>
              <a:buNone/>
            </a:pPr>
            <a:r>
              <a:rPr lang="en-US" altLang="zh-CN" sz="4000" b="1" dirty="0">
                <a:latin typeface="楷体"/>
                <a:ea typeface="楷体"/>
                <a:cs typeface="楷体"/>
              </a:rPr>
              <a:t>1</a:t>
            </a:r>
            <a:r>
              <a:rPr lang="zh-CN" altLang="en-US" sz="4000" b="1" dirty="0">
                <a:latin typeface="楷体"/>
                <a:ea typeface="楷体"/>
                <a:cs typeface="楷体"/>
              </a:rPr>
              <a:t>、文章所写的几种打鱼方式里，哪些是详写？</a:t>
            </a:r>
          </a:p>
          <a:p>
            <a:pPr>
              <a:buFont typeface="Wingdings" pitchFamily="2" charset="2"/>
              <a:buNone/>
            </a:pPr>
            <a:r>
              <a:rPr lang="en-US" altLang="zh-CN" sz="4000" b="1" dirty="0">
                <a:latin typeface="楷体"/>
                <a:ea typeface="楷体"/>
                <a:cs typeface="楷体"/>
              </a:rPr>
              <a:t>2</a:t>
            </a:r>
            <a:r>
              <a:rPr lang="zh-CN" altLang="en-US" sz="4000" b="1" dirty="0">
                <a:latin typeface="楷体"/>
                <a:ea typeface="楷体"/>
                <a:cs typeface="楷体"/>
              </a:rPr>
              <a:t>、第一、二种和第五种打鱼方式各自有什么特点？有没有共同点？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284663" y="0"/>
            <a:ext cx="4859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梳理文章内容结构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285750"/>
            <a:ext cx="7010400" cy="1527175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打鱼的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71625"/>
            <a:ext cx="9144000" cy="4114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 dirty="0">
                <a:latin typeface="楷体"/>
                <a:ea typeface="楷体"/>
                <a:cs typeface="楷体"/>
              </a:rPr>
              <a:t>讨论并归纳：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600" b="1" dirty="0">
                <a:latin typeface="楷体"/>
                <a:ea typeface="楷体"/>
                <a:cs typeface="楷体"/>
              </a:rPr>
              <a:t>1</a:t>
            </a:r>
            <a:r>
              <a:rPr lang="zh-CN" altLang="en-US" sz="3600" b="1" dirty="0">
                <a:latin typeface="楷体"/>
                <a:ea typeface="楷体"/>
                <a:cs typeface="楷体"/>
              </a:rPr>
              <a:t>、作者先详写前两种打鱼方式，然后详写第五种，似乎冲淡了打鱼的艰辛，能否删去？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600" b="1" dirty="0">
                <a:latin typeface="楷体"/>
                <a:ea typeface="楷体"/>
                <a:cs typeface="楷体"/>
              </a:rPr>
              <a:t>2</a:t>
            </a:r>
            <a:r>
              <a:rPr lang="zh-CN" altLang="en-US" sz="3600" b="1" dirty="0">
                <a:latin typeface="楷体"/>
                <a:ea typeface="楷体"/>
                <a:cs typeface="楷体"/>
              </a:rPr>
              <a:t>、文章以“女人很少打鱼”做开头，有什么用作</a:t>
            </a:r>
            <a:r>
              <a:rPr lang="zh-CN" altLang="en-US" sz="3600" b="1" dirty="0" smtClean="0">
                <a:latin typeface="楷体"/>
                <a:ea typeface="楷体"/>
                <a:cs typeface="楷体"/>
              </a:rPr>
              <a:t>？</a:t>
            </a:r>
            <a:endParaRPr lang="zh-CN" altLang="en-US" sz="3600" b="1" dirty="0">
              <a:latin typeface="楷体"/>
              <a:ea typeface="楷体"/>
              <a:cs typeface="楷体"/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4284663" y="0"/>
            <a:ext cx="4859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</a:rPr>
              <a:t>梳理文章内容结构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>
                <a:latin typeface="楷体" pitchFamily="49" charset="-122"/>
                <a:ea typeface="楷体" pitchFamily="49" charset="-122"/>
                <a:cs typeface="楷体"/>
              </a:rPr>
              <a:t>1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/>
              </a:rPr>
              <a:t>、作者先详写前两种打鱼方式，然后详写第五种，似乎冲淡了打鱼的艰辛，能否删去？</a:t>
            </a:r>
          </a:p>
        </p:txBody>
      </p:sp>
      <p:sp>
        <p:nvSpPr>
          <p:cNvPr id="491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/>
              <a:t>作者运用了对比的手法，把前面几种打鱼方式的豪迈、痛快与最后一种打鱼方式的平淡作对比，让人物形象更加鲜明，突出了打鱼人在这种艰辛的生活中的隐忍与坦然。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456</TotalTime>
  <Words>2748</Words>
  <Application>Microsoft Office PowerPoint</Application>
  <PresentationFormat>全屏显示(4:3)</PresentationFormat>
  <Paragraphs>145</Paragraphs>
  <Slides>29</Slides>
  <Notes>1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古瓶荷花</vt:lpstr>
      <vt:lpstr>故乡人</vt:lpstr>
      <vt:lpstr>幻灯片 2</vt:lpstr>
      <vt:lpstr>幻灯片 3</vt:lpstr>
      <vt:lpstr>《晚饭花》 </vt:lpstr>
      <vt:lpstr>一、梳</vt:lpstr>
      <vt:lpstr>二、品</vt:lpstr>
      <vt:lpstr>打鱼的</vt:lpstr>
      <vt:lpstr>打鱼的</vt:lpstr>
      <vt:lpstr>1、作者先详写前两种打鱼方式，然后详写第五种，似乎冲淡了打鱼的艰辛，能否删去？</vt:lpstr>
      <vt:lpstr>2、文章以“女人很少打鱼”做开头，有什么用作？</vt:lpstr>
      <vt:lpstr>打鱼的</vt:lpstr>
      <vt:lpstr>3、作者写作目的何在？</vt:lpstr>
      <vt:lpstr>幻灯片 13</vt:lpstr>
      <vt:lpstr>金大力</vt:lpstr>
      <vt:lpstr>金大力</vt:lpstr>
      <vt:lpstr>金大力</vt:lpstr>
      <vt:lpstr>钓鱼的医生</vt:lpstr>
      <vt:lpstr>幻灯片 18</vt:lpstr>
      <vt:lpstr>王淡人</vt:lpstr>
      <vt:lpstr>王淡人</vt:lpstr>
      <vt:lpstr>王淡人</vt:lpstr>
      <vt:lpstr>幻灯片 22</vt:lpstr>
      <vt:lpstr>幻灯片 23</vt:lpstr>
      <vt:lpstr>幻灯片 24</vt:lpstr>
      <vt:lpstr>修合存心</vt:lpstr>
      <vt:lpstr>幻灯片 26</vt:lpstr>
      <vt:lpstr>       为什么会选这三类人？三部分间有何联系？</vt:lpstr>
      <vt:lpstr>故乡人的共同点</vt:lpstr>
      <vt:lpstr>写作特色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故乡人</dc:title>
  <dc:subject>www.ywzx8.com</dc:subject>
  <dc:creator>www.ywzx8.com</dc:creator>
  <cp:keywords>www.ywzx8.com</cp:keywords>
  <dc:description>中学语文在线-免费资源站（www.ywzx8.com）</dc:description>
  <cp:lastModifiedBy>Administrator</cp:lastModifiedBy>
  <cp:revision>www.ywzx8.com</cp:revision>
  <dcterms:created xsi:type="dcterms:W3CDTF">2014-10-22T07:14:19Z</dcterms:created>
  <dcterms:modified xsi:type="dcterms:W3CDTF">2014-10-31T03:27:49Z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