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71" r:id="rId4"/>
    <p:sldId id="272" r:id="rId5"/>
    <p:sldId id="273" r:id="rId6"/>
    <p:sldId id="274" r:id="rId7"/>
    <p:sldId id="275" r:id="rId8"/>
    <p:sldId id="276" r:id="rId9"/>
    <p:sldId id="277" r:id="rId10"/>
    <p:sldId id="278" r:id="rId11"/>
    <p:sldId id="279" r:id="rId12"/>
    <p:sldId id="257" r:id="rId13"/>
    <p:sldId id="258" r:id="rId14"/>
    <p:sldId id="259" r:id="rId15"/>
    <p:sldId id="260" r:id="rId16"/>
    <p:sldId id="261" r:id="rId17"/>
    <p:sldId id="262" r:id="rId18"/>
    <p:sldId id="263" r:id="rId19"/>
    <p:sldId id="264" r:id="rId20"/>
    <p:sldId id="265" r:id="rId21"/>
    <p:sldId id="266" r:id="rId22"/>
    <p:sldId id="267" r:id="rId23"/>
    <p:sldId id="268" r:id="rId24"/>
    <p:sldId id="26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第五单元闯关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25《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杜甫诗三首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》</a:t>
            </a:r>
            <a:endParaRPr lang="en-US" altLang="zh-CN" sz="2400" b="1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翻译句子</a:t>
            </a:r>
            <a:endParaRPr lang="zh-CN" altLang="en-US" sz="2400" b="1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．存者且偷生，死者长已矣！</a:t>
            </a:r>
            <a:endParaRPr lang="zh-CN" altLang="en-US" sz="2400" b="1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，夜久语声绝，如闻泣幽咽。</a:t>
            </a:r>
            <a:endParaRPr lang="zh-CN" altLang="en-US" sz="2400" b="1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问答题</a:t>
            </a:r>
            <a:endParaRPr lang="zh-CN" altLang="en-US" sz="2400" b="1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1.“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会当临绝顶，一览众山小”如何理解？</a:t>
            </a:r>
            <a:endParaRPr lang="zh-CN" altLang="en-US" sz="2400" b="1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2.“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造化钟神秀，阴阳割昏晓”中“割”有什么特殊效果？</a:t>
            </a:r>
            <a:endParaRPr lang="zh-CN" altLang="en-US" sz="2400" b="1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赏析“感时花溅泪，恨别鸟惊心”</a:t>
            </a:r>
            <a:endParaRPr lang="zh-CN" altLang="en-US" sz="2400" b="1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赏析“烽火连三月，家书抵万金”</a:t>
            </a:r>
            <a:endParaRPr lang="zh-CN" altLang="en-US" sz="2400" b="1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5.“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国破山河在，成春草木深”“破”和“深”如何理解？</a:t>
            </a:r>
            <a:endParaRPr lang="zh-CN" altLang="en-US" sz="2400" b="1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6.《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石壕吏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》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主旨是什么？</a:t>
            </a:r>
            <a:endParaRPr lang="zh-CN" altLang="en-US" sz="2400" b="1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7.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杜甫诗题目是石壕吏，但是却只写一句石壕吏，这怎样理解？这采用什么写法？</a:t>
            </a:r>
            <a:endParaRPr lang="zh-CN" altLang="en-US" sz="2400" b="1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有人说唐军镇压安史之乱是正义的，老翁逃走是不爱国的表现，你是怎样看的？</a:t>
            </a:r>
            <a:endParaRPr lang="zh-CN" altLang="en-US" sz="2400" b="1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比较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《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春望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》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之“望”和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《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望岳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》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之“望”的不同？</a:t>
            </a:r>
            <a:endParaRPr lang="zh-CN" altLang="en-US" sz="2400" b="1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</a:rPr>
              <a:t>               典型例题</a:t>
            </a:r>
            <a:endParaRPr lang="zh-CN" altLang="en-US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0" y="0"/>
            <a:ext cx="9144000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（一）林尽水源，便得一山，山有小口，仿佛若有光。便舍船，从口入。初极狭，才通人。复行数十步，豁然开朗。土地平旷，屋舍俨然，有良田美池桑竹之属，阡陌交通，鸡犬相闻。其中往来种作，男女衣着，悉如外人；黄发垂髫，并怡然自乐。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  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见渔人，乃大惊，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问所从来，具答之，便要还家，设酒杀鸡作食，村中闻有此人，咸来问讯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。自云先世避秦时乱，率妻子邑人来此绝境，不复出焉；遂与外人间隔。问今是何世，乃不知有汉，无论魏晋。此人一一为具言所闻，皆叹惋。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余人各复延至其家，皆出酒食。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停数日辞去，此中人语云：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不足为外人道也！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</a:t>
            </a:r>
            <a:endParaRPr lang="en-US" altLang="zh-CN" sz="2400" b="1" dirty="0" smtClean="0">
              <a:latin typeface="Times New Roman" pitchFamily="18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⒈解释加点字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⑴具答之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宋体" pitchFamily="2" charset="-122"/>
                <a:cs typeface="宋体" pitchFamily="2" charset="-122"/>
              </a:rPr>
              <a:t>（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宋体" pitchFamily="2" charset="-122"/>
                <a:cs typeface="宋体" pitchFamily="2" charset="-122"/>
              </a:rPr>
              <a:t>）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   ⑵有良田美池桑竹之属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宋体" pitchFamily="2" charset="-122"/>
                <a:cs typeface="宋体" pitchFamily="2" charset="-122"/>
              </a:rPr>
              <a:t>（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宋体" pitchFamily="2" charset="-122"/>
                <a:cs typeface="宋体" pitchFamily="2" charset="-122"/>
              </a:rPr>
              <a:t>）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⑶ 屋舍俨然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宋体" pitchFamily="2" charset="-122"/>
                <a:cs typeface="宋体" pitchFamily="2" charset="-122"/>
              </a:rPr>
              <a:t>（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      ）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⑷各复延至其家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宋体" pitchFamily="2" charset="-122"/>
                <a:cs typeface="宋体" pitchFamily="2" charset="-122"/>
              </a:rPr>
              <a:t>（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宋体" pitchFamily="2" charset="-122"/>
                <a:cs typeface="宋体" pitchFamily="2" charset="-122"/>
              </a:rPr>
              <a:t>）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  ⑸乃不知有汉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宋体" pitchFamily="2" charset="-122"/>
                <a:cs typeface="宋体" pitchFamily="2" charset="-122"/>
              </a:rPr>
              <a:t>（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宋体" pitchFamily="2" charset="-122"/>
                <a:cs typeface="宋体" pitchFamily="2" charset="-122"/>
              </a:rPr>
              <a:t>）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   ⑹便要还家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宋体" pitchFamily="2" charset="-122"/>
                <a:cs typeface="宋体" pitchFamily="2" charset="-122"/>
              </a:rPr>
              <a:t>（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      ）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⒉下列加点字与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皆叹惋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句中的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皆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字意义不同的是（   ）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A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、男女衣着，悉如外人     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B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、村中闻有此人，咸来问讯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C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、而两狼之并驱如故       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D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、黄发垂髫并怡然自乐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　　　　　　　　　　　    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0" y="0"/>
            <a:ext cx="9144000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⒊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有些成语出自本文，请写出两个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    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、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              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⒋下列加点词语用法与其他三项不同的是（       ）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A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、阡陌交通   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B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、率妻子邑人来此绝境    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C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、无论魏晋   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D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、设酒杀鸡作食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⒌翻译句子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1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）此人一一为具言所闻，皆叹惋。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译文：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　　　　　　　　　　　　　　　　　　　　　　　　　　　　　　　　　　　　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                                                                                    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2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）自云先世避秦时乱，率妻子邑人来此绝境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译文：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　　　　　　　　　　　　　　　　　　　　　　　　　　　　　　　　　　　　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                                                                               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⒍留白，是绘画艺术的一种手法，文学创作中也不乏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留白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，它给读者留下了许多想像的空间，你认为本文何处运用了这种手法，试简要分析。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　　　　　　　　　　　　　　　　　　　　　　　　　　　　　　　　　　　　　　　　　　   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（二）山不在高，有仙则名。水不在深，有龙则灵。斯是陋室，惟吾德馨。苔痕上阶绿，草色入帘青。谈笑有鸿儒，往来无白丁。可以调素琴，阅金经。无丝竹之乱耳，无案牍之劳形。南阳诸葛庐，西蜀子云亭。孔子云：何陋之有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?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0"/>
            <a:ext cx="9144000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⒈《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陋室铭</a:t>
            </a: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》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是古代散文中的名篇，采用了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                   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的写法。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⒉解释下列句中加点的字。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(1)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有仙则名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　　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)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　　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(2)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斯是陋室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(        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(3)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惟吾德馨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(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　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　　　　　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(4)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无案牍之劳形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(        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⒊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无丝竹之乱耳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中的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字与下列各句加点的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字用法相同的一项是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(    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A.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　策之不以其道             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B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．予独爱莲之出淤泥而不染  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C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．多助之至，天下顺之       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D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．燕雀安知鸿鹄之志哉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⒋翻译下面的句子。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无丝竹之乱耳，无案牍之劳形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　　　　　　　　　　　　　　　　　　　　　　　　　　　　　　　　　　　　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                              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⒌作者引用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南阳诸葛庐，西蜀子云亭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的典故是为了说明（      ）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A.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自己和诸葛亮、扬雄一样都居住在陋室中。   　　　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B.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自己的陋室可以和诸葛庐、子云亭齐名。       　　　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C.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以古代名贤自况，表明自己也具有古代名贤的志趣和抱负。         　　　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D.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表明作者怀念诸葛亮、扬子云。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0" y="0"/>
            <a:ext cx="9144000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（三）水陆草木之花，可爱者甚蕃。晋陶渊明独爱菊。自李唐来，世人甚爱牡丹。予独爱莲之出淤泥而不染，濯清涟而不妖，中通外直，不蔓不枝，香远益清，亭亭净植，可远观而不可亵玩焉。</a:t>
            </a:r>
            <a:endParaRPr kumimoji="0" 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予谓菊，花之隐逸者也；牡丹，花之富贵者也；莲，花之君子者也。噫！菊之爱，陶后鲜有闻。莲之爱，同予者何人？牡丹之爱，宜乎众矣。</a:t>
            </a:r>
            <a:endParaRPr kumimoji="0" 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⒈解释下列加点的词语。</a:t>
            </a:r>
            <a:endParaRPr kumimoji="0" 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⑴可爱者甚蕃（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    ）      ⑵濯清涟而不妖（       ）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⑶香远益清（     ）        ⑷可远观而不可亵玩焉（      ）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⒉　翻译文言语句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菊之爱，陶后鲜有闻。莲之爱，同予者何人？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                                                                  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⒊　选文第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1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节从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　　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、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　　　　　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、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　　　　　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三个方面对莲花进行了描写。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⒋　短文赞扬莲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出淤泥而不染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的高贵品质，实则是作者思想情怀的抒发，可现实生活中，有人却认为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近朱者赤，近墨者黑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。对这两种观点，你是怎样对待的？请简述理由。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                                                                        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0" y="0"/>
            <a:ext cx="9144000" cy="7109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143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⒌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　模仿例句，用同样的方法造句。</a:t>
            </a:r>
            <a:endParaRPr kumimoji="0" 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1143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  例句：我爱莲花，因为它出淤泥而不染，恰如清高正直，人格高尚的君子。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1143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  造句：我爱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 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，因为它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                                 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1143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（四）明有奇巧人曰王叔远，能以径寸之木，为宫室、器皿、人物，以至鸟兽、木石，罔不因势象形，各具情态。尝贻余核舟一，盖大苏泛赤壁云。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1143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舟首尾长约八分有奇，高可二黍许。中轩敞者为舱，箬篷覆之。旁开小窗，左右各四，共八扇。启窗而观，雕栏相望焉。闭之，则右刻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山高月小，水落石出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，左刻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清风徐来，水波不兴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，石青糁之。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1143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⒈解释下列加点的词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1143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⑴为宫室、器皿、人物 （       ）  ⑵中轩敞者为舱（          ） 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1143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⑶舟首尾长约八分有奇 （        ） ⑷高可二黍许（           ）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1143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⒉翻译下面句子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1143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⑴尝贻余核舟一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1143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                                                                   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1143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⑵中轩敞者为舱，箬篷覆之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1143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                                                                   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0" y="0"/>
            <a:ext cx="9144000" cy="7109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选文中最能体现王叔远构思巧妙、技艺精湛的话是什么？（用文中的话回答）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                                                                   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⒋这件雕刻作品的主题是什么？（用文中的话回答）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                                                                   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⒌苏轼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赤壁赋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》《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后赤壁赋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中的名句分别刻在船窗左右的小窗上有什么作用？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                                                                  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（五）大道之行也，天下为公，选贤与能，讲信修睦。故人不独亲其亲，不独子其子，使老有所终，壮有所用，幼有所长，矜、寡、孤、独、废疾者皆有所养，男有分，女有归。货恶其弃于地也，不必藏于己；力恶其不出于身也，不必为己。是故谋闭而不兴，盗窃乱贼而不作，故外户而不闭，是谓大同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⒈解释下面加点的字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⑴不独亲其亲 （        ）   ⑵男有分，女有归（        ）（        ）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⒉找出文中两个通假字并加以解释。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 通 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    解释  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            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 通 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    解释  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      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  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0" y="0"/>
            <a:ext cx="9144000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翻译句子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1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）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      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货恶其弃于地也，不必藏于己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2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）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      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选贤与能，讲信修睦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                                                                   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⒋选文是从哪几个方面说明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大同社会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的特征的？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                                                                   　　 </a:t>
            </a:r>
            <a:endParaRPr kumimoji="0" lang="en-US" altLang="zh-CN" sz="24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（一）自三峡七百里中，两岸连山，略无阙处。重岩叠嶂，隐天蔽日，自非亭午夜分，不见曦月。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至于夏水襄陵，沿溯阻绝。或王命急宣，有时朝发白帝，暮到江陵，其间千二百里，虽乘奔御风，不以疾也。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春冬之时，则素湍绿潭，回清倒影，绝巘多生怪柏，悬泉瀑布，飞漱其间，清荣峻茂，良多趣味。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每至晴初霜旦，林寒涧肃，常有高猿长啸，属引凄异，空谷传响，哀转久绝。故渔者歌曰：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巴东三峡巫峡长，猿鸣三声泪沾裳。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1.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解释下面加点的字。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⑴虽乘奔御风不以疾也（　　　　）　⑵晴初霜旦（　　　　）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0" y="0"/>
            <a:ext cx="9144000" cy="6786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2.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选出加点词词义相同的一项（  ）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A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．或：或王命急宣  　或以钱币乞之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B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．故：故渔者歌曰   　故余虽愚，卒获有所闻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C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．绝：哀转久绝    　沿溯阻绝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D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．素：素湍绿潭    　可以调素琴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3.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翻译下面的句子。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⑴至于夏水襄陵，沿溯阻绝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                                                                           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⑵素湍绿潭，回清倒影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                                                                            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4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．文章花了大量笔墨，运用正面描写的手法直接描绘三峡的景物，而第四段中却写到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渔者歌曰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，这是采用的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　　　　　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描写手法，其作用是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　　　　　　　　　　　　　　　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。　　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5.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文中对三峡景物的描写很有特色。请从文中再选出两处景物，仿照例句进行描写。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例：碧绿的潭水，怪异的松柏。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　　　　　　　　　　　　　　　　　　　　　　　　　　　　　　　　　　　　　　　　　　　　　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en-US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</a:b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172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300" b="1" dirty="0" smtClean="0"/>
              <a:t>21</a:t>
            </a:r>
            <a:r>
              <a:rPr lang="zh-CN" altLang="en-US" sz="2300" b="1" dirty="0" smtClean="0"/>
              <a:t>．</a:t>
            </a:r>
            <a:r>
              <a:rPr lang="en-US" altLang="zh-CN" sz="2300" b="1" dirty="0" smtClean="0"/>
              <a:t>《</a:t>
            </a:r>
            <a:r>
              <a:rPr lang="zh-CN" altLang="en-US" sz="2300" b="1" dirty="0" smtClean="0"/>
              <a:t>桃花源记</a:t>
            </a:r>
            <a:r>
              <a:rPr lang="en-US" altLang="zh-CN" sz="2300" b="1" dirty="0" smtClean="0"/>
              <a:t>》</a:t>
            </a:r>
          </a:p>
          <a:p>
            <a:r>
              <a:rPr lang="zh-CN" altLang="en-US" sz="2300" b="1" dirty="0" smtClean="0"/>
              <a:t>字词</a:t>
            </a:r>
          </a:p>
          <a:p>
            <a:r>
              <a:rPr lang="en-US" sz="2300" b="1" dirty="0" smtClean="0"/>
              <a:t>1. </a:t>
            </a:r>
            <a:r>
              <a:rPr lang="zh-CN" altLang="en-US" sz="2300" b="1" dirty="0" smtClean="0"/>
              <a:t>捕鱼为业。</a:t>
            </a:r>
            <a:r>
              <a:rPr lang="en-US" sz="2300" b="1" dirty="0" smtClean="0"/>
              <a:t>2. </a:t>
            </a:r>
            <a:r>
              <a:rPr lang="zh-CN" altLang="en-US" sz="2300" b="1" dirty="0" smtClean="0"/>
              <a:t>缘溪行</a:t>
            </a:r>
          </a:p>
          <a:p>
            <a:r>
              <a:rPr lang="en-US" sz="2300" b="1" dirty="0" smtClean="0"/>
              <a:t>3. </a:t>
            </a:r>
            <a:r>
              <a:rPr lang="zh-CN" altLang="en-US" sz="2300" b="1" dirty="0" smtClean="0"/>
              <a:t>忽逢桃花林，夹（</a:t>
            </a:r>
            <a:r>
              <a:rPr lang="en-US" sz="2300" b="1" dirty="0" err="1" smtClean="0"/>
              <a:t>ji</a:t>
            </a:r>
            <a:r>
              <a:rPr lang="en-US" altLang="zh-CN" sz="2300" b="1" dirty="0" err="1" smtClean="0"/>
              <a:t>ā</a:t>
            </a:r>
            <a:r>
              <a:rPr lang="zh-CN" altLang="en-US" sz="2300" b="1" dirty="0" smtClean="0"/>
              <a:t>）岸数百步，</a:t>
            </a:r>
            <a:r>
              <a:rPr lang="en-US" sz="2300" b="1" dirty="0" smtClean="0"/>
              <a:t>4. </a:t>
            </a:r>
            <a:r>
              <a:rPr lang="zh-CN" altLang="en-US" sz="2300" b="1" dirty="0" smtClean="0"/>
              <a:t>芳草鲜美，落英缤纷。</a:t>
            </a:r>
          </a:p>
          <a:p>
            <a:r>
              <a:rPr lang="en-US" sz="2300" b="1" dirty="0" smtClean="0"/>
              <a:t>5. </a:t>
            </a:r>
            <a:r>
              <a:rPr lang="zh-CN" altLang="en-US" sz="2300" b="1" dirty="0" smtClean="0"/>
              <a:t>渔人甚异之       </a:t>
            </a:r>
            <a:r>
              <a:rPr lang="en-US" sz="2300" b="1" dirty="0" smtClean="0"/>
              <a:t>6. </a:t>
            </a:r>
            <a:r>
              <a:rPr lang="zh-CN" altLang="en-US" sz="2300" b="1" dirty="0" smtClean="0"/>
              <a:t>欲穷其林。</a:t>
            </a:r>
          </a:p>
          <a:p>
            <a:r>
              <a:rPr lang="en-US" sz="2300" b="1" dirty="0" smtClean="0"/>
              <a:t>7. </a:t>
            </a:r>
            <a:r>
              <a:rPr lang="zh-CN" altLang="en-US" sz="2300" b="1" dirty="0" smtClean="0"/>
              <a:t>林尽水源，便得一山。</a:t>
            </a:r>
            <a:r>
              <a:rPr lang="en-US" sz="2300" b="1" dirty="0" smtClean="0"/>
              <a:t>8. </a:t>
            </a:r>
            <a:r>
              <a:rPr lang="zh-CN" altLang="en-US" sz="2300" b="1" dirty="0" smtClean="0"/>
              <a:t>仿佛若有光。</a:t>
            </a:r>
          </a:p>
          <a:p>
            <a:r>
              <a:rPr lang="en-US" sz="2300" b="1" dirty="0" smtClean="0"/>
              <a:t>9. </a:t>
            </a:r>
            <a:r>
              <a:rPr lang="zh-CN" altLang="en-US" sz="2300" b="1" dirty="0" smtClean="0"/>
              <a:t>便舍船，从口入。     </a:t>
            </a:r>
            <a:r>
              <a:rPr lang="en-US" sz="2300" b="1" dirty="0" smtClean="0"/>
              <a:t>10. </a:t>
            </a:r>
            <a:r>
              <a:rPr lang="zh-CN" altLang="en-US" sz="2300" b="1" dirty="0" smtClean="0"/>
              <a:t>豁（</a:t>
            </a:r>
            <a:r>
              <a:rPr lang="en-US" sz="2300" b="1" dirty="0" err="1" smtClean="0"/>
              <a:t>hu</a:t>
            </a:r>
            <a:r>
              <a:rPr lang="en-US" altLang="zh-CN" sz="2300" b="1" dirty="0" err="1" smtClean="0"/>
              <a:t>ò</a:t>
            </a:r>
            <a:r>
              <a:rPr lang="zh-CN" altLang="en-US" sz="2300" b="1" dirty="0" smtClean="0"/>
              <a:t>）然开朗</a:t>
            </a:r>
          </a:p>
          <a:p>
            <a:r>
              <a:rPr lang="en-US" sz="2300" b="1" dirty="0" smtClean="0"/>
              <a:t>11. </a:t>
            </a:r>
            <a:r>
              <a:rPr lang="zh-CN" altLang="en-US" sz="2300" b="1" dirty="0" smtClean="0"/>
              <a:t>土地平旷，屋舍（</a:t>
            </a:r>
            <a:r>
              <a:rPr lang="en-US" sz="2300" b="1" dirty="0" err="1" smtClean="0"/>
              <a:t>sh</a:t>
            </a:r>
            <a:r>
              <a:rPr lang="en-US" altLang="zh-CN" sz="2300" b="1" dirty="0" err="1" smtClean="0"/>
              <a:t>è</a:t>
            </a:r>
            <a:r>
              <a:rPr lang="zh-CN" altLang="en-US" sz="2300" b="1" dirty="0" smtClean="0"/>
              <a:t>）俨（</a:t>
            </a:r>
            <a:r>
              <a:rPr lang="en-US" sz="2300" b="1" dirty="0" err="1" smtClean="0"/>
              <a:t>y</a:t>
            </a:r>
            <a:r>
              <a:rPr lang="en-US" altLang="zh-CN" sz="2300" b="1" dirty="0" err="1" smtClean="0"/>
              <a:t>ǎ</a:t>
            </a:r>
            <a:r>
              <a:rPr lang="en-US" sz="2300" b="1" dirty="0" err="1" smtClean="0"/>
              <a:t>n</a:t>
            </a:r>
            <a:r>
              <a:rPr lang="zh-CN" altLang="en-US" sz="2300" b="1" dirty="0" smtClean="0"/>
              <a:t>）然。</a:t>
            </a:r>
            <a:r>
              <a:rPr lang="en-US" sz="2300" b="1" dirty="0" smtClean="0"/>
              <a:t>12. </a:t>
            </a:r>
            <a:r>
              <a:rPr lang="zh-CN" altLang="en-US" sz="2300" b="1" dirty="0" smtClean="0"/>
              <a:t>有良田美池桑竹之属。</a:t>
            </a:r>
          </a:p>
          <a:p>
            <a:r>
              <a:rPr lang="en-US" sz="2300" b="1" dirty="0" smtClean="0"/>
              <a:t>13. </a:t>
            </a:r>
            <a:r>
              <a:rPr lang="zh-CN" altLang="en-US" sz="2300" b="1" dirty="0" smtClean="0"/>
              <a:t>阡陌交通</a:t>
            </a:r>
            <a:r>
              <a:rPr lang="en-US" sz="2300" b="1" dirty="0" smtClean="0"/>
              <a:t>14. </a:t>
            </a:r>
            <a:r>
              <a:rPr lang="zh-CN" altLang="en-US" sz="2300" b="1" dirty="0" smtClean="0"/>
              <a:t>悉如外人，黄发垂髫（</a:t>
            </a:r>
            <a:r>
              <a:rPr lang="en-US" sz="2300" b="1" dirty="0" err="1" smtClean="0"/>
              <a:t>ti</a:t>
            </a:r>
            <a:r>
              <a:rPr lang="en-US" altLang="zh-CN" sz="2300" b="1" dirty="0" err="1" smtClean="0"/>
              <a:t>á</a:t>
            </a:r>
            <a:r>
              <a:rPr lang="en-US" sz="2300" b="1" dirty="0" err="1" smtClean="0"/>
              <a:t>o</a:t>
            </a:r>
            <a:r>
              <a:rPr lang="zh-CN" altLang="en-US" sz="2300" b="1" dirty="0" smtClean="0"/>
              <a:t>），并怡然自乐。</a:t>
            </a:r>
          </a:p>
          <a:p>
            <a:r>
              <a:rPr lang="en-US" sz="2300" b="1" dirty="0" smtClean="0"/>
              <a:t>15. </a:t>
            </a:r>
            <a:r>
              <a:rPr lang="zh-CN" altLang="en-US" sz="2300" b="1" dirty="0" smtClean="0"/>
              <a:t>乃大惊，</a:t>
            </a:r>
            <a:r>
              <a:rPr lang="en-US" sz="2300" b="1" dirty="0" smtClean="0"/>
              <a:t>16. </a:t>
            </a:r>
            <a:r>
              <a:rPr lang="zh-CN" altLang="en-US" sz="2300" b="1" dirty="0" smtClean="0"/>
              <a:t>具答之。便要（</a:t>
            </a:r>
            <a:r>
              <a:rPr lang="en-US" sz="2300" b="1" dirty="0" err="1" smtClean="0"/>
              <a:t>y</a:t>
            </a:r>
            <a:r>
              <a:rPr lang="en-US" altLang="zh-CN" sz="2300" b="1" dirty="0" err="1" smtClean="0"/>
              <a:t>ā</a:t>
            </a:r>
            <a:r>
              <a:rPr lang="en-US" sz="2300" b="1" dirty="0" err="1" smtClean="0"/>
              <a:t>o</a:t>
            </a:r>
            <a:r>
              <a:rPr lang="zh-CN" altLang="en-US" sz="2300" b="1" dirty="0" smtClean="0"/>
              <a:t>）还家，</a:t>
            </a:r>
          </a:p>
          <a:p>
            <a:r>
              <a:rPr lang="en-US" sz="2300" b="1" dirty="0" smtClean="0"/>
              <a:t>17. </a:t>
            </a:r>
            <a:r>
              <a:rPr lang="zh-CN" altLang="en-US" sz="2300" b="1" dirty="0" smtClean="0"/>
              <a:t>咸来问讯。</a:t>
            </a:r>
            <a:r>
              <a:rPr lang="en-US" sz="2300" b="1" dirty="0" smtClean="0"/>
              <a:t>18. </a:t>
            </a:r>
            <a:r>
              <a:rPr lang="zh-CN" altLang="en-US" sz="2300" b="1" dirty="0" smtClean="0"/>
              <a:t>自云先世避秦时乱，</a:t>
            </a:r>
          </a:p>
          <a:p>
            <a:r>
              <a:rPr lang="en-US" sz="2300" b="1" dirty="0" smtClean="0"/>
              <a:t>19. </a:t>
            </a:r>
            <a:r>
              <a:rPr lang="zh-CN" altLang="en-US" sz="2300" b="1" dirty="0" smtClean="0"/>
              <a:t>率妻子邑（</a:t>
            </a:r>
            <a:r>
              <a:rPr lang="en-US" sz="2300" b="1" dirty="0" err="1" smtClean="0"/>
              <a:t>y</a:t>
            </a:r>
            <a:r>
              <a:rPr lang="en-US" altLang="zh-CN" sz="2300" b="1" dirty="0" err="1" smtClean="0"/>
              <a:t>ì</a:t>
            </a:r>
            <a:r>
              <a:rPr lang="zh-CN" altLang="en-US" sz="2300" b="1" dirty="0" smtClean="0"/>
              <a:t>）人来此绝境    </a:t>
            </a:r>
            <a:r>
              <a:rPr lang="en-US" sz="2300" b="1" dirty="0" smtClean="0"/>
              <a:t>20. </a:t>
            </a:r>
            <a:r>
              <a:rPr lang="zh-CN" altLang="en-US" sz="2300" b="1" dirty="0" smtClean="0"/>
              <a:t>遂（</a:t>
            </a:r>
            <a:r>
              <a:rPr lang="en-US" sz="2300" b="1" dirty="0" err="1" smtClean="0"/>
              <a:t>su</a:t>
            </a:r>
            <a:r>
              <a:rPr lang="en-US" altLang="zh-CN" sz="2300" b="1" dirty="0" err="1" smtClean="0"/>
              <a:t>ì</a:t>
            </a:r>
            <a:r>
              <a:rPr lang="zh-CN" altLang="en-US" sz="2300" b="1" dirty="0" smtClean="0"/>
              <a:t>）与外人间（</a:t>
            </a:r>
            <a:r>
              <a:rPr lang="en-US" sz="2300" b="1" dirty="0" err="1" smtClean="0"/>
              <a:t>ji</a:t>
            </a:r>
            <a:r>
              <a:rPr lang="en-US" altLang="zh-CN" sz="2300" b="1" dirty="0" err="1" smtClean="0"/>
              <a:t>à</a:t>
            </a:r>
            <a:r>
              <a:rPr lang="en-US" sz="2300" b="1" dirty="0" err="1" smtClean="0"/>
              <a:t>n</a:t>
            </a:r>
            <a:r>
              <a:rPr lang="zh-CN" altLang="en-US" sz="2300" b="1" dirty="0" smtClean="0"/>
              <a:t>）隔</a:t>
            </a:r>
          </a:p>
          <a:p>
            <a:r>
              <a:rPr lang="en-US" sz="2300" b="1" dirty="0" smtClean="0"/>
              <a:t>21. </a:t>
            </a:r>
            <a:r>
              <a:rPr lang="zh-CN" altLang="en-US" sz="2300" b="1" dirty="0" smtClean="0"/>
              <a:t>乃不知有汉，无论魏晋       </a:t>
            </a:r>
            <a:r>
              <a:rPr lang="en-US" sz="2300" b="1" dirty="0" smtClean="0"/>
              <a:t>22. </a:t>
            </a:r>
            <a:r>
              <a:rPr lang="zh-CN" altLang="en-US" sz="2300" b="1" dirty="0" smtClean="0"/>
              <a:t>此人一一为（</a:t>
            </a:r>
            <a:r>
              <a:rPr lang="en-US" sz="2300" b="1" dirty="0" err="1" smtClean="0"/>
              <a:t>w</a:t>
            </a:r>
            <a:r>
              <a:rPr lang="en-US" altLang="zh-CN" sz="2300" b="1" dirty="0" err="1" smtClean="0"/>
              <a:t>é</a:t>
            </a:r>
            <a:r>
              <a:rPr lang="en-US" sz="2300" b="1" dirty="0" err="1" smtClean="0"/>
              <a:t>i</a:t>
            </a:r>
            <a:r>
              <a:rPr lang="zh-CN" altLang="en-US" sz="2300" b="1" dirty="0" smtClean="0"/>
              <a:t>）具言所闻，</a:t>
            </a:r>
          </a:p>
          <a:p>
            <a:r>
              <a:rPr lang="en-US" sz="2300" b="1" dirty="0" smtClean="0"/>
              <a:t>23. </a:t>
            </a:r>
            <a:r>
              <a:rPr lang="zh-CN" altLang="en-US" sz="2300" b="1" dirty="0" smtClean="0"/>
              <a:t>皆叹惋（</a:t>
            </a:r>
            <a:r>
              <a:rPr lang="en-US" sz="2300" b="1" dirty="0" err="1" smtClean="0"/>
              <a:t>w</a:t>
            </a:r>
            <a:r>
              <a:rPr lang="en-US" altLang="zh-CN" sz="2300" b="1" dirty="0" err="1" smtClean="0"/>
              <a:t>ǎ</a:t>
            </a:r>
            <a:r>
              <a:rPr lang="en-US" sz="2300" b="1" dirty="0" err="1" smtClean="0"/>
              <a:t>n</a:t>
            </a:r>
            <a:r>
              <a:rPr lang="zh-CN" altLang="en-US" sz="2300" b="1" dirty="0" smtClean="0"/>
              <a:t>）。</a:t>
            </a:r>
            <a:r>
              <a:rPr lang="en-US" sz="2300" b="1" dirty="0" smtClean="0"/>
              <a:t>24. </a:t>
            </a:r>
            <a:r>
              <a:rPr lang="zh-CN" altLang="en-US" sz="2300" b="1" dirty="0" smtClean="0"/>
              <a:t>渔人各复延至其家</a:t>
            </a:r>
          </a:p>
          <a:p>
            <a:r>
              <a:rPr lang="en-US" sz="2300" b="1" dirty="0" smtClean="0"/>
              <a:t>25. </a:t>
            </a:r>
            <a:r>
              <a:rPr lang="zh-CN" altLang="en-US" sz="2300" b="1" dirty="0" smtClean="0"/>
              <a:t>此中人语</a:t>
            </a:r>
            <a:r>
              <a:rPr lang="en-US" sz="2300" b="1" dirty="0" smtClean="0"/>
              <a:t>(</a:t>
            </a:r>
            <a:r>
              <a:rPr lang="en-US" sz="2300" b="1" dirty="0" err="1" smtClean="0"/>
              <a:t>y</a:t>
            </a:r>
            <a:r>
              <a:rPr lang="en-US" altLang="zh-CN" sz="2300" b="1" dirty="0" err="1" smtClean="0"/>
              <a:t>ù</a:t>
            </a:r>
            <a:r>
              <a:rPr lang="en-US" sz="2300" b="1" dirty="0" smtClean="0"/>
              <a:t>)</a:t>
            </a:r>
            <a:r>
              <a:rPr lang="zh-CN" altLang="en-US" sz="2300" b="1" dirty="0" smtClean="0"/>
              <a:t>云：“不足为（</a:t>
            </a:r>
            <a:r>
              <a:rPr lang="en-US" sz="2300" b="1" dirty="0" err="1" smtClean="0"/>
              <a:t>w</a:t>
            </a:r>
            <a:r>
              <a:rPr lang="en-US" altLang="zh-CN" sz="2300" b="1" dirty="0" err="1" smtClean="0"/>
              <a:t>è</a:t>
            </a:r>
            <a:r>
              <a:rPr lang="en-US" sz="2300" b="1" dirty="0" err="1" smtClean="0"/>
              <a:t>i</a:t>
            </a:r>
            <a:r>
              <a:rPr lang="zh-CN" altLang="en-US" sz="2300" b="1" dirty="0" smtClean="0"/>
              <a:t>）外人道也。”</a:t>
            </a:r>
          </a:p>
          <a:p>
            <a:r>
              <a:rPr lang="en-US" sz="2300" b="1" dirty="0" smtClean="0"/>
              <a:t>26. </a:t>
            </a:r>
            <a:r>
              <a:rPr lang="zh-CN" altLang="en-US" sz="2300" b="1" dirty="0" smtClean="0"/>
              <a:t>既出，得其船，</a:t>
            </a:r>
            <a:r>
              <a:rPr lang="en-US" sz="2300" b="1" dirty="0" smtClean="0"/>
              <a:t>27. </a:t>
            </a:r>
            <a:r>
              <a:rPr lang="zh-CN" altLang="en-US" sz="2300" b="1" dirty="0" smtClean="0"/>
              <a:t>便扶向路，处处志之。</a:t>
            </a:r>
          </a:p>
          <a:p>
            <a:r>
              <a:rPr lang="en-US" sz="2300" b="1" dirty="0" smtClean="0"/>
              <a:t>28. </a:t>
            </a:r>
            <a:r>
              <a:rPr lang="zh-CN" altLang="en-US" sz="2300" b="1" dirty="0" smtClean="0"/>
              <a:t>及郡（</a:t>
            </a:r>
            <a:r>
              <a:rPr lang="en-US" sz="2300" b="1" dirty="0" err="1" smtClean="0"/>
              <a:t>j</a:t>
            </a:r>
            <a:r>
              <a:rPr lang="en-US" altLang="zh-CN" sz="2300" b="1" dirty="0" err="1" smtClean="0"/>
              <a:t>ù</a:t>
            </a:r>
            <a:r>
              <a:rPr lang="en-US" sz="2300" b="1" dirty="0" err="1" smtClean="0"/>
              <a:t>n</a:t>
            </a:r>
            <a:r>
              <a:rPr lang="zh-CN" altLang="en-US" sz="2300" b="1" dirty="0" smtClean="0"/>
              <a:t>）下，诣（</a:t>
            </a:r>
            <a:r>
              <a:rPr lang="en-US" sz="2300" b="1" dirty="0" err="1" smtClean="0"/>
              <a:t>y</a:t>
            </a:r>
            <a:r>
              <a:rPr lang="en-US" altLang="zh-CN" sz="2300" b="1" dirty="0" err="1" smtClean="0"/>
              <a:t>ì</a:t>
            </a:r>
            <a:r>
              <a:rPr lang="zh-CN" altLang="en-US" sz="2300" b="1" dirty="0" smtClean="0"/>
              <a:t>）太守</a:t>
            </a:r>
            <a:r>
              <a:rPr lang="en-US" sz="2300" b="1" dirty="0" smtClean="0"/>
              <a:t>,</a:t>
            </a:r>
            <a:r>
              <a:rPr lang="zh-CN" altLang="en-US" sz="2300" b="1" dirty="0" smtClean="0"/>
              <a:t>说如此。</a:t>
            </a:r>
          </a:p>
          <a:p>
            <a:r>
              <a:rPr lang="en-US" sz="2300" b="1" dirty="0" smtClean="0"/>
              <a:t>29. </a:t>
            </a:r>
            <a:r>
              <a:rPr lang="zh-CN" altLang="en-US" sz="2300" b="1" dirty="0" smtClean="0"/>
              <a:t>寻向所志</a:t>
            </a:r>
            <a:r>
              <a:rPr lang="en-US" sz="2300" b="1" dirty="0" smtClean="0"/>
              <a:t>30. </a:t>
            </a:r>
            <a:r>
              <a:rPr lang="zh-CN" altLang="en-US" sz="2300" b="1" dirty="0" smtClean="0"/>
              <a:t>欣然规往</a:t>
            </a:r>
          </a:p>
          <a:p>
            <a:r>
              <a:rPr lang="en-US" sz="2300" b="1" dirty="0" smtClean="0"/>
              <a:t>31. </a:t>
            </a:r>
            <a:r>
              <a:rPr lang="zh-CN" altLang="en-US" sz="2300" b="1" dirty="0" smtClean="0"/>
              <a:t>寻病终</a:t>
            </a:r>
            <a:r>
              <a:rPr lang="en-US" sz="2300" b="1" dirty="0" smtClean="0"/>
              <a:t>, </a:t>
            </a:r>
            <a:r>
              <a:rPr lang="zh-CN" altLang="en-US" sz="2300" b="1" dirty="0" smtClean="0"/>
              <a:t>后遂无问津者</a:t>
            </a:r>
            <a:endParaRPr lang="zh-CN" altLang="en-US" sz="2300" b="1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0" y="0"/>
            <a:ext cx="9144000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（二）①元丰六年十月十二日夜，解衣欲睡，月色入户，欣然起行。②念无与为乐者，遂至承天寺，寻张怀民。③怀民亦未寝，相与步于中庭。④庭下如积水空明，水中藻、荇交横，盖竹柏影也。⑤何夜无月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?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何处无竹柏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?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但少闲人如吾两人耳。</a:t>
            </a:r>
            <a:b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</a:b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⒈解释下面的加点词</a:t>
            </a:r>
            <a:b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</a:b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    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⑴念无与为乐者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　　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)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    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⑵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遂至承天寺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　　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)</a:t>
            </a:r>
            <a:b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</a:b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    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⑶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怀民亦未寝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　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)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      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　⑷相与步于中庭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　　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)</a:t>
            </a:r>
            <a:b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</a:b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⒉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用现代汉语翻译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但少闲人如吾两人耳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。 </a:t>
            </a:r>
            <a:b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</a:b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                                                                            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⒊本文集中写景的句子是第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句，其主要内容可用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4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个字概括为：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      　　　　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⒋这篇文章主要表现了作者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 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                      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的心境。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（八）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山川之美，古来共谈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。高峰入云，清流见底。两岸石壁，五色交辉。青林翠竹，四时俱备。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晓雾将歇，猿鸟乱鸣。夕日欲颓，沉鳞竞跃。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实是欲界之仙都。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自康乐以来，未复有能与其奇者。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⒈解释文中加点的词语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⑴五色交辉（　　　　）　⑵晓雾将歇（　　　　）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⑶夕日欲颓（　　　　）　⑷沉鳞竞跃（　　　　）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0"/>
            <a:ext cx="9144000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15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⒉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翻译文中画横线句</a:t>
            </a:r>
            <a:endParaRPr kumimoji="0" 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15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⑴山川之美，古来共谈。</a:t>
            </a:r>
            <a:endParaRPr kumimoji="0" 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15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　　　　　　　　　　　　　　　　　　　　　　　　　　　　　　　　　　</a:t>
            </a:r>
            <a:r>
              <a:rPr lang="en-US" altLang="zh-CN" sz="2400" b="1" u="sng" dirty="0" smtClean="0">
                <a:latin typeface="Times New Roman" pitchFamily="18" charset="0"/>
                <a:ea typeface="宋体" pitchFamily="2" charset="-122"/>
                <a:cs typeface="宋体" pitchFamily="2" charset="-122"/>
              </a:rPr>
              <a:t>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⑵自康乐以来，未复有能与其奇者。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15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　　　　　　　　　　　　　　　　　　　　　　　　　　　　　　　　　　　　　　　　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15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⒊发挥想像，描述一下画浪线句子所呈现的景象。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15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　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15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⒋这篇小品文写景富有特色，有极高的文学价值，请作简要的赏析。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15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　　　　　　　　　　　　　　　　　　　　　　　　　　　　　　　　　　　　　　　　　　　　　　　　　　　　　　　　　　　　　　　　　　　　　　　　　　　　　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（三）浙江之潮，天下之伟观也。自既望以至十八日为盛。方其远出海门，仅如银线；既而渐近，则玉城雪岭际天而来，大声如雷霆，震撼激射，吞天沃日，势极雄豪。杨诚斋诗云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海涌银为郭，江横玉系腰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者是也。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15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每岁京尹出浙江亭教阅水军，艨艟数百，分列两岸；既而尽奔腾分合五阵之势，并有乘骑弄旗标枪舞刀于水面者，如履平地。倏尔黄烟四起，人物略不相睹，水爆轰震，声如崩山。烟消波静，则一舸无迹，仅有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敌船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为火所焚，随波而逝。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0"/>
            <a:ext cx="9144000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15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吴儿善泅者数百，皆披发文身，手持十幅大彩旗，争先鼓勇，溯迎而上，出没于鲸波万仞中，腾身百变，而旗尾略不沾湿，以此夸能。江干上下十余里间，珠翠罗绮溢目，四马塞途，饮食百物皆倍穹常时，而僦赁看幕，虽席地不容闲也。</a:t>
            </a:r>
            <a:endParaRPr kumimoji="0" 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15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1.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解释加点词的意义。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15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⑴方其远出海门（        ）⑵每岁京尹（        ）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15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⑶为火所焚（        ）　　⑷四马塞途（        ）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15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2.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选出加点字意义相同的一项（  ）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15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A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．为：自既望以至十八日为盛   仅有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敌船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为火所焚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15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B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．天：天下之伟观也   吞天沃日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15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C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．百：艨艟数百  腾身百变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15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D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．而：溯迎而上  而僦赁看幕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15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3.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选出加点字意义不同的一项（  ）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15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A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．天下之伟观也   势极雄豪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15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B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．则一舸无迹     仅有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敌船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为火所焚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15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C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．吴儿善泅者数百 溯迎而上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15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D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．分列两岸       江干上下十余里间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15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　　　　　　　　　　　</a:t>
            </a:r>
            <a:r>
              <a:rPr kumimoji="0" lang="zh-CN" altLang="en-US" sz="9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　　　　　　　　　　　　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0"/>
            <a:ext cx="9144000" cy="6878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15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4.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翻译下面的句子。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15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⑴仅有敌船为火所焚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15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⑵吴儿善泅者数百，皆披发文身。</a:t>
            </a:r>
            <a:endParaRPr lang="en-US" altLang="zh-CN" sz="2400" b="1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15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（四）崇祯五年十二月，余住西湖。大雪三日，湖中人鸟声俱绝。是日更定，余拿一小船，拥毳衣炉火，独往湖心亭看雪。雾凇沆砀，天与云与山与水，上下一白。湖上影子，惟长堤一痕、湖心亭一点、与余舟一芥、舟中人两三粒而已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15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到亭上，有两人铺毡对坐，一童子烧酒炉正沸。见余，大喜曰：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湖中焉得更有此人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!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拉余同饮。余强饮三大白而别。问其姓氏，是金陵人，客此。及下船，舟子喃喃曰：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莫说相公痴，更有痴似相公者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!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15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1.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解释句中加点的字。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15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⑴是日更定（        ）　　⑵余拿一小船（        ）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15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⑶拥毳衣炉火（        ）　⑷客此（        ）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15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2.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用现代文写出下面句子的意思。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15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⑴雾凇沆砀，天与云与山与水，上下一白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15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⑵惟长堤一痕、湖心亭一点、与余舟一芥、舟中人两三粒而已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15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⑶见余，大喜曰：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湖中焉得更有此人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15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9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                                                                              </a:t>
            </a:r>
            <a:endParaRPr kumimoji="0" lang="zh-CN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0"/>
            <a:ext cx="9144000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3.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选出加点词意义相同的一项（  ）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A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．白：上下一白  余强饮三大白而别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B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．余：余住西湖  上下十余里间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C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．更：是日更定  湖中焉得更有此人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D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．及：及下船    及郡下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4.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选出加点词意义不同的一项（  ）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A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．舟子：舟子喃喃曰 左右舟子各一人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B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．是：是日更定  是金陵人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C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．绝：湖中人鸟声俱绝  哀转久绝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D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．饮：拉余同饮 余强饮三大白而别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5.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简答。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①文章的文眼是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                                                               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②作者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雪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是按什么顺序？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                                                                            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6.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请你写出两句写雪景的诗句。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                                                                           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26.</a:t>
            </a:r>
            <a:r>
              <a:rPr lang="en-US" altLang="zh-CN" sz="2400" b="1" dirty="0" smtClean="0"/>
              <a:t>《</a:t>
            </a:r>
            <a:r>
              <a:rPr lang="zh-CN" altLang="en-US" sz="2400" b="1" dirty="0" smtClean="0"/>
              <a:t>三</a:t>
            </a:r>
            <a:r>
              <a:rPr lang="en-US" sz="2400" b="1" dirty="0" smtClean="0"/>
              <a:t>  </a:t>
            </a:r>
            <a:r>
              <a:rPr lang="zh-CN" altLang="en-US" sz="2400" b="1" dirty="0" smtClean="0"/>
              <a:t>峡</a:t>
            </a:r>
            <a:r>
              <a:rPr lang="en-US" altLang="zh-CN" sz="2400" b="1" dirty="0" smtClean="0"/>
              <a:t>》</a:t>
            </a:r>
          </a:p>
          <a:p>
            <a:r>
              <a:rPr lang="en-US" sz="2400" b="1" dirty="0" smtClean="0"/>
              <a:t>1.</a:t>
            </a:r>
            <a:r>
              <a:rPr lang="zh-CN" altLang="en-US" sz="2400" b="1" dirty="0" smtClean="0"/>
              <a:t>填空题。</a:t>
            </a:r>
            <a:r>
              <a:rPr lang="en-US" altLang="zh-CN" sz="2400" b="1" dirty="0" smtClean="0"/>
              <a:t>《</a:t>
            </a:r>
            <a:r>
              <a:rPr lang="zh-CN" altLang="en-US" sz="2400" b="1" dirty="0" smtClean="0"/>
              <a:t>三峡</a:t>
            </a:r>
            <a:r>
              <a:rPr lang="en-US" altLang="zh-CN" sz="2400" b="1" dirty="0" smtClean="0"/>
              <a:t>》</a:t>
            </a:r>
            <a:r>
              <a:rPr lang="zh-CN" altLang="en-US" sz="2400" b="1" dirty="0" smtClean="0"/>
              <a:t>选自</a:t>
            </a:r>
            <a:r>
              <a:rPr lang="en-US" altLang="zh-CN" sz="2400" b="1" dirty="0" smtClean="0"/>
              <a:t>《</a:t>
            </a:r>
            <a:r>
              <a:rPr lang="en-US" sz="2400" b="1" dirty="0" smtClean="0"/>
              <a:t>        </a:t>
            </a:r>
            <a:r>
              <a:rPr lang="en-US" altLang="zh-CN" sz="2400" b="1" dirty="0" smtClean="0"/>
              <a:t>》</a:t>
            </a:r>
            <a:r>
              <a:rPr lang="zh-CN" altLang="en-US" sz="2400" b="1" dirty="0" smtClean="0"/>
              <a:t>，三峡是</a:t>
            </a:r>
            <a:r>
              <a:rPr lang="en-US" sz="2400" b="1" dirty="0" smtClean="0"/>
              <a:t>        </a:t>
            </a:r>
            <a:r>
              <a:rPr lang="zh-CN" altLang="en-US" sz="2400" b="1" dirty="0" smtClean="0"/>
              <a:t>、</a:t>
            </a:r>
            <a:r>
              <a:rPr lang="en-US" sz="2400" b="1" dirty="0" smtClean="0"/>
              <a:t>        </a:t>
            </a:r>
            <a:r>
              <a:rPr lang="zh-CN" altLang="en-US" sz="2400" b="1" dirty="0" smtClean="0"/>
              <a:t>和</a:t>
            </a:r>
            <a:r>
              <a:rPr lang="en-US" sz="2400" b="1" dirty="0" smtClean="0"/>
              <a:t>        </a:t>
            </a:r>
            <a:r>
              <a:rPr lang="zh-CN" altLang="en-US" sz="2400" b="1" dirty="0" smtClean="0"/>
              <a:t>的总称，在重庆市</a:t>
            </a:r>
            <a:r>
              <a:rPr lang="en-US" sz="2400" b="1" dirty="0" smtClean="0"/>
              <a:t>        _____________</a:t>
            </a:r>
            <a:r>
              <a:rPr lang="zh-CN" altLang="en-US" sz="2400" b="1" dirty="0" smtClean="0"/>
              <a:t>和湖北宜昌之间。作者</a:t>
            </a:r>
            <a:r>
              <a:rPr lang="en-US" sz="2400" b="1" dirty="0" smtClean="0"/>
              <a:t>        </a:t>
            </a:r>
            <a:r>
              <a:rPr lang="zh-CN" altLang="en-US" sz="2400" b="1" dirty="0" smtClean="0"/>
              <a:t>，字</a:t>
            </a:r>
            <a:r>
              <a:rPr lang="en-US" sz="2400" b="1" dirty="0" smtClean="0"/>
              <a:t>        </a:t>
            </a:r>
            <a:r>
              <a:rPr lang="zh-CN" altLang="en-US" sz="2400" b="1" dirty="0" smtClean="0"/>
              <a:t>，</a:t>
            </a:r>
            <a:r>
              <a:rPr lang="en-US" sz="2400" b="1" dirty="0" smtClean="0"/>
              <a:t>                                                    __________(</a:t>
            </a:r>
            <a:r>
              <a:rPr lang="zh-CN" altLang="en-US" sz="2400" b="1" dirty="0" smtClean="0"/>
              <a:t>朝代）</a:t>
            </a:r>
            <a:r>
              <a:rPr lang="en-US" sz="2400" b="1" dirty="0" smtClean="0"/>
              <a:t>        </a:t>
            </a:r>
            <a:r>
              <a:rPr lang="zh-CN" altLang="en-US" sz="2400" b="1" dirty="0" smtClean="0"/>
              <a:t>学家，撰</a:t>
            </a:r>
            <a:r>
              <a:rPr lang="en-US" altLang="zh-CN" sz="2400" b="1" dirty="0" smtClean="0"/>
              <a:t>《</a:t>
            </a:r>
            <a:r>
              <a:rPr lang="en-US" sz="2400" b="1" dirty="0" smtClean="0"/>
              <a:t>        </a:t>
            </a:r>
            <a:r>
              <a:rPr lang="en-US" altLang="zh-CN" sz="2400" b="1" dirty="0" smtClean="0"/>
              <a:t>》</a:t>
            </a:r>
            <a:r>
              <a:rPr lang="zh-CN" altLang="en-US" sz="2400" b="1" dirty="0" smtClean="0"/>
              <a:t>。</a:t>
            </a:r>
          </a:p>
          <a:p>
            <a:r>
              <a:rPr lang="en-US" sz="2400" b="1" dirty="0" smtClean="0"/>
              <a:t>3.</a:t>
            </a:r>
            <a:r>
              <a:rPr lang="zh-CN" altLang="en-US" sz="2400" b="1" dirty="0" smtClean="0"/>
              <a:t>解释下列字词的意思。</a:t>
            </a:r>
          </a:p>
          <a:p>
            <a:r>
              <a:rPr lang="zh-CN" altLang="en-US" sz="2400" b="1" dirty="0" smtClean="0"/>
              <a:t>①清荣峻茂，良多趣味（</a:t>
            </a:r>
            <a:r>
              <a:rPr lang="en-US" sz="2400" b="1" dirty="0" smtClean="0"/>
              <a:t>     </a:t>
            </a:r>
            <a:r>
              <a:rPr lang="zh-CN" altLang="en-US" sz="2400" b="1" dirty="0" smtClean="0"/>
              <a:t>）</a:t>
            </a:r>
            <a:r>
              <a:rPr lang="en-US" sz="2400" b="1" dirty="0" smtClean="0"/>
              <a:t>        </a:t>
            </a:r>
            <a:r>
              <a:rPr lang="zh-CN" altLang="en-US" sz="2400" b="1" dirty="0" smtClean="0"/>
              <a:t>②两岸连山，略无阙处（</a:t>
            </a:r>
            <a:r>
              <a:rPr lang="en-US" sz="2400" b="1" dirty="0" smtClean="0"/>
              <a:t>     </a:t>
            </a:r>
            <a:r>
              <a:rPr lang="zh-CN" altLang="en-US" sz="2400" b="1" dirty="0" smtClean="0"/>
              <a:t>）</a:t>
            </a:r>
          </a:p>
          <a:p>
            <a:r>
              <a:rPr lang="zh-CN" altLang="en-US" sz="2400" b="1" dirty="0" smtClean="0"/>
              <a:t>③绝巘多生怪柏（</a:t>
            </a:r>
            <a:r>
              <a:rPr lang="en-US" sz="2400" b="1" dirty="0" smtClean="0"/>
              <a:t>     </a:t>
            </a:r>
            <a:r>
              <a:rPr lang="zh-CN" altLang="en-US" sz="2400" b="1" dirty="0" smtClean="0"/>
              <a:t>）（</a:t>
            </a:r>
            <a:r>
              <a:rPr lang="en-US" sz="2400" b="1" dirty="0" smtClean="0"/>
              <a:t>      </a:t>
            </a:r>
            <a:r>
              <a:rPr lang="zh-CN" altLang="en-US" sz="2400" b="1" dirty="0" smtClean="0"/>
              <a:t>）</a:t>
            </a:r>
            <a:r>
              <a:rPr lang="en-US" sz="2400" b="1" dirty="0" smtClean="0"/>
              <a:t>      </a:t>
            </a:r>
            <a:r>
              <a:rPr lang="zh-CN" altLang="en-US" sz="2400" b="1" dirty="0" smtClean="0"/>
              <a:t>④至于夏水襄陵，沿溯阻绝（</a:t>
            </a:r>
            <a:r>
              <a:rPr lang="en-US" sz="2400" b="1" dirty="0" smtClean="0"/>
              <a:t>         </a:t>
            </a:r>
            <a:r>
              <a:rPr lang="zh-CN" altLang="en-US" sz="2400" b="1" dirty="0" smtClean="0"/>
              <a:t>）（</a:t>
            </a:r>
            <a:r>
              <a:rPr lang="en-US" sz="2400" b="1" dirty="0" smtClean="0"/>
              <a:t>        </a:t>
            </a:r>
            <a:r>
              <a:rPr lang="zh-CN" altLang="en-US" sz="2400" b="1" dirty="0" smtClean="0"/>
              <a:t>）</a:t>
            </a:r>
          </a:p>
          <a:p>
            <a:r>
              <a:rPr lang="zh-CN" altLang="en-US" sz="2400" b="1" dirty="0" smtClean="0"/>
              <a:t>⑤虽乘奔御风，不以疾也（</a:t>
            </a:r>
            <a:r>
              <a:rPr lang="en-US" sz="2400" b="1" dirty="0" smtClean="0"/>
              <a:t>      </a:t>
            </a:r>
            <a:r>
              <a:rPr lang="zh-CN" altLang="en-US" sz="2400" b="1" dirty="0" smtClean="0"/>
              <a:t>）（</a:t>
            </a:r>
            <a:r>
              <a:rPr lang="en-US" sz="2400" b="1" dirty="0" smtClean="0"/>
              <a:t>       </a:t>
            </a:r>
            <a:r>
              <a:rPr lang="zh-CN" altLang="en-US" sz="2400" b="1" dirty="0" smtClean="0"/>
              <a:t>）</a:t>
            </a:r>
            <a:r>
              <a:rPr lang="en-US" sz="2400" b="1" dirty="0" smtClean="0"/>
              <a:t>  (    )   (     )</a:t>
            </a:r>
            <a:endParaRPr lang="zh-CN" altLang="en-US" sz="2400" b="1" dirty="0" smtClean="0"/>
          </a:p>
          <a:p>
            <a:r>
              <a:rPr lang="zh-CN" altLang="en-US" sz="2400" b="1" dirty="0" smtClean="0"/>
              <a:t>⑥猿鸣三声泪沾裳（</a:t>
            </a:r>
            <a:r>
              <a:rPr lang="en-US" sz="2400" b="1" dirty="0" smtClean="0"/>
              <a:t>        </a:t>
            </a:r>
            <a:r>
              <a:rPr lang="zh-CN" altLang="en-US" sz="2400" b="1" dirty="0" smtClean="0"/>
              <a:t>）</a:t>
            </a:r>
            <a:r>
              <a:rPr lang="en-US" sz="2400" b="1" dirty="0" smtClean="0"/>
              <a:t>     </a:t>
            </a:r>
            <a:r>
              <a:rPr lang="zh-CN" altLang="en-US" sz="2400" b="1" dirty="0" smtClean="0"/>
              <a:t>⑦空谷传响，哀转久绝（</a:t>
            </a:r>
            <a:r>
              <a:rPr lang="en-US" sz="2400" b="1" dirty="0" smtClean="0"/>
              <a:t>     </a:t>
            </a:r>
            <a:r>
              <a:rPr lang="zh-CN" altLang="en-US" sz="2400" b="1" dirty="0" smtClean="0"/>
              <a:t>）</a:t>
            </a:r>
          </a:p>
          <a:p>
            <a:r>
              <a:rPr lang="zh-CN" altLang="en-US" sz="2400" b="1" dirty="0" smtClean="0"/>
              <a:t>（</a:t>
            </a:r>
            <a:r>
              <a:rPr lang="en-US" sz="2400" b="1" dirty="0" smtClean="0"/>
              <a:t>8</a:t>
            </a:r>
            <a:r>
              <a:rPr lang="zh-CN" altLang="en-US" sz="2400" b="1" dirty="0" smtClean="0"/>
              <a:t>）重岩叠嶂</a:t>
            </a:r>
            <a:r>
              <a:rPr lang="en-US" sz="2400" b="1" dirty="0" smtClean="0"/>
              <a:t>  (      )           </a:t>
            </a:r>
            <a:r>
              <a:rPr lang="zh-CN" altLang="en-US" sz="2400" b="1" dirty="0" smtClean="0"/>
              <a:t>（</a:t>
            </a:r>
            <a:r>
              <a:rPr lang="en-US" sz="2400" b="1" dirty="0" smtClean="0"/>
              <a:t>9</a:t>
            </a:r>
            <a:r>
              <a:rPr lang="zh-CN" altLang="en-US" sz="2400" b="1" dirty="0" smtClean="0"/>
              <a:t>）自非亭午夜分</a:t>
            </a:r>
            <a:r>
              <a:rPr lang="en-US" sz="2400" b="1" dirty="0" smtClean="0"/>
              <a:t>  </a:t>
            </a:r>
            <a:r>
              <a:rPr lang="zh-CN" altLang="en-US" sz="2400" b="1" dirty="0" smtClean="0"/>
              <a:t>不见曦月</a:t>
            </a:r>
            <a:r>
              <a:rPr lang="en-US" sz="2400" b="1" dirty="0" smtClean="0"/>
              <a:t> (     )     (     )   </a:t>
            </a:r>
            <a:endParaRPr lang="zh-CN" altLang="en-US" sz="2400" b="1" dirty="0" smtClean="0"/>
          </a:p>
          <a:p>
            <a:r>
              <a:rPr lang="zh-CN" altLang="en-US" sz="2400" b="1" dirty="0" smtClean="0"/>
              <a:t>（</a:t>
            </a:r>
            <a:r>
              <a:rPr lang="en-US" sz="2400" b="1" dirty="0" smtClean="0"/>
              <a:t>10</a:t>
            </a:r>
            <a:r>
              <a:rPr lang="zh-CN" altLang="en-US" sz="2400" b="1" dirty="0" smtClean="0"/>
              <a:t>）常有高猿长啸，属引凄异</a:t>
            </a:r>
            <a:r>
              <a:rPr lang="en-US" sz="2400" b="1" dirty="0" smtClean="0"/>
              <a:t>          </a:t>
            </a:r>
            <a:r>
              <a:rPr lang="zh-CN" altLang="en-US" sz="2400" b="1" dirty="0" smtClean="0"/>
              <a:t>（</a:t>
            </a:r>
            <a:r>
              <a:rPr lang="en-US" sz="2400" b="1" dirty="0" smtClean="0"/>
              <a:t>11</a:t>
            </a:r>
            <a:r>
              <a:rPr lang="zh-CN" altLang="en-US" sz="2400" b="1" dirty="0" smtClean="0"/>
              <a:t>）素湍绿潭，回清倒影</a:t>
            </a:r>
          </a:p>
          <a:p>
            <a:r>
              <a:rPr lang="en-US" sz="2400" b="1" dirty="0" smtClean="0"/>
              <a:t>4.</a:t>
            </a:r>
            <a:r>
              <a:rPr lang="zh-CN" altLang="en-US" sz="2400" b="1" dirty="0" smtClean="0"/>
              <a:t>翻译下面的句子。</a:t>
            </a:r>
          </a:p>
          <a:p>
            <a:r>
              <a:rPr lang="zh-CN" altLang="en-US" sz="2400" b="1" dirty="0" smtClean="0"/>
              <a:t>⑴至于夏水襄陵，沿溯阻</a:t>
            </a:r>
            <a:r>
              <a:rPr lang="zh-CN" altLang="en-US" sz="2400" b="1" dirty="0" smtClean="0"/>
              <a:t>绝</a:t>
            </a:r>
            <a:endParaRPr lang="en-US" altLang="zh-CN" sz="2400" b="1" dirty="0" smtClean="0"/>
          </a:p>
          <a:p>
            <a:r>
              <a:rPr lang="zh-CN" altLang="en-US" sz="2400" b="1" dirty="0" smtClean="0"/>
              <a:t>⑵</a:t>
            </a:r>
            <a:r>
              <a:rPr lang="zh-CN" altLang="en-US" sz="2400" b="1" dirty="0" smtClean="0"/>
              <a:t>春冬之时，则素湍绿潭，回清倒影</a:t>
            </a:r>
          </a:p>
          <a:p>
            <a:r>
              <a:rPr lang="zh-CN" altLang="en-US" sz="2400" b="1" dirty="0" smtClean="0"/>
              <a:t>⑶</a:t>
            </a:r>
            <a:r>
              <a:rPr lang="zh-CN" altLang="en-US" sz="2400" b="1" dirty="0" smtClean="0"/>
              <a:t>自非亭午夜分不见曦</a:t>
            </a:r>
            <a:r>
              <a:rPr lang="zh-CN" altLang="en-US" sz="2400" b="1" dirty="0" smtClean="0"/>
              <a:t>月</a:t>
            </a:r>
            <a:endParaRPr lang="en-US" altLang="zh-CN" sz="2400" b="1" dirty="0" smtClean="0"/>
          </a:p>
          <a:p>
            <a:r>
              <a:rPr lang="en-US" sz="2400" b="1" dirty="0" smtClean="0"/>
              <a:t> </a:t>
            </a:r>
            <a:r>
              <a:rPr lang="zh-CN" altLang="en-US" sz="2400" b="1" dirty="0" smtClean="0"/>
              <a:t>⑷</a:t>
            </a:r>
            <a:r>
              <a:rPr lang="zh-CN" altLang="en-US" sz="2400" b="1" dirty="0" smtClean="0"/>
              <a:t>虽乘奔御风不以疾也</a:t>
            </a:r>
          </a:p>
          <a:p>
            <a:r>
              <a:rPr lang="zh-CN" altLang="en-US" sz="2400" b="1" dirty="0" smtClean="0"/>
              <a:t>⑸</a:t>
            </a:r>
            <a:r>
              <a:rPr lang="zh-CN" altLang="en-US" sz="2400" b="1" dirty="0" smtClean="0"/>
              <a:t>常有高猿长啸，属引凄异</a:t>
            </a:r>
            <a:endParaRPr lang="zh-CN" altLang="en-US" sz="2400" b="1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8846"/>
            <a:ext cx="91440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5.</a:t>
            </a:r>
            <a:r>
              <a:rPr lang="zh-CN" altLang="en-US" sz="2400" b="1" dirty="0" smtClean="0"/>
              <a:t>理解性</a:t>
            </a:r>
            <a:r>
              <a:rPr lang="zh-CN" altLang="en-US" sz="2400" b="1" dirty="0" smtClean="0"/>
              <a:t>背诵</a:t>
            </a:r>
            <a:endParaRPr lang="en-US" altLang="zh-CN" sz="2400" b="1" dirty="0" smtClean="0"/>
          </a:p>
          <a:p>
            <a:r>
              <a:rPr lang="zh-CN" altLang="en-US" sz="2400" b="1" dirty="0" smtClean="0"/>
              <a:t>（</a:t>
            </a:r>
            <a:r>
              <a:rPr lang="en-US" sz="2400" b="1" dirty="0" smtClean="0"/>
              <a:t>1</a:t>
            </a:r>
            <a:r>
              <a:rPr lang="zh-CN" altLang="en-US" sz="2400" b="1" dirty="0" smtClean="0"/>
              <a:t>）写山连绵不断（长）的句子：</a:t>
            </a:r>
            <a:r>
              <a:rPr lang="en-US" sz="2400" b="1" dirty="0" smtClean="0"/>
              <a:t>                                                             </a:t>
            </a:r>
            <a:endParaRPr lang="zh-CN" altLang="en-US" sz="2400" b="1" dirty="0" smtClean="0"/>
          </a:p>
          <a:p>
            <a:r>
              <a:rPr lang="zh-CN" altLang="en-US" sz="2400" b="1" dirty="0" smtClean="0"/>
              <a:t>⑵写山高峻的句子：</a:t>
            </a:r>
            <a:r>
              <a:rPr lang="en-US" sz="2400" b="1" dirty="0" smtClean="0"/>
              <a:t>                                                           </a:t>
            </a:r>
            <a:endParaRPr lang="zh-CN" altLang="en-US" sz="2400" b="1" dirty="0" smtClean="0"/>
          </a:p>
          <a:p>
            <a:r>
              <a:rPr lang="zh-CN" altLang="en-US" sz="2400" b="1" dirty="0" smtClean="0"/>
              <a:t>从侧面烘托山峰陡峭幽邃的一句：</a:t>
            </a:r>
            <a:r>
              <a:rPr lang="en-US" sz="2400" b="1" dirty="0" smtClean="0"/>
              <a:t>                                                           </a:t>
            </a:r>
            <a:endParaRPr lang="zh-CN" altLang="en-US" sz="2400" b="1" dirty="0" smtClean="0"/>
          </a:p>
          <a:p>
            <a:r>
              <a:rPr lang="zh-CN" altLang="en-US" sz="2400" b="1" dirty="0" smtClean="0"/>
              <a:t>⑶写夏水水势凶险的句子：</a:t>
            </a:r>
            <a:r>
              <a:rPr lang="en-US" sz="2400" b="1" dirty="0" smtClean="0"/>
              <a:t>                                                          </a:t>
            </a:r>
            <a:endParaRPr lang="zh-CN" altLang="en-US" sz="2400" b="1" dirty="0" smtClean="0"/>
          </a:p>
          <a:p>
            <a:r>
              <a:rPr lang="en-US" sz="2400" b="1" dirty="0" smtClean="0"/>
              <a:t>  </a:t>
            </a:r>
            <a:r>
              <a:rPr lang="zh-CN" altLang="en-US" sz="2400" b="1" dirty="0" smtClean="0"/>
              <a:t>水流湍急的句子：</a:t>
            </a:r>
            <a:r>
              <a:rPr lang="en-US" sz="2400" b="1" dirty="0" smtClean="0"/>
              <a:t>                                                           </a:t>
            </a:r>
            <a:endParaRPr lang="zh-CN" altLang="en-US" sz="2400" b="1" dirty="0" smtClean="0"/>
          </a:p>
          <a:p>
            <a:r>
              <a:rPr lang="zh-CN" altLang="en-US" sz="2400" b="1" dirty="0" smtClean="0"/>
              <a:t>⑷写春冬三峡水的特点的句子：</a:t>
            </a:r>
            <a:r>
              <a:rPr lang="en-US" sz="2400" b="1" dirty="0" smtClean="0"/>
              <a:t>                                                          </a:t>
            </a:r>
            <a:endParaRPr lang="zh-CN" altLang="en-US" sz="2400" b="1" dirty="0" smtClean="0"/>
          </a:p>
          <a:p>
            <a:r>
              <a:rPr lang="zh-CN" altLang="en-US" sz="2400" b="1" dirty="0" smtClean="0"/>
              <a:t>⑸烘托三峡秋景凄凉的语句是；</a:t>
            </a:r>
            <a:r>
              <a:rPr lang="en-US" sz="2400" b="1" dirty="0" smtClean="0"/>
              <a:t>                                                          </a:t>
            </a:r>
            <a:endParaRPr lang="zh-CN" altLang="en-US" sz="2400" b="1" dirty="0" smtClean="0"/>
          </a:p>
          <a:p>
            <a:r>
              <a:rPr lang="en-US" sz="2400" b="1" dirty="0" smtClean="0"/>
              <a:t>(6)</a:t>
            </a:r>
            <a:r>
              <a:rPr lang="zh-CN" altLang="en-US" sz="2400" b="1" dirty="0" smtClean="0"/>
              <a:t>文章花了大量笔墨，运用正面描写的手法直接描绘三峡的景物，而第四段中却写到“渔者歌曰”，这是采用的　　　　　描写手法，其作用是　　　　　　　　　　　　　　　。　　</a:t>
            </a:r>
          </a:p>
          <a:p>
            <a:r>
              <a:rPr lang="en-US" sz="2400" b="1" dirty="0" smtClean="0"/>
              <a:t>(7).2003</a:t>
            </a:r>
            <a:r>
              <a:rPr lang="zh-CN" altLang="en-US" sz="2400" b="1" dirty="0" smtClean="0"/>
              <a:t>年</a:t>
            </a:r>
            <a:r>
              <a:rPr lang="en-US" sz="2400" b="1" dirty="0" smtClean="0"/>
              <a:t>6</a:t>
            </a:r>
            <a:r>
              <a:rPr lang="zh-CN" altLang="en-US" sz="2400" b="1" dirty="0" smtClean="0"/>
              <a:t>月，世界人民见证了“三峡蓄水</a:t>
            </a:r>
            <a:r>
              <a:rPr lang="en-US" sz="2400" b="1" dirty="0" smtClean="0"/>
              <a:t>315</a:t>
            </a:r>
            <a:r>
              <a:rPr lang="zh-CN" altLang="en-US" sz="2400" b="1" dirty="0" smtClean="0"/>
              <a:t>”高峡出平湖的壮丽景象，郦道元所描述的昔日渔者歌曰“</a:t>
            </a:r>
            <a:r>
              <a:rPr lang="en-US" sz="2400" b="1" dirty="0" smtClean="0"/>
              <a:t>___________________________________________</a:t>
            </a:r>
            <a:r>
              <a:rPr lang="zh-CN" altLang="en-US" sz="2400" b="1" dirty="0" smtClean="0"/>
              <a:t>”的三峡秋日的凄异景象将一去不复返。</a:t>
            </a:r>
          </a:p>
          <a:p>
            <a:r>
              <a:rPr lang="en-US" sz="2400" b="1" dirty="0" smtClean="0"/>
              <a:t>(8).</a:t>
            </a:r>
            <a:r>
              <a:rPr lang="zh-CN" altLang="en-US" sz="2400" b="1" dirty="0" smtClean="0"/>
              <a:t>由</a:t>
            </a:r>
            <a:r>
              <a:rPr lang="zh-CN" altLang="en-US" sz="2400" b="1" dirty="0" smtClean="0"/>
              <a:t>李白的“</a:t>
            </a:r>
            <a:r>
              <a:rPr lang="en-US" sz="2400" b="1" dirty="0" smtClean="0"/>
              <a:t>________________________________________</a:t>
            </a:r>
            <a:r>
              <a:rPr lang="zh-CN" altLang="en-US" sz="2400" b="1" dirty="0" smtClean="0"/>
              <a:t>”这一诗句，你想到</a:t>
            </a:r>
            <a:r>
              <a:rPr lang="en-US" altLang="zh-CN" sz="2400" b="1" dirty="0" smtClean="0"/>
              <a:t>《</a:t>
            </a:r>
            <a:r>
              <a:rPr lang="zh-CN" altLang="en-US" sz="2400" b="1" dirty="0" smtClean="0"/>
              <a:t>三峡</a:t>
            </a:r>
            <a:r>
              <a:rPr lang="en-US" altLang="zh-CN" sz="2400" b="1" dirty="0" smtClean="0"/>
              <a:t>》</a:t>
            </a:r>
            <a:r>
              <a:rPr lang="zh-CN" altLang="en-US" sz="2400" b="1" dirty="0" smtClean="0"/>
              <a:t>中与此意境相同的句子是：朝发白帝，暮到江陵。</a:t>
            </a:r>
            <a:endParaRPr lang="zh-CN" altLang="en-US" sz="2400" b="1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6</a:t>
            </a:r>
            <a:r>
              <a:rPr lang="zh-CN" altLang="en-US" sz="2400" b="1" dirty="0" smtClean="0"/>
              <a:t>、简答： </a:t>
            </a:r>
          </a:p>
          <a:p>
            <a:r>
              <a:rPr lang="en-US" sz="2400" b="1" dirty="0" smtClean="0"/>
              <a:t>1 </a:t>
            </a:r>
            <a:r>
              <a:rPr lang="zh-CN" altLang="en-US" sz="2400" b="1" dirty="0" smtClean="0"/>
              <a:t>作者依次写了三峡哪些季节的景？这些景象有一种怎样的美感？</a:t>
            </a:r>
          </a:p>
          <a:p>
            <a:r>
              <a:rPr lang="en-US" sz="2400" b="1" dirty="0" smtClean="0"/>
              <a:t>2 </a:t>
            </a:r>
            <a:r>
              <a:rPr lang="en-US" sz="2400" b="1" dirty="0" smtClean="0"/>
              <a:t>.</a:t>
            </a:r>
            <a:r>
              <a:rPr lang="zh-CN" altLang="en-US" sz="2400" b="1" dirty="0" smtClean="0"/>
              <a:t>“渔者歌”有什么作用？</a:t>
            </a:r>
          </a:p>
          <a:p>
            <a:r>
              <a:rPr lang="en-US" sz="2400" b="1" dirty="0" smtClean="0"/>
              <a:t>3.</a:t>
            </a:r>
            <a:r>
              <a:rPr lang="zh-CN" altLang="en-US" sz="2400" b="1" dirty="0" smtClean="0"/>
              <a:t>作者为什么先写夏水？又为什么先写山，后写水？</a:t>
            </a:r>
          </a:p>
          <a:p>
            <a:r>
              <a:rPr lang="en-US" sz="2400" b="1" dirty="0" smtClean="0"/>
              <a:t>4.</a:t>
            </a:r>
            <a:r>
              <a:rPr lang="zh-CN" altLang="en-US" sz="2400" b="1" dirty="0" smtClean="0"/>
              <a:t>划分朗读停顿：</a:t>
            </a:r>
          </a:p>
          <a:p>
            <a:r>
              <a:rPr lang="zh-CN" altLang="en-US" sz="2400" b="1" dirty="0" smtClean="0"/>
              <a:t>自三峡七百里中，两岸连山，略无阙</a:t>
            </a:r>
            <a:r>
              <a:rPr lang="zh-CN" altLang="en-US" sz="2400" b="1" dirty="0" smtClean="0"/>
              <a:t>处。</a:t>
            </a:r>
            <a:endParaRPr lang="zh-CN" altLang="en-US" sz="2400" b="1" dirty="0" smtClean="0"/>
          </a:p>
          <a:p>
            <a:r>
              <a:rPr lang="zh-CN" altLang="en-US" sz="2400" b="1" dirty="0" smtClean="0"/>
              <a:t>自非亭午夜分，不见曦月。　　　　　　　　　　　　　　　　</a:t>
            </a:r>
          </a:p>
          <a:p>
            <a:r>
              <a:rPr lang="zh-CN" altLang="en-US" sz="2400" b="1" dirty="0" smtClean="0"/>
              <a:t>至于夏水襄陵，沿溯阻绝。</a:t>
            </a:r>
            <a:r>
              <a:rPr lang="en-US" sz="2400" b="1" dirty="0" smtClean="0"/>
              <a:t>   </a:t>
            </a:r>
            <a:endParaRPr lang="zh-CN" altLang="en-US" sz="2400" b="1" dirty="0" smtClean="0"/>
          </a:p>
          <a:p>
            <a:r>
              <a:rPr lang="zh-CN" altLang="en-US" sz="2400" b="1" dirty="0" smtClean="0"/>
              <a:t>虽乘奔御风不以疾</a:t>
            </a:r>
            <a:r>
              <a:rPr lang="zh-CN" altLang="en-US" sz="2400" b="1" dirty="0" smtClean="0"/>
              <a:t>也</a:t>
            </a:r>
            <a:endParaRPr lang="en-US" altLang="zh-CN" sz="2400" b="1" dirty="0" smtClean="0"/>
          </a:p>
          <a:p>
            <a:r>
              <a:rPr lang="en-US" sz="2400" b="1" dirty="0" smtClean="0"/>
              <a:t>27.</a:t>
            </a:r>
            <a:r>
              <a:rPr lang="zh-CN" altLang="en-US" sz="2400" b="1" dirty="0" smtClean="0"/>
              <a:t>短文两篇</a:t>
            </a:r>
          </a:p>
          <a:p>
            <a:r>
              <a:rPr lang="en-US" altLang="zh-CN" sz="2400" b="1" dirty="0" smtClean="0"/>
              <a:t>《</a:t>
            </a:r>
            <a:r>
              <a:rPr lang="zh-CN" altLang="en-US" sz="2400" b="1" dirty="0" smtClean="0"/>
              <a:t>答谢中书书</a:t>
            </a:r>
            <a:r>
              <a:rPr lang="en-US" altLang="zh-CN" sz="2400" b="1" dirty="0" smtClean="0"/>
              <a:t>》</a:t>
            </a:r>
          </a:p>
          <a:p>
            <a:r>
              <a:rPr lang="en-US" sz="2400" b="1" dirty="0" smtClean="0"/>
              <a:t>1..</a:t>
            </a:r>
            <a:r>
              <a:rPr lang="zh-CN" altLang="en-US" sz="2400" b="1" dirty="0" smtClean="0"/>
              <a:t>填空题。</a:t>
            </a:r>
          </a:p>
          <a:p>
            <a:r>
              <a:rPr lang="en-US" altLang="zh-CN" sz="2400" b="1" dirty="0" smtClean="0"/>
              <a:t>《</a:t>
            </a:r>
            <a:r>
              <a:rPr lang="zh-CN" altLang="en-US" sz="2400" b="1" dirty="0" smtClean="0"/>
              <a:t>答谢中书书</a:t>
            </a:r>
            <a:r>
              <a:rPr lang="en-US" altLang="zh-CN" sz="2400" b="1" dirty="0" smtClean="0"/>
              <a:t>》</a:t>
            </a:r>
            <a:r>
              <a:rPr lang="zh-CN" altLang="en-US" sz="2400" b="1" dirty="0" smtClean="0"/>
              <a:t>作者</a:t>
            </a:r>
            <a:r>
              <a:rPr lang="en-US" sz="2400" b="1" dirty="0" smtClean="0"/>
              <a:t>       </a:t>
            </a:r>
            <a:r>
              <a:rPr lang="zh-CN" altLang="en-US" sz="2400" b="1" dirty="0" smtClean="0"/>
              <a:t>，字</a:t>
            </a:r>
            <a:r>
              <a:rPr lang="en-US" sz="2400" b="1" dirty="0" smtClean="0"/>
              <a:t>       </a:t>
            </a:r>
            <a:r>
              <a:rPr lang="zh-CN" altLang="en-US" sz="2400" b="1" dirty="0" smtClean="0"/>
              <a:t>，号</a:t>
            </a:r>
            <a:r>
              <a:rPr lang="en-US" sz="2400" b="1" dirty="0" smtClean="0"/>
              <a:t>       </a:t>
            </a:r>
            <a:r>
              <a:rPr lang="zh-CN" altLang="en-US" sz="2400" b="1" dirty="0" smtClean="0"/>
              <a:t>，有“</a:t>
            </a:r>
            <a:r>
              <a:rPr lang="en-US" sz="2400" b="1" dirty="0" smtClean="0"/>
              <a:t>       </a:t>
            </a:r>
            <a:r>
              <a:rPr lang="zh-CN" altLang="en-US" sz="2400" b="1" dirty="0" smtClean="0"/>
              <a:t>”之称。谢中书即</a:t>
            </a:r>
            <a:r>
              <a:rPr lang="en-US" sz="2400" b="1" dirty="0" smtClean="0"/>
              <a:t>       </a:t>
            </a:r>
            <a:r>
              <a:rPr lang="zh-CN" altLang="en-US" sz="2400" b="1" dirty="0" smtClean="0"/>
              <a:t>。</a:t>
            </a:r>
          </a:p>
          <a:p>
            <a:r>
              <a:rPr lang="en-US" sz="2400" b="1" dirty="0" smtClean="0"/>
              <a:t>2.</a:t>
            </a:r>
            <a:r>
              <a:rPr lang="zh-CN" altLang="en-US" sz="2400" b="1" dirty="0" smtClean="0"/>
              <a:t>解释文中加点的词语</a:t>
            </a:r>
          </a:p>
          <a:p>
            <a:r>
              <a:rPr lang="zh-CN" altLang="en-US" sz="2400" b="1" dirty="0" smtClean="0"/>
              <a:t>⑴五色交辉　</a:t>
            </a:r>
            <a:r>
              <a:rPr lang="zh-CN" altLang="en-US" sz="2400" b="1" dirty="0" smtClean="0"/>
              <a:t>⑵</a:t>
            </a:r>
            <a:r>
              <a:rPr lang="zh-CN" altLang="en-US" sz="2400" b="1" dirty="0" smtClean="0"/>
              <a:t>晓雾将歇</a:t>
            </a:r>
            <a:r>
              <a:rPr lang="en-US" sz="2400" b="1" dirty="0" smtClean="0"/>
              <a:t>      </a:t>
            </a:r>
            <a:r>
              <a:rPr lang="zh-CN" altLang="en-US" sz="2400" b="1" dirty="0" smtClean="0"/>
              <a:t>（</a:t>
            </a:r>
            <a:r>
              <a:rPr lang="en-US" sz="2400" b="1" dirty="0" smtClean="0"/>
              <a:t>3</a:t>
            </a:r>
            <a:r>
              <a:rPr lang="zh-CN" altLang="en-US" sz="2400" b="1" dirty="0" smtClean="0"/>
              <a:t>）四时</a:t>
            </a:r>
            <a:r>
              <a:rPr lang="zh-CN" altLang="en-US" sz="2400" b="1" dirty="0" smtClean="0"/>
              <a:t>俱备 </a:t>
            </a:r>
            <a:r>
              <a:rPr lang="zh-CN" altLang="en-US" sz="2400" b="1" dirty="0" smtClean="0"/>
              <a:t>（</a:t>
            </a:r>
            <a:r>
              <a:rPr lang="en-US" sz="2400" b="1" dirty="0" smtClean="0"/>
              <a:t>4</a:t>
            </a:r>
            <a:r>
              <a:rPr lang="zh-CN" altLang="en-US" sz="2400" b="1" dirty="0" smtClean="0"/>
              <a:t>）晓雾将歇</a:t>
            </a:r>
            <a:r>
              <a:rPr lang="en-US" sz="2400" b="1" dirty="0" smtClean="0"/>
              <a:t>                       </a:t>
            </a:r>
            <a:r>
              <a:rPr lang="zh-CN" altLang="en-US" sz="2400" b="1" dirty="0" smtClean="0"/>
              <a:t>（</a:t>
            </a:r>
            <a:r>
              <a:rPr lang="en-US" sz="2400" b="1" dirty="0" smtClean="0"/>
              <a:t>5</a:t>
            </a:r>
            <a:r>
              <a:rPr lang="zh-CN" altLang="en-US" sz="2400" b="1" dirty="0" smtClean="0"/>
              <a:t>）未复有能与其奇者 </a:t>
            </a:r>
            <a:r>
              <a:rPr lang="zh-CN" altLang="en-US" sz="2400" b="1" dirty="0" smtClean="0"/>
              <a:t>（</a:t>
            </a:r>
            <a:r>
              <a:rPr lang="en-US" sz="2400" b="1" dirty="0" smtClean="0"/>
              <a:t>6</a:t>
            </a:r>
            <a:r>
              <a:rPr lang="zh-CN" altLang="en-US" sz="2400" b="1" dirty="0" smtClean="0"/>
              <a:t>）</a:t>
            </a:r>
            <a:r>
              <a:rPr lang="zh-CN" altLang="en-US" sz="2400" b="1" dirty="0" smtClean="0"/>
              <a:t>夕日欲颓，沉鳞竞跃</a:t>
            </a:r>
            <a:r>
              <a:rPr lang="en-US" sz="2400" b="1" dirty="0" smtClean="0"/>
              <a:t>       </a:t>
            </a:r>
            <a:endParaRPr lang="en-US" sz="2400" b="1" dirty="0" smtClean="0"/>
          </a:p>
          <a:p>
            <a:r>
              <a:rPr lang="zh-CN" altLang="en-US" sz="2400" b="1" dirty="0" smtClean="0"/>
              <a:t>（</a:t>
            </a:r>
            <a:r>
              <a:rPr lang="en-US" sz="2400" b="1" dirty="0" smtClean="0"/>
              <a:t> </a:t>
            </a:r>
            <a:r>
              <a:rPr lang="en-US" sz="2400" b="1" dirty="0" smtClean="0"/>
              <a:t>7</a:t>
            </a:r>
            <a:r>
              <a:rPr lang="zh-CN" altLang="en-US" sz="2400" b="1" dirty="0" smtClean="0"/>
              <a:t>）实</a:t>
            </a:r>
            <a:r>
              <a:rPr lang="zh-CN" altLang="en-US" sz="2400" b="1" dirty="0" smtClean="0"/>
              <a:t>是欲界之仙都</a:t>
            </a:r>
            <a:r>
              <a:rPr lang="en-US" sz="2400" b="1" dirty="0" smtClean="0"/>
              <a:t>              </a:t>
            </a:r>
            <a:r>
              <a:rPr lang="zh-CN" altLang="en-US" sz="2400" b="1" dirty="0" smtClean="0"/>
              <a:t>（</a:t>
            </a:r>
            <a:r>
              <a:rPr lang="en-US" sz="2400" b="1" dirty="0" smtClean="0"/>
              <a:t>8</a:t>
            </a:r>
            <a:r>
              <a:rPr lang="zh-CN" altLang="en-US" sz="2400" b="1" dirty="0" smtClean="0"/>
              <a:t>）答谢中书</a:t>
            </a:r>
            <a:r>
              <a:rPr lang="zh-CN" altLang="en-US" sz="2400" dirty="0" smtClean="0"/>
              <a:t>书</a:t>
            </a:r>
            <a:r>
              <a:rPr 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729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3.</a:t>
            </a:r>
            <a:r>
              <a:rPr lang="zh-CN" altLang="en-US" sz="2400" b="1" dirty="0" smtClean="0"/>
              <a:t>翻译下列句子</a:t>
            </a:r>
          </a:p>
          <a:p>
            <a:r>
              <a:rPr lang="zh-CN" altLang="en-US" sz="2400" b="1" dirty="0" smtClean="0"/>
              <a:t>⑴高峰入云，清流见底</a:t>
            </a:r>
            <a:r>
              <a:rPr lang="en-US" sz="2400" b="1" dirty="0" smtClean="0"/>
              <a:t>     </a:t>
            </a:r>
            <a:r>
              <a:rPr lang="zh-CN" altLang="en-US" sz="2400" b="1" dirty="0" smtClean="0"/>
              <a:t>⑵</a:t>
            </a:r>
            <a:r>
              <a:rPr lang="zh-CN" altLang="en-US" sz="2400" b="1" dirty="0" smtClean="0"/>
              <a:t>两岸石壁，五色</a:t>
            </a:r>
            <a:r>
              <a:rPr lang="zh-CN" altLang="en-US" sz="2400" b="1" dirty="0" smtClean="0"/>
              <a:t>交辉</a:t>
            </a:r>
            <a:endParaRPr lang="zh-CN" altLang="en-US" sz="2400" b="1" dirty="0" smtClean="0"/>
          </a:p>
          <a:p>
            <a:r>
              <a:rPr lang="zh-CN" altLang="en-US" sz="2400" b="1" dirty="0" smtClean="0"/>
              <a:t>⑶夕日欲颓，沉鳞竞</a:t>
            </a:r>
            <a:r>
              <a:rPr lang="zh-CN" altLang="en-US" sz="2400" b="1" dirty="0" smtClean="0"/>
              <a:t>跃     ⑷</a:t>
            </a:r>
            <a:r>
              <a:rPr lang="zh-CN" altLang="en-US" sz="2400" b="1" dirty="0" smtClean="0"/>
              <a:t>实是欲界之仙</a:t>
            </a:r>
            <a:r>
              <a:rPr lang="zh-CN" altLang="en-US" sz="2400" b="1" dirty="0" smtClean="0"/>
              <a:t>都</a:t>
            </a:r>
            <a:endParaRPr lang="zh-CN" altLang="en-US" sz="2400" b="1" dirty="0" smtClean="0"/>
          </a:p>
          <a:p>
            <a:r>
              <a:rPr lang="zh-CN" altLang="en-US" sz="2400" b="1" dirty="0" smtClean="0"/>
              <a:t>⑸自康乐以来，未复有能与其奇者</a:t>
            </a:r>
            <a:r>
              <a:rPr lang="zh-CN" altLang="en-US" sz="2400" b="1" dirty="0" smtClean="0"/>
              <a:t>。</a:t>
            </a:r>
            <a:endParaRPr lang="en-US" altLang="zh-CN" sz="2400" b="1" dirty="0" smtClean="0"/>
          </a:p>
          <a:p>
            <a:r>
              <a:rPr lang="en-US" sz="2400" b="1" dirty="0" smtClean="0"/>
              <a:t>4.</a:t>
            </a:r>
            <a:r>
              <a:rPr lang="zh-CN" altLang="en-US" sz="2400" b="1" dirty="0" smtClean="0"/>
              <a:t>探讨</a:t>
            </a:r>
          </a:p>
          <a:p>
            <a:r>
              <a:rPr lang="zh-CN" altLang="en-US" sz="2400" b="1" dirty="0" smtClean="0"/>
              <a:t>⑴本文</a:t>
            </a:r>
            <a:r>
              <a:rPr lang="zh-CN" altLang="en-US" sz="2400" b="1" dirty="0" smtClean="0"/>
              <a:t>第一句话“山川之美，古来共谈”在全文结构上起什么作用？</a:t>
            </a:r>
          </a:p>
          <a:p>
            <a:r>
              <a:rPr lang="en-US" sz="2400" b="1" dirty="0" smtClean="0"/>
              <a:t> </a:t>
            </a:r>
            <a:r>
              <a:rPr lang="zh-CN" altLang="en-US" sz="2400" b="1" dirty="0" smtClean="0"/>
              <a:t>⑵全文</a:t>
            </a:r>
            <a:r>
              <a:rPr lang="zh-CN" altLang="en-US" sz="2400" b="1" dirty="0" smtClean="0"/>
              <a:t>抓住哪一个字去写？共描写了哪些景物？这些景物有哪些特点？</a:t>
            </a:r>
          </a:p>
          <a:p>
            <a:r>
              <a:rPr lang="en-US" sz="2400" b="1" dirty="0" smtClean="0"/>
              <a:t> </a:t>
            </a:r>
            <a:r>
              <a:rPr lang="zh-CN" altLang="en-US" sz="2400" b="1" dirty="0" smtClean="0"/>
              <a:t>⑶文</a:t>
            </a:r>
            <a:r>
              <a:rPr lang="zh-CN" altLang="en-US" sz="2400" b="1" dirty="0" smtClean="0"/>
              <a:t>中所提到的“康乐”是指谁？作者举他有什么深意？</a:t>
            </a:r>
          </a:p>
          <a:p>
            <a:r>
              <a:rPr lang="en-US" sz="2400" b="1" dirty="0" smtClean="0"/>
              <a:t> </a:t>
            </a:r>
            <a:r>
              <a:rPr lang="zh-CN" altLang="en-US" sz="2400" b="1" dirty="0" smtClean="0"/>
              <a:t>⑷文</a:t>
            </a:r>
            <a:r>
              <a:rPr lang="zh-CN" altLang="en-US" sz="2400" b="1" dirty="0" smtClean="0"/>
              <a:t>中哪些语句写山，哪些语句写川，请在原文上用波浪线画出。</a:t>
            </a:r>
          </a:p>
          <a:p>
            <a:r>
              <a:rPr lang="en-US" sz="2400" b="1" dirty="0" smtClean="0"/>
              <a:t> </a:t>
            </a:r>
            <a:r>
              <a:rPr lang="zh-CN" altLang="en-US" sz="2400" b="1" dirty="0" smtClean="0"/>
              <a:t>⑸</a:t>
            </a:r>
            <a:r>
              <a:rPr lang="en-US" sz="2400" b="1" dirty="0" smtClean="0"/>
              <a:t>.</a:t>
            </a:r>
            <a:r>
              <a:rPr lang="zh-CN" altLang="en-US" sz="2400" b="1" dirty="0" smtClean="0"/>
              <a:t>“</a:t>
            </a:r>
            <a:r>
              <a:rPr lang="zh-CN" altLang="en-US" sz="2400" b="1" dirty="0" smtClean="0"/>
              <a:t>自康乐以来，未复有能与其奇者。”这句话的言外之意是什么？表达了作者怎样的感情 </a:t>
            </a:r>
            <a:r>
              <a:rPr lang="zh-CN" altLang="en-US" sz="2400" b="1" dirty="0" smtClean="0"/>
              <a:t>       言外之意</a:t>
            </a:r>
            <a:r>
              <a:rPr lang="zh-CN" altLang="en-US" sz="2400" b="1" dirty="0" smtClean="0"/>
              <a:t>是自从南朝谢灵运以来，只有自己才会欣赏这种奇境。表达了作者对谢灵运的仰慕之情，又抒发了欣赏山水时不同凡响的审美感受，以及自我欣赏、自鸣得意之情。</a:t>
            </a:r>
          </a:p>
          <a:p>
            <a:r>
              <a:rPr lang="en-US" altLang="zh-CN" sz="2400" b="1" dirty="0" smtClean="0"/>
              <a:t>5</a:t>
            </a:r>
            <a:r>
              <a:rPr lang="zh-CN" altLang="en-US" sz="2400" b="1" dirty="0" smtClean="0"/>
              <a:t>、划分</a:t>
            </a:r>
            <a:r>
              <a:rPr lang="zh-CN" altLang="en-US" sz="2400" b="1" dirty="0" smtClean="0"/>
              <a:t>朗读停顿</a:t>
            </a:r>
          </a:p>
          <a:p>
            <a:r>
              <a:rPr lang="zh-CN" altLang="en-US" sz="2400" b="1" dirty="0" smtClean="0"/>
              <a:t>实是欲界之仙都</a:t>
            </a:r>
            <a:r>
              <a:rPr lang="en-US" sz="2400" b="1" dirty="0" smtClean="0"/>
              <a:t>       -</a:t>
            </a:r>
            <a:endParaRPr lang="zh-CN" altLang="en-US" sz="2400" b="1" dirty="0" smtClean="0"/>
          </a:p>
          <a:p>
            <a:r>
              <a:rPr lang="zh-CN" altLang="en-US" sz="2400" b="1" dirty="0" smtClean="0"/>
              <a:t>自康乐以来，未复有能与其奇者。</a:t>
            </a:r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0" y="0"/>
            <a:ext cx="9144000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记承天寺夜游</a:t>
            </a: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》</a:t>
            </a:r>
            <a:endParaRPr kumimoji="0" lang="zh-CN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1.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本文选自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《_______________》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，我国 民间有“一门三父子，都是大文豪”的说法，其中的“三父子”是本文的作者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____________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，其弟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____________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、其父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_____________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。合称“三苏”。他们也是“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____________________”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中的三位，其余五位是宋代的        、        、        ，以及唐代的        、        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2.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解释下列语句中加点词的意义。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解释下面的加点词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⑴念无与为乐者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　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)    ⑵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遂至承天寺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　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⑶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怀民亦未寝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)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⑷相与步于中庭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　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(5)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庭下如积水空明，水中藻，荇交横，盖竹柏影也。    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(6)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但少闲人如吾两人耳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把下列句子译成现代汉语。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⑴怀民亦未寝，相与步于中庭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⑵庭下如积水空明，水中藻，荇交横，盖竹柏影也。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⑶何夜无月？何处无竹柏？但少闲人如吾两人耳。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4.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阅读理解。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①作者在本文中描写月下空明景色的句子是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________________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②作者因景抒怀，表达复杂微妙感情的句子是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____________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kumimoji="0" lang="zh-CN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68172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300" b="1" dirty="0" smtClean="0"/>
              <a:t>句子翻译</a:t>
            </a:r>
          </a:p>
          <a:p>
            <a:r>
              <a:rPr lang="en-US" sz="2300" b="1" dirty="0" smtClean="0"/>
              <a:t>1. </a:t>
            </a:r>
            <a:r>
              <a:rPr lang="zh-CN" altLang="en-US" sz="2300" b="1" dirty="0" smtClean="0"/>
              <a:t>夹岸数百步，中无杂树，芳草鲜美，落英缤纷。</a:t>
            </a:r>
          </a:p>
          <a:p>
            <a:r>
              <a:rPr lang="en-US" sz="2300" b="1" dirty="0" smtClean="0"/>
              <a:t>2. </a:t>
            </a:r>
            <a:r>
              <a:rPr lang="zh-CN" altLang="en-US" sz="2300" b="1" dirty="0" smtClean="0"/>
              <a:t>渔人甚异之，复前行，欲穷其林。</a:t>
            </a:r>
          </a:p>
          <a:p>
            <a:r>
              <a:rPr lang="en-US" sz="2300" b="1" dirty="0" smtClean="0"/>
              <a:t>3. </a:t>
            </a:r>
            <a:r>
              <a:rPr lang="zh-CN" altLang="en-US" sz="2300" b="1" dirty="0" smtClean="0"/>
              <a:t>初极狭，才通人。</a:t>
            </a:r>
          </a:p>
          <a:p>
            <a:r>
              <a:rPr lang="en-US" sz="2300" b="1" dirty="0" smtClean="0"/>
              <a:t>4. </a:t>
            </a:r>
            <a:r>
              <a:rPr lang="zh-CN" altLang="en-US" sz="2300" b="1" dirty="0" smtClean="0"/>
              <a:t>复行数十步，豁然开朗。</a:t>
            </a:r>
          </a:p>
          <a:p>
            <a:r>
              <a:rPr lang="en-US" sz="2300" b="1" dirty="0" smtClean="0"/>
              <a:t>5. </a:t>
            </a:r>
            <a:r>
              <a:rPr lang="zh-CN" altLang="en-US" sz="2300" b="1" dirty="0" smtClean="0"/>
              <a:t>土地平旷，屋舍俨然。有良田美池桑竹之属。</a:t>
            </a:r>
          </a:p>
          <a:p>
            <a:r>
              <a:rPr lang="en-US" sz="2300" b="1" dirty="0" smtClean="0"/>
              <a:t>6. </a:t>
            </a:r>
            <a:r>
              <a:rPr lang="zh-CN" altLang="en-US" sz="2300" b="1" dirty="0" smtClean="0"/>
              <a:t>阡陌交通，鸡犬相闻。</a:t>
            </a:r>
          </a:p>
          <a:p>
            <a:r>
              <a:rPr lang="en-US" sz="2300" b="1" dirty="0" smtClean="0"/>
              <a:t>7. </a:t>
            </a:r>
            <a:r>
              <a:rPr lang="zh-CN" altLang="en-US" sz="2300" b="1" dirty="0" smtClean="0"/>
              <a:t>其中往来种作，男女衣着，悉如外人，</a:t>
            </a:r>
          </a:p>
          <a:p>
            <a:r>
              <a:rPr lang="en-US" sz="2300" b="1" dirty="0" smtClean="0"/>
              <a:t>8. </a:t>
            </a:r>
            <a:r>
              <a:rPr lang="zh-CN" altLang="en-US" sz="2300" b="1" dirty="0" smtClean="0"/>
              <a:t>黄发垂髫，并怡然自乐。</a:t>
            </a:r>
          </a:p>
          <a:p>
            <a:r>
              <a:rPr lang="en-US" sz="2300" b="1" dirty="0" smtClean="0"/>
              <a:t>9. </a:t>
            </a:r>
            <a:r>
              <a:rPr lang="zh-CN" altLang="en-US" sz="2300" b="1" dirty="0" smtClean="0"/>
              <a:t>村中闻有此人，咸来问讯。</a:t>
            </a:r>
          </a:p>
          <a:p>
            <a:r>
              <a:rPr lang="en-US" sz="2300" b="1" dirty="0" smtClean="0"/>
              <a:t>10. </a:t>
            </a:r>
            <a:r>
              <a:rPr lang="zh-CN" altLang="en-US" sz="2300" b="1" dirty="0" smtClean="0"/>
              <a:t>自云先世避秦时乱，率妻子邑人来此绝境， 不复出焉，遂与外人间隔。</a:t>
            </a:r>
          </a:p>
          <a:p>
            <a:r>
              <a:rPr lang="en-US" sz="2300" b="1" dirty="0" smtClean="0"/>
              <a:t>11. </a:t>
            </a:r>
            <a:r>
              <a:rPr lang="zh-CN" altLang="en-US" sz="2300" b="1" dirty="0" smtClean="0"/>
              <a:t>问今是何世，乃不知有汉，无论魏晋。</a:t>
            </a:r>
          </a:p>
          <a:p>
            <a:r>
              <a:rPr lang="en-US" sz="2300" b="1" dirty="0" smtClean="0"/>
              <a:t>12. </a:t>
            </a:r>
            <a:r>
              <a:rPr lang="zh-CN" altLang="en-US" sz="2300" b="1" dirty="0" smtClean="0"/>
              <a:t>此人一一为具言所闻，皆叹惋。</a:t>
            </a:r>
          </a:p>
          <a:p>
            <a:r>
              <a:rPr lang="en-US" sz="2300" b="1" dirty="0" smtClean="0"/>
              <a:t>13. </a:t>
            </a:r>
            <a:r>
              <a:rPr lang="zh-CN" altLang="en-US" sz="2300" b="1" dirty="0" smtClean="0"/>
              <a:t>此中人语云：“不足为外人道也。”</a:t>
            </a:r>
          </a:p>
          <a:p>
            <a:r>
              <a:rPr lang="en-US" sz="2300" b="1" dirty="0" smtClean="0"/>
              <a:t>14. </a:t>
            </a:r>
            <a:r>
              <a:rPr lang="zh-CN" altLang="en-US" sz="2300" b="1" dirty="0" smtClean="0"/>
              <a:t>既出，得其船，便扶向路，处处志之。</a:t>
            </a:r>
          </a:p>
          <a:p>
            <a:r>
              <a:rPr lang="en-US" sz="2300" b="1" dirty="0" smtClean="0"/>
              <a:t>15. </a:t>
            </a:r>
            <a:r>
              <a:rPr lang="zh-CN" altLang="en-US" sz="2300" b="1" dirty="0" smtClean="0"/>
              <a:t>及郡下，诣太守</a:t>
            </a:r>
            <a:r>
              <a:rPr lang="en-US" sz="2300" b="1" dirty="0" smtClean="0"/>
              <a:t>,</a:t>
            </a:r>
            <a:r>
              <a:rPr lang="zh-CN" altLang="en-US" sz="2300" b="1" dirty="0" smtClean="0"/>
              <a:t>说如此。</a:t>
            </a:r>
          </a:p>
          <a:p>
            <a:r>
              <a:rPr lang="en-US" sz="2300" b="1" dirty="0" smtClean="0"/>
              <a:t>16. </a:t>
            </a:r>
            <a:r>
              <a:rPr lang="zh-CN" altLang="en-US" sz="2300" b="1" dirty="0" smtClean="0"/>
              <a:t>寻向所志，遂迷，不复得路。</a:t>
            </a:r>
          </a:p>
          <a:p>
            <a:r>
              <a:rPr lang="en-US" sz="2300" b="1" dirty="0" smtClean="0"/>
              <a:t>17.</a:t>
            </a:r>
            <a:r>
              <a:rPr lang="zh-CN" altLang="en-US" sz="2300" b="1" dirty="0" smtClean="0"/>
              <a:t>未果，寻病终</a:t>
            </a:r>
            <a:r>
              <a:rPr lang="en-US" sz="2300" b="1" dirty="0" smtClean="0"/>
              <a:t>, </a:t>
            </a:r>
            <a:r>
              <a:rPr lang="zh-CN" altLang="en-US" sz="2300" b="1" dirty="0" smtClean="0"/>
              <a:t>后遂无问津者</a:t>
            </a:r>
            <a:endParaRPr lang="zh-CN" altLang="en-US" sz="2300" b="1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0" y="0"/>
            <a:ext cx="9144000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）品味文中加横线的句子，说说其中蕴涵着作者哪些复杂微妙的感情。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积水空明，藻荇交横”分别比喻什么？表现了景物什么特点？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7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）本文描写了哪些景物？目的是什么？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）写景中表现了作者怎样的心境？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）想像一下作者与张怀民散步是什么心情。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）“何处无月？何处无竹柏？但少闲人如吾两人者耳”表达了作者怎样微妙复杂的感情？（文尾通过“闲人”表达了怎样的感情？怎样理解“闲人”的含义？）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11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）结尾惋惜无人赏月，暗示了什么？世人大多热中名利，为俗务所累。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12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）文中紧扣“闲”字组织文章，“闲人”是点睛之笔，，“闲”表现在何处？（摘引文中句回答）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．划分朗读停顿：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念 无 与 为 乐 者</a:t>
            </a:r>
            <a:r>
              <a:rPr lang="zh-CN" altLang="en-US" sz="2400" b="1" dirty="0" smtClean="0">
                <a:latin typeface="Arial" pitchFamily="34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zh-CN" altLang="en-US" sz="2400" b="1" dirty="0" smtClean="0">
                <a:latin typeface="Arial" pitchFamily="34" charset="0"/>
                <a:ea typeface="宋体" pitchFamily="2" charset="-122"/>
                <a:cs typeface="Times New Roman" pitchFamily="18" charset="0"/>
              </a:rPr>
              <a:t>    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但 少 闲 人 如 吾 两 人 者 耳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遂 至 承 天 寺 寻 张 怀 民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庭 下 如 积 水 空 明</a:t>
            </a:r>
            <a:r>
              <a:rPr lang="zh-CN" altLang="en-US" sz="2400" b="1" dirty="0" smtClean="0">
                <a:latin typeface="Arial" pitchFamily="34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zh-CN" altLang="en-US" sz="2400" b="1" dirty="0" smtClean="0">
                <a:latin typeface="Arial" pitchFamily="34" charset="0"/>
                <a:ea typeface="宋体" pitchFamily="2" charset="-122"/>
                <a:cs typeface="Times New Roman" pitchFamily="18" charset="0"/>
              </a:rPr>
              <a:t>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水 中 藻 荇 交 横</a:t>
            </a:r>
            <a:r>
              <a:rPr lang="zh-CN" altLang="en-US" sz="2400" b="1" dirty="0" smtClean="0">
                <a:latin typeface="Arial" pitchFamily="34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zh-CN" altLang="en-US" sz="2400" b="1" dirty="0" smtClean="0">
                <a:latin typeface="Arial" pitchFamily="34" charset="0"/>
                <a:ea typeface="宋体" pitchFamily="2" charset="-122"/>
                <a:cs typeface="Times New Roman" pitchFamily="18" charset="0"/>
              </a:rPr>
              <a:t>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盖 竹 柏 影 也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35828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28.</a:t>
            </a:r>
            <a:r>
              <a:rPr lang="en-US" altLang="zh-CN" sz="2400" b="1" dirty="0" smtClean="0"/>
              <a:t>《</a:t>
            </a:r>
            <a:r>
              <a:rPr lang="zh-CN" altLang="en-US" sz="2400" b="1" dirty="0" smtClean="0"/>
              <a:t>观潮</a:t>
            </a:r>
            <a:r>
              <a:rPr lang="en-US" altLang="zh-CN" sz="2400" b="1" dirty="0" smtClean="0"/>
              <a:t>》</a:t>
            </a:r>
            <a:endParaRPr lang="zh-CN" altLang="en-US" sz="2400" b="1" dirty="0" smtClean="0"/>
          </a:p>
          <a:p>
            <a:r>
              <a:rPr lang="en-US" sz="2400" b="1" dirty="0" smtClean="0"/>
              <a:t>1. </a:t>
            </a:r>
            <a:r>
              <a:rPr lang="zh-CN" altLang="en-US" sz="2400" b="1" dirty="0" smtClean="0"/>
              <a:t>解释句中加点字的意思。</a:t>
            </a:r>
          </a:p>
          <a:p>
            <a:r>
              <a:rPr lang="zh-CN" altLang="en-US" sz="2400" b="1" dirty="0" smtClean="0"/>
              <a:t>①方其远出海门（</a:t>
            </a:r>
            <a:r>
              <a:rPr lang="en-US" sz="2400" b="1" dirty="0" smtClean="0"/>
              <a:t>      </a:t>
            </a:r>
            <a:r>
              <a:rPr lang="zh-CN" altLang="en-US" sz="2400" b="1" dirty="0" smtClean="0"/>
              <a:t>）</a:t>
            </a:r>
            <a:r>
              <a:rPr lang="en-US" sz="2400" b="1" dirty="0" smtClean="0"/>
              <a:t>   </a:t>
            </a:r>
            <a:r>
              <a:rPr lang="zh-CN" altLang="en-US" sz="2400" b="1" dirty="0" smtClean="0"/>
              <a:t>②吞天沃日（</a:t>
            </a:r>
            <a:r>
              <a:rPr lang="en-US" sz="2400" b="1" dirty="0" smtClean="0"/>
              <a:t>      </a:t>
            </a:r>
            <a:r>
              <a:rPr lang="zh-CN" altLang="en-US" sz="2400" b="1" dirty="0" smtClean="0"/>
              <a:t>）</a:t>
            </a:r>
          </a:p>
          <a:p>
            <a:r>
              <a:rPr lang="zh-CN" altLang="en-US" sz="2400" b="1" dirty="0" smtClean="0"/>
              <a:t>③则一舸无迹（</a:t>
            </a:r>
            <a:r>
              <a:rPr lang="en-US" sz="2400" b="1" dirty="0" smtClean="0"/>
              <a:t>      </a:t>
            </a:r>
            <a:r>
              <a:rPr lang="zh-CN" altLang="en-US" sz="2400" b="1" dirty="0" smtClean="0"/>
              <a:t>）</a:t>
            </a:r>
            <a:r>
              <a:rPr lang="en-US" sz="2400" b="1" dirty="0" smtClean="0"/>
              <a:t>    </a:t>
            </a:r>
            <a:r>
              <a:rPr lang="zh-CN" altLang="en-US" sz="2400" b="1" dirty="0" smtClean="0"/>
              <a:t>④乘骑弄旗标枪舞刀（</a:t>
            </a:r>
            <a:r>
              <a:rPr lang="en-US" sz="2400" b="1" dirty="0" smtClean="0"/>
              <a:t>      </a:t>
            </a:r>
            <a:r>
              <a:rPr lang="zh-CN" altLang="en-US" sz="2400" b="1" dirty="0" smtClean="0"/>
              <a:t>）</a:t>
            </a:r>
            <a:r>
              <a:rPr lang="en-US" sz="2400" b="1" dirty="0" smtClean="0"/>
              <a:t>  </a:t>
            </a:r>
            <a:r>
              <a:rPr lang="zh-CN" altLang="en-US" sz="2400" b="1" dirty="0" smtClean="0"/>
              <a:t>（</a:t>
            </a:r>
            <a:r>
              <a:rPr lang="en-US" sz="2400" b="1" dirty="0" smtClean="0"/>
              <a:t>      </a:t>
            </a:r>
            <a:r>
              <a:rPr lang="zh-CN" altLang="en-US" sz="2400" b="1" dirty="0" smtClean="0"/>
              <a:t>）</a:t>
            </a:r>
          </a:p>
          <a:p>
            <a:r>
              <a:rPr lang="zh-CN" altLang="en-US" sz="2400" b="1" dirty="0" smtClean="0"/>
              <a:t>⑤饮食百物皆倍穹常时（</a:t>
            </a:r>
            <a:r>
              <a:rPr lang="en-US" sz="2400" b="1" dirty="0" smtClean="0"/>
              <a:t>      </a:t>
            </a:r>
            <a:r>
              <a:rPr lang="zh-CN" altLang="en-US" sz="2400" b="1" dirty="0" smtClean="0"/>
              <a:t>）</a:t>
            </a:r>
            <a:r>
              <a:rPr lang="en-US" sz="2400" b="1" dirty="0" smtClean="0"/>
              <a:t>      </a:t>
            </a:r>
            <a:r>
              <a:rPr lang="zh-CN" altLang="en-US" sz="2400" b="1" dirty="0" smtClean="0"/>
              <a:t>⑥则僦赁看幕，虽席地不容间</a:t>
            </a:r>
            <a:r>
              <a:rPr lang="zh-CN" altLang="en-US" sz="2400" b="1" dirty="0" smtClean="0"/>
              <a:t>也</a:t>
            </a:r>
            <a:endParaRPr lang="zh-CN" altLang="en-US" sz="2400" b="1" dirty="0" smtClean="0"/>
          </a:p>
          <a:p>
            <a:r>
              <a:rPr lang="zh-CN" altLang="en-US" sz="2400" b="1" dirty="0" smtClean="0"/>
              <a:t>⑦倏尔黄烟四起（</a:t>
            </a:r>
            <a:r>
              <a:rPr lang="en-US" sz="2400" b="1" dirty="0" smtClean="0"/>
              <a:t>      </a:t>
            </a:r>
            <a:r>
              <a:rPr lang="zh-CN" altLang="en-US" sz="2400" b="1" dirty="0" smtClean="0"/>
              <a:t>）</a:t>
            </a:r>
            <a:r>
              <a:rPr lang="en-US" sz="2400" b="1" dirty="0" smtClean="0"/>
              <a:t>  </a:t>
            </a:r>
            <a:r>
              <a:rPr lang="zh-CN" altLang="en-US" sz="2400" b="1" dirty="0" smtClean="0"/>
              <a:t>⑧江</a:t>
            </a:r>
            <a:r>
              <a:rPr lang="zh-CN" altLang="en-US" sz="2400" b="1" dirty="0" smtClean="0"/>
              <a:t>干上下十余里间，珠翠罗绮溢目（</a:t>
            </a:r>
            <a:r>
              <a:rPr lang="en-US" sz="2400" b="1" dirty="0" smtClean="0"/>
              <a:t>      </a:t>
            </a:r>
            <a:r>
              <a:rPr lang="zh-CN" altLang="en-US" sz="2400" b="1" dirty="0" smtClean="0"/>
              <a:t>）（</a:t>
            </a:r>
            <a:r>
              <a:rPr lang="en-US" sz="2400" b="1" dirty="0" smtClean="0"/>
              <a:t>9</a:t>
            </a:r>
            <a:r>
              <a:rPr lang="zh-CN" altLang="en-US" sz="2400" b="1" dirty="0" smtClean="0"/>
              <a:t>）自既望以至十八日为盛</a:t>
            </a:r>
            <a:r>
              <a:rPr lang="en-US" sz="2400" b="1" dirty="0" smtClean="0"/>
              <a:t>   </a:t>
            </a:r>
            <a:r>
              <a:rPr lang="zh-CN" altLang="en-US" sz="2400" b="1" dirty="0" smtClean="0"/>
              <a:t>（</a:t>
            </a:r>
            <a:r>
              <a:rPr lang="en-US" sz="2400" b="1" dirty="0" smtClean="0"/>
              <a:t>10</a:t>
            </a:r>
            <a:r>
              <a:rPr lang="zh-CN" altLang="en-US" sz="2400" b="1" dirty="0" smtClean="0"/>
              <a:t>）仅有敌船为火所焚，随波而逝</a:t>
            </a:r>
          </a:p>
          <a:p>
            <a:r>
              <a:rPr lang="zh-CN" altLang="en-US" sz="2400" b="1" dirty="0" smtClean="0"/>
              <a:t>（</a:t>
            </a:r>
            <a:r>
              <a:rPr lang="en-US" sz="2400" b="1" dirty="0" smtClean="0"/>
              <a:t>11</a:t>
            </a:r>
            <a:r>
              <a:rPr lang="zh-CN" altLang="en-US" sz="2400" b="1" dirty="0" smtClean="0"/>
              <a:t>）皆披发文身</a:t>
            </a:r>
            <a:r>
              <a:rPr lang="en-US" sz="2400" b="1" dirty="0" smtClean="0"/>
              <a:t>              </a:t>
            </a:r>
            <a:r>
              <a:rPr lang="zh-CN" altLang="en-US" sz="2400" b="1" dirty="0" smtClean="0"/>
              <a:t>（</a:t>
            </a:r>
            <a:r>
              <a:rPr lang="en-US" sz="2400" b="1" dirty="0" smtClean="0"/>
              <a:t>12</a:t>
            </a:r>
            <a:r>
              <a:rPr lang="zh-CN" altLang="en-US" sz="2400" b="1" dirty="0" smtClean="0"/>
              <a:t>）溯迎而上，出没于鲸波万仞中</a:t>
            </a:r>
          </a:p>
          <a:p>
            <a:r>
              <a:rPr lang="zh-CN" altLang="en-US" sz="2400" b="1" dirty="0" smtClean="0"/>
              <a:t>（</a:t>
            </a:r>
            <a:r>
              <a:rPr lang="en-US" sz="2400" b="1" dirty="0" smtClean="0"/>
              <a:t>13</a:t>
            </a:r>
            <a:r>
              <a:rPr lang="zh-CN" altLang="en-US" sz="2400" b="1" dirty="0" smtClean="0"/>
              <a:t>）而旗尾略不沾湿</a:t>
            </a:r>
          </a:p>
          <a:p>
            <a:r>
              <a:rPr lang="zh-CN" altLang="en-US" sz="2400" b="1" dirty="0" smtClean="0"/>
              <a:t>（</a:t>
            </a:r>
            <a:r>
              <a:rPr lang="en-US" sz="2400" b="1" dirty="0" smtClean="0"/>
              <a:t>14</a:t>
            </a:r>
            <a:r>
              <a:rPr lang="zh-CN" altLang="en-US" sz="2400" b="1" dirty="0" smtClean="0"/>
              <a:t>）则玉城雪岭际天而来</a:t>
            </a:r>
          </a:p>
          <a:p>
            <a:r>
              <a:rPr lang="en-US" sz="2400" b="1" dirty="0" smtClean="0"/>
              <a:t>2.</a:t>
            </a:r>
            <a:r>
              <a:rPr lang="zh-CN" altLang="en-US" sz="2400" b="1" dirty="0" smtClean="0"/>
              <a:t>理解性背诵</a:t>
            </a:r>
          </a:p>
          <a:p>
            <a:r>
              <a:rPr lang="zh-CN" altLang="en-US" sz="2400" b="1" dirty="0" smtClean="0"/>
              <a:t>⑴写参演舰之多的句子是</a:t>
            </a:r>
            <a:r>
              <a:rPr lang="en-US" sz="2400" b="1" dirty="0" smtClean="0"/>
              <a:t>                                                                       </a:t>
            </a:r>
            <a:endParaRPr lang="zh-CN" altLang="en-US" sz="2400" b="1" dirty="0" smtClean="0"/>
          </a:p>
          <a:p>
            <a:r>
              <a:rPr lang="zh-CN" altLang="en-US" sz="2400" b="1" dirty="0" smtClean="0"/>
              <a:t>⑵写阵势变化多端的句子是</a:t>
            </a:r>
            <a:r>
              <a:rPr lang="en-US" sz="2400" b="1" dirty="0" smtClean="0"/>
              <a:t>                                                                   </a:t>
            </a:r>
            <a:endParaRPr lang="zh-CN" altLang="en-US" sz="2400" b="1" dirty="0" smtClean="0"/>
          </a:p>
          <a:p>
            <a:r>
              <a:rPr lang="zh-CN" altLang="en-US" sz="2400" b="1" dirty="0" smtClean="0"/>
              <a:t>⑶写水兵在船上演练技艺之高的句子是</a:t>
            </a:r>
            <a:r>
              <a:rPr lang="en-US" sz="2400" b="1" dirty="0" smtClean="0"/>
              <a:t>                                                                   </a:t>
            </a:r>
            <a:endParaRPr lang="zh-CN" altLang="en-US" sz="2400" b="1" dirty="0" smtClean="0"/>
          </a:p>
          <a:p>
            <a:r>
              <a:rPr lang="zh-CN" altLang="en-US" sz="2400" b="1" dirty="0" smtClean="0"/>
              <a:t>⑷写双方习战之激烈的句子是</a:t>
            </a:r>
            <a:r>
              <a:rPr lang="en-US" sz="2400" b="1" dirty="0" smtClean="0"/>
              <a:t>                                                                    </a:t>
            </a:r>
            <a:endParaRPr lang="zh-CN" altLang="en-US" sz="2400" b="1" dirty="0" smtClean="0"/>
          </a:p>
          <a:p>
            <a:r>
              <a:rPr lang="zh-CN" altLang="en-US" sz="2400" b="1" dirty="0" smtClean="0"/>
              <a:t>⑸写声势之大的句子是</a:t>
            </a:r>
            <a:r>
              <a:rPr lang="en-US" sz="2400" b="1" dirty="0" smtClean="0"/>
              <a:t> </a:t>
            </a:r>
            <a:endParaRPr lang="zh-CN" altLang="en-US" sz="2400" b="1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"/>
            <a:ext cx="914400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3.</a:t>
            </a:r>
            <a:r>
              <a:rPr lang="zh-CN" altLang="en-US" sz="2400" b="1" dirty="0" smtClean="0"/>
              <a:t>翻译下列句子。</a:t>
            </a:r>
            <a:r>
              <a:rPr lang="en-US" sz="2400" b="1" dirty="0" smtClean="0"/>
              <a:t>                                                                   </a:t>
            </a:r>
            <a:endParaRPr lang="zh-CN" altLang="en-US" sz="2400" b="1" dirty="0" smtClean="0"/>
          </a:p>
          <a:p>
            <a:r>
              <a:rPr lang="zh-CN" altLang="en-US" sz="2400" b="1" dirty="0" smtClean="0"/>
              <a:t>①方其远出海门，仅如银线；既而渐进，则玉城雪岭际天而来</a:t>
            </a:r>
            <a:r>
              <a:rPr lang="zh-CN" altLang="en-US" sz="2400" b="1" dirty="0" smtClean="0"/>
              <a:t>。</a:t>
            </a:r>
            <a:endParaRPr lang="en-US" altLang="zh-CN" sz="2400" b="1" dirty="0" smtClean="0"/>
          </a:p>
          <a:p>
            <a:r>
              <a:rPr lang="zh-CN" altLang="en-US" sz="2400" b="1" dirty="0" smtClean="0"/>
              <a:t>②</a:t>
            </a:r>
            <a:r>
              <a:rPr lang="zh-CN" altLang="en-US" sz="2400" b="1" dirty="0" smtClean="0"/>
              <a:t>既而尽奔腾分合五阵之势</a:t>
            </a:r>
            <a:r>
              <a:rPr lang="zh-CN" altLang="en-US" sz="2400" b="1" dirty="0" smtClean="0"/>
              <a:t>。  ③</a:t>
            </a:r>
            <a:r>
              <a:rPr lang="zh-CN" altLang="en-US" sz="2400" b="1" dirty="0" smtClean="0"/>
              <a:t>出没于鲸波万仞中。</a:t>
            </a:r>
          </a:p>
          <a:p>
            <a:r>
              <a:rPr lang="zh-CN" altLang="en-US" sz="2400" b="1" dirty="0" smtClean="0"/>
              <a:t>④仅有敌船为火所焚　 ⑤吴儿善泅者数百，皆披发文身。 　　　　　　　　　　　　　　　　　　　　　　　　</a:t>
            </a:r>
            <a:endParaRPr lang="zh-CN" altLang="en-US" sz="2400" b="1" dirty="0" smtClean="0"/>
          </a:p>
          <a:p>
            <a:r>
              <a:rPr lang="en-US" sz="2400" b="1" dirty="0" smtClean="0"/>
              <a:t>5</a:t>
            </a:r>
            <a:r>
              <a:rPr lang="en-US" sz="2400" b="1" dirty="0" smtClean="0"/>
              <a:t>.</a:t>
            </a:r>
            <a:r>
              <a:rPr lang="zh-CN" altLang="en-US" sz="2400" b="1" dirty="0" smtClean="0"/>
              <a:t>探讨</a:t>
            </a:r>
          </a:p>
          <a:p>
            <a:r>
              <a:rPr lang="zh-CN" altLang="en-US" sz="2400" b="1" dirty="0" smtClean="0"/>
              <a:t>⑴作者对潮水的描写由</a:t>
            </a:r>
            <a:r>
              <a:rPr lang="en-US" sz="2400" b="1" dirty="0" smtClean="0"/>
              <a:t>______</a:t>
            </a:r>
            <a:r>
              <a:rPr lang="zh-CN" altLang="en-US" sz="2400" b="1" dirty="0" smtClean="0"/>
              <a:t>而</a:t>
            </a:r>
            <a:r>
              <a:rPr lang="en-US" sz="2400" b="1" dirty="0" smtClean="0"/>
              <a:t>______ </a:t>
            </a:r>
            <a:r>
              <a:rPr lang="zh-CN" altLang="en-US" sz="2400" b="1" dirty="0" smtClean="0"/>
              <a:t>，对潮水从形、色、声、势四个方面进行描绘，请用原文回答</a:t>
            </a:r>
            <a:r>
              <a:rPr lang="en-US" sz="2400" b="1" dirty="0" smtClean="0"/>
              <a:t>. </a:t>
            </a:r>
            <a:r>
              <a:rPr lang="zh-CN" altLang="en-US" sz="2400" b="1" dirty="0" smtClean="0"/>
              <a:t>写“形“的句子</a:t>
            </a:r>
            <a:r>
              <a:rPr lang="en-US" sz="2400" b="1" dirty="0" smtClean="0"/>
              <a:t>___________</a:t>
            </a:r>
            <a:r>
              <a:rPr lang="zh-CN" altLang="en-US" sz="2400" b="1" dirty="0" smtClean="0"/>
              <a:t>写“色”的</a:t>
            </a:r>
            <a:r>
              <a:rPr lang="zh-CN" altLang="en-US" sz="2400" b="1" dirty="0" smtClean="0"/>
              <a:t>句子是</a:t>
            </a:r>
            <a:r>
              <a:rPr lang="en-US" sz="2400" b="1" dirty="0" smtClean="0"/>
              <a:t>_____________ </a:t>
            </a:r>
            <a:r>
              <a:rPr lang="zh-CN" altLang="en-US" sz="2400" b="1" dirty="0" smtClean="0"/>
              <a:t>写“声”的句子是</a:t>
            </a:r>
            <a:r>
              <a:rPr lang="en-US" sz="2400" b="1" dirty="0" smtClean="0"/>
              <a:t>_____________</a:t>
            </a:r>
            <a:r>
              <a:rPr lang="zh-CN" altLang="en-US" sz="2400" b="1" dirty="0" smtClean="0"/>
              <a:t>写“势”的句子是</a:t>
            </a:r>
            <a:r>
              <a:rPr lang="en-US" sz="2400" b="1" dirty="0" smtClean="0"/>
              <a:t>_________________</a:t>
            </a:r>
            <a:endParaRPr lang="zh-CN" altLang="en-US" sz="2400" b="1" dirty="0" smtClean="0"/>
          </a:p>
          <a:p>
            <a:r>
              <a:rPr lang="en-US" altLang="zh-CN" sz="2400" b="1" dirty="0" smtClean="0"/>
              <a:t>6.</a:t>
            </a:r>
            <a:r>
              <a:rPr lang="zh-CN" altLang="en-US" sz="2400" b="1" dirty="0" smtClean="0"/>
              <a:t>划分</a:t>
            </a:r>
            <a:r>
              <a:rPr lang="zh-CN" altLang="en-US" sz="2400" b="1" dirty="0" smtClean="0"/>
              <a:t>朗读停顿</a:t>
            </a:r>
          </a:p>
          <a:p>
            <a:r>
              <a:rPr lang="zh-CN" altLang="en-US" sz="2400" b="1" dirty="0" smtClean="0"/>
              <a:t>天 下 之 伟 观 </a:t>
            </a:r>
            <a:r>
              <a:rPr lang="zh-CN" altLang="en-US" sz="2400" b="1" dirty="0" smtClean="0"/>
              <a:t>也    方 </a:t>
            </a:r>
            <a:r>
              <a:rPr lang="zh-CN" altLang="en-US" sz="2400" b="1" dirty="0" smtClean="0"/>
              <a:t>其 远 出 海 </a:t>
            </a:r>
            <a:r>
              <a:rPr lang="zh-CN" altLang="en-US" sz="2400" b="1" dirty="0" smtClean="0"/>
              <a:t>门         则 </a:t>
            </a:r>
            <a:r>
              <a:rPr lang="zh-CN" altLang="en-US" sz="2400" b="1" dirty="0" smtClean="0"/>
              <a:t>玉 城 雪 岭 际 天 而 来</a:t>
            </a:r>
          </a:p>
          <a:p>
            <a:r>
              <a:rPr lang="zh-CN" altLang="en-US" sz="2400" b="1" dirty="0" smtClean="0"/>
              <a:t>既 而 尽 奔 腾 分 合 五 阵 之 </a:t>
            </a:r>
            <a:r>
              <a:rPr lang="zh-CN" altLang="en-US" sz="2400" b="1" dirty="0" smtClean="0"/>
              <a:t>势       </a:t>
            </a:r>
            <a:endParaRPr lang="en-US" altLang="zh-CN" sz="2400" b="1" dirty="0" smtClean="0"/>
          </a:p>
          <a:p>
            <a:r>
              <a:rPr lang="zh-CN" altLang="en-US" sz="2400" b="1" dirty="0" smtClean="0"/>
              <a:t>并 </a:t>
            </a:r>
            <a:r>
              <a:rPr lang="zh-CN" altLang="en-US" sz="2400" b="1" dirty="0" smtClean="0"/>
              <a:t>有 乘 骑 弄 旗 标 枪 舞 刀 于 水 面 者</a:t>
            </a:r>
          </a:p>
          <a:p>
            <a:r>
              <a:rPr lang="zh-CN" altLang="en-US" sz="2400" b="1" dirty="0" smtClean="0"/>
              <a:t>倏 尔 黄 烟 四 起，人 物 略 不 相 睹</a:t>
            </a:r>
          </a:p>
          <a:p>
            <a:r>
              <a:rPr lang="zh-CN" altLang="en-US" sz="2400" b="1" dirty="0" smtClean="0"/>
              <a:t>吴 儿 善 泅 者 数 百，皆 披 发 文 身</a:t>
            </a:r>
          </a:p>
          <a:p>
            <a:r>
              <a:rPr lang="zh-CN" altLang="en-US" sz="2400" b="1" dirty="0" smtClean="0"/>
              <a:t>出 没 于 鲸 波 万 仞 </a:t>
            </a:r>
            <a:r>
              <a:rPr lang="zh-CN" altLang="en-US" sz="2400" b="1" dirty="0" smtClean="0"/>
              <a:t>中        而 </a:t>
            </a:r>
            <a:r>
              <a:rPr lang="zh-CN" altLang="en-US" sz="2400" b="1" dirty="0" smtClean="0"/>
              <a:t>旗 尾 略 不 沾 湿</a:t>
            </a:r>
          </a:p>
          <a:p>
            <a:r>
              <a:rPr lang="zh-CN" altLang="en-US" sz="2400" b="1" dirty="0" smtClean="0"/>
              <a:t>江干上下十余里间，珠翠罗绮溢</a:t>
            </a:r>
            <a:r>
              <a:rPr lang="zh-CN" altLang="en-US" sz="2400" b="1" dirty="0" smtClean="0"/>
              <a:t>目     饮 </a:t>
            </a:r>
            <a:r>
              <a:rPr lang="zh-CN" altLang="en-US" sz="2400" b="1" dirty="0" smtClean="0"/>
              <a:t>食 百物 皆 倍 穹 常 时</a:t>
            </a:r>
            <a:endParaRPr lang="zh-CN" altLang="en-US" sz="2400" b="1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29.</a:t>
            </a:r>
            <a:r>
              <a:rPr lang="en-US" altLang="zh-CN" sz="2400" b="1" dirty="0" smtClean="0"/>
              <a:t>《</a:t>
            </a:r>
            <a:r>
              <a:rPr lang="zh-CN" altLang="en-US" sz="2400" b="1" dirty="0" smtClean="0"/>
              <a:t>湖心亭看雪</a:t>
            </a:r>
            <a:r>
              <a:rPr lang="en-US" altLang="zh-CN" sz="2400" b="1" dirty="0" smtClean="0"/>
              <a:t>》</a:t>
            </a:r>
          </a:p>
          <a:p>
            <a:r>
              <a:rPr lang="en-US" sz="2400" b="1" dirty="0" smtClean="0"/>
              <a:t>1.</a:t>
            </a:r>
            <a:r>
              <a:rPr lang="zh-CN" altLang="en-US" sz="2400" b="1" dirty="0" smtClean="0"/>
              <a:t>填空</a:t>
            </a:r>
            <a:r>
              <a:rPr lang="zh-CN" altLang="en-US" sz="2400" b="1" dirty="0" smtClean="0"/>
              <a:t>。本</a:t>
            </a:r>
            <a:r>
              <a:rPr lang="zh-CN" altLang="en-US" sz="2400" b="1" dirty="0" smtClean="0"/>
              <a:t>文选自</a:t>
            </a:r>
            <a:r>
              <a:rPr lang="en-US" altLang="zh-CN" sz="2400" b="1" dirty="0" smtClean="0"/>
              <a:t>《</a:t>
            </a:r>
            <a:r>
              <a:rPr lang="en-US" sz="2400" b="1" dirty="0" smtClean="0"/>
              <a:t>        </a:t>
            </a:r>
            <a:r>
              <a:rPr lang="en-US" altLang="zh-CN" sz="2400" b="1" dirty="0" smtClean="0"/>
              <a:t>》</a:t>
            </a:r>
            <a:r>
              <a:rPr lang="zh-CN" altLang="en-US" sz="2400" b="1" dirty="0" smtClean="0"/>
              <a:t>，作者</a:t>
            </a:r>
            <a:r>
              <a:rPr lang="en-US" sz="2400" b="1" dirty="0" smtClean="0"/>
              <a:t>        </a:t>
            </a:r>
            <a:r>
              <a:rPr lang="zh-CN" altLang="en-US" sz="2400" b="1" dirty="0" smtClean="0"/>
              <a:t>字</a:t>
            </a:r>
            <a:r>
              <a:rPr lang="en-US" sz="2400" b="1" dirty="0" smtClean="0"/>
              <a:t>       </a:t>
            </a:r>
            <a:r>
              <a:rPr lang="zh-CN" altLang="en-US" sz="2400" b="1" dirty="0" smtClean="0"/>
              <a:t>，号</a:t>
            </a:r>
            <a:r>
              <a:rPr lang="en-US" sz="2400" b="1" dirty="0" smtClean="0"/>
              <a:t>       </a:t>
            </a:r>
            <a:r>
              <a:rPr lang="zh-CN" altLang="en-US" sz="2400" b="1" dirty="0" smtClean="0"/>
              <a:t>，</a:t>
            </a:r>
            <a:r>
              <a:rPr lang="en-US" sz="2400" b="1" dirty="0" smtClean="0"/>
              <a:t>       </a:t>
            </a:r>
            <a:r>
              <a:rPr lang="zh-CN" altLang="en-US" sz="2400" b="1" dirty="0" smtClean="0"/>
              <a:t>（朝代）山阴人，明亡后不仕。</a:t>
            </a:r>
          </a:p>
          <a:p>
            <a:r>
              <a:rPr lang="en-US" sz="2400" b="1" dirty="0" smtClean="0"/>
              <a:t>2.</a:t>
            </a:r>
            <a:r>
              <a:rPr lang="zh-CN" altLang="en-US" sz="2400" b="1" dirty="0" smtClean="0"/>
              <a:t>解释下列加点字的含义。</a:t>
            </a:r>
          </a:p>
          <a:p>
            <a:r>
              <a:rPr lang="zh-CN" altLang="en-US" sz="2400" b="1" dirty="0" smtClean="0"/>
              <a:t>①</a:t>
            </a:r>
            <a:r>
              <a:rPr lang="zh-CN" altLang="en-US" sz="2400" b="1" dirty="0" smtClean="0"/>
              <a:t>更定②</a:t>
            </a:r>
            <a:r>
              <a:rPr lang="zh-CN" altLang="en-US" sz="2400" b="1" dirty="0" smtClean="0"/>
              <a:t>湖中人鸟声俱绝</a:t>
            </a:r>
            <a:r>
              <a:rPr lang="en-US" sz="2400" b="1" dirty="0" smtClean="0"/>
              <a:t>  </a:t>
            </a:r>
            <a:r>
              <a:rPr lang="zh-CN" altLang="en-US" sz="2400" b="1" dirty="0" smtClean="0"/>
              <a:t>③余拏一</a:t>
            </a:r>
            <a:r>
              <a:rPr lang="zh-CN" altLang="en-US" sz="2400" b="1" dirty="0" smtClean="0"/>
              <a:t>小船</a:t>
            </a:r>
            <a:r>
              <a:rPr lang="en-US" sz="2400" b="1" dirty="0" smtClean="0"/>
              <a:t> </a:t>
            </a:r>
            <a:r>
              <a:rPr lang="en-US" sz="2400" b="1" dirty="0" smtClean="0"/>
              <a:t> </a:t>
            </a:r>
            <a:r>
              <a:rPr lang="zh-CN" altLang="en-US" sz="2400" b="1" dirty="0" smtClean="0"/>
              <a:t>④拥毳衣</a:t>
            </a:r>
            <a:r>
              <a:rPr lang="zh-CN" altLang="en-US" sz="2400" b="1" dirty="0" smtClean="0"/>
              <a:t>炉火⑤</a:t>
            </a:r>
            <a:r>
              <a:rPr lang="zh-CN" altLang="en-US" sz="2400" b="1" dirty="0" smtClean="0"/>
              <a:t>独往湖心亭看雪</a:t>
            </a:r>
            <a:r>
              <a:rPr lang="en-US" sz="2400" b="1" dirty="0" smtClean="0"/>
              <a:t>  </a:t>
            </a:r>
            <a:r>
              <a:rPr lang="en-US" sz="2400" b="1" dirty="0" smtClean="0"/>
              <a:t>  </a:t>
            </a:r>
            <a:r>
              <a:rPr lang="zh-CN" altLang="en-US" sz="2400" b="1" dirty="0" smtClean="0"/>
              <a:t>⑥</a:t>
            </a:r>
            <a:r>
              <a:rPr lang="zh-CN" altLang="en-US" sz="2400" b="1" dirty="0" smtClean="0"/>
              <a:t>雾凇沆砀</a:t>
            </a:r>
            <a:r>
              <a:rPr lang="en-US" sz="2400" b="1" dirty="0" smtClean="0"/>
              <a:t>  </a:t>
            </a:r>
            <a:r>
              <a:rPr lang="en-US" sz="2400" b="1" dirty="0" smtClean="0"/>
              <a:t> </a:t>
            </a:r>
            <a:r>
              <a:rPr lang="zh-CN" altLang="en-US" sz="2400" b="1" dirty="0" smtClean="0"/>
              <a:t>⑦</a:t>
            </a:r>
            <a:r>
              <a:rPr lang="zh-CN" altLang="en-US" sz="2400" b="1" dirty="0" smtClean="0"/>
              <a:t>焉得更有此人</a:t>
            </a:r>
            <a:r>
              <a:rPr lang="en-US" sz="2400" b="1" dirty="0" smtClean="0"/>
              <a:t>   </a:t>
            </a:r>
            <a:r>
              <a:rPr lang="en-US" sz="2400" b="1" dirty="0" smtClean="0"/>
              <a:t> </a:t>
            </a:r>
            <a:r>
              <a:rPr lang="zh-CN" altLang="en-US" sz="2400" b="1" dirty="0" smtClean="0"/>
              <a:t>⑧余强饮三大白而别</a:t>
            </a:r>
            <a:r>
              <a:rPr lang="en-US" sz="2400" b="1" dirty="0" smtClean="0"/>
              <a:t>     </a:t>
            </a:r>
            <a:r>
              <a:rPr lang="zh-CN" altLang="en-US" sz="2400" b="1" dirty="0" smtClean="0"/>
              <a:t>⑨</a:t>
            </a:r>
            <a:r>
              <a:rPr lang="zh-CN" altLang="en-US" sz="2400" b="1" dirty="0" smtClean="0"/>
              <a:t>客此</a:t>
            </a:r>
            <a:r>
              <a:rPr lang="en-US" sz="2400" b="1" dirty="0" smtClean="0"/>
              <a:t> </a:t>
            </a:r>
            <a:r>
              <a:rPr lang="en-US" sz="2400" b="1" dirty="0" smtClean="0"/>
              <a:t>  </a:t>
            </a:r>
            <a:r>
              <a:rPr lang="zh-CN" altLang="en-US" sz="2400" b="1" dirty="0" smtClean="0"/>
              <a:t>⑩及下船</a:t>
            </a:r>
            <a:r>
              <a:rPr lang="en-US" sz="2400" b="1" dirty="0" smtClean="0"/>
              <a:t> </a:t>
            </a:r>
            <a:r>
              <a:rPr lang="en-US" sz="2400" b="1" dirty="0" smtClean="0"/>
              <a:t>11  </a:t>
            </a:r>
            <a:r>
              <a:rPr lang="zh-CN" altLang="en-US" sz="2400" b="1" dirty="0" smtClean="0"/>
              <a:t>天</a:t>
            </a:r>
            <a:r>
              <a:rPr lang="zh-CN" altLang="en-US" sz="2400" b="1" dirty="0" smtClean="0"/>
              <a:t>与云与山与水，上下一白</a:t>
            </a:r>
            <a:r>
              <a:rPr lang="en-US" sz="2400" b="1" dirty="0" smtClean="0"/>
              <a:t> </a:t>
            </a:r>
            <a:r>
              <a:rPr lang="zh-CN" altLang="en-US" sz="2400" b="1" dirty="0" smtClean="0"/>
              <a:t>（</a:t>
            </a:r>
            <a:r>
              <a:rPr lang="en-US" sz="2400" b="1" dirty="0" smtClean="0"/>
              <a:t>12</a:t>
            </a:r>
            <a:r>
              <a:rPr lang="zh-CN" altLang="en-US" sz="2400" b="1" dirty="0" smtClean="0"/>
              <a:t>）与余舟一芥</a:t>
            </a:r>
          </a:p>
          <a:p>
            <a:r>
              <a:rPr lang="en-US" sz="2400" b="1" dirty="0" smtClean="0"/>
              <a:t>3.</a:t>
            </a:r>
            <a:r>
              <a:rPr lang="zh-CN" altLang="en-US" sz="2400" b="1" dirty="0" smtClean="0"/>
              <a:t>用现代文写出下面句子的意思。</a:t>
            </a:r>
          </a:p>
          <a:p>
            <a:r>
              <a:rPr lang="zh-CN" altLang="en-US" sz="2400" b="1" dirty="0" smtClean="0"/>
              <a:t>⑴雾凇沆砀，天与云与山与水，上下一白</a:t>
            </a:r>
          </a:p>
          <a:p>
            <a:r>
              <a:rPr lang="zh-CN" altLang="en-US" sz="2400" b="1" dirty="0" smtClean="0"/>
              <a:t>⑵惟长堤一痕、湖心亭一点、与余舟一芥、舟中人两三粒而已</a:t>
            </a:r>
          </a:p>
          <a:p>
            <a:r>
              <a:rPr lang="zh-CN" altLang="en-US" sz="2400" b="1" dirty="0" smtClean="0"/>
              <a:t>⑶见余，大喜曰：“湖中焉得更有此人</a:t>
            </a:r>
          </a:p>
          <a:p>
            <a:r>
              <a:rPr lang="en-US" sz="2400" b="1" dirty="0" smtClean="0"/>
              <a:t>(4)</a:t>
            </a:r>
            <a:r>
              <a:rPr lang="zh-CN" altLang="en-US" sz="2400" b="1" dirty="0" smtClean="0"/>
              <a:t>湖中焉得更有此人！ </a:t>
            </a:r>
            <a:r>
              <a:rPr lang="en-US" sz="2400" b="1" dirty="0" smtClean="0"/>
              <a:t>(</a:t>
            </a:r>
            <a:r>
              <a:rPr lang="en-US" sz="2400" b="1" dirty="0" smtClean="0"/>
              <a:t>5).</a:t>
            </a:r>
            <a:r>
              <a:rPr lang="zh-CN" altLang="en-US" sz="2400" b="1" dirty="0" smtClean="0"/>
              <a:t>莫说相公痴，更有痴似相公者。</a:t>
            </a:r>
          </a:p>
          <a:p>
            <a:r>
              <a:rPr lang="en-US" sz="2400" b="1" dirty="0" smtClean="0"/>
              <a:t>4.</a:t>
            </a:r>
            <a:r>
              <a:rPr lang="zh-CN" altLang="en-US" sz="2400" b="1" dirty="0" smtClean="0"/>
              <a:t>探讨</a:t>
            </a:r>
          </a:p>
          <a:p>
            <a:r>
              <a:rPr lang="en-US" sz="2400" b="1" dirty="0" smtClean="0"/>
              <a:t>(1)</a:t>
            </a:r>
            <a:r>
              <a:rPr lang="zh-CN" altLang="en-US" sz="2400" b="1" dirty="0" smtClean="0"/>
              <a:t>文中描写雪后西湖全景的句子是</a:t>
            </a:r>
            <a:r>
              <a:rPr lang="en-US" sz="2400" b="1" dirty="0" smtClean="0"/>
              <a:t>_______</a:t>
            </a:r>
            <a:r>
              <a:rPr lang="zh-CN" altLang="en-US" sz="2400" b="1" dirty="0" smtClean="0"/>
              <a:t>设造了静寂、空旷、混沌的境界。 </a:t>
            </a:r>
          </a:p>
          <a:p>
            <a:r>
              <a:rPr lang="en-US" sz="2400" b="1" dirty="0" smtClean="0"/>
              <a:t>(2)</a:t>
            </a:r>
            <a:r>
              <a:rPr lang="zh-CN" altLang="en-US" sz="2400" b="1" dirty="0" smtClean="0"/>
              <a:t>文中描写西湖近景的句子是</a:t>
            </a:r>
            <a:r>
              <a:rPr lang="en-US" sz="2400" b="1" dirty="0" smtClean="0"/>
              <a:t>__________</a:t>
            </a:r>
            <a:r>
              <a:rPr lang="zh-CN" altLang="en-US" sz="2400" b="1" dirty="0" smtClean="0"/>
              <a:t>其中使用了夸张的修辞手法，形象地描绘出了眼前景物的渺小、微弱，与旷远莽苍的大自然进行对比。 </a:t>
            </a:r>
            <a:endParaRPr lang="zh-CN" altLang="en-US" sz="2400" b="1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0"/>
            <a:ext cx="9144000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最后用舟子的话作结，有何意义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结尾引用舟子的话“莫说相公痴，更有痴似相公者”一个“痴”字，似贬实褒，对作者到湖心亭看雪这一行为给予了肯定和赞赏，不仅如此，还包括了对作者的品味、人格的肯定和赞赏。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(4)“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痴”与课文第一段哪句话相呼应？写出作者什么心情？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请你写出两句写雪景的诗句。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⑹文中哪些语句表达了作者的情感（在原文中画出）。流露出作者怎样的感情。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划分朗读停顿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湖 中 人 鸟 声 俱 绝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拥 毳 衣 炉 火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独 往 湖 心 亭 看 雪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湖 中焉 得 更 有 此 人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惟长堤一痕、湖心亭一点、与余舟一芥、舟中人两三粒而已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通假字归纳：</a:t>
            </a:r>
          </a:p>
          <a:p>
            <a:r>
              <a:rPr lang="zh-CN" altLang="en-US" sz="2400" b="1" dirty="0" smtClean="0"/>
              <a:t>          通假 </a:t>
            </a:r>
            <a:r>
              <a:rPr lang="zh-CN" altLang="en-US" sz="2400" b="1" dirty="0" smtClean="0"/>
              <a:t>读音 字义 </a:t>
            </a:r>
            <a:r>
              <a:rPr lang="zh-CN" altLang="en-US" sz="2400" b="1" dirty="0" smtClean="0"/>
              <a:t>     例句             出处</a:t>
            </a:r>
            <a:endParaRPr lang="zh-CN" altLang="en-US" sz="2400" b="1" dirty="0" smtClean="0"/>
          </a:p>
          <a:p>
            <a:r>
              <a:rPr lang="zh-CN" altLang="en-US" sz="2400" b="1" dirty="0" smtClean="0"/>
              <a:t>要</a:t>
            </a:r>
            <a:r>
              <a:rPr lang="en-US" altLang="zh-CN" sz="2400" b="1" dirty="0" smtClean="0"/>
              <a:t>——</a:t>
            </a:r>
            <a:r>
              <a:rPr lang="zh-CN" altLang="en-US" sz="2400" b="1" dirty="0" smtClean="0"/>
              <a:t>邀</a:t>
            </a:r>
            <a:r>
              <a:rPr lang="en-US" sz="2400" b="1" dirty="0" smtClean="0"/>
              <a:t> </a:t>
            </a:r>
            <a:r>
              <a:rPr lang="en-US" sz="2400" b="1" dirty="0" smtClean="0"/>
              <a:t>   </a:t>
            </a:r>
            <a:r>
              <a:rPr lang="en-US" sz="2400" b="1" dirty="0" err="1" smtClean="0"/>
              <a:t>y</a:t>
            </a:r>
            <a:r>
              <a:rPr lang="en-US" altLang="zh-CN" sz="2400" b="1" dirty="0" err="1" smtClean="0"/>
              <a:t>ā</a:t>
            </a:r>
            <a:r>
              <a:rPr lang="en-US" sz="2400" b="1" dirty="0" err="1" smtClean="0"/>
              <a:t>o</a:t>
            </a:r>
            <a:r>
              <a:rPr lang="en-US" sz="2400" b="1" dirty="0" smtClean="0"/>
              <a:t>   </a:t>
            </a:r>
            <a:r>
              <a:rPr lang="zh-CN" altLang="en-US" sz="2400" b="1" dirty="0" smtClean="0"/>
              <a:t>邀请 </a:t>
            </a:r>
            <a:r>
              <a:rPr lang="zh-CN" altLang="en-US" sz="2400" b="1" dirty="0" smtClean="0"/>
              <a:t>便要还家 </a:t>
            </a:r>
            <a:r>
              <a:rPr lang="en-US" altLang="zh-CN" sz="2400" b="1" dirty="0" smtClean="0"/>
              <a:t>《</a:t>
            </a:r>
            <a:r>
              <a:rPr lang="zh-CN" altLang="en-US" sz="2400" b="1" dirty="0" smtClean="0"/>
              <a:t>桃花源记</a:t>
            </a:r>
            <a:r>
              <a:rPr lang="en-US" altLang="zh-CN" sz="2400" b="1" dirty="0" smtClean="0"/>
              <a:t>》</a:t>
            </a:r>
          </a:p>
          <a:p>
            <a:r>
              <a:rPr lang="zh-CN" altLang="en-US" sz="2400" b="1" dirty="0" smtClean="0"/>
              <a:t>具</a:t>
            </a:r>
            <a:r>
              <a:rPr lang="en-US" altLang="zh-CN" sz="2400" b="1" dirty="0" smtClean="0"/>
              <a:t>——</a:t>
            </a:r>
            <a:r>
              <a:rPr lang="zh-CN" altLang="en-US" sz="2400" b="1" dirty="0" smtClean="0"/>
              <a:t>俱    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j</a:t>
            </a:r>
            <a:r>
              <a:rPr lang="en-US" altLang="zh-CN" sz="2400" b="1" dirty="0" err="1" smtClean="0"/>
              <a:t>ù</a:t>
            </a:r>
            <a:r>
              <a:rPr lang="en-US" altLang="zh-CN" sz="2400" b="1" dirty="0" smtClean="0"/>
              <a:t> </a:t>
            </a:r>
            <a:r>
              <a:rPr lang="en-US" altLang="zh-CN" sz="2400" b="1" dirty="0" smtClean="0"/>
              <a:t>   </a:t>
            </a:r>
            <a:r>
              <a:rPr lang="zh-CN" altLang="en-US" sz="2400" b="1" dirty="0" smtClean="0"/>
              <a:t>详尽  具</a:t>
            </a:r>
            <a:r>
              <a:rPr lang="zh-CN" altLang="en-US" sz="2400" b="1" dirty="0" smtClean="0"/>
              <a:t>答之 </a:t>
            </a:r>
            <a:r>
              <a:rPr lang="en-US" altLang="zh-CN" sz="2400" b="1" dirty="0" smtClean="0"/>
              <a:t>《</a:t>
            </a:r>
            <a:r>
              <a:rPr lang="zh-CN" altLang="en-US" sz="2400" b="1" dirty="0" smtClean="0"/>
              <a:t>桃花源记</a:t>
            </a:r>
            <a:r>
              <a:rPr lang="en-US" altLang="zh-CN" sz="2400" b="1" dirty="0" smtClean="0"/>
              <a:t>》</a:t>
            </a:r>
          </a:p>
          <a:p>
            <a:r>
              <a:rPr lang="zh-CN" altLang="en-US" sz="2400" b="1" dirty="0" smtClean="0"/>
              <a:t>有</a:t>
            </a:r>
            <a:r>
              <a:rPr lang="en-US" altLang="zh-CN" sz="2400" b="1" dirty="0" smtClean="0"/>
              <a:t>——</a:t>
            </a:r>
            <a:r>
              <a:rPr lang="zh-CN" altLang="en-US" sz="2400" b="1" dirty="0" smtClean="0"/>
              <a:t>又</a:t>
            </a:r>
            <a:r>
              <a:rPr lang="en-US" sz="2400" b="1" dirty="0" smtClean="0"/>
              <a:t> </a:t>
            </a:r>
            <a:r>
              <a:rPr lang="en-US" sz="2400" b="1" dirty="0" smtClean="0"/>
              <a:t>    </a:t>
            </a:r>
            <a:r>
              <a:rPr lang="en-US" sz="2400" b="1" dirty="0" err="1" smtClean="0"/>
              <a:t>y</a:t>
            </a:r>
            <a:r>
              <a:rPr lang="en-US" altLang="zh-CN" sz="2400" b="1" dirty="0" err="1" smtClean="0"/>
              <a:t>ò</a:t>
            </a:r>
            <a:r>
              <a:rPr lang="en-US" sz="2400" b="1" dirty="0" err="1" smtClean="0"/>
              <a:t>u</a:t>
            </a:r>
            <a:r>
              <a:rPr lang="en-US" sz="2400" b="1" dirty="0" smtClean="0"/>
              <a:t>  </a:t>
            </a:r>
            <a:r>
              <a:rPr lang="zh-CN" altLang="en-US" sz="2400" b="1" dirty="0" smtClean="0"/>
              <a:t>用来连接整数和</a:t>
            </a:r>
            <a:r>
              <a:rPr lang="zh-CN" altLang="en-US" sz="2400" b="1" dirty="0" smtClean="0"/>
              <a:t>零数   </a:t>
            </a:r>
            <a:r>
              <a:rPr lang="zh-CN" altLang="en-US" sz="2400" b="1" dirty="0" smtClean="0"/>
              <a:t>八分有奇 </a:t>
            </a:r>
            <a:r>
              <a:rPr lang="en-US" altLang="zh-CN" sz="2400" b="1" dirty="0" smtClean="0"/>
              <a:t>《</a:t>
            </a:r>
            <a:r>
              <a:rPr lang="zh-CN" altLang="en-US" sz="2400" b="1" dirty="0" smtClean="0"/>
              <a:t>核舟记</a:t>
            </a:r>
            <a:r>
              <a:rPr lang="en-US" altLang="zh-CN" sz="2400" b="1" dirty="0" smtClean="0"/>
              <a:t>》</a:t>
            </a:r>
          </a:p>
          <a:p>
            <a:r>
              <a:rPr lang="zh-CN" altLang="en-US" sz="2400" b="1" dirty="0" smtClean="0"/>
              <a:t>诎</a:t>
            </a:r>
            <a:r>
              <a:rPr lang="en-US" altLang="zh-CN" sz="2400" b="1" dirty="0" smtClean="0"/>
              <a:t>——</a:t>
            </a:r>
            <a:r>
              <a:rPr lang="zh-CN" altLang="en-US" sz="2400" b="1" dirty="0" smtClean="0"/>
              <a:t>屈    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q</a:t>
            </a:r>
            <a:r>
              <a:rPr lang="en-US" altLang="zh-CN" sz="2400" b="1" dirty="0" err="1" smtClean="0"/>
              <a:t>ū</a:t>
            </a:r>
            <a:r>
              <a:rPr lang="en-US" altLang="zh-CN" sz="2400" b="1" dirty="0" smtClean="0"/>
              <a:t> </a:t>
            </a:r>
            <a:r>
              <a:rPr lang="en-US" altLang="zh-CN" sz="2400" b="1" dirty="0" smtClean="0"/>
              <a:t>  </a:t>
            </a:r>
            <a:r>
              <a:rPr lang="zh-CN" altLang="en-US" sz="2400" b="1" dirty="0" smtClean="0"/>
              <a:t>弯曲    诎</a:t>
            </a:r>
            <a:r>
              <a:rPr lang="zh-CN" altLang="en-US" sz="2400" b="1" dirty="0" smtClean="0"/>
              <a:t>右臂支船 </a:t>
            </a:r>
            <a:r>
              <a:rPr lang="en-US" altLang="zh-CN" sz="2400" b="1" dirty="0" smtClean="0"/>
              <a:t>《</a:t>
            </a:r>
            <a:r>
              <a:rPr lang="zh-CN" altLang="en-US" sz="2400" b="1" dirty="0" smtClean="0"/>
              <a:t>核舟记</a:t>
            </a:r>
            <a:r>
              <a:rPr lang="en-US" altLang="zh-CN" sz="2400" b="1" dirty="0" smtClean="0"/>
              <a:t>》</a:t>
            </a:r>
          </a:p>
          <a:p>
            <a:r>
              <a:rPr lang="zh-CN" altLang="en-US" sz="2400" b="1" dirty="0" smtClean="0"/>
              <a:t>衡</a:t>
            </a:r>
            <a:r>
              <a:rPr lang="en-US" altLang="zh-CN" sz="2400" b="1" dirty="0" smtClean="0"/>
              <a:t>——</a:t>
            </a:r>
            <a:r>
              <a:rPr lang="zh-CN" altLang="en-US" sz="2400" b="1" dirty="0" smtClean="0"/>
              <a:t>横</a:t>
            </a:r>
            <a:r>
              <a:rPr lang="en-US" sz="2400" b="1" dirty="0" smtClean="0"/>
              <a:t> </a:t>
            </a:r>
            <a:r>
              <a:rPr lang="en-US" sz="2400" b="1" dirty="0" smtClean="0"/>
              <a:t>   </a:t>
            </a:r>
            <a:r>
              <a:rPr lang="en-US" sz="2400" b="1" dirty="0" err="1" smtClean="0"/>
              <a:t>h</a:t>
            </a:r>
            <a:r>
              <a:rPr lang="en-US" altLang="zh-CN" sz="2400" b="1" dirty="0" err="1" smtClean="0"/>
              <a:t>é</a:t>
            </a:r>
            <a:r>
              <a:rPr lang="en-US" sz="2400" b="1" dirty="0" err="1" smtClean="0"/>
              <a:t>ng</a:t>
            </a:r>
            <a:r>
              <a:rPr lang="en-US" sz="2400" b="1" dirty="0" smtClean="0"/>
              <a:t>   </a:t>
            </a:r>
            <a:r>
              <a:rPr lang="zh-CN" altLang="en-US" sz="2400" b="1" dirty="0" smtClean="0"/>
              <a:t>横</a:t>
            </a:r>
            <a:r>
              <a:rPr lang="zh-CN" altLang="en-US" sz="2400" b="1" dirty="0" smtClean="0"/>
              <a:t>着的 </a:t>
            </a:r>
            <a:r>
              <a:rPr lang="zh-CN" altLang="en-US" sz="2400" b="1" dirty="0" smtClean="0"/>
              <a:t>    左手</a:t>
            </a:r>
            <a:r>
              <a:rPr lang="zh-CN" altLang="en-US" sz="2400" b="1" dirty="0" smtClean="0"/>
              <a:t>倚一衡木 </a:t>
            </a:r>
            <a:r>
              <a:rPr lang="en-US" altLang="zh-CN" sz="2400" b="1" dirty="0" smtClean="0"/>
              <a:t>《</a:t>
            </a:r>
            <a:r>
              <a:rPr lang="zh-CN" altLang="en-US" sz="2400" b="1" dirty="0" smtClean="0"/>
              <a:t>核舟记</a:t>
            </a:r>
            <a:r>
              <a:rPr lang="en-US" altLang="zh-CN" sz="2400" b="1" dirty="0" smtClean="0"/>
              <a:t>》</a:t>
            </a:r>
          </a:p>
          <a:p>
            <a:r>
              <a:rPr lang="zh-CN" altLang="en-US" sz="2400" b="1" dirty="0" smtClean="0"/>
              <a:t>甫</a:t>
            </a:r>
            <a:r>
              <a:rPr lang="en-US" altLang="zh-CN" sz="2400" b="1" dirty="0" smtClean="0"/>
              <a:t>——</a:t>
            </a:r>
            <a:r>
              <a:rPr lang="zh-CN" altLang="en-US" sz="2400" b="1" dirty="0" smtClean="0"/>
              <a:t>父   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f</a:t>
            </a:r>
            <a:r>
              <a:rPr lang="en-US" altLang="zh-CN" sz="2400" b="1" dirty="0" err="1" smtClean="0"/>
              <a:t>ǔ</a:t>
            </a:r>
            <a:r>
              <a:rPr lang="en-US" altLang="zh-CN" sz="2400" b="1" dirty="0" smtClean="0"/>
              <a:t> </a:t>
            </a:r>
            <a:r>
              <a:rPr lang="en-US" altLang="zh-CN" sz="2400" b="1" dirty="0" smtClean="0"/>
              <a:t>      </a:t>
            </a:r>
            <a:r>
              <a:rPr lang="zh-CN" altLang="en-US" sz="2400" b="1" dirty="0" smtClean="0"/>
              <a:t>男子</a:t>
            </a:r>
            <a:r>
              <a:rPr lang="zh-CN" altLang="en-US" sz="2400" b="1" dirty="0" smtClean="0"/>
              <a:t>美称，多附于字之后 </a:t>
            </a:r>
            <a:r>
              <a:rPr lang="zh-CN" altLang="en-US" sz="2400" b="1" dirty="0" smtClean="0"/>
              <a:t>    虞</a:t>
            </a:r>
            <a:r>
              <a:rPr lang="zh-CN" altLang="en-US" sz="2400" b="1" dirty="0" smtClean="0"/>
              <a:t>山王毅叔远甫刻 </a:t>
            </a:r>
            <a:r>
              <a:rPr lang="en-US" altLang="zh-CN" sz="2400" b="1" dirty="0" smtClean="0"/>
              <a:t>《</a:t>
            </a:r>
            <a:r>
              <a:rPr lang="zh-CN" altLang="en-US" sz="2400" b="1" dirty="0" smtClean="0"/>
              <a:t>核舟记</a:t>
            </a:r>
            <a:r>
              <a:rPr lang="en-US" altLang="zh-CN" sz="2400" b="1" dirty="0" smtClean="0"/>
              <a:t>》</a:t>
            </a:r>
          </a:p>
          <a:p>
            <a:r>
              <a:rPr lang="zh-CN" altLang="en-US" sz="2400" b="1" dirty="0" smtClean="0"/>
              <a:t>简</a:t>
            </a:r>
            <a:r>
              <a:rPr lang="en-US" altLang="zh-CN" sz="2400" b="1" dirty="0" smtClean="0"/>
              <a:t>——</a:t>
            </a:r>
            <a:r>
              <a:rPr lang="zh-CN" altLang="en-US" sz="2400" b="1" dirty="0" smtClean="0"/>
              <a:t>拣</a:t>
            </a:r>
            <a:r>
              <a:rPr lang="en-US" sz="2400" b="1" dirty="0" smtClean="0"/>
              <a:t> </a:t>
            </a:r>
            <a:r>
              <a:rPr lang="en-US" sz="2400" b="1" dirty="0" smtClean="0"/>
              <a:t>    </a:t>
            </a:r>
            <a:r>
              <a:rPr lang="en-US" sz="2400" b="1" dirty="0" err="1" smtClean="0"/>
              <a:t>ji</a:t>
            </a:r>
            <a:r>
              <a:rPr lang="en-US" altLang="zh-CN" sz="2400" b="1" dirty="0" err="1" smtClean="0"/>
              <a:t>ǎ</a:t>
            </a:r>
            <a:r>
              <a:rPr lang="en-US" sz="2400" b="1" dirty="0" err="1" smtClean="0"/>
              <a:t>n</a:t>
            </a:r>
            <a:r>
              <a:rPr lang="en-US" sz="2400" b="1" dirty="0" smtClean="0"/>
              <a:t>       </a:t>
            </a:r>
            <a:r>
              <a:rPr lang="zh-CN" altLang="en-US" sz="2400" b="1" dirty="0" smtClean="0"/>
              <a:t>挑选    盖</a:t>
            </a:r>
            <a:r>
              <a:rPr lang="zh-CN" altLang="en-US" sz="2400" b="1" dirty="0" smtClean="0"/>
              <a:t>简桃核修狭者为之 </a:t>
            </a:r>
            <a:r>
              <a:rPr lang="en-US" altLang="zh-CN" sz="2400" b="1" dirty="0" smtClean="0"/>
              <a:t>《</a:t>
            </a:r>
            <a:r>
              <a:rPr lang="zh-CN" altLang="en-US" sz="2400" b="1" dirty="0" smtClean="0"/>
              <a:t>核舟记</a:t>
            </a:r>
            <a:r>
              <a:rPr lang="en-US" altLang="zh-CN" sz="2400" b="1" dirty="0" smtClean="0"/>
              <a:t>》</a:t>
            </a:r>
          </a:p>
          <a:p>
            <a:r>
              <a:rPr lang="zh-CN" altLang="en-US" sz="2400" b="1" dirty="0" smtClean="0"/>
              <a:t>与</a:t>
            </a:r>
            <a:r>
              <a:rPr lang="en-US" altLang="zh-CN" sz="2400" b="1" dirty="0" smtClean="0"/>
              <a:t>——</a:t>
            </a:r>
            <a:r>
              <a:rPr lang="zh-CN" altLang="en-US" sz="2400" b="1" dirty="0" smtClean="0"/>
              <a:t>举   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j</a:t>
            </a:r>
            <a:r>
              <a:rPr lang="en-US" altLang="zh-CN" sz="2400" b="1" dirty="0" err="1" smtClean="0"/>
              <a:t>ǔ</a:t>
            </a:r>
            <a:r>
              <a:rPr lang="en-US" altLang="zh-CN" sz="2400" b="1" dirty="0" smtClean="0"/>
              <a:t> </a:t>
            </a:r>
            <a:r>
              <a:rPr lang="en-US" altLang="zh-CN" sz="2400" b="1" dirty="0" smtClean="0"/>
              <a:t>   </a:t>
            </a:r>
            <a:r>
              <a:rPr lang="zh-CN" altLang="en-US" sz="2400" b="1" dirty="0" smtClean="0"/>
              <a:t>选拔 </a:t>
            </a:r>
            <a:r>
              <a:rPr lang="zh-CN" altLang="en-US" sz="2400" b="1" dirty="0" smtClean="0"/>
              <a:t>选贤与能 </a:t>
            </a:r>
            <a:r>
              <a:rPr lang="en-US" altLang="zh-CN" sz="2400" b="1" dirty="0" smtClean="0"/>
              <a:t>《</a:t>
            </a:r>
            <a:r>
              <a:rPr lang="zh-CN" altLang="en-US" sz="2400" b="1" dirty="0" smtClean="0"/>
              <a:t>大道之行也</a:t>
            </a:r>
            <a:r>
              <a:rPr lang="en-US" altLang="zh-CN" sz="2400" b="1" dirty="0" smtClean="0"/>
              <a:t>》</a:t>
            </a:r>
          </a:p>
          <a:p>
            <a:r>
              <a:rPr lang="zh-CN" altLang="en-US" sz="2400" b="1" dirty="0" smtClean="0"/>
              <a:t>矜</a:t>
            </a:r>
            <a:r>
              <a:rPr lang="en-US" altLang="zh-CN" sz="2400" b="1" dirty="0" smtClean="0"/>
              <a:t>——</a:t>
            </a:r>
            <a:r>
              <a:rPr lang="zh-CN" altLang="en-US" sz="2400" b="1" dirty="0" smtClean="0"/>
              <a:t>鳏</a:t>
            </a:r>
            <a:r>
              <a:rPr lang="en-US" sz="2400" b="1" dirty="0" smtClean="0"/>
              <a:t> </a:t>
            </a:r>
            <a:r>
              <a:rPr lang="en-US" sz="2400" b="1" dirty="0" smtClean="0"/>
              <a:t>  </a:t>
            </a:r>
            <a:r>
              <a:rPr lang="en-US" sz="2400" b="1" dirty="0" err="1" smtClean="0"/>
              <a:t>gu</a:t>
            </a:r>
            <a:r>
              <a:rPr lang="en-US" altLang="zh-CN" sz="2400" b="1" dirty="0" err="1" smtClean="0"/>
              <a:t>ā</a:t>
            </a:r>
            <a:r>
              <a:rPr lang="en-US" sz="2400" b="1" dirty="0" err="1" smtClean="0"/>
              <a:t>n</a:t>
            </a:r>
            <a:r>
              <a:rPr lang="en-US" sz="2400" b="1" dirty="0" smtClean="0"/>
              <a:t>   </a:t>
            </a:r>
            <a:r>
              <a:rPr lang="zh-CN" altLang="en-US" sz="2400" b="1" dirty="0" smtClean="0"/>
              <a:t>老而无妻的人 </a:t>
            </a:r>
            <a:r>
              <a:rPr lang="zh-CN" altLang="en-US" sz="2400" b="1" dirty="0" smtClean="0"/>
              <a:t>      矜</a:t>
            </a:r>
            <a:r>
              <a:rPr lang="zh-CN" altLang="en-US" sz="2400" b="1" dirty="0" smtClean="0"/>
              <a:t>、寡、孤、独 </a:t>
            </a:r>
            <a:r>
              <a:rPr lang="en-US" altLang="zh-CN" sz="2400" b="1" dirty="0" smtClean="0"/>
              <a:t>《</a:t>
            </a:r>
            <a:r>
              <a:rPr lang="zh-CN" altLang="en-US" sz="2400" b="1" dirty="0" smtClean="0"/>
              <a:t>大道之行也</a:t>
            </a:r>
            <a:r>
              <a:rPr lang="en-US" altLang="zh-CN" sz="2400" b="1" dirty="0" smtClean="0"/>
              <a:t>》</a:t>
            </a:r>
          </a:p>
          <a:p>
            <a:r>
              <a:rPr lang="zh-CN" altLang="en-US" sz="2400" b="1" dirty="0" smtClean="0"/>
              <a:t>曾</a:t>
            </a:r>
            <a:r>
              <a:rPr lang="en-US" altLang="zh-CN" sz="2400" b="1" dirty="0" smtClean="0"/>
              <a:t>——</a:t>
            </a:r>
            <a:r>
              <a:rPr lang="zh-CN" altLang="en-US" sz="2400" b="1" dirty="0" smtClean="0"/>
              <a:t>层 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</a:t>
            </a:r>
            <a:r>
              <a:rPr lang="en-US" altLang="zh-CN" sz="2400" b="1" dirty="0" err="1" smtClean="0"/>
              <a:t>é</a:t>
            </a:r>
            <a:r>
              <a:rPr lang="en-US" sz="2400" b="1" dirty="0" err="1" smtClean="0"/>
              <a:t>ng</a:t>
            </a:r>
            <a:r>
              <a:rPr lang="en-US" sz="2400" b="1" dirty="0" smtClean="0"/>
              <a:t> </a:t>
            </a:r>
            <a:r>
              <a:rPr lang="en-US" sz="2400" b="1" dirty="0" smtClean="0"/>
              <a:t>  </a:t>
            </a:r>
            <a:r>
              <a:rPr lang="zh-CN" altLang="en-US" sz="2400" b="1" dirty="0" smtClean="0"/>
              <a:t>重叠     荡</a:t>
            </a:r>
            <a:r>
              <a:rPr lang="zh-CN" altLang="en-US" sz="2400" b="1" dirty="0" smtClean="0"/>
              <a:t>胸生曾云 </a:t>
            </a:r>
            <a:r>
              <a:rPr lang="en-US" altLang="zh-CN" sz="2400" b="1" dirty="0" smtClean="0"/>
              <a:t>《</a:t>
            </a:r>
            <a:r>
              <a:rPr lang="zh-CN" altLang="en-US" sz="2400" b="1" dirty="0" smtClean="0"/>
              <a:t>望岳</a:t>
            </a:r>
            <a:r>
              <a:rPr lang="en-US" altLang="zh-CN" sz="2400" b="1" dirty="0" smtClean="0"/>
              <a:t>》</a:t>
            </a:r>
          </a:p>
          <a:p>
            <a:r>
              <a:rPr lang="zh-CN" altLang="en-US" sz="2400" b="1" dirty="0" smtClean="0"/>
              <a:t>阙</a:t>
            </a:r>
            <a:r>
              <a:rPr lang="en-US" altLang="zh-CN" sz="2400" b="1" dirty="0" smtClean="0"/>
              <a:t>——</a:t>
            </a:r>
            <a:r>
              <a:rPr lang="zh-CN" altLang="en-US" sz="2400" b="1" dirty="0" smtClean="0"/>
              <a:t>缺</a:t>
            </a:r>
            <a:r>
              <a:rPr lang="en-US" sz="2400" b="1" dirty="0" smtClean="0"/>
              <a:t> 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qu</a:t>
            </a:r>
            <a:r>
              <a:rPr lang="en-US" altLang="zh-CN" sz="2400" b="1" dirty="0" err="1" smtClean="0"/>
              <a:t>ē</a:t>
            </a:r>
            <a:r>
              <a:rPr lang="en-US" altLang="zh-CN" sz="2400" b="1" dirty="0" smtClean="0"/>
              <a:t> </a:t>
            </a:r>
            <a:r>
              <a:rPr lang="zh-CN" altLang="en-US" sz="2400" b="1" dirty="0" smtClean="0"/>
              <a:t>中断       </a:t>
            </a:r>
            <a:r>
              <a:rPr lang="zh-CN" altLang="en-US" sz="2400" b="1" dirty="0" smtClean="0"/>
              <a:t>略无阙处 </a:t>
            </a:r>
            <a:r>
              <a:rPr lang="en-US" altLang="zh-CN" sz="2400" b="1" dirty="0" smtClean="0"/>
              <a:t>《</a:t>
            </a:r>
            <a:r>
              <a:rPr lang="zh-CN" altLang="en-US" sz="2400" b="1" dirty="0" smtClean="0"/>
              <a:t>三峡</a:t>
            </a:r>
            <a:r>
              <a:rPr lang="en-US" altLang="zh-CN" sz="2400" b="1" dirty="0" smtClean="0"/>
              <a:t>》</a:t>
            </a:r>
            <a:endParaRPr lang="zh-CN" altLang="en-US" sz="24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0"/>
            <a:ext cx="9144000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问答题</a:t>
            </a:r>
            <a:endParaRPr kumimoji="0" 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1.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作者在文中寄托了怎样的社会理想？这个理想在当时能否实现？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作者为什么要描绘一个世外桃源？今天我们怎样看待这个理想？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文中从哪些方面来描绘这个世外桃源？（用原文回答）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22.《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陋室铭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》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字词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1.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有仙则名。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2.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有龙则灵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3.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斯是陋室，惟吾德馨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4.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苔痕上阶绿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5.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谈笑有鸿儒，往来无白丁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6.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可以调素琴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7.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无丝竹之乱耳，无案牍之劳形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句子翻译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1.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斯是陋室，惟吾德馨。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2.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苔痕上阶绿，草色入廉青。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3.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谈笑有鸿儒，往来无白丁。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4.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无丝竹之乱耳，无案牍之劳形。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0" y="0"/>
            <a:ext cx="9144000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问答题</a:t>
            </a:r>
            <a:endParaRPr kumimoji="0" 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作者为什么要为陋室做铭？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作者从哪几个方面来描写陋室？主旨句是那句？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引用孔子的话有什么作用？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开篇为什么从山和水写起？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文中为什么样提起诸葛庐，子云亭？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无丝竹之乱耳，无案牍之劳形有什么言外之意？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爱莲说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字词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一、水陆草木之花，可爱者甚蕃。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二、晋陶渊明独爱菊。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三、世人甚爱牡丹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四、予独爱莲之出淤泥而不染，濯清涟而不妖，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五、不蔓不枝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六、亭亭净植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七、可远观而不可亵玩焉。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八、予谓菊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九、陶后鲜有闻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十、宜乎众矣！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0" y="0"/>
            <a:ext cx="91440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句子翻译</a:t>
            </a:r>
            <a:endParaRPr kumimoji="0" 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1.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水陆草木之花，可爱者甚蕃。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2.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予独爱莲之出淤泥而不染，濯清涟而不妖，中通外直，不蔓不枝，香远益清，亭亭净植，可远观而不可亵玩焉。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．菊之爱，陶后鲜有闻。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． 牡丹之爱，宜乎众矣！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问答题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作者从哪几个角度写莲花？写出了怎样的品质？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文中以莲喻君子，但还写牡丹菊花，作者的用意是什么？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文章表达了作者怎样的生活态度？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本文主要写的是莲之爱，为什么还要写菊之爱和牡丹之爱？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牡丹，“花之富贵者也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……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牡丹之爱，宜乎众矣！”有什么言外之意？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6.“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近朱者赤，近墨者黑”是与文中出淤泥而不染观点相反，你更倾向于那种，谈谈你的看法？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23</a:t>
            </a:r>
            <a:r>
              <a:rPr lang="en-US" altLang="zh-CN" sz="2400" b="1" dirty="0" smtClean="0"/>
              <a:t>《</a:t>
            </a:r>
            <a:r>
              <a:rPr lang="zh-CN" altLang="en-US" sz="2400" b="1" dirty="0" smtClean="0"/>
              <a:t>核舟记</a:t>
            </a:r>
            <a:r>
              <a:rPr lang="en-US" altLang="zh-CN" sz="2400" b="1" dirty="0" smtClean="0"/>
              <a:t>》</a:t>
            </a:r>
          </a:p>
          <a:p>
            <a:r>
              <a:rPr lang="zh-CN" altLang="en-US" sz="2400" b="1" dirty="0" smtClean="0"/>
              <a:t>字词</a:t>
            </a:r>
          </a:p>
          <a:p>
            <a:r>
              <a:rPr lang="en-US" sz="2400" b="1" dirty="0" smtClean="0"/>
              <a:t>1</a:t>
            </a:r>
            <a:r>
              <a:rPr lang="zh-CN" altLang="en-US" sz="2400" b="1" dirty="0" smtClean="0"/>
              <a:t>能以径寸之木，</a:t>
            </a:r>
            <a:r>
              <a:rPr lang="en-US" sz="2400" b="1" dirty="0" smtClean="0"/>
              <a:t>2.</a:t>
            </a:r>
            <a:r>
              <a:rPr lang="zh-CN" altLang="en-US" sz="2400" b="1" dirty="0" smtClean="0"/>
              <a:t>为宫室、器皿</a:t>
            </a:r>
          </a:p>
          <a:p>
            <a:r>
              <a:rPr lang="en-US" sz="2400" b="1" dirty="0" smtClean="0"/>
              <a:t>3.</a:t>
            </a:r>
            <a:r>
              <a:rPr lang="zh-CN" altLang="en-US" sz="2400" b="1" dirty="0" smtClean="0"/>
              <a:t>罔</a:t>
            </a:r>
            <a:r>
              <a:rPr lang="en-US" sz="2400" b="1" dirty="0" smtClean="0"/>
              <a:t>(</a:t>
            </a:r>
            <a:r>
              <a:rPr lang="en-US" sz="2400" b="1" dirty="0" err="1" smtClean="0"/>
              <a:t>w</a:t>
            </a:r>
            <a:r>
              <a:rPr lang="en-US" altLang="zh-CN" sz="2400" b="1" dirty="0" err="1" smtClean="0"/>
              <a:t>ǎ</a:t>
            </a:r>
            <a:r>
              <a:rPr lang="en-US" sz="2400" b="1" dirty="0" err="1" smtClean="0"/>
              <a:t>ng</a:t>
            </a:r>
            <a:r>
              <a:rPr lang="en-US" sz="2400" b="1" dirty="0" smtClean="0"/>
              <a:t>)</a:t>
            </a:r>
            <a:r>
              <a:rPr lang="zh-CN" altLang="en-US" sz="2400" b="1" dirty="0" smtClean="0"/>
              <a:t>不因势象形  </a:t>
            </a:r>
            <a:r>
              <a:rPr lang="en-US" sz="2400" b="1" dirty="0" smtClean="0"/>
              <a:t>3.</a:t>
            </a:r>
            <a:r>
              <a:rPr lang="zh-CN" altLang="en-US" sz="2400" b="1" dirty="0" smtClean="0"/>
              <a:t>尝贻</a:t>
            </a:r>
            <a:r>
              <a:rPr lang="en-US" sz="2400" b="1" dirty="0" smtClean="0"/>
              <a:t>(</a:t>
            </a:r>
            <a:r>
              <a:rPr lang="en-US" sz="2400" b="1" dirty="0" err="1" smtClean="0"/>
              <a:t>y</a:t>
            </a:r>
            <a:r>
              <a:rPr lang="en-US" altLang="zh-CN" sz="2400" b="1" dirty="0" err="1" smtClean="0"/>
              <a:t>í</a:t>
            </a:r>
            <a:r>
              <a:rPr lang="en-US" sz="2400" b="1" dirty="0" smtClean="0"/>
              <a:t>)</a:t>
            </a:r>
            <a:r>
              <a:rPr lang="zh-CN" altLang="en-US" sz="2400" b="1" dirty="0" smtClean="0"/>
              <a:t>余核舟一</a:t>
            </a:r>
          </a:p>
          <a:p>
            <a:r>
              <a:rPr lang="en-US" sz="2400" b="1" dirty="0" smtClean="0"/>
              <a:t>4.</a:t>
            </a:r>
            <a:r>
              <a:rPr lang="zh-CN" altLang="en-US" sz="2400" b="1" dirty="0" smtClean="0"/>
              <a:t>舟首尾长约八分有（</a:t>
            </a:r>
            <a:r>
              <a:rPr lang="en-US" sz="2400" b="1" dirty="0" err="1" smtClean="0"/>
              <a:t>y</a:t>
            </a:r>
            <a:r>
              <a:rPr lang="en-US" altLang="zh-CN" sz="2400" b="1" dirty="0" err="1" smtClean="0"/>
              <a:t>ò</a:t>
            </a:r>
            <a:r>
              <a:rPr lang="en-US" sz="2400" b="1" dirty="0" err="1" smtClean="0"/>
              <a:t>u</a:t>
            </a:r>
            <a:r>
              <a:rPr lang="en-US" sz="2400" b="1" dirty="0" smtClean="0"/>
              <a:t>)</a:t>
            </a:r>
            <a:r>
              <a:rPr lang="zh-CN" altLang="en-US" sz="2400" b="1" dirty="0" smtClean="0"/>
              <a:t>奇</a:t>
            </a:r>
            <a:r>
              <a:rPr lang="en-US" sz="2400" b="1" dirty="0" smtClean="0"/>
              <a:t>(</a:t>
            </a:r>
            <a:r>
              <a:rPr lang="en-US" sz="2400" b="1" dirty="0" err="1" smtClean="0"/>
              <a:t>j</a:t>
            </a:r>
            <a:r>
              <a:rPr lang="en-US" altLang="zh-CN" sz="2400" b="1" dirty="0" err="1" smtClean="0"/>
              <a:t>ī</a:t>
            </a:r>
            <a:r>
              <a:rPr lang="en-US" sz="2400" b="1" dirty="0" smtClean="0"/>
              <a:t>)      5. </a:t>
            </a:r>
            <a:r>
              <a:rPr lang="zh-CN" altLang="en-US" sz="2400" b="1" dirty="0" smtClean="0"/>
              <a:t>高可二黍</a:t>
            </a:r>
            <a:r>
              <a:rPr lang="en-US" sz="2400" b="1" dirty="0" smtClean="0"/>
              <a:t>(</a:t>
            </a:r>
            <a:r>
              <a:rPr lang="en-US" sz="2400" b="1" dirty="0" err="1" smtClean="0"/>
              <a:t>sh</a:t>
            </a:r>
            <a:r>
              <a:rPr lang="en-US" altLang="zh-CN" sz="2400" b="1" dirty="0" err="1" smtClean="0"/>
              <a:t>ǔ</a:t>
            </a:r>
            <a:r>
              <a:rPr lang="en-US" sz="2400" b="1" dirty="0" smtClean="0"/>
              <a:t>)</a:t>
            </a:r>
            <a:r>
              <a:rPr lang="zh-CN" altLang="en-US" sz="2400" b="1" dirty="0" smtClean="0"/>
              <a:t>许     </a:t>
            </a:r>
            <a:endParaRPr lang="en-US" altLang="zh-CN" sz="2400" b="1" dirty="0" smtClean="0"/>
          </a:p>
          <a:p>
            <a:r>
              <a:rPr lang="en-US" sz="2400" b="1" dirty="0" smtClean="0"/>
              <a:t>6.</a:t>
            </a:r>
            <a:r>
              <a:rPr lang="zh-CN" altLang="en-US" sz="2400" b="1" dirty="0" smtClean="0"/>
              <a:t>中轩敞</a:t>
            </a:r>
            <a:r>
              <a:rPr lang="en-US" sz="2400" b="1" dirty="0" smtClean="0"/>
              <a:t>(</a:t>
            </a:r>
            <a:r>
              <a:rPr lang="en-US" sz="2400" b="1" dirty="0" err="1" smtClean="0"/>
              <a:t>ch</a:t>
            </a:r>
            <a:r>
              <a:rPr lang="en-US" altLang="zh-CN" sz="2400" b="1" dirty="0" err="1" smtClean="0"/>
              <a:t>ǎ</a:t>
            </a:r>
            <a:r>
              <a:rPr lang="en-US" sz="2400" b="1" dirty="0" err="1" smtClean="0"/>
              <a:t>ng</a:t>
            </a:r>
            <a:r>
              <a:rPr lang="en-US" sz="2400" b="1" dirty="0" smtClean="0"/>
              <a:t>)</a:t>
            </a:r>
            <a:r>
              <a:rPr lang="zh-CN" altLang="en-US" sz="2400" b="1" dirty="0" smtClean="0"/>
              <a:t>者为舱       </a:t>
            </a:r>
            <a:r>
              <a:rPr lang="en-US" sz="2400" b="1" dirty="0" smtClean="0"/>
              <a:t>7.</a:t>
            </a:r>
            <a:r>
              <a:rPr lang="zh-CN" altLang="en-US" sz="2400" b="1" dirty="0" smtClean="0"/>
              <a:t>箬</a:t>
            </a:r>
            <a:r>
              <a:rPr lang="en-US" sz="2400" b="1" dirty="0" smtClean="0"/>
              <a:t>(</a:t>
            </a:r>
            <a:r>
              <a:rPr lang="en-US" sz="2400" b="1" dirty="0" err="1" smtClean="0"/>
              <a:t>ru</a:t>
            </a:r>
            <a:r>
              <a:rPr lang="en-US" altLang="zh-CN" sz="2400" b="1" dirty="0" err="1" smtClean="0"/>
              <a:t>ò</a:t>
            </a:r>
            <a:r>
              <a:rPr lang="en-US" sz="2400" b="1" dirty="0" smtClean="0"/>
              <a:t>)</a:t>
            </a:r>
            <a:r>
              <a:rPr lang="zh-CN" altLang="en-US" sz="2400" b="1" dirty="0" smtClean="0"/>
              <a:t>篷覆之</a:t>
            </a:r>
          </a:p>
          <a:p>
            <a:r>
              <a:rPr lang="en-US" sz="2400" b="1" dirty="0" smtClean="0"/>
              <a:t>8.</a:t>
            </a:r>
            <a:r>
              <a:rPr lang="zh-CN" altLang="en-US" sz="2400" b="1" dirty="0" smtClean="0"/>
              <a:t>启窗而观            </a:t>
            </a:r>
            <a:r>
              <a:rPr lang="en-US" sz="2400" b="1" dirty="0" smtClean="0"/>
              <a:t>9.</a:t>
            </a:r>
            <a:r>
              <a:rPr lang="zh-CN" altLang="en-US" sz="2400" b="1" dirty="0" smtClean="0"/>
              <a:t>石青糁</a:t>
            </a:r>
            <a:r>
              <a:rPr lang="en-US" sz="2400" b="1" dirty="0" smtClean="0"/>
              <a:t>(</a:t>
            </a:r>
            <a:r>
              <a:rPr lang="en-US" sz="2400" b="1" dirty="0" err="1" smtClean="0"/>
              <a:t>s</a:t>
            </a:r>
            <a:r>
              <a:rPr lang="en-US" altLang="zh-CN" sz="2400" b="1" dirty="0" err="1" smtClean="0"/>
              <a:t>ǎ</a:t>
            </a:r>
            <a:r>
              <a:rPr lang="en-US" sz="2400" b="1" dirty="0" err="1" smtClean="0"/>
              <a:t>n</a:t>
            </a:r>
            <a:r>
              <a:rPr lang="en-US" sz="2400" b="1" dirty="0" smtClean="0"/>
              <a:t>)</a:t>
            </a:r>
            <a:r>
              <a:rPr lang="zh-CN" altLang="en-US" sz="2400" b="1" dirty="0" smtClean="0"/>
              <a:t>之</a:t>
            </a:r>
          </a:p>
          <a:p>
            <a:r>
              <a:rPr lang="en-US" sz="2400" b="1" dirty="0" smtClean="0"/>
              <a:t>10.</a:t>
            </a:r>
            <a:r>
              <a:rPr lang="zh-CN" altLang="en-US" sz="2400" b="1" dirty="0" smtClean="0"/>
              <a:t>中峨冠而多髯</a:t>
            </a:r>
            <a:r>
              <a:rPr lang="en-US" sz="2400" b="1" dirty="0" smtClean="0"/>
              <a:t>(</a:t>
            </a:r>
            <a:r>
              <a:rPr lang="en-US" sz="2400" b="1" dirty="0" err="1" smtClean="0"/>
              <a:t>r</a:t>
            </a:r>
            <a:r>
              <a:rPr lang="en-US" altLang="zh-CN" sz="2400" b="1" dirty="0" err="1" smtClean="0"/>
              <a:t>á</a:t>
            </a:r>
            <a:r>
              <a:rPr lang="en-US" sz="2400" b="1" dirty="0" err="1" smtClean="0"/>
              <a:t>n</a:t>
            </a:r>
            <a:r>
              <a:rPr lang="en-US" sz="2400" b="1" dirty="0" smtClean="0"/>
              <a:t>)</a:t>
            </a:r>
            <a:r>
              <a:rPr lang="zh-CN" altLang="en-US" sz="2400" b="1" dirty="0" smtClean="0"/>
              <a:t>者为东坡          </a:t>
            </a:r>
            <a:r>
              <a:rPr lang="en-US" sz="2400" b="1" dirty="0" smtClean="0"/>
              <a:t>11.</a:t>
            </a:r>
            <a:r>
              <a:rPr lang="zh-CN" altLang="en-US" sz="2400" b="1" dirty="0" smtClean="0"/>
              <a:t>鲁直居左</a:t>
            </a:r>
          </a:p>
          <a:p>
            <a:r>
              <a:rPr lang="en-US" sz="2400" b="1" dirty="0" smtClean="0"/>
              <a:t>12</a:t>
            </a:r>
            <a:r>
              <a:rPr lang="zh-CN" altLang="en-US" sz="2400" b="1" dirty="0" smtClean="0"/>
              <a:t>东坡右手执卷端     </a:t>
            </a:r>
            <a:r>
              <a:rPr lang="en-US" sz="2400" b="1" dirty="0" smtClean="0"/>
              <a:t>13.</a:t>
            </a:r>
            <a:r>
              <a:rPr lang="zh-CN" altLang="en-US" sz="2400" b="1" dirty="0" smtClean="0"/>
              <a:t>其两膝相比者</a:t>
            </a:r>
          </a:p>
          <a:p>
            <a:r>
              <a:rPr lang="en-US" sz="2400" b="1" dirty="0" smtClean="0"/>
              <a:t>14.</a:t>
            </a:r>
            <a:r>
              <a:rPr lang="zh-CN" altLang="en-US" sz="2400" b="1" dirty="0" smtClean="0"/>
              <a:t>佛印绝类弥勒       </a:t>
            </a:r>
            <a:r>
              <a:rPr lang="en-US" sz="2400" b="1" dirty="0" smtClean="0"/>
              <a:t>15.</a:t>
            </a:r>
            <a:r>
              <a:rPr lang="zh-CN" altLang="en-US" sz="2400" b="1" dirty="0" smtClean="0"/>
              <a:t>黄不属（</a:t>
            </a:r>
            <a:r>
              <a:rPr lang="en-US" sz="2400" b="1" dirty="0" err="1" smtClean="0"/>
              <a:t>sh</a:t>
            </a:r>
            <a:r>
              <a:rPr lang="en-US" altLang="zh-CN" sz="2400" b="1" dirty="0" err="1" smtClean="0"/>
              <a:t>ǔ</a:t>
            </a:r>
            <a:r>
              <a:rPr lang="en-US" sz="2400" b="1" dirty="0" smtClean="0"/>
              <a:t>)</a:t>
            </a:r>
            <a:endParaRPr lang="zh-CN" altLang="en-US" sz="2400" b="1" dirty="0" smtClean="0"/>
          </a:p>
          <a:p>
            <a:r>
              <a:rPr lang="en-US" sz="2400" b="1" dirty="0" smtClean="0"/>
              <a:t>16.</a:t>
            </a:r>
            <a:r>
              <a:rPr lang="zh-CN" altLang="en-US" sz="2400" b="1" dirty="0" smtClean="0"/>
              <a:t>诎</a:t>
            </a:r>
            <a:r>
              <a:rPr lang="en-US" sz="2400" b="1" dirty="0" smtClean="0"/>
              <a:t>(</a:t>
            </a:r>
            <a:r>
              <a:rPr lang="en-US" sz="2400" b="1" dirty="0" err="1" smtClean="0"/>
              <a:t>q</a:t>
            </a:r>
            <a:r>
              <a:rPr lang="en-US" altLang="zh-CN" sz="2400" b="1" dirty="0" err="1" smtClean="0"/>
              <a:t>ū</a:t>
            </a:r>
            <a:r>
              <a:rPr lang="en-US" sz="2400" b="1" dirty="0" smtClean="0"/>
              <a:t>)</a:t>
            </a:r>
            <a:r>
              <a:rPr lang="zh-CN" altLang="en-US" sz="2400" b="1" dirty="0" smtClean="0"/>
              <a:t>右臂支船      </a:t>
            </a:r>
            <a:r>
              <a:rPr lang="en-US" sz="2400" b="1" dirty="0" smtClean="0"/>
              <a:t>17.</a:t>
            </a:r>
            <a:r>
              <a:rPr lang="zh-CN" altLang="en-US" sz="2400" b="1" dirty="0" smtClean="0"/>
              <a:t>左臂挂念珠倚之</a:t>
            </a:r>
          </a:p>
          <a:p>
            <a:r>
              <a:rPr lang="en-US" sz="2400" b="1" dirty="0" smtClean="0"/>
              <a:t>18.</a:t>
            </a:r>
            <a:r>
              <a:rPr lang="zh-CN" altLang="en-US" sz="2400" b="1" dirty="0" smtClean="0"/>
              <a:t>居右者椎</a:t>
            </a:r>
            <a:r>
              <a:rPr lang="en-US" sz="2400" b="1" dirty="0" smtClean="0"/>
              <a:t>(</a:t>
            </a:r>
            <a:r>
              <a:rPr lang="en-US" sz="2400" b="1" dirty="0" err="1" smtClean="0"/>
              <a:t>zhu</a:t>
            </a:r>
            <a:r>
              <a:rPr lang="en-US" altLang="zh-CN" sz="2400" b="1" dirty="0" err="1" smtClean="0"/>
              <a:t>ī</a:t>
            </a:r>
            <a:r>
              <a:rPr lang="zh-CN" altLang="en-US" sz="2400" b="1" dirty="0" smtClean="0"/>
              <a:t>）髻</a:t>
            </a:r>
            <a:r>
              <a:rPr lang="en-US" sz="2400" b="1" dirty="0" smtClean="0"/>
              <a:t>(</a:t>
            </a:r>
            <a:r>
              <a:rPr lang="en-US" sz="2400" b="1" dirty="0" err="1" smtClean="0"/>
              <a:t>j</a:t>
            </a:r>
            <a:r>
              <a:rPr lang="en-US" altLang="zh-CN" sz="2400" b="1" dirty="0" err="1" smtClean="0"/>
              <a:t>ì</a:t>
            </a:r>
            <a:r>
              <a:rPr lang="en-US" sz="2400" b="1" dirty="0" smtClean="0"/>
              <a:t>)</a:t>
            </a:r>
            <a:r>
              <a:rPr lang="zh-CN" altLang="en-US" sz="2400" b="1" dirty="0" smtClean="0"/>
              <a:t>仰面</a:t>
            </a:r>
          </a:p>
          <a:p>
            <a:r>
              <a:rPr lang="en-US" sz="2400" b="1" dirty="0" smtClean="0"/>
              <a:t>19.</a:t>
            </a:r>
            <a:r>
              <a:rPr lang="zh-CN" altLang="en-US" sz="2400" b="1" dirty="0" smtClean="0"/>
              <a:t>左手倚一衡木      </a:t>
            </a:r>
            <a:r>
              <a:rPr lang="en-US" sz="2400" b="1" dirty="0" smtClean="0"/>
              <a:t>20.</a:t>
            </a:r>
            <a:r>
              <a:rPr lang="zh-CN" altLang="en-US" sz="2400" b="1" dirty="0" smtClean="0"/>
              <a:t>其人视端容寂</a:t>
            </a:r>
          </a:p>
          <a:p>
            <a:r>
              <a:rPr lang="en-US" sz="2400" b="1" dirty="0" smtClean="0"/>
              <a:t>21.</a:t>
            </a:r>
            <a:r>
              <a:rPr lang="zh-CN" altLang="en-US" sz="2400" b="1" dirty="0" smtClean="0"/>
              <a:t>其船背稍夷，        </a:t>
            </a:r>
            <a:r>
              <a:rPr lang="en-US" sz="2400" b="1" dirty="0" smtClean="0"/>
              <a:t>22.</a:t>
            </a:r>
            <a:r>
              <a:rPr lang="zh-CN" altLang="en-US" sz="2400" b="1" dirty="0" smtClean="0"/>
              <a:t>钩画了了</a:t>
            </a:r>
          </a:p>
          <a:p>
            <a:r>
              <a:rPr lang="en-US" sz="2400" b="1" dirty="0" smtClean="0"/>
              <a:t>23.</a:t>
            </a:r>
            <a:r>
              <a:rPr lang="zh-CN" altLang="en-US" sz="2400" b="1" dirty="0" smtClean="0"/>
              <a:t>为字共三十有四</a:t>
            </a:r>
          </a:p>
          <a:p>
            <a:r>
              <a:rPr lang="en-US" sz="2400" b="1" dirty="0" smtClean="0"/>
              <a:t>24.</a:t>
            </a:r>
            <a:r>
              <a:rPr lang="zh-CN" altLang="en-US" sz="2400" b="1" dirty="0" smtClean="0"/>
              <a:t>而计其长曾不盈寸</a:t>
            </a:r>
          </a:p>
          <a:p>
            <a:r>
              <a:rPr lang="en-US" sz="2400" b="1" dirty="0" smtClean="0"/>
              <a:t>25.</a:t>
            </a:r>
            <a:r>
              <a:rPr lang="zh-CN" altLang="en-US" sz="2400" b="1" dirty="0" smtClean="0"/>
              <a:t>盖简桃核修狭者为之</a:t>
            </a:r>
          </a:p>
          <a:p>
            <a:r>
              <a:rPr lang="en-US" sz="2400" b="1" dirty="0" smtClean="0"/>
              <a:t>26.</a:t>
            </a:r>
            <a:r>
              <a:rPr lang="zh-CN" altLang="en-US" sz="2400" b="1" dirty="0" smtClean="0"/>
              <a:t>技亦灵怪矣哉！</a:t>
            </a:r>
            <a:endParaRPr lang="zh-CN" altLang="en-US" sz="2400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翻译句子</a:t>
            </a:r>
            <a:endParaRPr kumimoji="0" 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能以径寸之木，为宫室、器皿、人物，以至鸟兽、木石，罔不因势象形，各具情态。尝贻余核舟一，盖大苏泛赤壁云。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舟首尾长约八分有奇，高可二黍许。中轩敞者为舱，箬篷覆之。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中峨冠而多髯者为东坡，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其两膝相比者，各隐卷底衣褶中。佛印绝类弥勒，袒胸露乳，矫首昂视，神情与苏、黄不属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其人视端容寂，若听茶声然。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而计其长曾不盈寸。盖简桃核修狭者为之。嘻，技亦灵怪矣哉！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问答题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文章介绍核舟，为什么先从舟的中间部分写起？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24.《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大道之行也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字词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1.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大道之行也，天下为公</a:t>
            </a:r>
            <a:r>
              <a:rPr lang="zh-CN" altLang="en-US" sz="2400" b="1" dirty="0" smtClean="0">
                <a:latin typeface="Arial" pitchFamily="34" charset="0"/>
                <a:ea typeface="宋体" pitchFamily="2" charset="-122"/>
                <a:cs typeface="Times New Roman" pitchFamily="18" charset="0"/>
              </a:rPr>
              <a:t>  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2.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选贤与能，讲信修睦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3.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故人不独亲其亲</a:t>
            </a:r>
            <a:r>
              <a:rPr lang="zh-CN" altLang="en-US" sz="2400" b="1" dirty="0" smtClean="0">
                <a:latin typeface="Arial" pitchFamily="34" charset="0"/>
                <a:ea typeface="宋体" pitchFamily="2" charset="-122"/>
                <a:cs typeface="Times New Roman" pitchFamily="18" charset="0"/>
              </a:rPr>
              <a:t>   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4.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不独子其子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5.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矜、寡、孤、独</a:t>
            </a:r>
            <a:r>
              <a:rPr lang="zh-CN" altLang="en-US" sz="2400" b="1" dirty="0" smtClean="0">
                <a:latin typeface="Arial" pitchFamily="34" charset="0"/>
                <a:ea typeface="宋体" pitchFamily="2" charset="-122"/>
                <a:cs typeface="Times New Roman" pitchFamily="18" charset="0"/>
              </a:rPr>
              <a:t>   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6.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男有分，女有归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7.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货恶其弃于地也，不必藏于己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8.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是故谋闭而不兴</a:t>
            </a:r>
            <a:r>
              <a:rPr lang="zh-CN" altLang="en-US" sz="2400" b="1" dirty="0" smtClean="0">
                <a:latin typeface="Arial" pitchFamily="34" charset="0"/>
                <a:ea typeface="宋体" pitchFamily="2" charset="-122"/>
                <a:cs typeface="Times New Roman" pitchFamily="18" charset="0"/>
              </a:rPr>
              <a:t>  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9.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盗窃乱贼而不作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10.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故外户而不闭</a:t>
            </a:r>
            <a:r>
              <a:rPr lang="zh-CN" altLang="en-US" sz="2400" b="1" dirty="0" smtClean="0">
                <a:latin typeface="Arial" pitchFamily="34" charset="0"/>
                <a:ea typeface="宋体" pitchFamily="2" charset="-122"/>
                <a:cs typeface="Times New Roman" pitchFamily="18" charset="0"/>
              </a:rPr>
              <a:t>    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11.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是谓大同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0" y="0"/>
            <a:ext cx="9144000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句子翻译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1. 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故人不独亲其亲，不独子其子，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2. 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男有分，女有归。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3. 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货恶其弃于地也，不必藏于己；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4. 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力恶其不出于身也，不必为己。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是故谋闭而不兴，盗窃乱贼而不作，故外户而不闭，是谓大同。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问答题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大同社会的基本特征是什么？（原文回答）本文从哪几个方面来说明这个特征。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大同社会和陶渊明描绘的那个世外桃源有没有相似的地方？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大道和大同各指什么？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5077</Words>
  <PresentationFormat>全屏显示(4:3)</PresentationFormat>
  <Paragraphs>450</Paragraphs>
  <Slides>35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6" baseType="lpstr">
      <vt:lpstr>Office 主题</vt:lpstr>
      <vt:lpstr>第五单元闯关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www.ywzx8.com</dc:title>
  <dc:subject>www.ywzx8.com</dc:subject>
  <dc:creator>www.ywzx8.com</dc:creator>
  <cp:keywords>www.ywzx8.com</cp:keywords>
  <dc:description>中学语文在线-免费资源站（www.ywzx8.com）</dc:description>
  <cp:lastModifiedBy>微软用户</cp:lastModifiedBy>
  <cp:revision>www.ywzx8.com</cp:revision>
  <dcterms:created xsi:type="dcterms:W3CDTF">2015-01-26T12:23:15Z</dcterms:created>
  <dcterms:modified xsi:type="dcterms:W3CDTF">2015-01-28T10:54:31Z</dcterms:modified>
  <cp:category>www.ywzx8.com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www.ywzx8.com</vt:lpwstr>
  </property>
</Properties>
</file>