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304" r:id="rId5"/>
    <p:sldId id="381" r:id="rId6"/>
    <p:sldId id="324" r:id="rId7"/>
    <p:sldId id="328" r:id="rId8"/>
    <p:sldId id="329" r:id="rId9"/>
    <p:sldId id="330" r:id="rId10"/>
    <p:sldId id="331" r:id="rId11"/>
    <p:sldId id="346" r:id="rId12"/>
    <p:sldId id="333" r:id="rId13"/>
    <p:sldId id="383" r:id="rId14"/>
    <p:sldId id="274" r:id="rId15"/>
    <p:sldId id="382" r:id="rId16"/>
    <p:sldId id="332" r:id="rId17"/>
    <p:sldId id="325" r:id="rId18"/>
    <p:sldId id="285" r:id="rId19"/>
    <p:sldId id="287" r:id="rId20"/>
    <p:sldId id="336" r:id="rId21"/>
    <p:sldId id="338" r:id="rId22"/>
    <p:sldId id="341" r:id="rId23"/>
    <p:sldId id="342" r:id="rId24"/>
    <p:sldId id="343" r:id="rId25"/>
    <p:sldId id="344" r:id="rId26"/>
    <p:sldId id="345" r:id="rId27"/>
    <p:sldId id="288" r:id="rId28"/>
    <p:sldId id="340" r:id="rId29"/>
    <p:sldId id="337" r:id="rId30"/>
    <p:sldId id="339" r:id="rId31"/>
    <p:sldId id="322" r:id="rId32"/>
    <p:sldId id="286" r:id="rId33"/>
    <p:sldId id="327" r:id="rId34"/>
    <p:sldId id="323" r:id="rId35"/>
    <p:sldId id="302" r:id="rId36"/>
    <p:sldId id="384" r:id="rId37"/>
    <p:sldId id="307" r:id="rId38"/>
    <p:sldId id="385" r:id="rId39"/>
    <p:sldId id="309" r:id="rId40"/>
    <p:sldId id="386" r:id="rId41"/>
    <p:sldId id="387" r:id="rId42"/>
    <p:sldId id="388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rgbClr val="3333CC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9900CC"/>
    <a:srgbClr val="993366"/>
    <a:srgbClr val="CCCCFF"/>
    <a:srgbClr val="006600"/>
    <a:srgbClr val="996633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603"/>
  </p:normalViewPr>
  <p:slideViewPr>
    <p:cSldViewPr showGuides="1">
      <p:cViewPr varScale="1">
        <p:scale>
          <a:sx n="66" d="100"/>
          <a:sy n="66" d="100"/>
        </p:scale>
        <p:origin x="-114" y="-294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0418" name="标题 60417"/>
          <p:cNvSpPr>
            <a:spLocks noGrp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>
              <a:defRPr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0419" name="副标题 60418"/>
          <p:cNvSpPr>
            <a:spLocks noGrp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>
              <a:buNone/>
              <a:defRPr>
                <a:solidFill>
                  <a:schemeClr val="bg2"/>
                </a:solidFill>
              </a:defRPr>
            </a:lvl1pPr>
            <a:lvl2pPr marL="457200" lvl="1" indent="0" algn="ctr">
              <a:buNone/>
              <a:defRPr>
                <a:solidFill>
                  <a:schemeClr val="bg2"/>
                </a:solidFill>
              </a:defRPr>
            </a:lvl2pPr>
            <a:lvl3pPr marL="914400" lvl="2" indent="0" algn="ctr">
              <a:buNone/>
              <a:defRPr>
                <a:solidFill>
                  <a:schemeClr val="bg2"/>
                </a:solidFill>
              </a:defRPr>
            </a:lvl3pPr>
            <a:lvl4pPr marL="1371600" lvl="3" indent="0" algn="ctr">
              <a:buNone/>
              <a:defRPr>
                <a:solidFill>
                  <a:schemeClr val="bg2"/>
                </a:solidFill>
              </a:defRPr>
            </a:lvl4pPr>
            <a:lvl5pPr marL="1828800" lvl="4" indent="0" algn="ctr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0420" name="日期占位符 60419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altLang="en-US" dirty="0">
              <a:solidFill>
                <a:srgbClr val="EAEAEA"/>
              </a:solidFill>
            </a:endParaRPr>
          </a:p>
        </p:txBody>
      </p:sp>
      <p:sp>
        <p:nvSpPr>
          <p:cNvPr id="60421" name="页脚占位符 6042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dirty="0">
              <a:solidFill>
                <a:srgbClr val="EAEAEA"/>
              </a:solidFill>
            </a:endParaRPr>
          </a:p>
        </p:txBody>
      </p:sp>
      <p:sp>
        <p:nvSpPr>
          <p:cNvPr id="60422" name="灯片编号占位符 6042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>
              <a:spcBef>
                <a:spcPct val="50000"/>
              </a:spcBef>
            </a:pPr>
            <a:fld id="{9A0DB2DC-4C9A-4742-B13C-FB6460FD3503}" type="slidenum">
              <a:rPr lang="zh-CN" dirty="0">
                <a:solidFill>
                  <a:srgbClr val="EAEAEA"/>
                </a:solidFill>
              </a:rPr>
            </a:fld>
            <a:endParaRPr lang="zh-CN" dirty="0">
              <a:solidFill>
                <a:srgbClr val="EAEAEA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604565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5714" name="标题 11571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5715" name="副标题 11571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5716" name="日期占位符 11571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5717" name="页脚占位符 11571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endParaRPr lang="zh-CN" dirty="0">
              <a:latin typeface="Arial" panose="020B0604020202020204" pitchFamily="34" charset="0"/>
            </a:endParaRPr>
          </a:p>
        </p:txBody>
      </p:sp>
      <p:sp>
        <p:nvSpPr>
          <p:cNvPr id="115718" name="灯片编号占位符 11571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buClrTx/>
            </a:pPr>
            <a:fld id="{9A0DB2DC-4C9A-4742-B13C-FB6460FD3503}" type="slidenum">
              <a:rPr lang="zh-CN" dirty="0">
                <a:latin typeface="Arial" panose="020B0604020202020204" pitchFamily="34" charset="0"/>
              </a:rPr>
            </a:fld>
            <a:endParaRPr 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40290" name="组合 140289"/>
          <p:cNvGrpSpPr/>
          <p:nvPr/>
        </p:nvGrpSpPr>
        <p:grpSpPr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40291" name="任意多边形 140290"/>
            <p:cNvSpPr/>
            <p:nvPr/>
          </p:nvSpPr>
          <p:spPr>
            <a:xfrm>
              <a:off x="0" y="1440"/>
              <a:ext cx="5155" cy="2304"/>
            </a:xfrm>
            <a:custGeom>
              <a:avLst/>
              <a:gdLst/>
              <a:ahLst/>
              <a:cxnLst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0292" name="任意多边形 140291"/>
            <p:cNvSpPr/>
            <p:nvPr/>
          </p:nvSpPr>
          <p:spPr>
            <a:xfrm>
              <a:off x="0" y="0"/>
              <a:ext cx="5328" cy="3689"/>
            </a:xfrm>
            <a:custGeom>
              <a:avLst/>
              <a:gdLst/>
              <a:ahLst/>
              <a:cxnLst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40293" name="副标题 14029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40294" name="日期占位符 140293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40295" name="页脚占位符 14029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endParaRPr lang="zh-CN" dirty="0">
              <a:latin typeface="Tahoma" panose="020B0604030504040204" pitchFamily="34" charset="0"/>
            </a:endParaRPr>
          </a:p>
        </p:txBody>
      </p:sp>
      <p:sp>
        <p:nvSpPr>
          <p:cNvPr id="140296" name="灯片编号占位符 14029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Tx/>
            </a:pPr>
            <a:fld id="{9A0DB2DC-4C9A-4742-B13C-FB6460FD3503}" type="slidenum">
              <a:rPr lang="zh-CN" dirty="0">
                <a:latin typeface="Tahoma" panose="020B0604030504040204" pitchFamily="34" charset="0"/>
              </a:rPr>
            </a:fld>
            <a:endParaRPr lang="zh-CN" dirty="0">
              <a:latin typeface="Tahoma" panose="020B0604030504040204" pitchFamily="34" charset="0"/>
            </a:endParaRPr>
          </a:p>
        </p:txBody>
      </p:sp>
      <p:sp>
        <p:nvSpPr>
          <p:cNvPr id="140297" name="标题 140296"/>
          <p:cNvSpPr>
            <a:spLocks noGrp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21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9394" name="标题 59393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9395" name="日期占位符 59394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6764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59396" name="页脚占位符 59395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3429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>
              <a:spcBef>
                <a:spcPct val="50000"/>
              </a:spcBef>
            </a:pPr>
            <a:endParaRPr lang="zh-CN" dirty="0"/>
          </a:p>
        </p:txBody>
      </p:sp>
      <p:sp>
        <p:nvSpPr>
          <p:cNvPr id="59397" name="灯片编号占位符 59396"/>
          <p:cNvSpPr>
            <a:spLocks noGrp="1"/>
          </p:cNvSpPr>
          <p:nvPr>
            <p:ph type="sldNum" sz="quarter" idx="4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  <a:noFill/>
          <a:ln w="12700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>
              <a:spcBef>
                <a:spcPct val="50000"/>
              </a:spcBef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pic>
        <p:nvPicPr>
          <p:cNvPr id="59398" name="图片 59397" descr="strtegic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9" name="文本占位符 59398"/>
          <p:cNvSpPr>
            <a:spLocks noGrp="1"/>
          </p:cNvSpPr>
          <p:nvPr>
            <p:ph type="body" idx="1"/>
          </p:nvPr>
        </p:nvSpPr>
        <p:spPr>
          <a:xfrm>
            <a:off x="1371600" y="1981200"/>
            <a:ext cx="7620000" cy="411480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w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95000"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4691" name="文本占位符 11469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4692" name="日期占位符 11469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14693" name="页脚占位符 1146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114694" name="灯片编号占位符 1146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39266" name="组合 139265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39267" name="任意多边形 139266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9268" name="任意多边形 139267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9269" name="标题 13926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9270" name="文本占位符 13926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9271" name="日期占位符 13927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139272" name="页脚占位符 13927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endParaRPr lang="zh-CN" dirty="0"/>
          </a:p>
        </p:txBody>
      </p:sp>
      <p:sp>
        <p:nvSpPr>
          <p:cNvPr id="139273" name="灯片编号占位符 13927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rgbClr val="3333CC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hyperlink" Target="http://www.cishan.net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260" y="-8255"/>
            <a:ext cx="4542790" cy="6874510"/>
          </a:xfrm>
          <a:prstGeom prst="rect">
            <a:avLst/>
          </a:prstGeom>
        </p:spPr>
      </p:pic>
      <p:sp>
        <p:nvSpPr>
          <p:cNvPr id="91138" name="矩形 91137"/>
          <p:cNvSpPr/>
          <p:nvPr/>
        </p:nvSpPr>
        <p:spPr>
          <a:xfrm>
            <a:off x="6042343" y="3457258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9900CC"/>
                </a:solidFill>
                <a:latin typeface="华文新魏" pitchFamily="2" charset="-122"/>
                <a:ea typeface="华文新魏" pitchFamily="2" charset="-122"/>
              </a:rPr>
              <a:t>罗素</a:t>
            </a:r>
            <a:endParaRPr lang="zh-CN" altLang="en-US" sz="4800" b="1" dirty="0">
              <a:solidFill>
                <a:srgbClr val="99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4530" y="1195070"/>
            <a:ext cx="4503420" cy="10972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ln/>
                <a:solidFill>
                  <a:srgbClr val="9900CC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我为何而生</a:t>
            </a:r>
            <a:endParaRPr lang="zh-CN" altLang="en-US" sz="6600">
              <a:ln/>
              <a:solidFill>
                <a:srgbClr val="9900CC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94373" y="836613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439863" y="299720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266950" y="2821305"/>
            <a:ext cx="225298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渴望爱情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2952115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带来狂喜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1455" y="2492375"/>
            <a:ext cx="29527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摆脱孤寂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2725" y="4000500"/>
            <a:ext cx="2951163" cy="25781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体会美好人生境界</a:t>
            </a:r>
            <a:r>
              <a:rPr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(爱的结合</a:t>
            </a:r>
            <a:r>
              <a:rPr lang="zh-CN" altLang="en-US" sz="3200" b="1">
                <a:solidFill>
                  <a:srgbClr val="3333CC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能</a:t>
            </a:r>
            <a:r>
              <a:rPr lang="zh-CN" altLang="en-US" sz="32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见到天堂的缩影</a:t>
            </a:r>
            <a:r>
              <a:rPr lang="en-US" altLang="zh-CN" sz="3200" b="1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>
              <a:solidFill>
                <a:srgbClr val="33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463" y="1268413"/>
            <a:ext cx="287337" cy="3744912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94373" y="836613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itchFamily="2" charset="-122"/>
                <a:sym typeface="+mn-ea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439863" y="299720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338388" y="2708275"/>
            <a:ext cx="23050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追求知识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3081020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了解人类的心灵（人类）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1455" y="2492375"/>
            <a:ext cx="3080385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知道星星为何发光（自然）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2725" y="4000500"/>
            <a:ext cx="3079750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理解毕达哥拉斯的力量（社会）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463" y="1268413"/>
            <a:ext cx="287337" cy="3744912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58813" y="1460818"/>
            <a:ext cx="853440" cy="46482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新魏" pitchFamily="2" charset="-122"/>
                <a:sym typeface="+mn-ea"/>
              </a:rPr>
              <a:t>我为何而生</a:t>
            </a:r>
            <a:endParaRPr lang="zh-CN" altLang="en-US" sz="4400" b="1" dirty="0">
              <a:solidFill>
                <a:srgbClr val="FF99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6" name="任意多边形 23555"/>
          <p:cNvSpPr/>
          <p:nvPr/>
        </p:nvSpPr>
        <p:spPr>
          <a:xfrm>
            <a:off x="1512253" y="3498850"/>
            <a:ext cx="827087" cy="381000"/>
          </a:xfrm>
          <a:custGeom>
            <a:avLst/>
            <a:gdLst>
              <a:gd name="txL" fmla="*/ 12427 w 21600"/>
              <a:gd name="txT" fmla="*/ 2912 h 21600"/>
              <a:gd name="txR" fmla="*/ 18227 w 21600"/>
              <a:gd name="txB" fmla="*/ 9246 h 21600"/>
            </a:gdLst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rect l="txL" t="txT" r="txR" b="txB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arcTo wR="12427" hR="9246" stAng="-5400000" swAng="-5400000"/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arcTo wR="5953" hR="2912" stAng="10800000" swAng="5400000"/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339023" y="3368675"/>
            <a:ext cx="2305050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同情苦难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5291455" y="981075"/>
            <a:ext cx="2953385" cy="64008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饥饿中的孩子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5293360" y="2068195"/>
            <a:ext cx="2953385" cy="118872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被压迫被折磨者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295265" y="3710940"/>
            <a:ext cx="2951163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孤苦无依的老人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94" name="左大括号 23593"/>
          <p:cNvSpPr/>
          <p:nvPr/>
        </p:nvSpPr>
        <p:spPr>
          <a:xfrm>
            <a:off x="4716780" y="1268730"/>
            <a:ext cx="287020" cy="4840605"/>
          </a:xfrm>
          <a:prstGeom prst="leftBrace">
            <a:avLst>
              <a:gd name="adj1" fmla="val 108609"/>
              <a:gd name="adj2" fmla="val 50000"/>
            </a:avLst>
          </a:prstGeom>
          <a:noFill/>
          <a:ln w="31750" cap="sq" cmpd="sng">
            <a:solidFill>
              <a:schemeClr val="accent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291455" y="5234305"/>
            <a:ext cx="2951163" cy="1066800"/>
          </a:xfrm>
          <a:prstGeom prst="rect">
            <a:avLst/>
          </a:prstGeom>
          <a:solidFill>
            <a:srgbClr val="CCFFFF"/>
          </a:solidFill>
          <a:ln w="38100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sz="3200" b="1">
                <a:solidFill>
                  <a:srgbClr val="3333CC"/>
                </a:solidFill>
                <a:latin typeface="Times New Roman" panose="02020603050405020304" pitchFamily="18" charset="0"/>
              </a:rPr>
              <a:t>全球性的孤独、贫穷和痛苦</a:t>
            </a:r>
            <a:endParaRPr sz="3200" b="1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7" grpId="0" bldLvl="0" animBg="1"/>
      <p:bldP spid="23558" grpId="0" bldLvl="0" animBg="1"/>
      <p:bldP spid="23559" grpId="0" bldLvl="0" animBg="1"/>
      <p:bldP spid="2356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标题 144385"/>
          <p:cNvSpPr>
            <a:spLocks noGrp="1"/>
          </p:cNvSpPr>
          <p:nvPr>
            <p:ph type="title"/>
          </p:nvPr>
        </p:nvSpPr>
        <p:spPr>
          <a:xfrm>
            <a:off x="1143000" y="476250"/>
            <a:ext cx="7086600" cy="1512888"/>
          </a:xfrm>
          <a:ln/>
        </p:spPr>
        <p:txBody>
          <a:bodyPr lIns="92075" tIns="46038" rIns="92075" bIns="46038" anchor="ctr"/>
          <a:p>
            <a:r>
              <a:rPr lang="zh-CN" altLang="en-US" sz="4800" dirty="0">
                <a:ea typeface="隶书" pitchFamily="49" charset="-122"/>
              </a:rPr>
              <a:t>关于罗素的爱情</a:t>
            </a:r>
            <a:r>
              <a:rPr lang="zh-CN" altLang="en-US" sz="4000" dirty="0"/>
              <a:t>：</a:t>
            </a:r>
            <a:endParaRPr lang="zh-CN" altLang="en-US" sz="4000" dirty="0"/>
          </a:p>
        </p:txBody>
      </p:sp>
      <p:sp>
        <p:nvSpPr>
          <p:cNvPr id="144387" name="文本占位符 144386"/>
          <p:cNvSpPr>
            <a:spLocks noGrp="1"/>
          </p:cNvSpPr>
          <p:nvPr>
            <p:ph type="body" idx="1"/>
          </p:nvPr>
        </p:nvSpPr>
        <p:spPr>
          <a:xfrm>
            <a:off x="1403350" y="2420938"/>
            <a:ext cx="7467600" cy="3733800"/>
          </a:xfrm>
          <a:ln/>
        </p:spPr>
        <p:txBody>
          <a:bodyPr/>
          <a:p>
            <a:r>
              <a:rPr lang="en-US" altLang="zh-CN"/>
              <a:t>    </a:t>
            </a:r>
            <a:r>
              <a:rPr lang="zh-CN" altLang="en-US" sz="4000" b="1" dirty="0">
                <a:solidFill>
                  <a:srgbClr val="000000"/>
                </a:solidFill>
              </a:rPr>
              <a:t>在他漫长的一生中，他爱过不止一个女性，经历过几次婚姻变故，但他始终是真诚的，他说：“在我所爱的那些女人身上，我欠下了很大的人情，如果不是她们，我的心将褊狭得多。”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build="p"/>
      <p:bldP spid="14438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1074" name="内容占位符 131073" descr="200511517311520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95145" y="2072958"/>
            <a:ext cx="2663825" cy="3816350"/>
          </a:xfrm>
          <a:ln/>
        </p:spPr>
      </p:pic>
      <p:pic>
        <p:nvPicPr>
          <p:cNvPr id="131075" name="内容占位符 131074" descr="u=3637572435,474481087&amp;gp=0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57140" y="2073275"/>
            <a:ext cx="3660775" cy="3227388"/>
          </a:xfrm>
          <a:ln/>
        </p:spPr>
      </p:pic>
      <p:sp>
        <p:nvSpPr>
          <p:cNvPr id="2" name="文本框 1"/>
          <p:cNvSpPr txBox="1"/>
          <p:nvPr/>
        </p:nvSpPr>
        <p:spPr>
          <a:xfrm>
            <a:off x="2081530" y="450215"/>
            <a:ext cx="640715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苏霍姆林斯基：“闪电照耀一瞬间，而爱情却照耀一生。”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title"/>
          </p:nvPr>
        </p:nvSpPr>
        <p:spPr>
          <a:xfrm>
            <a:off x="900113" y="0"/>
            <a:ext cx="7127875" cy="1143000"/>
          </a:xfrm>
          <a:ln/>
        </p:spPr>
        <p:txBody>
          <a:bodyPr lIns="92075" tIns="46038" rIns="92075" bIns="46038" anchor="ctr"/>
          <a:p>
            <a:r>
              <a:rPr lang="zh-CN" altLang="en-US" sz="3600" b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Unicode MS" pitchFamily="34" charset="-122"/>
                <a:ea typeface="华文琥珀" pitchFamily="2" charset="-122"/>
              </a:rPr>
              <a:t>追求知识（</a:t>
            </a:r>
            <a:r>
              <a:rPr lang="zh-CN" altLang="en-US" sz="4000" b="1" dirty="0">
                <a:solidFill>
                  <a:srgbClr val="800000"/>
                </a:solidFill>
                <a:ea typeface="华文行楷" pitchFamily="2" charset="-122"/>
              </a:rPr>
              <a:t>罗素的学术成就）</a:t>
            </a:r>
            <a:endParaRPr lang="zh-CN" altLang="en-US" sz="4000" b="1">
              <a:solidFill>
                <a:srgbClr val="800000"/>
              </a:solidFill>
              <a:ea typeface="华文行楷" pitchFamily="2" charset="-122"/>
            </a:endParaRPr>
          </a:p>
        </p:txBody>
      </p:sp>
      <p:pic>
        <p:nvPicPr>
          <p:cNvPr id="63493" name="图片 63492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5194300"/>
            <a:ext cx="1908175" cy="166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5" name="文本框 63494"/>
          <p:cNvSpPr txBox="1"/>
          <p:nvPr/>
        </p:nvSpPr>
        <p:spPr>
          <a:xfrm>
            <a:off x="468313" y="981075"/>
            <a:ext cx="7559675" cy="54559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just">
              <a:spcBef>
                <a:spcPct val="0"/>
              </a:spcBef>
            </a:pP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罗素可谓生命不息，写作不辍，他把自己所有智慧、力量都献给了人类。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罗素一生著书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71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种，著述涉及哲学、数学、政治、伦理、教育、文学、社会学。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世纪初，取得了现代数学基础研究的重大成果“罗素悖论”及解决这一悖论的“类型论”。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罗素于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1950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年获诺贝尔文学奖。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95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岁高龄完成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罗素自传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有人对罗素的作品作过统计，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他每天要写3000多字才能完成这些著作。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5540" name="图片 65539" descr="yj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533400"/>
            <a:ext cx="8077200" cy="538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1" name="矩形 65540"/>
          <p:cNvSpPr/>
          <p:nvPr/>
        </p:nvSpPr>
        <p:spPr>
          <a:xfrm>
            <a:off x="2916238" y="6092825"/>
            <a:ext cx="39608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p>
            <a:pPr lvl="0" algn="ctr">
              <a:spcBef>
                <a:spcPct val="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饥饿的侵袭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2" name="文本框 150531"/>
          <p:cNvSpPr txBox="1"/>
          <p:nvPr/>
        </p:nvSpPr>
        <p:spPr>
          <a:xfrm>
            <a:off x="1908175" y="1268413"/>
            <a:ext cx="5400675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0534" name="图片 150533" descr="306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0"/>
            <a:ext cx="8027987" cy="609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6" name="文本框 150535"/>
          <p:cNvSpPr txBox="1"/>
          <p:nvPr/>
        </p:nvSpPr>
        <p:spPr>
          <a:xfrm>
            <a:off x="3276600" y="6237288"/>
            <a:ext cx="3671888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饥饿中的孩子</a:t>
            </a:r>
            <a:endParaRPr lang="zh-CN" altLang="en-US" sz="36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2582" name="图片 152581" descr="A1071043915_66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60350"/>
            <a:ext cx="6983413" cy="496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83" name="文本框 152582"/>
          <p:cNvSpPr txBox="1"/>
          <p:nvPr/>
        </p:nvSpPr>
        <p:spPr>
          <a:xfrm>
            <a:off x="4067175" y="5661025"/>
            <a:ext cx="223202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我好饿</a:t>
            </a: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5653" name="图片 155652" descr="82f8ad51262ff18f8c5430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620713"/>
            <a:ext cx="6600825" cy="446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5654" name="文本框 155653"/>
          <p:cNvSpPr txBox="1"/>
          <p:nvPr/>
        </p:nvSpPr>
        <p:spPr>
          <a:xfrm>
            <a:off x="3924300" y="5661025"/>
            <a:ext cx="287972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尼日尔饥荒</a:t>
            </a: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回顾导入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80160" y="1825625"/>
            <a:ext cx="3234690" cy="4351655"/>
          </a:xfrm>
        </p:spPr>
        <p:txBody>
          <a:bodyPr/>
          <a:p>
            <a:r>
              <a:rPr lang="zh-CN" altLang="en-US" sz="4000"/>
              <a:t>①周国平：“人是唯一追寻自身存在意义的动物。”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121660" cy="4351655"/>
          </a:xfrm>
        </p:spPr>
        <p:txBody>
          <a:bodyPr/>
          <a:p>
            <a:r>
              <a:rPr lang="zh-CN" altLang="en-US" sz="4000">
                <a:sym typeface="+mn-ea"/>
              </a:rPr>
              <a:t>②1955年2月中，《罗素―爱因斯坦宣言》</a:t>
            </a:r>
            <a:endParaRPr lang="zh-CN" altLang="en-US" sz="4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9" name="图片 156678" descr="200609201504404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836613"/>
            <a:ext cx="6696075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7701" name="图片 157700" descr="2006092015091682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765175"/>
            <a:ext cx="7127875" cy="504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5" name="图片 158724" descr="10234259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908050"/>
            <a:ext cx="6767513" cy="482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9749" name="图片 159748" descr="1023990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268413"/>
            <a:ext cx="662463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9635" name="矩形 69634"/>
          <p:cNvSpPr/>
          <p:nvPr/>
        </p:nvSpPr>
        <p:spPr>
          <a:xfrm>
            <a:off x="2411413" y="6211888"/>
            <a:ext cx="5256212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/>
          <a:p>
            <a:pPr lvl="0" algn="ctr"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孤独、惊恐的儿童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9636" name="图片 69635" descr="yj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425450"/>
            <a:ext cx="7620000" cy="566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2000">
    <p:check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4629" name="图片 154628" descr="8801938fd31d4dfa513d92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188913"/>
            <a:ext cx="5256212" cy="4735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30" name="文本框 154629"/>
          <p:cNvSpPr txBox="1"/>
          <p:nvPr/>
        </p:nvSpPr>
        <p:spPr>
          <a:xfrm>
            <a:off x="3059113" y="5589588"/>
            <a:ext cx="4608512" cy="519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父亲被杀后的伊拉克女孩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1558" name="图片 151557" descr="306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88913"/>
            <a:ext cx="5616575" cy="666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1559" name="文本框 151558"/>
          <p:cNvSpPr txBox="1"/>
          <p:nvPr/>
        </p:nvSpPr>
        <p:spPr>
          <a:xfrm>
            <a:off x="7885113" y="1268413"/>
            <a:ext cx="719137" cy="3937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孤苦无依的老人</a:t>
            </a:r>
            <a:endParaRPr lang="zh-CN" altLang="en-US" sz="36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05" name="图片 153604" descr="2004211102831896%5b1%5d_C4hEIpfRxZzn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476250"/>
            <a:ext cx="7343775" cy="470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6" name="文本框 153605"/>
          <p:cNvSpPr txBox="1"/>
          <p:nvPr/>
        </p:nvSpPr>
        <p:spPr>
          <a:xfrm>
            <a:off x="2411413" y="5734050"/>
            <a:ext cx="5473700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除夕之夜，睡在深圳街头的老人 </a:t>
            </a:r>
            <a:endParaRPr lang="zh-CN" altLang="en-US" sz="28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8002" name="图片 128001" descr="339513_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0"/>
            <a:ext cx="66262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3" name="文本框 128002"/>
          <p:cNvSpPr txBox="1"/>
          <p:nvPr/>
        </p:nvSpPr>
        <p:spPr>
          <a:xfrm>
            <a:off x="8243888" y="1125538"/>
            <a:ext cx="576262" cy="30813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死于流弹的平民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>
          <a:xfrm>
            <a:off x="762000" y="762000"/>
            <a:ext cx="7620000" cy="5257800"/>
          </a:xfrm>
          <a:ln/>
        </p:spPr>
        <p:txBody>
          <a:bodyPr/>
          <a:p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罗素一生积极参加社会政治活动，为维护世界和平，多次发表声明和演讲，反对侵略战争。二战期间，还因反战坐了六个月牢。（在狱中写成了《数理哲学导论》）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1955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年初，罗素、爱因斯坦和各国科学家发起了禁核签名运动。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1961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年，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89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岁高龄的罗素偕夫人到英国国防部门前静坐示威，被判两个月监禁。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1964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年创立罗素和平基金会。</a:t>
            </a:r>
            <a:endParaRPr lang="zh-CN" altLang="en-US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1835150" y="260350"/>
            <a:ext cx="5545138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文本框 64517"/>
          <p:cNvSpPr txBox="1"/>
          <p:nvPr/>
        </p:nvSpPr>
        <p:spPr>
          <a:xfrm>
            <a:off x="2051050" y="188913"/>
            <a:ext cx="3960813" cy="7016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和平的使者</a:t>
            </a:r>
            <a:endParaRPr lang="zh-CN" altLang="en-US" sz="4000" b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文本占位符 130049"/>
          <p:cNvSpPr>
            <a:spLocks noGrp="1"/>
          </p:cNvSpPr>
          <p:nvPr>
            <p:ph type="body" sz="half" idx="2"/>
          </p:nvPr>
        </p:nvSpPr>
        <p:spPr>
          <a:xfrm>
            <a:off x="3662045" y="214630"/>
            <a:ext cx="5097145" cy="6429375"/>
          </a:xfrm>
          <a:ln/>
        </p:spPr>
        <p:txBody>
          <a:bodyPr/>
          <a:p>
            <a:pPr>
              <a:buNone/>
            </a:pPr>
            <a:r>
              <a:rPr sz="2800" b="1" dirty="0">
                <a:solidFill>
                  <a:srgbClr val="000000"/>
                </a:solidFill>
              </a:rPr>
              <a:t>伯特兰·罗</a:t>
            </a:r>
            <a:r>
              <a:rPr lang="zh-CN" sz="2800" b="1" dirty="0">
                <a:solidFill>
                  <a:srgbClr val="000000"/>
                </a:solidFill>
              </a:rPr>
              <a:t>素</a:t>
            </a:r>
            <a:r>
              <a:rPr sz="2800" b="1" dirty="0">
                <a:solidFill>
                  <a:srgbClr val="000000"/>
                </a:solidFill>
              </a:rPr>
              <a:t>（1872—1970）</a:t>
            </a:r>
            <a:r>
              <a:rPr lang="zh-CN" altLang="en-US" sz="2800" b="1" dirty="0">
                <a:solidFill>
                  <a:srgbClr val="000000"/>
                </a:solidFill>
              </a:rPr>
              <a:t>，</a:t>
            </a:r>
            <a:r>
              <a:rPr lang="zh-CN" altLang="en-US" sz="2800" b="1" dirty="0">
                <a:solidFill>
                  <a:srgbClr val="9900CC"/>
                </a:solidFill>
              </a:rPr>
              <a:t>英国</a:t>
            </a:r>
            <a:r>
              <a:rPr lang="zh-CN" altLang="en-US" sz="2800" b="1" dirty="0">
                <a:solidFill>
                  <a:srgbClr val="000000"/>
                </a:solidFill>
              </a:rPr>
              <a:t>著名哲学家、数学家，</a:t>
            </a:r>
            <a:r>
              <a:rPr lang="en-US" altLang="zh-CN" sz="2800" b="1" dirty="0">
                <a:solidFill>
                  <a:srgbClr val="000000"/>
                </a:solidFill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</a:rPr>
              <a:t>世纪著名的思想家和社会活动家。被西方称为“</a:t>
            </a:r>
            <a:r>
              <a:rPr lang="zh-CN" altLang="en-US" sz="2800" b="1" dirty="0">
                <a:ln/>
                <a:solidFill>
                  <a:srgbClr val="99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百科全书式的作家</a:t>
            </a:r>
            <a:r>
              <a:rPr lang="zh-CN" altLang="en-US" sz="2800" b="1" dirty="0">
                <a:solidFill>
                  <a:srgbClr val="000000"/>
                </a:solidFill>
              </a:rPr>
              <a:t>”。为表彰他“捍卫人道主义思想和思想自由的多种多样、意义重大的作品”，</a:t>
            </a:r>
            <a:r>
              <a:rPr lang="en-US" altLang="zh-CN" sz="2800" b="1" dirty="0">
                <a:solidFill>
                  <a:srgbClr val="000000"/>
                </a:solidFill>
              </a:rPr>
              <a:t>1950</a:t>
            </a:r>
            <a:r>
              <a:rPr lang="zh-CN" altLang="en-US" sz="2800" b="1" dirty="0">
                <a:solidFill>
                  <a:srgbClr val="000000"/>
                </a:solidFill>
              </a:rPr>
              <a:t>年，被授予</a:t>
            </a:r>
            <a:r>
              <a:rPr lang="zh-CN" altLang="en-US" sz="2800" b="1" dirty="0">
                <a:solidFill>
                  <a:srgbClr val="9900CC"/>
                </a:solidFill>
              </a:rPr>
              <a:t>诺贝尔文学奖</a:t>
            </a:r>
            <a:r>
              <a:rPr lang="zh-CN" altLang="en-US" sz="2800" b="1" dirty="0">
                <a:solidFill>
                  <a:srgbClr val="000000"/>
                </a:solidFill>
              </a:rPr>
              <a:t>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1920年1921年，他来到中国讲学，任北京大学客座教授。《东西方文明比较》。孙中山先生称他是</a:t>
            </a:r>
            <a:r>
              <a:rPr lang="zh-CN" altLang="en-US" sz="2800" b="1">
                <a:solidFill>
                  <a:srgbClr val="9900CC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“唯一了解中国的外国人”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宋体" panose="02010600030101010101" pitchFamily="2" charset="-122"/>
            </a:endParaRPr>
          </a:p>
          <a:p>
            <a:pPr/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4390" y="1696085"/>
            <a:ext cx="88074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/>
              <a:t>罗素简介</a:t>
            </a:r>
            <a:endParaRPr lang="zh-CN" altLang="en-US" sz="6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58 -0.923 " pathEditMode="relative" ptsTypes="AA">
                                      <p:cBhvr>
                                        <p:cTn id="6" dur="3000" fill="hold"/>
                                        <p:tgtEl>
                                          <p:spTgt spid="130050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58 -0.923 " pathEditMode="relative" ptsTypes="AA">
                                      <p:cBhvr>
                                        <p:cTn id="10" dur="3000" fill="hold"/>
                                        <p:tgtEl>
                                          <p:spTgt spid="13005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标题 133121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ctr"/>
          <a:p>
            <a:r>
              <a:rPr lang="zh-CN" altLang="en-US" b="1" dirty="0">
                <a:ea typeface="华文行楷" pitchFamily="2" charset="-122"/>
              </a:rPr>
              <a:t>这几种追求的内在联系是：</a:t>
            </a:r>
            <a:endParaRPr lang="zh-CN" altLang="en-US" b="1" dirty="0">
              <a:ea typeface="华文行楷" pitchFamily="2" charset="-122"/>
            </a:endParaRPr>
          </a:p>
        </p:txBody>
      </p:sp>
      <p:sp>
        <p:nvSpPr>
          <p:cNvPr id="133123" name="文本占位符 133122"/>
          <p:cNvSpPr>
            <a:spLocks noGrp="1"/>
          </p:cNvSpPr>
          <p:nvPr>
            <p:ph type="body" idx="1"/>
          </p:nvPr>
        </p:nvSpPr>
        <p:spPr>
          <a:xfrm>
            <a:off x="1371600" y="1628775"/>
            <a:ext cx="7620000" cy="4467225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对</a:t>
            </a:r>
            <a:r>
              <a:rPr lang="zh-CN" altLang="en-US" sz="3600" b="1" u="sng" dirty="0">
                <a:solidFill>
                  <a:srgbClr val="FF0000"/>
                </a:solidFill>
              </a:rPr>
              <a:t>人类苦难</a:t>
            </a:r>
            <a:r>
              <a:rPr lang="zh-CN" altLang="en-US" sz="3600" b="1" dirty="0"/>
              <a:t>不可遏制的同情”是追求</a:t>
            </a:r>
            <a:r>
              <a:rPr lang="zh-CN" altLang="en-US" sz="3600" b="1" u="sng" dirty="0">
                <a:solidFill>
                  <a:srgbClr val="FF0000"/>
                </a:solidFill>
              </a:rPr>
              <a:t>爱情</a:t>
            </a:r>
            <a:r>
              <a:rPr lang="zh-CN" altLang="en-US" sz="3600" b="1" dirty="0"/>
              <a:t>、</a:t>
            </a:r>
            <a:r>
              <a:rPr lang="zh-CN" altLang="en-US" sz="3600" b="1" u="sng" dirty="0">
                <a:solidFill>
                  <a:srgbClr val="FF0000"/>
                </a:solidFill>
              </a:rPr>
              <a:t>知识</a:t>
            </a:r>
            <a:r>
              <a:rPr lang="zh-CN" altLang="en-US" sz="3600" b="1" dirty="0"/>
              <a:t>的真正动力，这体现了一个伟大思想家拯救人类苦难的良知。他</a:t>
            </a:r>
            <a:r>
              <a:rPr lang="zh-CN" altLang="en-US" sz="3600" b="1" u="sng" dirty="0">
                <a:solidFill>
                  <a:srgbClr val="FF0000"/>
                </a:solidFill>
              </a:rPr>
              <a:t>追求爱情</a:t>
            </a:r>
            <a:r>
              <a:rPr lang="zh-CN" altLang="en-US" sz="3600" b="1" dirty="0"/>
              <a:t>，是因为那里有人类所梦想的天堂的缩影；</a:t>
            </a:r>
            <a:r>
              <a:rPr lang="zh-CN" altLang="en-US" sz="3600" b="1" u="sng" dirty="0">
                <a:solidFill>
                  <a:srgbClr val="FF0000"/>
                </a:solidFill>
              </a:rPr>
              <a:t>追求知识</a:t>
            </a:r>
            <a:r>
              <a:rPr lang="zh-CN" altLang="en-US" sz="3600" b="1" dirty="0"/>
              <a:t>，是因为他愿意把自己所有的智慧、力量奉献给人类，这一切都源于他心中一个辉煌的梦：</a:t>
            </a:r>
            <a:r>
              <a:rPr lang="zh-CN" altLang="en-US" sz="3600" b="1" u="sng" dirty="0">
                <a:solidFill>
                  <a:srgbClr val="FF0000"/>
                </a:solidFill>
              </a:rPr>
              <a:t>关爱人类，博爱精神。</a:t>
            </a:r>
            <a:endParaRPr lang="zh-CN" altLang="en-US" sz="3600" b="1" u="sng" dirty="0">
              <a:solidFill>
                <a:srgbClr val="FF0000"/>
              </a:solidFill>
            </a:endParaRPr>
          </a:p>
          <a:p>
            <a:endParaRPr lang="zh-CN" altLang="en-US" sz="3600" b="1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9029" name="矩形 129028"/>
          <p:cNvSpPr/>
          <p:nvPr/>
        </p:nvSpPr>
        <p:spPr>
          <a:xfrm>
            <a:off x="3887788" y="11969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渴望爱情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0" name="矩形 129029"/>
          <p:cNvSpPr/>
          <p:nvPr/>
        </p:nvSpPr>
        <p:spPr>
          <a:xfrm>
            <a:off x="3887788" y="2924175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追求知识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1" name="矩形 129030"/>
          <p:cNvSpPr/>
          <p:nvPr/>
        </p:nvSpPr>
        <p:spPr>
          <a:xfrm>
            <a:off x="3887788" y="4724400"/>
            <a:ext cx="1835150" cy="549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>
              <a:spcBef>
                <a:spcPct val="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隶书" pitchFamily="49" charset="-122"/>
              </a:rPr>
              <a:t>同情苦难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9033" name="直接连接符 129032"/>
          <p:cNvSpPr/>
          <p:nvPr/>
        </p:nvSpPr>
        <p:spPr>
          <a:xfrm flipV="1">
            <a:off x="2339975" y="1628775"/>
            <a:ext cx="1584325" cy="1223963"/>
          </a:xfrm>
          <a:prstGeom prst="line">
            <a:avLst/>
          </a:prstGeom>
          <a:ln w="31750" cap="sq" cmpd="sng">
            <a:solidFill>
              <a:schemeClr val="tx1"/>
            </a:solidFill>
            <a:prstDash val="solid"/>
            <a:miter/>
            <a:headEnd type="none" w="sm" len="sm"/>
            <a:tailEnd type="arrow" w="sm" len="lg"/>
          </a:ln>
        </p:spPr>
      </p:sp>
      <p:sp>
        <p:nvSpPr>
          <p:cNvPr id="129035" name="直接连接符 129034"/>
          <p:cNvSpPr/>
          <p:nvPr/>
        </p:nvSpPr>
        <p:spPr>
          <a:xfrm flipV="1">
            <a:off x="2266950" y="3284538"/>
            <a:ext cx="1584325" cy="73025"/>
          </a:xfrm>
          <a:prstGeom prst="line">
            <a:avLst/>
          </a:prstGeom>
          <a:ln w="41275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</p:sp>
      <p:sp>
        <p:nvSpPr>
          <p:cNvPr id="129036" name="直接连接符 129035"/>
          <p:cNvSpPr/>
          <p:nvPr/>
        </p:nvSpPr>
        <p:spPr>
          <a:xfrm>
            <a:off x="2266950" y="3932238"/>
            <a:ext cx="1584325" cy="1008062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miter/>
            <a:headEnd type="none" w="sm" len="sm"/>
            <a:tailEnd type="triangle" w="med" len="lg"/>
          </a:ln>
        </p:spPr>
      </p:sp>
      <p:sp>
        <p:nvSpPr>
          <p:cNvPr id="129037" name="右大括号 129036"/>
          <p:cNvSpPr/>
          <p:nvPr/>
        </p:nvSpPr>
        <p:spPr>
          <a:xfrm>
            <a:off x="6226175" y="1412875"/>
            <a:ext cx="288925" cy="3887788"/>
          </a:xfrm>
          <a:prstGeom prst="rightBrace">
            <a:avLst>
              <a:gd name="adj1" fmla="val 112133"/>
              <a:gd name="adj2" fmla="val 51532"/>
            </a:avLst>
          </a:prstGeom>
          <a:noFill/>
          <a:ln w="381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4115" y="1628775"/>
            <a:ext cx="629920" cy="3749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我为何而生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3240" y="457200"/>
            <a:ext cx="792480" cy="59436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崇高而伟大的情怀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12903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6018" name="文本框 86017"/>
          <p:cNvSpPr txBox="1"/>
          <p:nvPr/>
        </p:nvSpPr>
        <p:spPr>
          <a:xfrm>
            <a:off x="1447800" y="533400"/>
            <a:ext cx="7391400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1042988" y="2093913"/>
            <a:ext cx="7315200" cy="1190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作者一生的追求中哪一种是令他最执着最痛苦的？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6020" name="矩形 86019"/>
          <p:cNvSpPr/>
          <p:nvPr/>
        </p:nvSpPr>
        <p:spPr>
          <a:xfrm>
            <a:off x="684213" y="638175"/>
            <a:ext cx="3505200" cy="990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>
              <a:spcBef>
                <a:spcPct val="0"/>
              </a:spcBef>
            </a:pPr>
            <a:r>
              <a:rPr lang="zh-CN" altLang="en-US" sz="3600" b="0">
                <a:ln w="12700" cap="sq" cmpd="sng">
                  <a:solidFill>
                    <a:srgbClr val="B2B2B2"/>
                  </a:solidFill>
                  <a:prstDash val="solid"/>
                  <a:miter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想一想：</a:t>
            </a:r>
            <a:endParaRPr lang="zh-CN" altLang="en-US" sz="3600" b="0">
              <a:ln w="12700" cap="sq" cmpd="sng">
                <a:solidFill>
                  <a:srgbClr val="B2B2B2"/>
                </a:solidFill>
                <a:prstDash val="solid"/>
                <a:miter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900113" y="4083050"/>
            <a:ext cx="7796212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对整个人类和平、幸福生活的追求！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627380"/>
            <a:ext cx="7543800" cy="297243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just"/>
            <a:b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于三个追求：在罗素的三个追求中，占主导地位的是对人类苦难的同情，因为“爱情与知识的可能领域，总是引领我到天堂的境界，可对人类苦难的同情经常把我带回现实世界”；从罗素一生所从事的政治、社会运动来看，也能证明这一点。</a:t>
            </a:r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0" y="3997960"/>
            <a:ext cx="7620000" cy="2160270"/>
          </a:xfrm>
        </p:spPr>
        <p:txBody>
          <a:bodyPr/>
          <a:p>
            <a:r>
              <a:rPr lang="zh-CN" altLang="en-US"/>
              <a:t>这三种感情“单纯”而“强烈”，“吹拂在我动荡不定的生涯中”，表明它们是作者在漫长一生中奋斗不息的强大精神动力。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6259" name="矩形 96258"/>
          <p:cNvSpPr/>
          <p:nvPr/>
        </p:nvSpPr>
        <p:spPr>
          <a:xfrm>
            <a:off x="611188" y="1412875"/>
            <a:ext cx="8137525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人最宝贵的是生命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生命属于我们只有一次。人的一生应当这样度过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当他回首往事时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不因虚度年华而悔恨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也不因碌碌无为而羞愧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这样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当他临终的时候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就可以骄傲的说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我已将全部的精力和生命都献给了人类最伟大的事业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为人类解放而斗争。 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奥斯特洛夫斯基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371475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29055" y="2651760"/>
            <a:ext cx="620649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indent="0" algn="l"/>
            <a:r>
              <a:rPr lang="zh-CN" altLang="en-US" sz="4800" b="0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亚里斯多德：“吾爱吾师，吾更爱真理。</a:t>
            </a:r>
            <a:r>
              <a:rPr lang="en-US" altLang="zh-CN" sz="4800" b="0" u="none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4800" b="0" u="none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960" y="744220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8306" name="文本占位符 98305"/>
          <p:cNvSpPr>
            <a:spLocks noGrp="1"/>
          </p:cNvSpPr>
          <p:nvPr>
            <p:ph type="body" idx="1"/>
          </p:nvPr>
        </p:nvSpPr>
        <p:spPr>
          <a:xfrm>
            <a:off x="539750" y="1835150"/>
            <a:ext cx="7620000" cy="4114800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爱在左，同情在右，走在生命的两旁，随时撒种，随时开花，将这一径长途点缀得花香弥漫，使穿枝拂叶的行人，踏着荆棘，不觉得痛苦，有泪可落，却不是悲凉。</a:t>
            </a:r>
            <a:endParaRPr lang="zh-CN" altLang="en-US" sz="36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</a:t>
            </a:r>
            <a:r>
              <a:rPr lang="en-US" altLang="zh-CN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冰 心</a:t>
            </a:r>
            <a:endParaRPr lang="zh-CN" altLang="en-US" sz="36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960" y="744220"/>
            <a:ext cx="38144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名人的人生追求：</a:t>
            </a:r>
            <a:endParaRPr lang="zh-CN" altLang="en-US" sz="36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我的人生追求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981200"/>
            <a:ext cx="7620000" cy="1022350"/>
          </a:xfrm>
        </p:spPr>
        <p:txBody>
          <a:bodyPr/>
          <a:p>
            <a:r>
              <a:rPr lang="zh-CN" altLang="en-US"/>
              <a:t>家庭幸福，事业顺利，学生都有自己的一片天地和未来。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240155" y="3442970"/>
            <a:ext cx="75438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你的人生追求？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83055" y="4803140"/>
            <a:ext cx="7332345" cy="179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人生的追求是多种多样的，而且很难分出高下。只要你的追求是有利于社会的发展的，是有利于大多数人的，是符合社会的进步要求的。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9370" y="492760"/>
            <a:ext cx="7543800" cy="13601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罗素为什么说“人是值得活的”？他不是说自己很失败、很痛苦吗？</a:t>
            </a:r>
            <a:br>
              <a:rPr lang="zh-CN" altLang="en-US" sz="360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zh-CN" altLang="en-US" sz="360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 ㈠罗素觉得他的人生追求是正确而崇高的，回顾一生，问心无愧，并且不无欣慰。</a:t>
            </a:r>
            <a:endParaRPr lang="zh-CN" altLang="en-US"/>
          </a:p>
          <a:p>
            <a:r>
              <a:rPr lang="zh-CN" altLang="en-US"/>
              <a:t>㈡他须要爱，他热爱知识，他要努力帮助苦难中的人们。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9370" y="492760"/>
            <a:ext cx="7543800" cy="13601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课后作业</a:t>
            </a:r>
            <a:endParaRPr lang="zh-CN" altLang="en-US" sz="36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㈠网上搜索罗素的其他作品，自己赏读。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r>
              <a:rPr lang="zh-CN" altLang="en-US"/>
              <a:t>㈡预习《卫风·氓》。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2" name="文本框 138241"/>
          <p:cNvSpPr txBox="1"/>
          <p:nvPr/>
        </p:nvSpPr>
        <p:spPr>
          <a:xfrm>
            <a:off x="1371600" y="0"/>
            <a:ext cx="7331075" cy="66452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最具天才的预言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罗素在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中国人的性格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一书中写道：“中国人民日常生活中除了有点懒散和缺乏激情外，大凡聪明能干而又多心多疑。但是，这只是他们性格中的一方面。在另一方面，中国人又很会狂热激动，而且常常是一种集体的狂热激动。正是中国人性格中的这种因素使他们变的不可捉摸，甚至对中国人的将来也难以预料。你可以想象他们中一部分人会变成积极的布尔什维克者、勇敢无畏的抗日救国者、狂热的基督徒或狂热地献身于某个最终宣称自己为绝对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统治者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的领袖。”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 </a:t>
            </a:r>
            <a:endParaRPr lang="en-US" altLang="zh-CN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文本框 141313"/>
          <p:cNvSpPr txBox="1"/>
          <p:nvPr/>
        </p:nvSpPr>
        <p:spPr>
          <a:xfrm>
            <a:off x="1981200" y="533400"/>
            <a:ext cx="6781800" cy="46640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0"/>
              </a:spcBef>
            </a:pP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罗素的这些言论都写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于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1925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年以前，他能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预料到中国人对马克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思 、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列宁主义的态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度，预料到中国可能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会发生的抗日战争，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预料到没有外</a:t>
            </a:r>
            <a:r>
              <a:rPr lang="en-US" altLang="zh-CN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国人奴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役的、以毛泽东为代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表的中国命运主宰者 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3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          的诞生！ </a:t>
            </a:r>
            <a:endParaRPr lang="zh-CN" altLang="en-US" sz="3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41315" name="图片 141314" descr="luosu1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1295400" y="609600"/>
            <a:ext cx="3352800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0" name="文本框 142339"/>
          <p:cNvSpPr txBox="1"/>
          <p:nvPr/>
        </p:nvSpPr>
        <p:spPr>
          <a:xfrm>
            <a:off x="1331913" y="-9525"/>
            <a:ext cx="7812087" cy="6867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  <a:spcAft>
                <a:spcPct val="45000"/>
              </a:spcAft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知识的挖掘者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作为数学家，他发表了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数学原理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，提出了 “罗素悖论”及解决这一悖论的“类型论”。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作为哲学家，他发表了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西方哲学史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。此外，还有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人类知识的范围与界限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怀疑论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权威与个人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我的哲学思想的发展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1950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年由于他“多产而重要的哲学著作而获得了该年度的诺贝尔文学奖。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作为文学家，他的小说集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郊外的撒旦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伟大人物的梦魇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被评价为具有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18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世纪讽刺作品的格调。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1967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年至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1969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年间，罗素先后出版了三大卷自传。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spcBef>
                <a:spcPct val="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此外，他还写下了众多著作，如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社会重建原理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神秘主义与逻辑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心的分析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婚姻与道德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教育与社会秩序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文本框 143361"/>
          <p:cNvSpPr txBox="1"/>
          <p:nvPr/>
        </p:nvSpPr>
        <p:spPr>
          <a:xfrm>
            <a:off x="1447800" y="304800"/>
            <a:ext cx="7696200" cy="63754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algn="ctr">
              <a:spcBef>
                <a:spcPct val="0"/>
              </a:spcBef>
            </a:pP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0030101010101" pitchFamily="2" charset="-122"/>
              </a:rPr>
              <a:t>保卫和平的战士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月，因美国试验了第一颗氢弹，罗素在英国广播公司发表了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人类面临的危险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讲话。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1955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年，他发起了有名的诺贝尔奖获得者罗素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爱因斯坦签名运动，并筹备了世界各国科学家讨论废除核武器问题的会议。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1958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年，他组织了核裁军运动。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1961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年，为反对美国政府发展核武器，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89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岁的罗素偕夫人到英国国防部门静坐示威，结果被判处两个月的监禁。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1964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年，他卖掉古书，创立“罗素和平基金会”。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1968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年，苏联入侵捷克，罗素提出强烈抗议。</a:t>
            </a:r>
            <a:endParaRPr lang="zh-CN" altLang="en-US" sz="28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他作为一名国际和平战士，成了西方许多国家左派学生和群众中的一面旗帜。 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标题 160769"/>
          <p:cNvSpPr>
            <a:spLocks noGrp="1"/>
          </p:cNvSpPr>
          <p:nvPr>
            <p:ph type="title"/>
          </p:nvPr>
        </p:nvSpPr>
        <p:spPr>
          <a:xfrm>
            <a:off x="1371600" y="202565"/>
            <a:ext cx="7543800" cy="1143000"/>
          </a:xfrm>
          <a:ln/>
        </p:spPr>
        <p:txBody>
          <a:bodyPr lIns="92075" tIns="46038" rIns="92075" bIns="46038" anchor="ctr"/>
          <a:p>
            <a:r>
              <a:rPr lang="zh-CN" altLang="en-US" dirty="0">
                <a:solidFill>
                  <a:srgbClr val="9900CC"/>
                </a:solidFill>
                <a:sym typeface="+mn-ea"/>
              </a:rPr>
              <a:t>释题</a:t>
            </a:r>
            <a:endParaRPr lang="zh-CN" altLang="en-US" dirty="0">
              <a:solidFill>
                <a:srgbClr val="9900CC"/>
              </a:solidFill>
              <a:sym typeface="+mn-ea"/>
            </a:endParaRPr>
          </a:p>
        </p:txBody>
      </p:sp>
      <p:sp>
        <p:nvSpPr>
          <p:cNvPr id="160771" name="文本占位符 160770"/>
          <p:cNvSpPr>
            <a:spLocks noGrp="1"/>
          </p:cNvSpPr>
          <p:nvPr>
            <p:ph type="body" idx="1"/>
          </p:nvPr>
        </p:nvSpPr>
        <p:spPr>
          <a:xfrm>
            <a:off x="1371600" y="1205230"/>
            <a:ext cx="7620000" cy="5500370"/>
          </a:xfrm>
          <a:ln/>
        </p:spPr>
        <p:txBody>
          <a:bodyPr/>
          <a:p>
            <a:r>
              <a:rPr lang="zh-CN" altLang="en-US" dirty="0"/>
              <a:t>“我为何而生”是一个很古老的</a:t>
            </a:r>
            <a:r>
              <a:rPr lang="zh-CN" altLang="en-US" dirty="0">
                <a:solidFill>
                  <a:srgbClr val="9900CC"/>
                </a:solidFill>
              </a:rPr>
              <a:t>哲学</a:t>
            </a:r>
            <a:r>
              <a:rPr lang="zh-CN" altLang="en-US" dirty="0"/>
              <a:t>命题。人生的三大问题，即㈠我是谁，从哪里来？㈡我为什么活着？㈢我将要到哪里去？</a:t>
            </a:r>
            <a:endParaRPr lang="zh-CN" altLang="en-US" dirty="0"/>
          </a:p>
          <a:p>
            <a:r>
              <a:rPr lang="zh-CN" altLang="en-US" dirty="0"/>
              <a:t>    内容：《我为何而生》（又译为《我的人生追求》</a:t>
            </a:r>
            <a:r>
              <a:rPr lang="en-US" altLang="zh-CN" dirty="0"/>
              <a:t>/</a:t>
            </a:r>
            <a:r>
              <a:rPr lang="zh-CN" altLang="en-US" dirty="0"/>
              <a:t>《我为什么而活着》），是罗素晚年为其所撰自传而作的一则前言，表达了他对</a:t>
            </a:r>
            <a:r>
              <a:rPr lang="zh-CN" altLang="en-US" dirty="0">
                <a:solidFill>
                  <a:srgbClr val="9900CC"/>
                </a:solidFill>
              </a:rPr>
              <a:t>挚爱与知识</a:t>
            </a:r>
            <a:r>
              <a:rPr lang="zh-CN" altLang="en-US" dirty="0"/>
              <a:t>的执著追求，以及对</a:t>
            </a:r>
            <a:r>
              <a:rPr lang="zh-CN" altLang="en-US" dirty="0">
                <a:solidFill>
                  <a:srgbClr val="9900CC"/>
                </a:solidFill>
              </a:rPr>
              <a:t>人类和平与安宁</a:t>
            </a:r>
            <a:r>
              <a:rPr lang="zh-CN" altLang="en-US" dirty="0"/>
              <a:t>的莫大关心，其洋溢在字里行间的</a:t>
            </a:r>
            <a:r>
              <a:rPr lang="zh-CN" altLang="en-US" dirty="0">
                <a:solidFill>
                  <a:srgbClr val="9900CC"/>
                </a:solidFill>
              </a:rPr>
              <a:t>博爱精神</a:t>
            </a:r>
            <a:r>
              <a:rPr lang="zh-CN" altLang="en-US" dirty="0"/>
              <a:t>熠熠生辉，令人肃然起敬。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标题 145409"/>
          <p:cNvSpPr>
            <a:spLocks noGrp="1"/>
          </p:cNvSpPr>
          <p:nvPr>
            <p:ph type="title"/>
          </p:nvPr>
        </p:nvSpPr>
        <p:spPr>
          <a:ln/>
        </p:spPr>
        <p:txBody>
          <a:bodyPr lIns="92075" tIns="46038" rIns="92075" bIns="46038" anchor="ctr"/>
          <a:p>
            <a:r>
              <a:rPr lang="zh-CN" altLang="en-US" sz="6600" dirty="0">
                <a:solidFill>
                  <a:srgbClr val="9900CC"/>
                </a:solidFill>
                <a:ea typeface="华文行楷" pitchFamily="2" charset="-122"/>
              </a:rPr>
              <a:t>研读课文，思考：</a:t>
            </a:r>
            <a:endParaRPr lang="zh-CN" altLang="en-US" sz="6600" dirty="0">
              <a:solidFill>
                <a:srgbClr val="9900CC"/>
              </a:solidFill>
              <a:ea typeface="华文行楷" pitchFamily="2" charset="-122"/>
            </a:endParaRPr>
          </a:p>
        </p:txBody>
      </p:sp>
      <p:sp>
        <p:nvSpPr>
          <p:cNvPr id="145413" name="文本框 145412"/>
          <p:cNvSpPr txBox="1"/>
          <p:nvPr/>
        </p:nvSpPr>
        <p:spPr>
          <a:xfrm>
            <a:off x="1542733" y="4114165"/>
            <a:ext cx="7200900" cy="15544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罗素说他一生有哪几方面的追求？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2733" y="2306955"/>
            <a:ext cx="7200900" cy="8229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请一位同学朗读课文</a:t>
            </a:r>
            <a:endParaRPr lang="zh-CN" altLang="en-US" sz="4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ategic">
  <a:themeElements>
    <a:clrScheme name="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C0ED"/>
      </a:accent5>
      <a:accent6>
        <a:srgbClr val="BF463A"/>
      </a:accent6>
      <a:hlink>
        <a:srgbClr val="003300"/>
      </a:hlink>
      <a:folHlink>
        <a:srgbClr val="339933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EAEAEA"/>
        </a:dk1>
        <a:lt1>
          <a:srgbClr val="819E81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C0ED"/>
        </a:accent5>
        <a:accent6>
          <a:srgbClr val="BF46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BC6262"/>
        </a:lt1>
        <a:dk2>
          <a:srgbClr val="FFCC66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DAB8B8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000066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5C74A4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B6BDCF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FFFF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EAEAEA"/>
        </a:dk1>
        <a:lt1>
          <a:srgbClr val="996600"/>
        </a:lt1>
        <a:dk2>
          <a:srgbClr val="FFCC99"/>
        </a:dk2>
        <a:lt2>
          <a:srgbClr val="000000"/>
        </a:lt2>
        <a:accent1>
          <a:srgbClr val="727DE0"/>
        </a:accent1>
        <a:accent2>
          <a:srgbClr val="D54F41"/>
        </a:accent2>
        <a:accent3>
          <a:srgbClr val="CAB9AA"/>
        </a:accent3>
        <a:accent4>
          <a:srgbClr val="CACACA"/>
        </a:accent4>
        <a:accent5>
          <a:srgbClr val="BCC0ED"/>
        </a:accent5>
        <a:accent6>
          <a:srgbClr val="BF463A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lit">
  <a:themeElements>
    <a:clrScheme name="">
      <a:dk1>
        <a:srgbClr val="FFFFFF"/>
      </a:dk1>
      <a:lt1>
        <a:srgbClr val="720000"/>
      </a:lt1>
      <a:dk2>
        <a:srgbClr val="FFFFCC"/>
      </a:dk2>
      <a:lt2>
        <a:srgbClr val="8C0000"/>
      </a:lt2>
      <a:accent1>
        <a:srgbClr val="FF3300"/>
      </a:accent1>
      <a:accent2>
        <a:srgbClr val="BE7960"/>
      </a:accent2>
      <a:accent3>
        <a:srgbClr val="BCAAAA"/>
      </a:accent3>
      <a:accent4>
        <a:srgbClr val="DCDCDC"/>
      </a:accent4>
      <a:accent5>
        <a:srgbClr val="FFADAA"/>
      </a:accent5>
      <a:accent6>
        <a:srgbClr val="AA6C55"/>
      </a:accent6>
      <a:hlink>
        <a:srgbClr val="FFCC66"/>
      </a:hlink>
      <a:folHlink>
        <a:srgbClr val="FF9900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720000"/>
        </a:lt1>
        <a:dk2>
          <a:srgbClr val="FFFFCC"/>
        </a:dk2>
        <a:lt2>
          <a:srgbClr val="8C0000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CDCDC"/>
        </a:accent4>
        <a:accent5>
          <a:srgbClr val="FFADAA"/>
        </a:accent5>
        <a:accent6>
          <a:srgbClr val="AA6C55"/>
        </a:accent6>
        <a:hlink>
          <a:srgbClr val="FFCC66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33F27"/>
        </a:lt1>
        <a:dk2>
          <a:srgbClr val="D8B274"/>
        </a:dk2>
        <a:lt2>
          <a:srgbClr val="674E2F"/>
        </a:lt2>
        <a:accent1>
          <a:srgbClr val="CC9900"/>
        </a:accent1>
        <a:accent2>
          <a:srgbClr val="8F5F2F"/>
        </a:accent2>
        <a:accent3>
          <a:srgbClr val="B4AFAB"/>
        </a:accent3>
        <a:accent4>
          <a:srgbClr val="DCDCDC"/>
        </a:accent4>
        <a:accent5>
          <a:srgbClr val="E2CAAA"/>
        </a:accent5>
        <a:accent6>
          <a:srgbClr val="805529"/>
        </a:accent6>
        <a:hlink>
          <a:srgbClr val="FF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45454"/>
        </a:lt1>
        <a:dk2>
          <a:srgbClr val="D4D4CE"/>
        </a:dk2>
        <a:lt2>
          <a:srgbClr val="646464"/>
        </a:lt2>
        <a:accent1>
          <a:srgbClr val="49747D"/>
        </a:accent1>
        <a:accent2>
          <a:srgbClr val="8F9699"/>
        </a:accent2>
        <a:accent3>
          <a:srgbClr val="B4B4B4"/>
        </a:accent3>
        <a:accent4>
          <a:srgbClr val="DCDCDC"/>
        </a:accent4>
        <a:accent5>
          <a:srgbClr val="B1BDC0"/>
        </a:accent5>
        <a:accent6>
          <a:srgbClr val="808689"/>
        </a:accent6>
        <a:hlink>
          <a:srgbClr val="8DC4D7"/>
        </a:hlink>
        <a:folHlink>
          <a:srgbClr val="7FB9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E5C00"/>
        </a:lt1>
        <a:dk2>
          <a:srgbClr val="FFFFFF"/>
        </a:dk2>
        <a:lt2>
          <a:srgbClr val="3A7400"/>
        </a:lt2>
        <a:accent1>
          <a:srgbClr val="79CA02"/>
        </a:accent1>
        <a:accent2>
          <a:srgbClr val="008080"/>
        </a:accent2>
        <a:accent3>
          <a:srgbClr val="ACB6AA"/>
        </a:accent3>
        <a:accent4>
          <a:srgbClr val="DCDCDC"/>
        </a:accent4>
        <a:accent5>
          <a:srgbClr val="BEE1AA"/>
        </a:accent5>
        <a:accent6>
          <a:srgbClr val="007272"/>
        </a:accent6>
        <a:hlink>
          <a:srgbClr val="A8DE0E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7572"/>
        </a:lt1>
        <a:dk2>
          <a:srgbClr val="FFFF99"/>
        </a:dk2>
        <a:lt2>
          <a:srgbClr val="008885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CDCDC"/>
        </a:accent4>
        <a:accent5>
          <a:srgbClr val="ADE2E2"/>
        </a:accent5>
        <a:accent6>
          <a:srgbClr val="6163B2"/>
        </a:accent6>
        <a:hlink>
          <a:srgbClr val="FFFFCC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86"/>
        </a:lt1>
        <a:dk2>
          <a:srgbClr val="CCFFFF"/>
        </a:dk2>
        <a:lt2>
          <a:srgbClr val="0000AC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CDCDC"/>
        </a:accent4>
        <a:accent5>
          <a:srgbClr val="AACAFF"/>
        </a:accent5>
        <a:accent6>
          <a:srgbClr val="009D00"/>
        </a:accent6>
        <a:hlink>
          <a:srgbClr val="FFE701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E5E8E"/>
        </a:lt1>
        <a:dk2>
          <a:srgbClr val="D1D1DF"/>
        </a:dk2>
        <a:lt2>
          <a:srgbClr val="7474A2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CDCDC"/>
        </a:accent4>
        <a:accent5>
          <a:srgbClr val="E2B9FF"/>
        </a:accent5>
        <a:accent6>
          <a:srgbClr val="5B5BE5"/>
        </a:accent6>
        <a:hlink>
          <a:srgbClr val="FFCC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9EE"/>
        </a:accent3>
        <a:accent4>
          <a:srgbClr val="000000"/>
        </a:accent4>
        <a:accent5>
          <a:srgbClr val="ADE2E2"/>
        </a:accent5>
        <a:accent6>
          <a:srgbClr val="0089B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8989E5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Designs\Strategic.pot</Template>
  <TotalTime>0</TotalTime>
  <Words>2978</Words>
  <Application>WPS 演示</Application>
  <PresentationFormat>在屏幕上显示</PresentationFormat>
  <Paragraphs>191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Tahoma</vt:lpstr>
      <vt:lpstr>华文新魏</vt:lpstr>
      <vt:lpstr>楷体_GB2312</vt:lpstr>
      <vt:lpstr>黑体</vt:lpstr>
      <vt:lpstr>华文行楷</vt:lpstr>
      <vt:lpstr>隶书</vt:lpstr>
      <vt:lpstr>Arial Unicode MS</vt:lpstr>
      <vt:lpstr>华文琥珀</vt:lpstr>
      <vt:lpstr>方正舒体</vt:lpstr>
      <vt:lpstr>微软雅黑</vt:lpstr>
      <vt:lpstr>Calibri</vt:lpstr>
      <vt:lpstr>Strategic</vt:lpstr>
      <vt:lpstr>诗情画意</vt:lpstr>
      <vt:lpstr>Slit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我的人生追求</vt:lpstr>
      <vt:lpstr>PowerPoint 演示文稿</vt:lpstr>
      <vt:lpstr>罗素为什么说“人是值得活的”？他不是说自己很失败、很痛苦吗？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2002-11-19T11:38:38Z</dcterms:created>
  <dcterms:modified xsi:type="dcterms:W3CDTF">2017-03-20T08:41:21Z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