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3" r:id="rId7"/>
    <p:sldId id="266" r:id="rId8"/>
    <p:sldId id="264" r:id="rId9"/>
    <p:sldId id="265" r:id="rId10"/>
    <p:sldId id="272" r:id="rId11"/>
    <p:sldId id="262" r:id="rId12"/>
    <p:sldId id="267" r:id="rId13"/>
    <p:sldId id="268" r:id="rId14"/>
    <p:sldId id="298" r:id="rId15"/>
    <p:sldId id="270" r:id="rId16"/>
    <p:sldId id="271" r:id="rId17"/>
    <p:sldId id="296"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9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D9A44B5-FC5B-4F14-8F78-8161272C4E39}" type="datetimeFigureOut">
              <a:rPr lang="zh-CN" altLang="en-US" smtClean="0"/>
              <a:pPr/>
              <a:t>2015/9/11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345F8-D8AD-47B5-9209-E3039BC123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9A44B5-FC5B-4F14-8F78-8161272C4E39}" type="datetimeFigureOut">
              <a:rPr lang="zh-CN" altLang="en-US" smtClean="0"/>
              <a:pPr/>
              <a:t>2015/9/11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345F8-D8AD-47B5-9209-E3039BC123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323528" y="980728"/>
            <a:ext cx="8481809" cy="175432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sz="5400" b="1" i="0" u="none" strike="noStrike" cap="none" normalizeH="0" baseline="0" dirty="0" smtClean="0">
                <a:ln>
                  <a:noFill/>
                </a:ln>
                <a:solidFill>
                  <a:srgbClr val="FF0000"/>
                </a:solidFill>
                <a:effectLst/>
                <a:latin typeface="华文行楷" pitchFamily="2" charset="-122"/>
                <a:ea typeface="华文行楷" pitchFamily="2" charset="-122"/>
                <a:cs typeface="Times New Roman" pitchFamily="18" charset="0"/>
              </a:rPr>
              <a:t>从</a:t>
            </a:r>
            <a:r>
              <a:rPr kumimoji="0" lang="en-US" altLang="zh-CN" sz="5400" b="1" i="0" u="none" strike="noStrike" cap="none" normalizeH="0" baseline="0" dirty="0" smtClean="0">
                <a:ln>
                  <a:noFill/>
                </a:ln>
                <a:solidFill>
                  <a:srgbClr val="FF0000"/>
                </a:solidFill>
                <a:effectLst/>
                <a:latin typeface="华文行楷" pitchFamily="2" charset="-122"/>
                <a:ea typeface="华文行楷" pitchFamily="2" charset="-122"/>
                <a:cs typeface="Times New Roman" pitchFamily="18" charset="0"/>
              </a:rPr>
              <a:t>2015</a:t>
            </a:r>
            <a:r>
              <a:rPr kumimoji="0" lang="zh-CN" altLang="en-US" sz="5400" b="1" i="0" u="none" strike="noStrike" cap="none" normalizeH="0" baseline="0" dirty="0" smtClean="0">
                <a:ln>
                  <a:noFill/>
                </a:ln>
                <a:solidFill>
                  <a:srgbClr val="FF0000"/>
                </a:solidFill>
                <a:effectLst/>
                <a:latin typeface="华文行楷" pitchFamily="2" charset="-122"/>
                <a:ea typeface="华文行楷" pitchFamily="2" charset="-122"/>
                <a:cs typeface="Times New Roman" pitchFamily="18" charset="0"/>
              </a:rPr>
              <a:t>年高考指向</a:t>
            </a:r>
            <a:endParaRPr kumimoji="0" lang="en-US" altLang="zh-CN" sz="5400" b="1" i="0" u="none" strike="noStrike" cap="none" normalizeH="0" baseline="0" dirty="0" smtClean="0">
              <a:ln>
                <a:noFill/>
              </a:ln>
              <a:solidFill>
                <a:srgbClr val="FF0000"/>
              </a:solidFill>
              <a:effectLst/>
              <a:latin typeface="华文行楷" pitchFamily="2" charset="-122"/>
              <a:ea typeface="华文行楷"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5400" b="1" i="0" u="none" strike="noStrike" cap="none" normalizeH="0" baseline="0" dirty="0" smtClean="0">
                <a:ln>
                  <a:noFill/>
                </a:ln>
                <a:solidFill>
                  <a:srgbClr val="FF0000"/>
                </a:solidFill>
                <a:effectLst/>
                <a:latin typeface="华文行楷" pitchFamily="2" charset="-122"/>
                <a:ea typeface="华文行楷" pitchFamily="2" charset="-122"/>
                <a:cs typeface="Times New Roman" pitchFamily="18" charset="0"/>
              </a:rPr>
              <a:t>    看语文课本学习的着力点</a:t>
            </a:r>
            <a:endParaRPr kumimoji="0" lang="zh-CN" altLang="en-US" sz="5400" b="0" i="0" u="none" strike="noStrike" cap="none" normalizeH="0" baseline="0" dirty="0" smtClean="0">
              <a:ln>
                <a:noFill/>
              </a:ln>
              <a:solidFill>
                <a:srgbClr val="FF0000"/>
              </a:solidFill>
              <a:effectLst/>
              <a:latin typeface="华文行楷" pitchFamily="2" charset="-122"/>
              <a:ea typeface="华文行楷" pitchFamily="2" charset="-122"/>
              <a:cs typeface="宋体" pitchFamily="2" charset="-122"/>
            </a:endParaRPr>
          </a:p>
        </p:txBody>
      </p:sp>
      <p:sp>
        <p:nvSpPr>
          <p:cNvPr id="4" name="TextBox 3"/>
          <p:cNvSpPr txBox="1"/>
          <p:nvPr/>
        </p:nvSpPr>
        <p:spPr>
          <a:xfrm>
            <a:off x="467544" y="3429000"/>
            <a:ext cx="5760640" cy="584775"/>
          </a:xfrm>
          <a:prstGeom prst="rect">
            <a:avLst/>
          </a:prstGeom>
          <a:noFill/>
        </p:spPr>
        <p:txBody>
          <a:bodyPr wrap="square" rtlCol="0">
            <a:spAutoFit/>
          </a:bodyPr>
          <a:lstStyle/>
          <a:p>
            <a:pPr lvl="0" algn="ctr" fontAlgn="base">
              <a:spcBef>
                <a:spcPct val="0"/>
              </a:spcBef>
              <a:spcAft>
                <a:spcPct val="0"/>
              </a:spcAft>
            </a:pPr>
            <a:r>
              <a:rPr lang="zh-CN" altLang="zh-CN" sz="3200" b="1" dirty="0" smtClean="0">
                <a:solidFill>
                  <a:srgbClr val="002060"/>
                </a:solidFill>
                <a:latin typeface="黑体" pitchFamily="49" charset="-122"/>
                <a:ea typeface="黑体" pitchFamily="49" charset="-122"/>
                <a:cs typeface="Times New Roman" pitchFamily="18" charset="0"/>
              </a:rPr>
              <a:t>第一部分</a:t>
            </a:r>
            <a:r>
              <a:rPr lang="en-US" altLang="zh-CN" sz="3200" b="1" dirty="0" smtClean="0">
                <a:solidFill>
                  <a:srgbClr val="002060"/>
                </a:solidFill>
                <a:latin typeface="黑体" pitchFamily="49" charset="-122"/>
                <a:ea typeface="黑体" pitchFamily="49" charset="-122"/>
                <a:cs typeface="Times New Roman" pitchFamily="18" charset="0"/>
              </a:rPr>
              <a:t>   </a:t>
            </a:r>
            <a:r>
              <a:rPr lang="zh-CN" altLang="zh-CN" sz="3200" dirty="0" smtClean="0">
                <a:solidFill>
                  <a:srgbClr val="002060"/>
                </a:solidFill>
                <a:latin typeface="Calibri" pitchFamily="34" charset="0"/>
                <a:ea typeface="宋体" pitchFamily="2" charset="-122"/>
                <a:cs typeface="Times New Roman" pitchFamily="18" charset="0"/>
              </a:rPr>
              <a:t> </a:t>
            </a:r>
            <a:r>
              <a:rPr lang="zh-CN" altLang="zh-CN" sz="3200" b="1" dirty="0" smtClean="0">
                <a:solidFill>
                  <a:srgbClr val="002060"/>
                </a:solidFill>
                <a:latin typeface="黑体" pitchFamily="49" charset="-122"/>
                <a:ea typeface="黑体" pitchFamily="49" charset="-122"/>
                <a:cs typeface="Times New Roman" pitchFamily="18" charset="0"/>
              </a:rPr>
              <a:t>高考题再现</a:t>
            </a:r>
            <a:endParaRPr lang="zh-CN" altLang="zh-CN" sz="3200" dirty="0" smtClean="0">
              <a:solidFill>
                <a:srgbClr val="002060"/>
              </a:solidFill>
              <a:latin typeface="Arial" pitchFamily="34" charset="0"/>
              <a:ea typeface="宋体" pitchFamily="2" charset="-122"/>
              <a:cs typeface="宋体" pitchFamily="2" charset="-122"/>
            </a:endParaRPr>
          </a:p>
        </p:txBody>
      </p:sp>
      <p:sp>
        <p:nvSpPr>
          <p:cNvPr id="5" name="TextBox 4"/>
          <p:cNvSpPr txBox="1"/>
          <p:nvPr/>
        </p:nvSpPr>
        <p:spPr>
          <a:xfrm>
            <a:off x="683568" y="4437112"/>
            <a:ext cx="7704856" cy="584775"/>
          </a:xfrm>
          <a:prstGeom prst="rect">
            <a:avLst/>
          </a:prstGeom>
          <a:noFill/>
        </p:spPr>
        <p:txBody>
          <a:bodyPr wrap="square" rtlCol="0">
            <a:spAutoFit/>
          </a:bodyPr>
          <a:lstStyle/>
          <a:p>
            <a:pPr lvl="0" algn="ctr" fontAlgn="base">
              <a:spcBef>
                <a:spcPct val="0"/>
              </a:spcBef>
              <a:spcAft>
                <a:spcPct val="0"/>
              </a:spcAft>
            </a:pPr>
            <a:r>
              <a:rPr lang="zh-CN" altLang="zh-CN" sz="3200" b="1" dirty="0" smtClean="0">
                <a:solidFill>
                  <a:srgbClr val="002060"/>
                </a:solidFill>
                <a:latin typeface="黑体" pitchFamily="49" charset="-122"/>
                <a:ea typeface="黑体" pitchFamily="49" charset="-122"/>
                <a:cs typeface="Times New Roman" pitchFamily="18" charset="0"/>
              </a:rPr>
              <a:t>第二部分</a:t>
            </a:r>
            <a:r>
              <a:rPr lang="zh-CN" altLang="en-US" sz="3200" b="1" dirty="0" smtClean="0">
                <a:solidFill>
                  <a:srgbClr val="002060"/>
                </a:solidFill>
                <a:latin typeface="黑体" pitchFamily="49" charset="-122"/>
                <a:ea typeface="黑体" pitchFamily="49" charset="-122"/>
                <a:cs typeface="Times New Roman" pitchFamily="18" charset="0"/>
              </a:rPr>
              <a:t>   依托高考题反思学科教学</a:t>
            </a:r>
            <a:endParaRPr lang="zh-CN" altLang="en-US" sz="3200" dirty="0" smtClean="0">
              <a:solidFill>
                <a:srgbClr val="002060"/>
              </a:solidFill>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51201"/>
                                        </p:tgtEl>
                                        <p:attrNameLst>
                                          <p:attrName>style.visibility</p:attrName>
                                        </p:attrNameLst>
                                      </p:cBhvr>
                                      <p:to>
                                        <p:strVal val="visible"/>
                                      </p:to>
                                    </p:set>
                                    <p:animEffect transition="in" filter="fade">
                                      <p:cBhvr>
                                        <p:cTn id="7" dur="2000"/>
                                        <p:tgtEl>
                                          <p:spTgt spid="51201"/>
                                        </p:tgtEl>
                                      </p:cBhvr>
                                    </p:animEffect>
                                    <p:anim calcmode="lin" valueType="num">
                                      <p:cBhvr>
                                        <p:cTn id="8" dur="2000" fill="hold"/>
                                        <p:tgtEl>
                                          <p:spTgt spid="51201"/>
                                        </p:tgtEl>
                                        <p:attrNameLst>
                                          <p:attrName>ppt_w</p:attrName>
                                        </p:attrNameLst>
                                      </p:cBhvr>
                                      <p:tavLst>
                                        <p:tav tm="0" fmla="#ppt_w*sin(2.5*pi*$)">
                                          <p:val>
                                            <p:fltVal val="0"/>
                                          </p:val>
                                        </p:tav>
                                        <p:tav tm="100000">
                                          <p:val>
                                            <p:fltVal val="1"/>
                                          </p:val>
                                        </p:tav>
                                      </p:tavLst>
                                    </p:anim>
                                    <p:anim calcmode="lin" valueType="num">
                                      <p:cBhvr>
                                        <p:cTn id="9" dur="2000" fill="hold"/>
                                        <p:tgtEl>
                                          <p:spTgt spid="5120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51520" y="260648"/>
            <a:ext cx="8533456"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40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全国新课标卷</a:t>
            </a:r>
            <a:r>
              <a:rPr kumimoji="0" lang="en-US" altLang="zh-CN" sz="40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（三）名句名篇默写（</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6</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分）</a:t>
            </a:r>
            <a:endPar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10</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．补写出下列句子的空缺部分。（</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6</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分）</a:t>
            </a:r>
            <a:endPar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1</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）在</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离骚</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中，屈原诉说自己曾因佩戴草而遭到贬逐，也曾被加上采摘白芷的罪名，但他坚定地表示：“</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________________</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________________</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endPar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2</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）王维</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使至塞上</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 </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中“</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________________</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________________” </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一联，写了到达边塞后看到的奇特壮丽风光，画面开阔，意境雄浑。</a:t>
            </a:r>
            <a:endPar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3</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）苏轼</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念奴娇</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大江东去</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中“</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______________</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 </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_____________” </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两句，收束了对赤壁雄奇景物的描写，引起后面对历史的缅怀。</a:t>
            </a:r>
            <a:endPar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box(in)">
                                      <p:cBhvr>
                                        <p:cTn id="7"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640960" cy="6617196"/>
          </a:xfrm>
          <a:prstGeom prst="rect">
            <a:avLst/>
          </a:prstGeom>
          <a:noFill/>
        </p:spPr>
        <p:txBody>
          <a:bodyPr wrap="square" rtlCol="0">
            <a:spAutoFit/>
          </a:bodyPr>
          <a:lstStyle/>
          <a:p>
            <a:r>
              <a:rPr lang="en-US" altLang="zh-CN" sz="3600" b="1" dirty="0" smtClean="0">
                <a:solidFill>
                  <a:srgbClr val="FF0000"/>
                </a:solidFill>
                <a:latin typeface="黑体" pitchFamily="49" charset="-122"/>
                <a:ea typeface="黑体" pitchFamily="49" charset="-122"/>
              </a:rPr>
              <a:t>2015</a:t>
            </a:r>
            <a:r>
              <a:rPr lang="zh-CN" altLang="en-US" sz="3600" b="1" dirty="0" smtClean="0">
                <a:solidFill>
                  <a:srgbClr val="FF0000"/>
                </a:solidFill>
                <a:latin typeface="黑体" pitchFamily="49" charset="-122"/>
                <a:ea typeface="黑体" pitchFamily="49" charset="-122"/>
              </a:rPr>
              <a:t>山东卷名句名篇默写</a:t>
            </a:r>
            <a:endParaRPr lang="en-US" altLang="zh-CN" sz="3600" b="1" dirty="0" smtClean="0">
              <a:solidFill>
                <a:srgbClr val="FF0000"/>
              </a:solidFill>
              <a:latin typeface="黑体" pitchFamily="49" charset="-122"/>
              <a:ea typeface="黑体" pitchFamily="49" charset="-122"/>
            </a:endParaRPr>
          </a:p>
          <a:p>
            <a:endParaRPr lang="en-US" altLang="zh-CN" sz="3600" b="1" dirty="0" smtClean="0">
              <a:solidFill>
                <a:srgbClr val="FF0000"/>
              </a:solidFill>
              <a:latin typeface="黑体" pitchFamily="49" charset="-122"/>
              <a:ea typeface="黑体" pitchFamily="49" charset="-122"/>
            </a:endParaRPr>
          </a:p>
          <a:p>
            <a:r>
              <a:rPr lang="en-US" altLang="zh-CN" sz="3200" b="1" dirty="0" smtClean="0">
                <a:solidFill>
                  <a:srgbClr val="0000CC"/>
                </a:solidFill>
              </a:rPr>
              <a:t>15</a:t>
            </a:r>
            <a:r>
              <a:rPr lang="zh-CN" altLang="zh-CN" sz="3200" b="1" dirty="0" smtClean="0">
                <a:solidFill>
                  <a:srgbClr val="0000CC"/>
                </a:solidFill>
              </a:rPr>
              <a:t>．补写出下列句子中的空缺部分。（</a:t>
            </a:r>
            <a:r>
              <a:rPr lang="en-US" altLang="zh-CN" sz="3200" b="1" dirty="0" smtClean="0">
                <a:solidFill>
                  <a:srgbClr val="0000CC"/>
                </a:solidFill>
              </a:rPr>
              <a:t>6</a:t>
            </a:r>
            <a:r>
              <a:rPr lang="zh-CN" altLang="zh-CN" sz="3200" b="1" dirty="0" smtClean="0">
                <a:solidFill>
                  <a:srgbClr val="0000CC"/>
                </a:solidFill>
              </a:rPr>
              <a:t>分）</a:t>
            </a:r>
          </a:p>
          <a:p>
            <a:r>
              <a:rPr lang="zh-CN" altLang="zh-CN" sz="3200" b="1" dirty="0" smtClean="0">
                <a:solidFill>
                  <a:srgbClr val="0000CC"/>
                </a:solidFill>
              </a:rPr>
              <a:t>（</a:t>
            </a:r>
            <a:r>
              <a:rPr lang="en-US" altLang="zh-CN" sz="3200" b="1" dirty="0" smtClean="0">
                <a:solidFill>
                  <a:srgbClr val="0000CC"/>
                </a:solidFill>
              </a:rPr>
              <a:t>1</a:t>
            </a:r>
            <a:r>
              <a:rPr lang="zh-CN" altLang="zh-CN" sz="3200" b="1" dirty="0" smtClean="0">
                <a:solidFill>
                  <a:srgbClr val="0000CC"/>
                </a:solidFill>
              </a:rPr>
              <a:t>）《论语》记载的孔子言论中，用星辰作比喻，形象的表述“为政以德”社会效果的句子是“</a:t>
            </a:r>
            <a:r>
              <a:rPr lang="en-US" altLang="zh-CN" sz="3200" b="1" dirty="0" smtClean="0">
                <a:solidFill>
                  <a:srgbClr val="0000CC"/>
                </a:solidFill>
              </a:rPr>
              <a:t>_______________</a:t>
            </a:r>
            <a:r>
              <a:rPr lang="zh-CN" altLang="en-US" sz="3200" b="1" dirty="0" smtClean="0">
                <a:solidFill>
                  <a:srgbClr val="0000CC"/>
                </a:solidFill>
              </a:rPr>
              <a:t>，</a:t>
            </a:r>
            <a:r>
              <a:rPr lang="en-US" altLang="zh-CN" sz="3200" b="1" dirty="0" smtClean="0">
                <a:solidFill>
                  <a:srgbClr val="0000CC"/>
                </a:solidFill>
              </a:rPr>
              <a:t>________________</a:t>
            </a:r>
            <a:r>
              <a:rPr lang="zh-CN" altLang="zh-CN" sz="3200" b="1" dirty="0" smtClean="0">
                <a:solidFill>
                  <a:srgbClr val="0000CC"/>
                </a:solidFill>
              </a:rPr>
              <a:t>”。</a:t>
            </a:r>
          </a:p>
          <a:p>
            <a:r>
              <a:rPr lang="zh-CN" altLang="zh-CN" sz="3200" b="1" dirty="0" smtClean="0">
                <a:solidFill>
                  <a:srgbClr val="0000CC"/>
                </a:solidFill>
              </a:rPr>
              <a:t>（</a:t>
            </a:r>
            <a:r>
              <a:rPr lang="en-US" altLang="zh-CN" sz="3200" b="1" dirty="0" smtClean="0">
                <a:solidFill>
                  <a:srgbClr val="0000CC"/>
                </a:solidFill>
              </a:rPr>
              <a:t>2</a:t>
            </a:r>
            <a:r>
              <a:rPr lang="zh-CN" altLang="zh-CN" sz="3200" b="1" dirty="0" smtClean="0">
                <a:solidFill>
                  <a:srgbClr val="0000CC"/>
                </a:solidFill>
              </a:rPr>
              <a:t>）陶渊明《归去来兮辞》描写归乡途中轻舟快水的两句“</a:t>
            </a:r>
            <a:r>
              <a:rPr lang="en-US" altLang="zh-CN" sz="3200" b="1" dirty="0" smtClean="0">
                <a:solidFill>
                  <a:srgbClr val="0000CC"/>
                </a:solidFill>
              </a:rPr>
              <a:t>_____________</a:t>
            </a:r>
            <a:r>
              <a:rPr lang="zh-CN" altLang="zh-CN" sz="3200" b="1" dirty="0" smtClean="0">
                <a:solidFill>
                  <a:srgbClr val="0000CC"/>
                </a:solidFill>
              </a:rPr>
              <a:t>，</a:t>
            </a:r>
            <a:r>
              <a:rPr lang="en-US" altLang="zh-CN" sz="3200" b="1" dirty="0" smtClean="0">
                <a:solidFill>
                  <a:srgbClr val="0000CC"/>
                </a:solidFill>
              </a:rPr>
              <a:t>______________ </a:t>
            </a:r>
            <a:r>
              <a:rPr lang="zh-CN" altLang="zh-CN" sz="3200" b="1" dirty="0" smtClean="0">
                <a:solidFill>
                  <a:srgbClr val="0000CC"/>
                </a:solidFill>
              </a:rPr>
              <a:t>”表达了作者</a:t>
            </a:r>
            <a:r>
              <a:rPr lang="zh-CN" altLang="en-US" sz="3200" b="1" dirty="0" smtClean="0">
                <a:solidFill>
                  <a:srgbClr val="0000CC"/>
                </a:solidFill>
              </a:rPr>
              <a:t>弃</a:t>
            </a:r>
            <a:r>
              <a:rPr lang="zh-CN" altLang="zh-CN" sz="3200" b="1" dirty="0" smtClean="0">
                <a:solidFill>
                  <a:srgbClr val="0000CC"/>
                </a:solidFill>
              </a:rPr>
              <a:t>官归乡的畅快心情。</a:t>
            </a:r>
          </a:p>
          <a:p>
            <a:r>
              <a:rPr lang="zh-CN" altLang="zh-CN" sz="3200" b="1" dirty="0" smtClean="0">
                <a:solidFill>
                  <a:srgbClr val="0000CC"/>
                </a:solidFill>
              </a:rPr>
              <a:t>（</a:t>
            </a:r>
            <a:r>
              <a:rPr lang="en-US" altLang="zh-CN" sz="3200" b="1" dirty="0" smtClean="0">
                <a:solidFill>
                  <a:srgbClr val="0000CC"/>
                </a:solidFill>
              </a:rPr>
              <a:t>3</a:t>
            </a:r>
            <a:r>
              <a:rPr lang="zh-CN" altLang="zh-CN" sz="3200" b="1" dirty="0" smtClean="0">
                <a:solidFill>
                  <a:srgbClr val="0000CC"/>
                </a:solidFill>
              </a:rPr>
              <a:t>）杜甫五律《旅夜书怀》的颔联“</a:t>
            </a:r>
            <a:r>
              <a:rPr lang="en-US" altLang="zh-CN" sz="3200" b="1" dirty="0" smtClean="0">
                <a:solidFill>
                  <a:srgbClr val="0000CC"/>
                </a:solidFill>
              </a:rPr>
              <a:t>_______________ </a:t>
            </a:r>
            <a:r>
              <a:rPr lang="zh-CN" altLang="zh-CN" sz="3200" b="1" dirty="0" smtClean="0">
                <a:solidFill>
                  <a:srgbClr val="0000CC"/>
                </a:solidFill>
              </a:rPr>
              <a:t>，</a:t>
            </a:r>
            <a:r>
              <a:rPr lang="en-US" altLang="zh-CN" sz="3200" b="1" dirty="0" smtClean="0">
                <a:solidFill>
                  <a:srgbClr val="0000CC"/>
                </a:solidFill>
              </a:rPr>
              <a:t>_______</a:t>
            </a:r>
            <a:r>
              <a:rPr lang="en-US" altLang="zh-CN" sz="3200" b="1" u="sng" dirty="0" smtClean="0">
                <a:solidFill>
                  <a:srgbClr val="0000CC"/>
                </a:solidFill>
              </a:rPr>
              <a:t> </a:t>
            </a:r>
            <a:r>
              <a:rPr lang="en-US" altLang="zh-CN" sz="3200" b="1" dirty="0" smtClean="0">
                <a:solidFill>
                  <a:srgbClr val="0000CC"/>
                </a:solidFill>
              </a:rPr>
              <a:t>_________</a:t>
            </a:r>
            <a:r>
              <a:rPr lang="zh-CN" altLang="zh-CN" sz="3200" b="1" dirty="0" smtClean="0">
                <a:solidFill>
                  <a:srgbClr val="0000CC"/>
                </a:solidFill>
              </a:rPr>
              <a:t>”，描绘的景象雄浑阔大，反衬了作者孤苦漂泊的悲怆心情。</a:t>
            </a:r>
            <a:endParaRPr lang="zh-CN" altLang="zh-CN" sz="32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1412776"/>
            <a:ext cx="5544616" cy="1754326"/>
          </a:xfrm>
          <a:prstGeom prst="rect">
            <a:avLst/>
          </a:prstGeom>
          <a:noFill/>
        </p:spPr>
        <p:txBody>
          <a:bodyPr wrap="square" rtlCol="0">
            <a:spAutoFit/>
          </a:bodyPr>
          <a:lstStyle/>
          <a:p>
            <a:r>
              <a:rPr lang="zh-CN" altLang="en-US" sz="5400" b="1" dirty="0" smtClean="0">
                <a:solidFill>
                  <a:srgbClr val="FF0000"/>
                </a:solidFill>
                <a:latin typeface="华文新魏" pitchFamily="2" charset="-122"/>
                <a:ea typeface="华文新魏" pitchFamily="2" charset="-122"/>
              </a:rPr>
              <a:t>研究高考新导向</a:t>
            </a:r>
            <a:endParaRPr lang="en-US" altLang="zh-CN" sz="5400" b="1" dirty="0" smtClean="0">
              <a:solidFill>
                <a:srgbClr val="FF0000"/>
              </a:solidFill>
              <a:latin typeface="华文新魏" pitchFamily="2" charset="-122"/>
              <a:ea typeface="华文新魏" pitchFamily="2" charset="-122"/>
            </a:endParaRPr>
          </a:p>
          <a:p>
            <a:r>
              <a:rPr lang="zh-CN" altLang="en-US" sz="5400" b="1" dirty="0" smtClean="0">
                <a:solidFill>
                  <a:srgbClr val="FF0000"/>
                </a:solidFill>
                <a:latin typeface="华文新魏" pitchFamily="2" charset="-122"/>
                <a:ea typeface="华文新魏" pitchFamily="2" charset="-122"/>
              </a:rPr>
              <a:t>反思语文教与学</a:t>
            </a:r>
            <a:endParaRPr lang="zh-CN" altLang="en-US" sz="54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052736"/>
            <a:ext cx="7200800" cy="2585323"/>
          </a:xfrm>
          <a:prstGeom prst="rect">
            <a:avLst/>
          </a:prstGeom>
          <a:noFill/>
        </p:spPr>
        <p:txBody>
          <a:bodyPr wrap="square" rtlCol="0">
            <a:spAutoFit/>
          </a:bodyPr>
          <a:lstStyle/>
          <a:p>
            <a:r>
              <a:rPr lang="zh-CN" altLang="zh-CN" sz="5400" b="1" dirty="0" smtClean="0">
                <a:solidFill>
                  <a:srgbClr val="0000CC"/>
                </a:solidFill>
                <a:latin typeface="华文新魏" pitchFamily="2" charset="-122"/>
                <a:ea typeface="华文新魏" pitchFamily="2" charset="-122"/>
              </a:rPr>
              <a:t>语文教与学之现状：</a:t>
            </a:r>
            <a:endParaRPr lang="en-US" altLang="zh-CN" sz="5400" b="1" dirty="0" smtClean="0">
              <a:solidFill>
                <a:srgbClr val="0000CC"/>
              </a:solidFill>
              <a:latin typeface="华文新魏" pitchFamily="2" charset="-122"/>
              <a:ea typeface="华文新魏" pitchFamily="2" charset="-122"/>
            </a:endParaRPr>
          </a:p>
          <a:p>
            <a:endParaRPr lang="en-US" altLang="zh-CN" sz="5400" b="1" dirty="0" smtClean="0">
              <a:solidFill>
                <a:srgbClr val="FF0000"/>
              </a:solidFill>
              <a:latin typeface="华文新魏" pitchFamily="2" charset="-122"/>
              <a:ea typeface="华文新魏" pitchFamily="2" charset="-122"/>
            </a:endParaRPr>
          </a:p>
          <a:p>
            <a:r>
              <a:rPr lang="zh-CN" altLang="en-US" sz="5400" b="1" dirty="0" smtClean="0">
                <a:solidFill>
                  <a:srgbClr val="FF0000"/>
                </a:solidFill>
                <a:latin typeface="华文新魏" pitchFamily="2" charset="-122"/>
                <a:ea typeface="华文新魏" pitchFamily="2" charset="-122"/>
              </a:rPr>
              <a:t>几多误区几多随意</a:t>
            </a:r>
            <a:endParaRPr lang="zh-CN" altLang="zh-CN" sz="5400"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7848872" cy="707886"/>
          </a:xfrm>
          <a:prstGeom prst="rect">
            <a:avLst/>
          </a:prstGeom>
          <a:noFill/>
        </p:spPr>
        <p:txBody>
          <a:bodyPr wrap="square" rtlCol="0">
            <a:spAutoFit/>
          </a:bodyPr>
          <a:lstStyle/>
          <a:p>
            <a:r>
              <a:rPr lang="en-US" altLang="zh-CN" sz="4000" b="1" dirty="0" smtClean="0">
                <a:solidFill>
                  <a:srgbClr val="FF0000"/>
                </a:solidFill>
                <a:latin typeface="黑体" pitchFamily="49" charset="-122"/>
                <a:ea typeface="黑体" pitchFamily="49" charset="-122"/>
              </a:rPr>
              <a:t>2015</a:t>
            </a:r>
            <a:r>
              <a:rPr lang="zh-CN" altLang="en-US" sz="4000" b="1" dirty="0" smtClean="0">
                <a:solidFill>
                  <a:srgbClr val="FF0000"/>
                </a:solidFill>
                <a:latin typeface="黑体" pitchFamily="49" charset="-122"/>
                <a:ea typeface="黑体" pitchFamily="49" charset="-122"/>
              </a:rPr>
              <a:t>年高考语文试题的导向意义</a:t>
            </a:r>
            <a:endParaRPr lang="zh-CN" altLang="en-US" sz="4000" b="1" dirty="0">
              <a:solidFill>
                <a:srgbClr val="FF0000"/>
              </a:solidFill>
              <a:latin typeface="黑体" pitchFamily="49" charset="-122"/>
              <a:ea typeface="黑体" pitchFamily="49" charset="-122"/>
            </a:endParaRPr>
          </a:p>
        </p:txBody>
      </p:sp>
      <p:sp>
        <p:nvSpPr>
          <p:cNvPr id="27649" name="Rectangle 1"/>
          <p:cNvSpPr>
            <a:spLocks noChangeArrowheads="1"/>
          </p:cNvSpPr>
          <p:nvPr/>
        </p:nvSpPr>
        <p:spPr bwMode="auto">
          <a:xfrm>
            <a:off x="179512" y="1062609"/>
            <a:ext cx="878497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一、宏观层面</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endParaRPr>
          </a:p>
          <a:p>
            <a:pPr marL="0" marR="0" lvl="0" indent="306388"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dirty="0" smtClean="0">
                <a:ln>
                  <a:noFill/>
                </a:ln>
                <a:solidFill>
                  <a:srgbClr val="0000CC"/>
                </a:solidFill>
                <a:effectLst/>
                <a:latin typeface="黑体" pitchFamily="49" charset="-122"/>
                <a:ea typeface="黑体" pitchFamily="49" charset="-122"/>
                <a:cs typeface="Times New Roman" pitchFamily="18" charset="0"/>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p:txBody>
      </p:sp>
      <p:sp>
        <p:nvSpPr>
          <p:cNvPr id="27650" name="Rectangle 2"/>
          <p:cNvSpPr>
            <a:spLocks noChangeArrowheads="1"/>
          </p:cNvSpPr>
          <p:nvPr/>
        </p:nvSpPr>
        <p:spPr bwMode="auto">
          <a:xfrm>
            <a:off x="323528" y="3140968"/>
            <a:ext cx="7911461"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indent="306388" fontAlgn="base">
              <a:spcBef>
                <a:spcPct val="0"/>
              </a:spcBef>
              <a:spcAft>
                <a:spcPct val="0"/>
              </a:spcAft>
            </a:pPr>
            <a:r>
              <a:rPr kumimoji="0" lang="en-US" alt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2</a:t>
            </a:r>
            <a:r>
              <a:rPr lang="zh-CN" altLang="en-US" sz="3200" b="1" dirty="0" smtClean="0">
                <a:solidFill>
                  <a:srgbClr val="0000CC"/>
                </a:solidFill>
                <a:latin typeface="黑体" pitchFamily="49" charset="-122"/>
                <a:ea typeface="黑体" pitchFamily="49" charset="-122"/>
                <a:cs typeface="Times New Roman" pitchFamily="18" charset="0"/>
              </a:rPr>
              <a:t>、高考加强了学科素养的深化与渗透。</a:t>
            </a:r>
            <a:r>
              <a:rPr lang="zh-CN" altLang="en-US" sz="3200" b="1" dirty="0" smtClean="0">
                <a:solidFill>
                  <a:srgbClr val="0000CC"/>
                </a:solidFill>
                <a:latin typeface="黑体" pitchFamily="49" charset="-122"/>
                <a:ea typeface="黑体" pitchFamily="49" charset="-122"/>
                <a:cs typeface="宋体" pitchFamily="2" charset="-122"/>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endParaRPr>
          </a:p>
          <a:p>
            <a:pPr marL="0" marR="0" lvl="0" indent="306388"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dirty="0" smtClean="0">
                <a:ln>
                  <a:noFill/>
                </a:ln>
                <a:solidFill>
                  <a:srgbClr val="0000CC"/>
                </a:solidFill>
                <a:effectLst/>
                <a:latin typeface="黑体" pitchFamily="49" charset="-122"/>
                <a:ea typeface="黑体" pitchFamily="49" charset="-122"/>
                <a:cs typeface="Times New Roman" pitchFamily="18" charset="0"/>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p:txBody>
      </p:sp>
      <p:sp>
        <p:nvSpPr>
          <p:cNvPr id="6" name="TextBox 5"/>
          <p:cNvSpPr txBox="1"/>
          <p:nvPr/>
        </p:nvSpPr>
        <p:spPr>
          <a:xfrm>
            <a:off x="611560" y="1844824"/>
            <a:ext cx="7344816" cy="1077218"/>
          </a:xfrm>
          <a:prstGeom prst="rect">
            <a:avLst/>
          </a:prstGeom>
          <a:noFill/>
        </p:spPr>
        <p:txBody>
          <a:bodyPr wrap="square" rtlCol="0">
            <a:spAutoFit/>
          </a:bodyPr>
          <a:lstStyle/>
          <a:p>
            <a:r>
              <a:rPr lang="en-US" altLang="zh-CN" sz="3200" b="1" dirty="0" smtClean="0">
                <a:solidFill>
                  <a:srgbClr val="0000CC"/>
                </a:solidFill>
                <a:latin typeface="黑体" pitchFamily="49" charset="-122"/>
                <a:ea typeface="黑体" pitchFamily="49" charset="-122"/>
                <a:cs typeface="Times New Roman" pitchFamily="18" charset="0"/>
              </a:rPr>
              <a:t>1</a:t>
            </a:r>
            <a:r>
              <a:rPr lang="zh-CN" altLang="en-US" sz="3200" b="1" dirty="0" smtClean="0">
                <a:solidFill>
                  <a:srgbClr val="0000CC"/>
                </a:solidFill>
                <a:latin typeface="黑体" pitchFamily="49" charset="-122"/>
                <a:ea typeface="黑体" pitchFamily="49" charset="-122"/>
                <a:cs typeface="Times New Roman" pitchFamily="18" charset="0"/>
              </a:rPr>
              <a:t>、顺应大形势，倡导读书，创建书香校园、呼唤经典、重视传统文化。</a:t>
            </a:r>
            <a:r>
              <a:rPr lang="zh-CN" altLang="en-US" sz="3200" b="1" dirty="0" smtClean="0">
                <a:solidFill>
                  <a:srgbClr val="0000CC"/>
                </a:solidFill>
                <a:latin typeface="黑体" pitchFamily="49" charset="-122"/>
                <a:ea typeface="黑体" pitchFamily="49" charset="-122"/>
                <a:cs typeface="宋体" pitchFamily="2" charset="-122"/>
              </a:rPr>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49"/>
                                        </p:tgtEl>
                                        <p:attrNameLst>
                                          <p:attrName>style.visibility</p:attrName>
                                        </p:attrNameLst>
                                      </p:cBhvr>
                                      <p:to>
                                        <p:strVal val="visible"/>
                                      </p:to>
                                    </p:set>
                                    <p:anim calcmode="lin" valueType="num">
                                      <p:cBhvr additive="base">
                                        <p:cTn id="13" dur="500" fill="hold"/>
                                        <p:tgtEl>
                                          <p:spTgt spid="27649"/>
                                        </p:tgtEl>
                                        <p:attrNameLst>
                                          <p:attrName>ppt_x</p:attrName>
                                        </p:attrNameLst>
                                      </p:cBhvr>
                                      <p:tavLst>
                                        <p:tav tm="0">
                                          <p:val>
                                            <p:strVal val="#ppt_x"/>
                                          </p:val>
                                        </p:tav>
                                        <p:tav tm="100000">
                                          <p:val>
                                            <p:strVal val="#ppt_x"/>
                                          </p:val>
                                        </p:tav>
                                      </p:tavLst>
                                    </p:anim>
                                    <p:anim calcmode="lin" valueType="num">
                                      <p:cBhvr additive="base">
                                        <p:cTn id="14" dur="500" fill="hold"/>
                                        <p:tgtEl>
                                          <p:spTgt spid="276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7650"/>
                                        </p:tgtEl>
                                        <p:attrNameLst>
                                          <p:attrName>style.visibility</p:attrName>
                                        </p:attrNameLst>
                                      </p:cBhvr>
                                      <p:to>
                                        <p:strVal val="visible"/>
                                      </p:to>
                                    </p:set>
                                    <p:animEffect transition="in" filter="blinds(horizontal)">
                                      <p:cBhvr>
                                        <p:cTn id="24"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649" grpId="0"/>
      <p:bldP spid="27650"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836712"/>
            <a:ext cx="7560840" cy="707886"/>
          </a:xfrm>
          <a:prstGeom prst="rect">
            <a:avLst/>
          </a:prstGeom>
          <a:noFill/>
        </p:spPr>
        <p:txBody>
          <a:bodyPr wrap="square" rtlCol="0">
            <a:spAutoFit/>
          </a:bodyPr>
          <a:lstStyle/>
          <a:p>
            <a:r>
              <a:rPr lang="zh-CN" altLang="en-US" sz="4000" b="1" dirty="0" smtClean="0">
                <a:solidFill>
                  <a:srgbClr val="0000CC"/>
                </a:solidFill>
                <a:latin typeface="黑体" pitchFamily="49" charset="-122"/>
                <a:ea typeface="黑体" pitchFamily="49" charset="-122"/>
              </a:rPr>
              <a:t>高考语文命题立意的嬗变</a:t>
            </a:r>
            <a:endParaRPr lang="zh-CN" altLang="en-US" sz="4000" b="1" dirty="0">
              <a:solidFill>
                <a:srgbClr val="0000CC"/>
              </a:solidFill>
              <a:latin typeface="黑体" pitchFamily="49" charset="-122"/>
              <a:ea typeface="黑体" pitchFamily="49" charset="-122"/>
            </a:endParaRPr>
          </a:p>
        </p:txBody>
      </p:sp>
      <p:sp>
        <p:nvSpPr>
          <p:cNvPr id="26625" name="Rectangle 1"/>
          <p:cNvSpPr>
            <a:spLocks noChangeArrowheads="1"/>
          </p:cNvSpPr>
          <p:nvPr/>
        </p:nvSpPr>
        <p:spPr bwMode="auto">
          <a:xfrm>
            <a:off x="179512" y="2780928"/>
            <a:ext cx="831641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zh-CN" sz="4000" b="1" i="0" u="none" strike="noStrike" cap="none" normalizeH="0" baseline="0" dirty="0" smtClean="0">
                <a:ln>
                  <a:noFill/>
                </a:ln>
                <a:solidFill>
                  <a:srgbClr val="FF0000"/>
                </a:solidFill>
                <a:effectLst/>
                <a:latin typeface="华文新魏" pitchFamily="2" charset="-122"/>
                <a:ea typeface="华文新魏" pitchFamily="2" charset="-122"/>
                <a:cs typeface="Times New Roman" pitchFamily="18" charset="0"/>
              </a:rPr>
              <a:t>知识立意</a:t>
            </a:r>
            <a:r>
              <a:rPr kumimoji="0" lang="en-US" altLang="zh-CN" sz="4000" b="1" i="0" u="none" strike="noStrike" cap="none" normalizeH="0" baseline="0" dirty="0" smtClean="0">
                <a:ln>
                  <a:noFill/>
                </a:ln>
                <a:solidFill>
                  <a:srgbClr val="FF0000"/>
                </a:solidFill>
                <a:effectLst/>
                <a:latin typeface="华文新魏" pitchFamily="2" charset="-122"/>
                <a:ea typeface="华文新魏" pitchFamily="2" charset="-122"/>
                <a:cs typeface="Times New Roman" pitchFamily="18" charset="0"/>
              </a:rPr>
              <a:t>   </a:t>
            </a:r>
            <a:r>
              <a:rPr kumimoji="0" lang="en-US" altLang="zh-CN" sz="4000" b="1" i="0" u="none" strike="noStrike" cap="none" normalizeH="0" dirty="0" smtClean="0">
                <a:ln>
                  <a:noFill/>
                </a:ln>
                <a:solidFill>
                  <a:srgbClr val="FF0000"/>
                </a:solidFill>
                <a:effectLst/>
                <a:latin typeface="华文新魏" pitchFamily="2" charset="-122"/>
                <a:ea typeface="华文新魏" pitchFamily="2" charset="-122"/>
                <a:cs typeface="Times New Roman" pitchFamily="18" charset="0"/>
              </a:rPr>
              <a:t>     </a:t>
            </a:r>
            <a:r>
              <a:rPr kumimoji="0" lang="zh-CN" sz="4000" b="1" i="0" u="none" strike="noStrike" cap="none" normalizeH="0" baseline="0" dirty="0" smtClean="0">
                <a:ln>
                  <a:noFill/>
                </a:ln>
                <a:solidFill>
                  <a:srgbClr val="FF0000"/>
                </a:solidFill>
                <a:effectLst/>
                <a:latin typeface="华文新魏" pitchFamily="2" charset="-122"/>
                <a:ea typeface="华文新魏" pitchFamily="2" charset="-122"/>
                <a:cs typeface="Times New Roman" pitchFamily="18" charset="0"/>
              </a:rPr>
              <a:t>能力立意</a:t>
            </a:r>
            <a:r>
              <a:rPr kumimoji="0" lang="en-US" altLang="zh-CN" sz="4000" b="1" i="0" u="none" strike="noStrike" cap="none" normalizeH="0" baseline="0" dirty="0" smtClean="0">
                <a:ln>
                  <a:noFill/>
                </a:ln>
                <a:solidFill>
                  <a:srgbClr val="FF0000"/>
                </a:solidFill>
                <a:effectLst/>
                <a:latin typeface="华文新魏" pitchFamily="2" charset="-122"/>
                <a:ea typeface="华文新魏" pitchFamily="2" charset="-122"/>
                <a:cs typeface="Times New Roman" pitchFamily="18" charset="0"/>
              </a:rPr>
              <a:t>        </a:t>
            </a:r>
            <a:r>
              <a:rPr kumimoji="0" lang="zh-CN" sz="4000" b="1" i="0" u="none" strike="noStrike" cap="none" normalizeH="0" baseline="0" dirty="0" smtClean="0">
                <a:ln>
                  <a:noFill/>
                </a:ln>
                <a:solidFill>
                  <a:srgbClr val="FF0000"/>
                </a:solidFill>
                <a:effectLst/>
                <a:latin typeface="华文新魏" pitchFamily="2" charset="-122"/>
                <a:ea typeface="华文新魏" pitchFamily="2" charset="-122"/>
                <a:cs typeface="Times New Roman" pitchFamily="18" charset="0"/>
              </a:rPr>
              <a:t>素养立意</a:t>
            </a:r>
            <a:endParaRPr kumimoji="0" lang="zh-CN" sz="4000" b="1" i="0" u="none" strike="noStrike" cap="none" normalizeH="0" baseline="0" dirty="0" smtClean="0">
              <a:ln>
                <a:noFill/>
              </a:ln>
              <a:solidFill>
                <a:srgbClr val="FF0000"/>
              </a:solidFill>
              <a:effectLst/>
              <a:latin typeface="华文新魏" pitchFamily="2" charset="-122"/>
              <a:ea typeface="华文新魏" pitchFamily="2" charset="-122"/>
              <a:cs typeface="宋体" pitchFamily="2" charset="-122"/>
            </a:endParaRPr>
          </a:p>
        </p:txBody>
      </p:sp>
      <p:sp>
        <p:nvSpPr>
          <p:cNvPr id="5" name="右箭头 4"/>
          <p:cNvSpPr/>
          <p:nvPr/>
        </p:nvSpPr>
        <p:spPr>
          <a:xfrm>
            <a:off x="2411760" y="2996952"/>
            <a:ext cx="792088"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5508104" y="2996952"/>
            <a:ext cx="720080"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8" fill="hold" grpId="0" nodeType="clickEffect">
                                  <p:stCondLst>
                                    <p:cond delay="0"/>
                                  </p:stCondLst>
                                  <p:childTnLst>
                                    <p:set>
                                      <p:cBhvr>
                                        <p:cTn id="12" dur="1" fill="hold">
                                          <p:stCondLst>
                                            <p:cond delay="0"/>
                                          </p:stCondLst>
                                        </p:cTn>
                                        <p:tgtEl>
                                          <p:spTgt spid="26625"/>
                                        </p:tgtEl>
                                        <p:attrNameLst>
                                          <p:attrName>style.visibility</p:attrName>
                                        </p:attrNameLst>
                                      </p:cBhvr>
                                      <p:to>
                                        <p:strVal val="visible"/>
                                      </p:to>
                                    </p:set>
                                    <p:anim calcmode="lin" valueType="num">
                                      <p:cBhvr additive="base">
                                        <p:cTn id="13" dur="500" fill="hold"/>
                                        <p:tgtEl>
                                          <p:spTgt spid="26625"/>
                                        </p:tgtEl>
                                        <p:attrNameLst>
                                          <p:attrName>ppt_x</p:attrName>
                                        </p:attrNameLst>
                                      </p:cBhvr>
                                      <p:tavLst>
                                        <p:tav tm="0">
                                          <p:val>
                                            <p:strVal val="0-#ppt_w/2"/>
                                          </p:val>
                                        </p:tav>
                                        <p:tav tm="100000">
                                          <p:val>
                                            <p:strVal val="#ppt_x"/>
                                          </p:val>
                                        </p:tav>
                                      </p:tavLst>
                                    </p:anim>
                                    <p:anim calcmode="lin" valueType="num">
                                      <p:cBhvr additive="base">
                                        <p:cTn id="14" dur="500" fill="hold"/>
                                        <p:tgtEl>
                                          <p:spTgt spid="266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6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1468234"/>
            <a:ext cx="91440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rgbClr val="0000CC"/>
                </a:solidFill>
                <a:effectLst/>
                <a:latin typeface="华文新魏" pitchFamily="2" charset="-122"/>
                <a:ea typeface="华文新魏" pitchFamily="2" charset="-122"/>
                <a:cs typeface="Times New Roman" pitchFamily="18" charset="0"/>
              </a:rPr>
              <a:t>      </a:t>
            </a:r>
            <a:r>
              <a:rPr kumimoji="0" lang="zh-CN" sz="4000" b="1" i="0" u="none" strike="noStrike" cap="none" normalizeH="0" baseline="0" dirty="0" smtClean="0">
                <a:ln>
                  <a:noFill/>
                </a:ln>
                <a:solidFill>
                  <a:srgbClr val="0000CC"/>
                </a:solidFill>
                <a:effectLst/>
                <a:latin typeface="华文新魏" pitchFamily="2" charset="-122"/>
                <a:ea typeface="华文新魏" pitchFamily="2" charset="-122"/>
                <a:cs typeface="Times New Roman" pitchFamily="18" charset="0"/>
              </a:rPr>
              <a:t>学生在学科方面表现出来的比较稳定的最基本的适应时代发展要求的学识、能力、技艺和情感态度价值观。语文素养具体包括语文能力、语文知识、思想情感、语言积累、语感、思维品质、品德修养、审美情趣、个性品格、学习方向、学习习惯等。</a:t>
            </a:r>
            <a:endParaRPr kumimoji="0" lang="zh-CN" sz="4000" b="1" i="0" u="none" strike="noStrike" cap="none" normalizeH="0" baseline="0" dirty="0" smtClean="0">
              <a:ln>
                <a:noFill/>
              </a:ln>
              <a:solidFill>
                <a:srgbClr val="0000CC"/>
              </a:solidFill>
              <a:effectLst/>
              <a:latin typeface="华文新魏" pitchFamily="2" charset="-122"/>
              <a:ea typeface="华文新魏" pitchFamily="2" charset="-122"/>
              <a:cs typeface="宋体" pitchFamily="2" charset="-122"/>
            </a:endParaRPr>
          </a:p>
        </p:txBody>
      </p:sp>
      <p:sp>
        <p:nvSpPr>
          <p:cNvPr id="3" name="TextBox 2"/>
          <p:cNvSpPr txBox="1"/>
          <p:nvPr/>
        </p:nvSpPr>
        <p:spPr>
          <a:xfrm>
            <a:off x="899592" y="404664"/>
            <a:ext cx="4032448" cy="923330"/>
          </a:xfrm>
          <a:prstGeom prst="rect">
            <a:avLst/>
          </a:prstGeom>
          <a:noFill/>
        </p:spPr>
        <p:txBody>
          <a:bodyPr wrap="square" rtlCol="0">
            <a:spAutoFit/>
          </a:bodyPr>
          <a:lstStyle/>
          <a:p>
            <a:r>
              <a:rPr lang="zh-CN" altLang="en-US" sz="5400" b="1" dirty="0" smtClean="0">
                <a:solidFill>
                  <a:srgbClr val="FF0000"/>
                </a:solidFill>
                <a:latin typeface="黑体" pitchFamily="49" charset="-122"/>
                <a:ea typeface="黑体" pitchFamily="49" charset="-122"/>
              </a:rPr>
              <a:t>学科素养</a:t>
            </a:r>
            <a:endParaRPr lang="zh-CN" altLang="en-US" sz="54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5601">
                                            <p:txEl>
                                              <p:pRg st="0" end="0"/>
                                            </p:txEl>
                                          </p:spTgt>
                                        </p:tgtEl>
                                        <p:attrNameLst>
                                          <p:attrName>style.visibility</p:attrName>
                                        </p:attrNameLst>
                                      </p:cBhvr>
                                      <p:to>
                                        <p:strVal val="visible"/>
                                      </p:to>
                                    </p:set>
                                    <p:animEffect transition="in" filter="blinds(horizontal)">
                                      <p:cBhvr>
                                        <p:cTn id="14" dur="500"/>
                                        <p:tgtEl>
                                          <p:spTgt spid="256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7848872" cy="707886"/>
          </a:xfrm>
          <a:prstGeom prst="rect">
            <a:avLst/>
          </a:prstGeom>
          <a:noFill/>
        </p:spPr>
        <p:txBody>
          <a:bodyPr wrap="square" rtlCol="0">
            <a:spAutoFit/>
          </a:bodyPr>
          <a:lstStyle/>
          <a:p>
            <a:r>
              <a:rPr lang="en-US" altLang="zh-CN" sz="4000" b="1" dirty="0" smtClean="0">
                <a:solidFill>
                  <a:srgbClr val="FF0000"/>
                </a:solidFill>
                <a:latin typeface="黑体" pitchFamily="49" charset="-122"/>
                <a:ea typeface="黑体" pitchFamily="49" charset="-122"/>
              </a:rPr>
              <a:t>2015</a:t>
            </a:r>
            <a:r>
              <a:rPr lang="zh-CN" altLang="en-US" sz="4000" b="1" dirty="0" smtClean="0">
                <a:solidFill>
                  <a:srgbClr val="FF0000"/>
                </a:solidFill>
                <a:latin typeface="黑体" pitchFamily="49" charset="-122"/>
                <a:ea typeface="黑体" pitchFamily="49" charset="-122"/>
              </a:rPr>
              <a:t>年高考语文试题的导向意义</a:t>
            </a:r>
            <a:endParaRPr lang="zh-CN" altLang="en-US" sz="4000" b="1" dirty="0">
              <a:solidFill>
                <a:srgbClr val="FF0000"/>
              </a:solidFill>
              <a:latin typeface="黑体" pitchFamily="49" charset="-122"/>
              <a:ea typeface="黑体" pitchFamily="49" charset="-122"/>
            </a:endParaRPr>
          </a:p>
        </p:txBody>
      </p:sp>
      <p:sp>
        <p:nvSpPr>
          <p:cNvPr id="27649" name="Rectangle 1"/>
          <p:cNvSpPr>
            <a:spLocks noChangeArrowheads="1"/>
          </p:cNvSpPr>
          <p:nvPr/>
        </p:nvSpPr>
        <p:spPr bwMode="auto">
          <a:xfrm>
            <a:off x="179512" y="1062609"/>
            <a:ext cx="878497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一、宏观层面</a:t>
            </a:r>
            <a:endParaRPr kumimoji="0" lang="zh-CN" altLang="en-US"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endParaRPr>
          </a:p>
          <a:p>
            <a:pPr marL="0" marR="0" lvl="0" indent="306388"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dirty="0" smtClean="0">
                <a:ln>
                  <a:noFill/>
                </a:ln>
                <a:solidFill>
                  <a:srgbClr val="0000CC"/>
                </a:solidFill>
                <a:effectLst/>
                <a:latin typeface="黑体" pitchFamily="49" charset="-122"/>
                <a:ea typeface="黑体" pitchFamily="49" charset="-122"/>
                <a:cs typeface="Times New Roman" pitchFamily="18" charset="0"/>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p:txBody>
      </p:sp>
      <p:sp>
        <p:nvSpPr>
          <p:cNvPr id="27650" name="Rectangle 2"/>
          <p:cNvSpPr>
            <a:spLocks noChangeArrowheads="1"/>
          </p:cNvSpPr>
          <p:nvPr/>
        </p:nvSpPr>
        <p:spPr bwMode="auto">
          <a:xfrm>
            <a:off x="323528" y="2636912"/>
            <a:ext cx="7911461"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indent="306388" fontAlgn="base">
              <a:spcBef>
                <a:spcPct val="0"/>
              </a:spcBef>
              <a:spcAft>
                <a:spcPct val="0"/>
              </a:spcAft>
            </a:pPr>
            <a:r>
              <a:rPr kumimoji="0" lang="en-US" alt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2</a:t>
            </a:r>
            <a:r>
              <a:rPr lang="zh-CN" altLang="en-US" sz="3200" b="1" dirty="0" smtClean="0">
                <a:solidFill>
                  <a:srgbClr val="0000CC"/>
                </a:solidFill>
                <a:latin typeface="黑体" pitchFamily="49" charset="-122"/>
                <a:ea typeface="黑体" pitchFamily="49" charset="-122"/>
                <a:cs typeface="Times New Roman" pitchFamily="18" charset="0"/>
              </a:rPr>
              <a:t>、高考加强了学科素养的深化与渗透。</a:t>
            </a:r>
            <a:r>
              <a:rPr lang="zh-CN" altLang="en-US" sz="3200" b="1" dirty="0" smtClean="0">
                <a:solidFill>
                  <a:srgbClr val="0000CC"/>
                </a:solidFill>
                <a:latin typeface="黑体" pitchFamily="49" charset="-122"/>
                <a:ea typeface="黑体" pitchFamily="49" charset="-122"/>
                <a:cs typeface="宋体" pitchFamily="2" charset="-122"/>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endParaRPr>
          </a:p>
          <a:p>
            <a:pPr marL="0" marR="0" lvl="0" indent="306388"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dirty="0" smtClean="0">
                <a:ln>
                  <a:noFill/>
                </a:ln>
                <a:solidFill>
                  <a:srgbClr val="0000CC"/>
                </a:solidFill>
                <a:effectLst/>
                <a:latin typeface="黑体" pitchFamily="49" charset="-122"/>
                <a:ea typeface="黑体" pitchFamily="49" charset="-122"/>
                <a:cs typeface="Times New Roman" pitchFamily="18" charset="0"/>
              </a:rPr>
              <a:t>  </a:t>
            </a:r>
            <a:endPar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endParaRPr>
          </a:p>
        </p:txBody>
      </p:sp>
      <p:sp>
        <p:nvSpPr>
          <p:cNvPr id="6" name="TextBox 5"/>
          <p:cNvSpPr txBox="1"/>
          <p:nvPr/>
        </p:nvSpPr>
        <p:spPr>
          <a:xfrm>
            <a:off x="611560" y="1628800"/>
            <a:ext cx="7344816" cy="1077218"/>
          </a:xfrm>
          <a:prstGeom prst="rect">
            <a:avLst/>
          </a:prstGeom>
          <a:noFill/>
        </p:spPr>
        <p:txBody>
          <a:bodyPr wrap="square" rtlCol="0">
            <a:spAutoFit/>
          </a:bodyPr>
          <a:lstStyle/>
          <a:p>
            <a:r>
              <a:rPr lang="en-US" altLang="zh-CN" sz="3200" b="1" dirty="0" smtClean="0">
                <a:solidFill>
                  <a:srgbClr val="0000CC"/>
                </a:solidFill>
                <a:latin typeface="黑体" pitchFamily="49" charset="-122"/>
                <a:ea typeface="黑体" pitchFamily="49" charset="-122"/>
                <a:cs typeface="Times New Roman" pitchFamily="18" charset="0"/>
              </a:rPr>
              <a:t>1</a:t>
            </a:r>
            <a:r>
              <a:rPr lang="zh-CN" altLang="en-US" sz="3200" b="1" dirty="0" smtClean="0">
                <a:solidFill>
                  <a:srgbClr val="0000CC"/>
                </a:solidFill>
                <a:latin typeface="黑体" pitchFamily="49" charset="-122"/>
                <a:ea typeface="黑体" pitchFamily="49" charset="-122"/>
                <a:cs typeface="Times New Roman" pitchFamily="18" charset="0"/>
              </a:rPr>
              <a:t>、顺应大形势，倡导读书，创建书香校园、呼唤经典、重视传统文化。</a:t>
            </a:r>
            <a:r>
              <a:rPr lang="zh-CN" altLang="en-US" sz="3200" b="1" dirty="0" smtClean="0">
                <a:solidFill>
                  <a:srgbClr val="0000CC"/>
                </a:solidFill>
                <a:latin typeface="黑体" pitchFamily="49" charset="-122"/>
                <a:ea typeface="黑体" pitchFamily="49" charset="-122"/>
                <a:cs typeface="宋体" pitchFamily="2" charset="-122"/>
              </a:rPr>
              <a:t> </a:t>
            </a:r>
            <a:endParaRPr lang="zh-CN" altLang="en-US" sz="3200" dirty="0"/>
          </a:p>
        </p:txBody>
      </p:sp>
      <p:sp>
        <p:nvSpPr>
          <p:cNvPr id="8" name="Rectangle 1"/>
          <p:cNvSpPr>
            <a:spLocks noChangeArrowheads="1"/>
          </p:cNvSpPr>
          <p:nvPr/>
        </p:nvSpPr>
        <p:spPr bwMode="auto">
          <a:xfrm>
            <a:off x="323528" y="4005064"/>
            <a:ext cx="8280921"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1</a:t>
            </a:r>
            <a:r>
              <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en-US" alt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2015</a:t>
            </a:r>
            <a:r>
              <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年高考题的导向，对于学科教学的纠偏作用具有直接的指导意义。</a:t>
            </a:r>
            <a:r>
              <a:rPr kumimoji="0" lang="zh-CN" altLang="en-US" sz="32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 </a:t>
            </a:r>
          </a:p>
        </p:txBody>
      </p:sp>
      <p:sp>
        <p:nvSpPr>
          <p:cNvPr id="9" name="TextBox 8"/>
          <p:cNvSpPr txBox="1"/>
          <p:nvPr/>
        </p:nvSpPr>
        <p:spPr>
          <a:xfrm>
            <a:off x="539552" y="3356992"/>
            <a:ext cx="3744416" cy="584775"/>
          </a:xfrm>
          <a:prstGeom prst="rect">
            <a:avLst/>
          </a:prstGeom>
          <a:noFill/>
        </p:spPr>
        <p:txBody>
          <a:bodyPr wrap="square" rtlCol="0">
            <a:spAutoFit/>
          </a:bodyPr>
          <a:lstStyle/>
          <a:p>
            <a:r>
              <a:rPr lang="zh-CN" altLang="en-US" sz="3200" b="1" dirty="0" smtClean="0">
                <a:solidFill>
                  <a:srgbClr val="FF0000"/>
                </a:solidFill>
                <a:latin typeface="黑体" pitchFamily="49" charset="-122"/>
                <a:ea typeface="黑体" pitchFamily="49" charset="-122"/>
              </a:rPr>
              <a:t>二、微观层面</a:t>
            </a:r>
            <a:endParaRPr lang="zh-CN" altLang="en-US" sz="3200" b="1" dirty="0">
              <a:solidFill>
                <a:srgbClr val="FF0000"/>
              </a:solidFill>
              <a:latin typeface="黑体" pitchFamily="49" charset="-122"/>
              <a:ea typeface="黑体" pitchFamily="49" charset="-122"/>
            </a:endParaRPr>
          </a:p>
        </p:txBody>
      </p:sp>
      <p:sp>
        <p:nvSpPr>
          <p:cNvPr id="10" name="Rectangle 1"/>
          <p:cNvSpPr>
            <a:spLocks noChangeArrowheads="1"/>
          </p:cNvSpPr>
          <p:nvPr/>
        </p:nvSpPr>
        <p:spPr bwMode="auto">
          <a:xfrm>
            <a:off x="395536" y="5085184"/>
            <a:ext cx="821537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2</a:t>
            </a: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a:t>
            </a:r>
            <a:r>
              <a:rPr kumimoji="0" lang="zh-CN" sz="32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各省市自主命题之间的相互借鉴</a:t>
            </a:r>
            <a:endParaRPr kumimoji="0" lang="zh-CN" sz="3200" b="0" i="0" u="none" strike="noStrike" cap="none" normalizeH="0" baseline="0" dirty="0" smtClean="0">
              <a:ln>
                <a:noFill/>
              </a:ln>
              <a:solidFill>
                <a:srgbClr val="0000CC"/>
              </a:solidFill>
              <a:effectLst/>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340768"/>
            <a:ext cx="5112568" cy="369332"/>
          </a:xfrm>
          <a:prstGeom prst="rect">
            <a:avLst/>
          </a:prstGeom>
          <a:noFill/>
        </p:spPr>
        <p:txBody>
          <a:bodyPr wrap="square" rtlCol="0">
            <a:spAutoFit/>
          </a:bodyPr>
          <a:lstStyle/>
          <a:p>
            <a:endParaRPr lang="zh-CN" altLang="en-US" dirty="0"/>
          </a:p>
        </p:txBody>
      </p:sp>
      <p:sp>
        <p:nvSpPr>
          <p:cNvPr id="38913" name="Rectangle 1"/>
          <p:cNvSpPr>
            <a:spLocks noChangeArrowheads="1"/>
          </p:cNvSpPr>
          <p:nvPr/>
        </p:nvSpPr>
        <p:spPr bwMode="auto">
          <a:xfrm>
            <a:off x="251520" y="60201"/>
            <a:ext cx="8568952" cy="6555641"/>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2015</a:t>
            </a:r>
            <a:r>
              <a:rPr kumimoji="0" lang="zh-CN" altLang="en-US" sz="32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年高考语文试卷新课标全国</a:t>
            </a:r>
            <a:r>
              <a:rPr kumimoji="0" lang="en-US" altLang="zh-CN" sz="32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1</a:t>
            </a:r>
            <a:r>
              <a:rPr kumimoji="0" lang="zh-CN" altLang="en-US" sz="32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卷</a:t>
            </a:r>
            <a:endParaRPr kumimoji="0" lang="zh-CN" altLang="en-US" sz="3200" b="0"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二）古代诗歌阅读（</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11</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分）</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阅读下面这首唐诗，完成</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8-9</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题。</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    发临洮将赴北庭留别① 岑参</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闻说轮台路②，连年见雪飞。</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春风不曾到，汉使亦应稀。</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白草通疏勒，青山过武威。</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勤王敢道迟，私向梦中归。</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注</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]①</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宋体" pitchFamily="2" charset="-122"/>
              </a:rPr>
              <a:t>临洮：在今甘肃临潭西。北庭：唐六都护府之一，治所为庭州（今新疆吉木萨尔北。②轮台：庭州厲县．在今新鲁木齐。</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 8</a:t>
            </a:r>
            <a:r>
              <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．与</a:t>
            </a: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a:t>
            </a:r>
            <a:r>
              <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白雪歌送武判官归京</a:t>
            </a: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a:t>
            </a:r>
            <a:r>
              <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相比，本诗描写塞外景物的角度有何不同？请简要分析。</a:t>
            </a: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(5</a:t>
            </a:r>
            <a:r>
              <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rPr>
              <a:t>分）</a:t>
            </a:r>
            <a:endParaRPr kumimoji="0" lang="zh-CN" altLang="en-US" sz="36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blinds(horizontal)">
                                      <p:cBhvr>
                                        <p:cTn id="7" dur="500"/>
                                        <p:tgtEl>
                                          <p:spTgt spid="389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179512" y="159023"/>
            <a:ext cx="8784976"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2015</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年高考新课标全国卷</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II</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语文</a:t>
            </a:r>
            <a:endParaRPr kumimoji="0" lang="zh-CN" altLang="en-US" sz="28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一、现代文阅读</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摘编自陈望衡</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艺术是什么</a:t>
            </a:r>
            <a:r>
              <a:rPr kumimoji="0" lang="en-US" altLang="zh-CN" sz="2800" b="1" i="0" u="none" strike="noStrike" cap="none" normalizeH="0" baseline="0" dirty="0" smtClean="0">
                <a:ln>
                  <a:noFill/>
                </a:ln>
                <a:solidFill>
                  <a:srgbClr val="0000CC"/>
                </a:solidFill>
                <a:effectLst/>
                <a:latin typeface="黑体" pitchFamily="49" charset="-122"/>
                <a:ea typeface="黑体" pitchFamily="49" charset="-122"/>
                <a:cs typeface="Times New Roman" pitchFamily="18" charset="0"/>
              </a:rPr>
              <a:t>&gt;)</a:t>
            </a:r>
            <a:endParaRPr kumimoji="0" lang="en-US" altLang="zh-CN" sz="2800" b="0" i="0" u="none" strike="noStrike" cap="none" normalizeH="0" baseline="0" dirty="0" smtClean="0">
              <a:ln>
                <a:noFill/>
              </a:ln>
              <a:solidFill>
                <a:srgbClr val="0000CC"/>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、根据原文内容，下列理解和分析不正确的一项是</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中国古典美学中强调的含蓄和简洁可以说是艺术作品召唤性的体现，含蓄的美在于从有限中表现无限，简洁的美在于以少胜多，以简驭繁。</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B</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理解就是误读，创造也是误读，理解距离艺术作品的本义越远，就越是具有创造性，正如 </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西厢记</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之于</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莺莺传</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金瓶梅</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之于</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水浒传</a:t>
            </a:r>
            <a:r>
              <a:rPr kumimoji="0" lang="en-US" altLang="zh-CN"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altLang="en-US" sz="28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endParaRPr kumimoji="0" lang="zh-CN" altLang="en-US" sz="28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C</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文本在一定程度上规定了接受者理解的范围和方向，所以即使我们今天阅读历史上的艺术作品，也可以在相当程度上了解古人的生活，体验古人的思想感情。</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D</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作为接受者的个体毕竟生活在群体之中，其思维和观念与群体是相通的，因此接受者们对于同一文本的理解即使千姿百态，也不可能完全没有同</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性。 </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7889"/>
                                        </p:tgtEl>
                                        <p:attrNameLst>
                                          <p:attrName>style.visibility</p:attrName>
                                        </p:attrNameLst>
                                      </p:cBhvr>
                                      <p:to>
                                        <p:strVal val="visible"/>
                                      </p:to>
                                    </p:set>
                                    <p:animEffect transition="in" filter="diamond(in)">
                                      <p:cBhvr>
                                        <p:cTn id="7" dur="2000"/>
                                        <p:tgtEl>
                                          <p:spTgt spid="37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0"/>
            <a:ext cx="8784976" cy="6647974"/>
          </a:xfrm>
          <a:prstGeom prst="rect">
            <a:avLst/>
          </a:prstGeom>
          <a:noFill/>
        </p:spPr>
        <p:txBody>
          <a:bodyPr wrap="square" rtlCol="0">
            <a:spAutoFit/>
          </a:bodyPr>
          <a:lstStyle/>
          <a:p>
            <a:pPr lvl="0"/>
            <a:r>
              <a:rPr lang="en-US" altLang="zh-CN" sz="3600" b="1" dirty="0" smtClean="0">
                <a:solidFill>
                  <a:srgbClr val="FF0000"/>
                </a:solidFill>
                <a:latin typeface="黑体" pitchFamily="49" charset="-122"/>
                <a:ea typeface="黑体" pitchFamily="49" charset="-122"/>
                <a:cs typeface="Times New Roman" pitchFamily="18" charset="0"/>
              </a:rPr>
              <a:t>2015</a:t>
            </a:r>
            <a:r>
              <a:rPr lang="zh-CN" altLang="en-US" sz="3600" b="1" dirty="0" smtClean="0">
                <a:solidFill>
                  <a:srgbClr val="FF0000"/>
                </a:solidFill>
                <a:latin typeface="黑体" pitchFamily="49" charset="-122"/>
                <a:ea typeface="黑体" pitchFamily="49" charset="-122"/>
                <a:cs typeface="Times New Roman" pitchFamily="18" charset="0"/>
              </a:rPr>
              <a:t>年高考新课标全国卷</a:t>
            </a:r>
            <a:r>
              <a:rPr lang="en-US" altLang="zh-CN" sz="3600" b="1" dirty="0" smtClean="0">
                <a:solidFill>
                  <a:srgbClr val="FF0000"/>
                </a:solidFill>
                <a:latin typeface="黑体" pitchFamily="49" charset="-122"/>
                <a:ea typeface="黑体" pitchFamily="49" charset="-122"/>
                <a:cs typeface="Times New Roman" pitchFamily="18" charset="0"/>
              </a:rPr>
              <a:t>II</a:t>
            </a:r>
            <a:r>
              <a:rPr lang="zh-CN" altLang="en-US" sz="3600" b="1" dirty="0" smtClean="0">
                <a:solidFill>
                  <a:srgbClr val="FF0000"/>
                </a:solidFill>
                <a:latin typeface="黑体" pitchFamily="49" charset="-122"/>
                <a:ea typeface="黑体" pitchFamily="49" charset="-122"/>
                <a:cs typeface="Times New Roman" pitchFamily="18" charset="0"/>
              </a:rPr>
              <a:t>语文</a:t>
            </a:r>
            <a:endParaRPr lang="zh-CN" altLang="en-US" sz="3600" dirty="0" smtClean="0">
              <a:solidFill>
                <a:srgbClr val="FF0000"/>
              </a:solidFill>
              <a:latin typeface="黑体" pitchFamily="49" charset="-122"/>
              <a:ea typeface="黑体" pitchFamily="49" charset="-122"/>
              <a:cs typeface="宋体" pitchFamily="2" charset="-122"/>
            </a:endParaRPr>
          </a:p>
          <a:p>
            <a:endParaRPr lang="en-US" altLang="zh-CN" dirty="0" smtClean="0"/>
          </a:p>
          <a:p>
            <a:r>
              <a:rPr lang="zh-CN" altLang="zh-CN" sz="3200" dirty="0" smtClean="0">
                <a:solidFill>
                  <a:srgbClr val="0000CC"/>
                </a:solidFill>
                <a:latin typeface="黑体" pitchFamily="49" charset="-122"/>
                <a:ea typeface="黑体" pitchFamily="49" charset="-122"/>
              </a:rPr>
              <a:t>三、文学类文本阅读</a:t>
            </a:r>
            <a:r>
              <a:rPr lang="en-US" altLang="zh-CN" sz="3200" dirty="0" smtClean="0">
                <a:solidFill>
                  <a:srgbClr val="0000CC"/>
                </a:solidFill>
                <a:latin typeface="黑体" pitchFamily="49" charset="-122"/>
                <a:ea typeface="黑体" pitchFamily="49" charset="-122"/>
              </a:rPr>
              <a:t>(25</a:t>
            </a:r>
            <a:r>
              <a:rPr lang="zh-CN" altLang="zh-CN" sz="3200" dirty="0" smtClean="0">
                <a:solidFill>
                  <a:srgbClr val="0000CC"/>
                </a:solidFill>
                <a:latin typeface="黑体" pitchFamily="49" charset="-122"/>
                <a:ea typeface="黑体" pitchFamily="49" charset="-122"/>
              </a:rPr>
              <a:t>分</a:t>
            </a:r>
            <a:r>
              <a:rPr lang="en-US" altLang="zh-CN" sz="3200" dirty="0" smtClean="0">
                <a:solidFill>
                  <a:srgbClr val="0000CC"/>
                </a:solidFill>
                <a:latin typeface="黑体" pitchFamily="49" charset="-122"/>
                <a:ea typeface="黑体" pitchFamily="49" charset="-122"/>
              </a:rPr>
              <a:t>)</a:t>
            </a:r>
            <a:endParaRPr lang="zh-CN" altLang="zh-CN" sz="3200" dirty="0" smtClean="0">
              <a:solidFill>
                <a:srgbClr val="0000CC"/>
              </a:solidFill>
              <a:latin typeface="黑体" pitchFamily="49" charset="-122"/>
              <a:ea typeface="黑体" pitchFamily="49" charset="-122"/>
            </a:endParaRPr>
          </a:p>
          <a:p>
            <a:r>
              <a:rPr lang="zh-CN" altLang="zh-CN" sz="3200" dirty="0" smtClean="0">
                <a:solidFill>
                  <a:srgbClr val="0000CC"/>
                </a:solidFill>
                <a:latin typeface="黑体" pitchFamily="49" charset="-122"/>
                <a:ea typeface="黑体" pitchFamily="49" charset="-122"/>
              </a:rPr>
              <a:t>　　</a:t>
            </a:r>
            <a:r>
              <a:rPr lang="en-US" altLang="zh-CN" sz="3200" dirty="0" smtClean="0">
                <a:solidFill>
                  <a:srgbClr val="0000CC"/>
                </a:solidFill>
                <a:latin typeface="黑体" pitchFamily="49" charset="-122"/>
                <a:ea typeface="黑体" pitchFamily="49" charset="-122"/>
              </a:rPr>
              <a:t>11</a:t>
            </a:r>
            <a:r>
              <a:rPr lang="zh-CN" altLang="zh-CN" sz="3200" dirty="0" smtClean="0">
                <a:solidFill>
                  <a:srgbClr val="0000CC"/>
                </a:solidFill>
                <a:latin typeface="黑体" pitchFamily="49" charset="-122"/>
                <a:ea typeface="黑体" pitchFamily="49" charset="-122"/>
              </a:rPr>
              <a:t>、阅读下面的文字，完成</a:t>
            </a:r>
            <a:r>
              <a:rPr lang="en-US" altLang="zh-CN" sz="3200" dirty="0" smtClean="0">
                <a:solidFill>
                  <a:srgbClr val="0000CC"/>
                </a:solidFill>
                <a:latin typeface="黑体" pitchFamily="49" charset="-122"/>
                <a:ea typeface="黑体" pitchFamily="49" charset="-122"/>
              </a:rPr>
              <a:t>(</a:t>
            </a:r>
            <a:r>
              <a:rPr lang="zh-CN" altLang="zh-CN" sz="3200" dirty="0" smtClean="0">
                <a:solidFill>
                  <a:srgbClr val="0000CC"/>
                </a:solidFill>
                <a:latin typeface="黑体" pitchFamily="49" charset="-122"/>
                <a:ea typeface="黑体" pitchFamily="49" charset="-122"/>
              </a:rPr>
              <a:t>丨</a:t>
            </a:r>
            <a:r>
              <a:rPr lang="en-US" altLang="zh-CN" sz="3200" dirty="0" smtClean="0">
                <a:solidFill>
                  <a:srgbClr val="0000CC"/>
                </a:solidFill>
                <a:latin typeface="黑体" pitchFamily="49" charset="-122"/>
                <a:ea typeface="黑体" pitchFamily="49" charset="-122"/>
              </a:rPr>
              <a:t>)~ (4)</a:t>
            </a:r>
            <a:r>
              <a:rPr lang="zh-CN" altLang="zh-CN" sz="3200" dirty="0" smtClean="0">
                <a:solidFill>
                  <a:srgbClr val="0000CC"/>
                </a:solidFill>
                <a:latin typeface="黑体" pitchFamily="49" charset="-122"/>
                <a:ea typeface="黑体" pitchFamily="49" charset="-122"/>
              </a:rPr>
              <a:t>题。</a:t>
            </a:r>
            <a:r>
              <a:rPr lang="en-US" altLang="zh-CN" sz="3200" dirty="0" smtClean="0">
                <a:solidFill>
                  <a:srgbClr val="0000CC"/>
                </a:solidFill>
                <a:latin typeface="黑体" pitchFamily="49" charset="-122"/>
                <a:ea typeface="黑体" pitchFamily="49" charset="-122"/>
              </a:rPr>
              <a:t>(25</a:t>
            </a:r>
            <a:r>
              <a:rPr lang="zh-CN" altLang="zh-CN" sz="3200" dirty="0" smtClean="0">
                <a:solidFill>
                  <a:srgbClr val="0000CC"/>
                </a:solidFill>
                <a:latin typeface="黑体" pitchFamily="49" charset="-122"/>
                <a:ea typeface="黑体" pitchFamily="49" charset="-122"/>
              </a:rPr>
              <a:t>分</a:t>
            </a:r>
            <a:r>
              <a:rPr lang="en-US" altLang="zh-CN" sz="3200" dirty="0" smtClean="0">
                <a:solidFill>
                  <a:srgbClr val="0000CC"/>
                </a:solidFill>
                <a:latin typeface="黑体" pitchFamily="49" charset="-122"/>
                <a:ea typeface="黑体" pitchFamily="49" charset="-122"/>
              </a:rPr>
              <a:t>)</a:t>
            </a:r>
          </a:p>
          <a:p>
            <a:r>
              <a:rPr lang="en-US" altLang="zh-CN" sz="3600" dirty="0" smtClean="0">
                <a:solidFill>
                  <a:srgbClr val="0000CC"/>
                </a:solidFill>
                <a:latin typeface="黑体" pitchFamily="49" charset="-122"/>
                <a:ea typeface="黑体" pitchFamily="49" charset="-122"/>
              </a:rPr>
              <a:t>           </a:t>
            </a:r>
            <a:r>
              <a:rPr lang="zh-CN" altLang="zh-CN" sz="3600" b="1" dirty="0" smtClean="0">
                <a:solidFill>
                  <a:srgbClr val="0000CC"/>
                </a:solidFill>
                <a:latin typeface="黑体" pitchFamily="49" charset="-122"/>
                <a:ea typeface="黑体" pitchFamily="49" charset="-122"/>
              </a:rPr>
              <a:t>塾师老汪</a:t>
            </a:r>
            <a:endParaRPr lang="en-US" altLang="zh-CN" sz="3600" b="1" dirty="0" smtClean="0">
              <a:solidFill>
                <a:srgbClr val="0000CC"/>
              </a:solidFill>
              <a:latin typeface="黑体" pitchFamily="49" charset="-122"/>
              <a:ea typeface="黑体" pitchFamily="49" charset="-122"/>
            </a:endParaRPr>
          </a:p>
          <a:p>
            <a:endParaRPr lang="zh-CN" altLang="zh-CN" sz="3600" b="1" dirty="0" smtClean="0">
              <a:solidFill>
                <a:srgbClr val="0000CC"/>
              </a:solidFill>
              <a:latin typeface="黑体" pitchFamily="49" charset="-122"/>
              <a:ea typeface="黑体" pitchFamily="49" charset="-122"/>
            </a:endParaRPr>
          </a:p>
          <a:p>
            <a:r>
              <a:rPr lang="zh-CN" altLang="zh-CN" sz="3200" b="1" dirty="0" smtClean="0">
                <a:solidFill>
                  <a:srgbClr val="FF0000"/>
                </a:solidFill>
                <a:latin typeface="黑体" pitchFamily="49" charset="-122"/>
                <a:ea typeface="黑体" pitchFamily="49" charset="-122"/>
              </a:rPr>
              <a:t>（</a:t>
            </a:r>
            <a:r>
              <a:rPr lang="en-US" altLang="zh-CN" sz="3200" b="1" dirty="0" smtClean="0">
                <a:solidFill>
                  <a:srgbClr val="FF0000"/>
                </a:solidFill>
                <a:latin typeface="黑体" pitchFamily="49" charset="-122"/>
                <a:ea typeface="黑体" pitchFamily="49" charset="-122"/>
              </a:rPr>
              <a:t>3</a:t>
            </a:r>
            <a:r>
              <a:rPr lang="zh-CN" altLang="zh-CN" sz="3200" b="1" dirty="0" smtClean="0">
                <a:solidFill>
                  <a:srgbClr val="FF0000"/>
                </a:solidFill>
                <a:latin typeface="黑体" pitchFamily="49" charset="-122"/>
                <a:ea typeface="黑体" pitchFamily="49" charset="-122"/>
              </a:rPr>
              <a:t>）老汪对《论语》中“有朋自远方来”一句的独特理解，其实源于自身人际关系的体验，请结合全文简要分析。</a:t>
            </a:r>
            <a:r>
              <a:rPr lang="en-US" altLang="zh-CN" sz="3200" b="1" dirty="0" smtClean="0">
                <a:solidFill>
                  <a:srgbClr val="FF0000"/>
                </a:solidFill>
                <a:latin typeface="黑体" pitchFamily="49" charset="-122"/>
                <a:ea typeface="黑体" pitchFamily="49" charset="-122"/>
              </a:rPr>
              <a:t>(6</a:t>
            </a:r>
            <a:r>
              <a:rPr lang="zh-CN" altLang="zh-CN" sz="3200" b="1" dirty="0" smtClean="0">
                <a:solidFill>
                  <a:srgbClr val="FF0000"/>
                </a:solidFill>
                <a:latin typeface="黑体" pitchFamily="49" charset="-122"/>
                <a:ea typeface="黑体" pitchFamily="49" charset="-122"/>
              </a:rPr>
              <a:t>分</a:t>
            </a:r>
            <a:r>
              <a:rPr lang="en-US" altLang="zh-CN" sz="3200" b="1" dirty="0" smtClean="0">
                <a:solidFill>
                  <a:srgbClr val="FF0000"/>
                </a:solidFill>
                <a:latin typeface="黑体" pitchFamily="49" charset="-122"/>
                <a:ea typeface="黑体" pitchFamily="49" charset="-122"/>
              </a:rPr>
              <a:t>)</a:t>
            </a:r>
            <a:r>
              <a:rPr lang="zh-CN" altLang="zh-CN" sz="3200" dirty="0" smtClean="0"/>
              <a:t> </a:t>
            </a:r>
            <a:endParaRPr lang="en-US" altLang="zh-CN" sz="3200" dirty="0" smtClean="0"/>
          </a:p>
          <a:p>
            <a:r>
              <a:rPr lang="zh-CN" altLang="zh-CN" sz="3200" b="1" dirty="0" smtClean="0">
                <a:solidFill>
                  <a:srgbClr val="FF0000"/>
                </a:solidFill>
                <a:latin typeface="黑体" pitchFamily="49" charset="-122"/>
                <a:ea typeface="黑体" pitchFamily="49" charset="-122"/>
              </a:rPr>
              <a:t>（</a:t>
            </a:r>
            <a:r>
              <a:rPr lang="en-US" altLang="zh-CN" sz="3200" b="1" dirty="0" smtClean="0">
                <a:solidFill>
                  <a:srgbClr val="FF0000"/>
                </a:solidFill>
                <a:latin typeface="黑体" pitchFamily="49" charset="-122"/>
                <a:ea typeface="黑体" pitchFamily="49" charset="-122"/>
              </a:rPr>
              <a:t>4</a:t>
            </a:r>
            <a:r>
              <a:rPr lang="zh-CN" altLang="zh-CN" sz="3200" b="1" dirty="0" smtClean="0">
                <a:solidFill>
                  <a:srgbClr val="FF0000"/>
                </a:solidFill>
                <a:latin typeface="黑体" pitchFamily="49" charset="-122"/>
                <a:ea typeface="黑体" pitchFamily="49" charset="-122"/>
              </a:rPr>
              <a:t>） 老汪这一形象与鲁迅笔下的孔乙己在性情气质上有不少相似之处，但二</a:t>
            </a:r>
            <a:r>
              <a:rPr lang="zh-CN" altLang="zh-CN" sz="3200" b="1" dirty="0" smtClean="0">
                <a:solidFill>
                  <a:srgbClr val="FF0000"/>
                </a:solidFill>
                <a:latin typeface="黑体" pitchFamily="49" charset="-122"/>
                <a:ea typeface="黑体" pitchFamily="49" charset="-122"/>
              </a:rPr>
              <a:t>人</a:t>
            </a:r>
            <a:r>
              <a:rPr lang="zh-CN" altLang="en-US" sz="3200" b="1" dirty="0" smtClean="0">
                <a:solidFill>
                  <a:srgbClr val="FF0000"/>
                </a:solidFill>
                <a:latin typeface="黑体" pitchFamily="49" charset="-122"/>
                <a:ea typeface="黑体" pitchFamily="49" charset="-122"/>
              </a:rPr>
              <a:t>精</a:t>
            </a:r>
            <a:r>
              <a:rPr lang="zh-CN" altLang="zh-CN" sz="3200" b="1" dirty="0" smtClean="0">
                <a:solidFill>
                  <a:srgbClr val="FF0000"/>
                </a:solidFill>
                <a:latin typeface="黑体" pitchFamily="49" charset="-122"/>
                <a:ea typeface="黑体" pitchFamily="49" charset="-122"/>
              </a:rPr>
              <a:t>神困境</a:t>
            </a:r>
            <a:r>
              <a:rPr lang="zh-CN" altLang="zh-CN" sz="3200" b="1" dirty="0" smtClean="0">
                <a:solidFill>
                  <a:srgbClr val="FF0000"/>
                </a:solidFill>
                <a:latin typeface="黑体" pitchFamily="49" charset="-122"/>
                <a:ea typeface="黑体" pitchFamily="49" charset="-122"/>
              </a:rPr>
              <a:t>的根源实则</a:t>
            </a:r>
            <a:r>
              <a:rPr lang="zh-CN" altLang="zh-CN" sz="3200" b="1" dirty="0" smtClean="0">
                <a:solidFill>
                  <a:srgbClr val="FF0000"/>
                </a:solidFill>
                <a:latin typeface="黑体" pitchFamily="49" charset="-122"/>
                <a:ea typeface="黑体" pitchFamily="49" charset="-122"/>
              </a:rPr>
              <a:t>不同</a:t>
            </a:r>
            <a:r>
              <a:rPr lang="zh-CN" altLang="en-US" sz="3200" b="1" dirty="0" smtClean="0">
                <a:solidFill>
                  <a:srgbClr val="FF0000"/>
                </a:solidFill>
                <a:latin typeface="黑体" pitchFamily="49" charset="-122"/>
                <a:ea typeface="黑体" pitchFamily="49" charset="-122"/>
              </a:rPr>
              <a:t>。</a:t>
            </a:r>
            <a:r>
              <a:rPr lang="zh-CN" altLang="zh-CN" sz="3200" b="1" dirty="0" smtClean="0">
                <a:solidFill>
                  <a:srgbClr val="FF0000"/>
                </a:solidFill>
                <a:latin typeface="黑体" pitchFamily="49" charset="-122"/>
                <a:ea typeface="黑体" pitchFamily="49" charset="-122"/>
              </a:rPr>
              <a:t>请</a:t>
            </a:r>
            <a:r>
              <a:rPr lang="zh-CN" altLang="zh-CN" sz="3200" b="1" dirty="0" smtClean="0">
                <a:solidFill>
                  <a:srgbClr val="FF0000"/>
                </a:solidFill>
                <a:latin typeface="黑体" pitchFamily="49" charset="-122"/>
                <a:ea typeface="黑体" pitchFamily="49" charset="-122"/>
              </a:rPr>
              <a:t>简要分析这种相似与不同。</a:t>
            </a:r>
            <a:r>
              <a:rPr lang="en-US" altLang="zh-CN" sz="3200" b="1" dirty="0" smtClean="0">
                <a:solidFill>
                  <a:srgbClr val="FF0000"/>
                </a:solidFill>
                <a:latin typeface="黑体" pitchFamily="49" charset="-122"/>
                <a:ea typeface="黑体" pitchFamily="49" charset="-122"/>
              </a:rPr>
              <a:t>(8</a:t>
            </a:r>
            <a:r>
              <a:rPr lang="zh-CN" altLang="zh-CN" sz="3200" b="1" dirty="0" smtClean="0">
                <a:solidFill>
                  <a:srgbClr val="FF0000"/>
                </a:solidFill>
                <a:latin typeface="黑体" pitchFamily="49" charset="-122"/>
                <a:ea typeface="黑体" pitchFamily="49" charset="-122"/>
              </a:rPr>
              <a:t>分</a:t>
            </a:r>
            <a:r>
              <a:rPr lang="en-US" altLang="zh-CN" sz="3200" b="1" dirty="0" smtClean="0">
                <a:solidFill>
                  <a:srgbClr val="FF0000"/>
                </a:solidFill>
                <a:latin typeface="黑体" pitchFamily="49" charset="-122"/>
                <a:ea typeface="黑体" pitchFamily="49" charset="-122"/>
              </a:rPr>
              <a:t>)</a:t>
            </a:r>
            <a:endParaRPr lang="zh-CN" altLang="zh-CN" sz="36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79512" y="0"/>
            <a:ext cx="8784976" cy="66787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6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sz="36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山东卷</a:t>
            </a: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2015</a:t>
            </a:r>
            <a:r>
              <a:rPr kumimoji="0" lang="zh-CN" altLang="en-US" sz="36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endParaRPr kumimoji="0" lang="zh-CN" altLang="en-US" sz="3600" b="1"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二、现代文阅读（节选自刘再复</a:t>
            </a:r>
            <a:r>
              <a:rPr kumimoji="0" lang="en-US" altLang="zh-CN" sz="28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性格组合论</a:t>
            </a:r>
            <a:r>
              <a:rPr kumimoji="0" lang="en-US" altLang="zh-CN" sz="28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a:t>
            </a:r>
            <a:r>
              <a:rPr kumimoji="0" lang="zh-CN" altLang="en-US" sz="2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．根据原文内容，下列表述不正确的一项是</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．“所有的人，正像我一样，郁是黑白相间的花斑马</a:t>
            </a: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好坏相间，好好坏坏，亦好亦坏。”</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这句话道出了人的性格模糊性特征。</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B</a:t>
            </a:r>
            <a:r>
              <a:rPr kumimoji="0" lang="zh-CN" altLang="en-US" sz="2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．某作家说自己的写作经历过“把好人当坏人写，把坏人当好人写，把自己当罪人写”三个阶段，这体现了他对人物性格模糊性的重视。</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C</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．曹禺在</a:t>
            </a: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雷雨</a:t>
            </a: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中塑造的周朴园这一人物，既伪善霸道，又对侍萍怀有某种真挚的情感，具有很强的性格元素模糊性。</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D</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．鲁迅在</a:t>
            </a: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祝福</a:t>
            </a:r>
            <a:r>
              <a:rPr kumimoji="0" lang="en-US" altLang="zh-CN"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altLang="en-US" sz="28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中通过“我”的的叙述，来展现祥林嫂性格元素的模糊性，而“我”自身性格元素的模糊性是缺失的。</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checkerboard(across)">
                                      <p:cBhvr>
                                        <p:cTn id="7" dur="5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251520" y="0"/>
            <a:ext cx="8712968"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en-US" altLang="zh-CN" sz="36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2015</a:t>
            </a:r>
            <a:r>
              <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年北京卷</a:t>
            </a:r>
            <a:endParaRPr kumimoji="0" lang="zh-CN" altLang="en-US" sz="3600" b="1" i="0" u="none" strike="noStrike" cap="none" normalizeH="0" baseline="0" dirty="0" smtClean="0">
              <a:ln>
                <a:noFill/>
              </a:ln>
              <a:solidFill>
                <a:srgbClr val="FF0000"/>
              </a:solidFill>
              <a:effectLst/>
              <a:latin typeface="黑体" pitchFamily="49" charset="-122"/>
              <a:ea typeface="黑体" pitchFamily="49" charset="-122"/>
              <a:cs typeface="宋体" pitchFamily="2" charset="-122"/>
            </a:endParaRPr>
          </a:p>
          <a:p>
            <a:pPr marL="0" marR="0" lvl="0" indent="268288" algn="l" defTabSz="914400" rtl="0" eaLnBrk="0" fontAlgn="base" latinLnBrk="0" hangingPunct="0">
              <a:lnSpc>
                <a:spcPct val="100000"/>
              </a:lnSpc>
              <a:spcBef>
                <a:spcPct val="0"/>
              </a:spcBef>
              <a:spcAft>
                <a:spcPct val="0"/>
              </a:spcAft>
              <a:buClrTx/>
              <a:buSzTx/>
              <a:tabLst/>
            </a:pP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方正大黑简体"/>
              </a:rPr>
              <a:t>三、本大题共</a:t>
            </a:r>
            <a:r>
              <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方正大黑简体"/>
              </a:rPr>
              <a:t>4</a:t>
            </a: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方正大黑简体"/>
              </a:rPr>
              <a:t>小题，共</a:t>
            </a:r>
            <a:r>
              <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方正大黑简体"/>
              </a:rPr>
              <a:t>18</a:t>
            </a: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方正大黑简体"/>
              </a:rPr>
              <a:t>分。</a:t>
            </a:r>
            <a:endParaRPr kumimoji="0" lang="zh-CN" altLang="en-US" sz="3200" b="1" i="0" u="none" strike="noStrike" cap="none" normalizeH="0" baseline="0" dirty="0" smtClean="0">
              <a:ln>
                <a:noFill/>
              </a:ln>
              <a:solidFill>
                <a:srgbClr val="0000CC"/>
              </a:solidFill>
              <a:effectLst/>
              <a:latin typeface="Arial" pitchFamily="34" charset="0"/>
              <a:ea typeface="宋体" pitchFamily="2" charset="-122"/>
              <a:cs typeface="宋体" pitchFamily="2" charset="-122"/>
            </a:endParaRPr>
          </a:p>
          <a:p>
            <a:pPr marL="0" marR="0" lvl="0" indent="268288"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方正大黑简体"/>
              </a:rPr>
              <a:t>阅读下面这首词，完成</a:t>
            </a:r>
            <a:r>
              <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方正大黑简体"/>
              </a:rPr>
              <a:t>16-19</a:t>
            </a: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方正大黑简体"/>
              </a:rPr>
              <a:t>题。</a:t>
            </a:r>
            <a:endParaRPr kumimoji="0" lang="zh-CN" altLang="en-US" sz="3200" b="1" i="0" u="none" strike="noStrike" cap="none" normalizeH="0" baseline="0" dirty="0" smtClean="0">
              <a:ln>
                <a:noFill/>
              </a:ln>
              <a:solidFill>
                <a:srgbClr val="0000CC"/>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                                醉翁操</a:t>
            </a:r>
            <a:r>
              <a:rPr kumimoji="0" lang="en-US" altLang="zh-CN" sz="3200" b="1" i="0" u="none" strike="noStrike" cap="none" normalizeH="0" baseline="30000" dirty="0" smtClean="0">
                <a:ln>
                  <a:noFill/>
                </a:ln>
                <a:solidFill>
                  <a:srgbClr val="0000CC"/>
                </a:solidFill>
                <a:effectLst/>
                <a:latin typeface="Calibri" pitchFamily="34" charset="0"/>
                <a:ea typeface="宋体" pitchFamily="2" charset="-122"/>
                <a:cs typeface="Times New Roman" pitchFamily="18" charset="0"/>
              </a:rPr>
              <a:t>【1】</a:t>
            </a:r>
            <a:r>
              <a:rPr kumimoji="0" lang="en-US" altLang="zh-CN" sz="3200" b="1" i="0" u="none" strike="noStrike" cap="none" normalizeH="0" dirty="0" smtClean="0">
                <a:ln>
                  <a:noFill/>
                </a:ln>
                <a:solidFill>
                  <a:srgbClr val="0000CC"/>
                </a:solidFill>
                <a:effectLst/>
                <a:latin typeface="Calibri" pitchFamily="34" charset="0"/>
                <a:ea typeface="宋体" pitchFamily="2" charset="-122"/>
                <a:cs typeface="Times New Roman" pitchFamily="18" charset="0"/>
              </a:rPr>
              <a:t>           </a:t>
            </a:r>
            <a:r>
              <a:rPr kumimoji="0" lang="zh-CN" altLang="en-US"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rPr>
              <a:t>苏 轼</a:t>
            </a:r>
            <a:endPar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3200" b="1" i="0" u="none" strike="noStrike" cap="none" normalizeH="0" baseline="0" dirty="0" smtClean="0">
              <a:ln>
                <a:noFill/>
              </a:ln>
              <a:solidFill>
                <a:srgbClr val="0000CC"/>
              </a:solidFill>
              <a:effectLst/>
              <a:latin typeface="Calibri" pitchFamily="34" charset="0"/>
              <a:ea typeface="宋体" pitchFamily="2" charset="-122"/>
              <a:cs typeface="Times New Roman" pitchFamily="18" charset="0"/>
            </a:endParaRPr>
          </a:p>
          <a:p>
            <a:pPr lvl="0"/>
            <a:r>
              <a:rPr lang="en-US" altLang="zh-CN" sz="3200" b="1" dirty="0" smtClean="0">
                <a:solidFill>
                  <a:srgbClr val="0000CC"/>
                </a:solidFill>
                <a:latin typeface="Calibri" pitchFamily="34" charset="0"/>
                <a:ea typeface="宋体" pitchFamily="2" charset="-122"/>
                <a:cs typeface="Times New Roman" pitchFamily="18" charset="0"/>
              </a:rPr>
              <a:t>16</a:t>
            </a:r>
            <a:r>
              <a:rPr lang="zh-CN" altLang="en-US" sz="3200" b="1" dirty="0" smtClean="0">
                <a:solidFill>
                  <a:srgbClr val="0000CC"/>
                </a:solidFill>
                <a:latin typeface="Calibri" pitchFamily="34" charset="0"/>
                <a:ea typeface="宋体" pitchFamily="2" charset="-122"/>
                <a:cs typeface="Times New Roman" pitchFamily="18" charset="0"/>
              </a:rPr>
              <a:t>、</a:t>
            </a:r>
            <a:r>
              <a:rPr lang="zh-CN" altLang="zh-CN" sz="3200" b="1" dirty="0" smtClean="0">
                <a:solidFill>
                  <a:srgbClr val="0000CC"/>
                </a:solidFill>
              </a:rPr>
              <a:t>下列对本词的理解，不正确的一项是（</a:t>
            </a:r>
            <a:r>
              <a:rPr lang="en-US" altLang="zh-CN" sz="3200" b="1" dirty="0" smtClean="0">
                <a:solidFill>
                  <a:srgbClr val="0000CC"/>
                </a:solidFill>
              </a:rPr>
              <a:t>3</a:t>
            </a:r>
            <a:r>
              <a:rPr lang="zh-CN" altLang="zh-CN" sz="3200" b="1" dirty="0" smtClean="0">
                <a:solidFill>
                  <a:srgbClr val="0000CC"/>
                </a:solidFill>
              </a:rPr>
              <a:t>分）</a:t>
            </a:r>
          </a:p>
          <a:p>
            <a:r>
              <a:rPr lang="en-US" altLang="zh-CN" sz="3200" dirty="0" smtClean="0"/>
              <a:t> </a:t>
            </a:r>
            <a:r>
              <a:rPr lang="en-US" altLang="zh-CN" sz="3200" b="1" dirty="0" smtClean="0"/>
              <a:t> </a:t>
            </a:r>
            <a:r>
              <a:rPr lang="en-US" altLang="zh-CN" sz="3200" b="1" dirty="0" smtClean="0">
                <a:solidFill>
                  <a:srgbClr val="FF0000"/>
                </a:solidFill>
                <a:latin typeface="黑体" pitchFamily="49" charset="-122"/>
                <a:ea typeface="黑体" pitchFamily="49" charset="-122"/>
              </a:rPr>
              <a:t>A. </a:t>
            </a:r>
            <a:r>
              <a:rPr lang="zh-CN" altLang="zh-CN" sz="3200" b="1" dirty="0" smtClean="0">
                <a:solidFill>
                  <a:srgbClr val="FF0000"/>
                </a:solidFill>
                <a:latin typeface="黑体" pitchFamily="49" charset="-122"/>
                <a:ea typeface="黑体" pitchFamily="49" charset="-122"/>
              </a:rPr>
              <a:t>“响空山”与王维《山居秋暝》“空山新雨后”的“空山”，都写出了山的空寂。</a:t>
            </a:r>
            <a:endParaRPr lang="zh-CN" altLang="zh-CN" sz="3200" dirty="0" smtClean="0">
              <a:solidFill>
                <a:srgbClr val="FF0000"/>
              </a:solidFill>
              <a:latin typeface="黑体" pitchFamily="49" charset="-122"/>
              <a:ea typeface="黑体" pitchFamily="49" charset="-122"/>
            </a:endParaRPr>
          </a:p>
          <a:p>
            <a:r>
              <a:rPr lang="en-US" altLang="zh-CN" sz="2800" dirty="0" smtClean="0"/>
              <a:t>  </a:t>
            </a:r>
            <a:r>
              <a:rPr lang="en-US" altLang="zh-CN" sz="2800" b="1" dirty="0" smtClean="0"/>
              <a:t>B. </a:t>
            </a:r>
            <a:r>
              <a:rPr lang="zh-CN" altLang="zh-CN" sz="2800" b="1" dirty="0" smtClean="0"/>
              <a:t>“荷蒉”两句以《论语》中荷蒉者对孔子击磬的评价，赞赏醉翁懂得鸣泉之妙。</a:t>
            </a:r>
          </a:p>
          <a:p>
            <a:r>
              <a:rPr lang="en-US" altLang="zh-CN" sz="2800" b="1" dirty="0" smtClean="0"/>
              <a:t>  C. </a:t>
            </a:r>
            <a:r>
              <a:rPr lang="zh-CN" altLang="zh-CN" sz="2800" b="1" dirty="0" smtClean="0"/>
              <a:t>“醉翁去后”两句描写醉翁离开琅琊后，作者空对流泉，以吟诵表达思念之情。</a:t>
            </a:r>
          </a:p>
          <a:p>
            <a:r>
              <a:rPr lang="en-US" altLang="zh-CN" sz="2800" b="1" dirty="0" smtClean="0"/>
              <a:t>  D.  </a:t>
            </a:r>
            <a:r>
              <a:rPr lang="zh-CN" altLang="zh-CN" sz="2800" b="1" dirty="0" smtClean="0"/>
              <a:t>词作最后三句是说醉翁虽已离世，声和流泉的美妙意境却仍然得以留存人间。</a:t>
            </a: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800" b="1" i="0" u="none" strike="noStrike" cap="none" normalizeH="0" baseline="0" dirty="0" smtClean="0">
              <a:ln>
                <a:noFill/>
              </a:ln>
              <a:solidFill>
                <a:srgbClr val="0000CC"/>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79512" y="0"/>
            <a:ext cx="8784976"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3200" b="1" dirty="0" smtClean="0">
                <a:solidFill>
                  <a:srgbClr val="0000CC"/>
                </a:solidFill>
                <a:latin typeface="黑体" pitchFamily="49" charset="-122"/>
                <a:ea typeface="黑体" pitchFamily="49" charset="-122"/>
                <a:cs typeface="Times New Roman" pitchFamily="18" charset="0"/>
              </a:rPr>
              <a:t>2015</a:t>
            </a:r>
            <a:r>
              <a:rPr lang="zh-CN" altLang="en-US" sz="3200" b="1" dirty="0" smtClean="0">
                <a:solidFill>
                  <a:srgbClr val="0000CC"/>
                </a:solidFill>
                <a:latin typeface="黑体" pitchFamily="49" charset="-122"/>
                <a:ea typeface="黑体" pitchFamily="49" charset="-122"/>
                <a:cs typeface="Times New Roman" pitchFamily="18" charset="0"/>
              </a:rPr>
              <a:t>年北京卷</a:t>
            </a:r>
            <a:endParaRPr lang="zh-CN" altLang="en-US" sz="3200" b="1" dirty="0" smtClean="0">
              <a:solidFill>
                <a:srgbClr val="0000CC"/>
              </a:solidFill>
              <a:latin typeface="黑体" pitchFamily="49" charset="-122"/>
              <a:ea typeface="黑体" pitchFamily="49" charset="-122"/>
              <a:cs typeface="宋体" pitchFamily="2" charset="-122"/>
            </a:endParaRPr>
          </a:p>
          <a:p>
            <a:pPr marL="0" marR="0" lvl="0" indent="266700" algn="l" defTabSz="914400" rtl="0" eaLnBrk="1" fontAlgn="base" latinLnBrk="0" hangingPunct="1">
              <a:lnSpc>
                <a:spcPct val="100000"/>
              </a:lnSpc>
              <a:spcBef>
                <a:spcPct val="0"/>
              </a:spcBef>
              <a:spcAft>
                <a:spcPct val="0"/>
              </a:spcAft>
              <a:buClrTx/>
              <a:buSzTx/>
              <a:tabLst/>
            </a:pPr>
            <a:r>
              <a:rPr kumimoji="0" lang="en-US" altLang="zh-CN" sz="32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19</a:t>
            </a:r>
            <a: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Times New Roman" pitchFamily="18" charset="0"/>
              </a:rPr>
              <a:t>、</a:t>
            </a: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欧阳修</a:t>
            </a:r>
            <a:r>
              <a:rPr kumimoji="0" lang="zh-CN" alt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醉翁亭记</a:t>
            </a:r>
            <a:r>
              <a:rPr kumimoji="0" lang="zh-CN" alt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描写了琅琊山的四时景色，表现了作者以山水自适、与民同乐的情怀。与之相比，苏轼这首</a:t>
            </a:r>
            <a:r>
              <a:rPr kumimoji="0" lang="zh-CN" alt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醉翁操</a:t>
            </a:r>
            <a:r>
              <a:rPr kumimoji="0" lang="zh-CN" alt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a:t>
            </a:r>
            <a:r>
              <a:rPr kumimoji="0" 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所描写的景色和表现的情怀有何不同？（</a:t>
            </a:r>
            <a:r>
              <a:rPr kumimoji="0" lang="en-US" altLang="zh-CN"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6</a:t>
            </a:r>
            <a:r>
              <a:rPr kumimoji="0" lang="zh-CN" altLang="en-US" sz="3200" b="1" i="0" u="none" strike="noStrike" cap="none" normalizeH="0" baseline="0" dirty="0" smtClean="0">
                <a:ln>
                  <a:noFill/>
                </a:ln>
                <a:solidFill>
                  <a:srgbClr val="FF0000"/>
                </a:solidFill>
                <a:effectLst/>
                <a:latin typeface="黑体" pitchFamily="49" charset="-122"/>
                <a:ea typeface="黑体" pitchFamily="49" charset="-122"/>
                <a:cs typeface="Times New Roman" pitchFamily="18" charset="0"/>
              </a:rPr>
              <a:t>分）</a:t>
            </a:r>
            <a:endParaRPr kumimoji="0" lang="zh-CN" altLang="en-US" sz="3200" b="0" i="0" u="none" strike="noStrike" cap="none" normalizeH="0" baseline="0" dirty="0" smtClean="0">
              <a:ln>
                <a:noFill/>
              </a:ln>
              <a:solidFill>
                <a:schemeClr val="tx1"/>
              </a:solidFill>
              <a:effectLst/>
              <a:latin typeface="黑体" pitchFamily="49" charset="-122"/>
              <a:ea typeface="黑体" pitchFamily="49" charset="-122"/>
              <a:cs typeface="宋体" pitchFamily="2" charset="-122"/>
            </a:endParaRPr>
          </a:p>
        </p:txBody>
      </p:sp>
      <p:sp>
        <p:nvSpPr>
          <p:cNvPr id="3" name="TextBox 2"/>
          <p:cNvSpPr txBox="1"/>
          <p:nvPr/>
        </p:nvSpPr>
        <p:spPr>
          <a:xfrm>
            <a:off x="179512" y="2564904"/>
            <a:ext cx="8712968" cy="2062103"/>
          </a:xfrm>
          <a:prstGeom prst="rect">
            <a:avLst/>
          </a:prstGeom>
          <a:noFill/>
        </p:spPr>
        <p:txBody>
          <a:bodyPr wrap="square" rtlCol="0">
            <a:spAutoFit/>
          </a:bodyPr>
          <a:lstStyle/>
          <a:p>
            <a:r>
              <a:rPr lang="en-US" altLang="zh-CN" sz="3200" b="1" dirty="0" smtClean="0">
                <a:solidFill>
                  <a:srgbClr val="0000CC"/>
                </a:solidFill>
                <a:latin typeface="黑体" pitchFamily="49" charset="-122"/>
                <a:ea typeface="黑体" pitchFamily="49" charset="-122"/>
              </a:rPr>
              <a:t>2015</a:t>
            </a:r>
            <a:r>
              <a:rPr lang="zh-CN" altLang="en-US" sz="3200" b="1" dirty="0" smtClean="0">
                <a:solidFill>
                  <a:srgbClr val="0000CC"/>
                </a:solidFill>
                <a:latin typeface="黑体" pitchFamily="49" charset="-122"/>
                <a:ea typeface="黑体" pitchFamily="49" charset="-122"/>
              </a:rPr>
              <a:t>新课标卷</a:t>
            </a:r>
            <a:r>
              <a:rPr lang="en-US" altLang="zh-CN" sz="3200" b="1" dirty="0" smtClean="0">
                <a:solidFill>
                  <a:srgbClr val="0000CC"/>
                </a:solidFill>
                <a:latin typeface="黑体" pitchFamily="49" charset="-122"/>
                <a:ea typeface="黑体" pitchFamily="49" charset="-122"/>
              </a:rPr>
              <a:t>II</a:t>
            </a:r>
          </a:p>
          <a:p>
            <a:r>
              <a:rPr lang="zh-CN" altLang="zh-CN" sz="3200" b="1" dirty="0" smtClean="0">
                <a:solidFill>
                  <a:srgbClr val="FF0000"/>
                </a:solidFill>
                <a:latin typeface="黑体" pitchFamily="49" charset="-122"/>
                <a:ea typeface="黑体" pitchFamily="49" charset="-122"/>
              </a:rPr>
              <a:t>（</a:t>
            </a:r>
            <a:r>
              <a:rPr lang="en-US" altLang="zh-CN" sz="3200" b="1" dirty="0" smtClean="0">
                <a:solidFill>
                  <a:srgbClr val="FF0000"/>
                </a:solidFill>
                <a:latin typeface="黑体" pitchFamily="49" charset="-122"/>
                <a:ea typeface="黑体" pitchFamily="49" charset="-122"/>
              </a:rPr>
              <a:t>4</a:t>
            </a:r>
            <a:r>
              <a:rPr lang="zh-CN" altLang="zh-CN" sz="3200" b="1" dirty="0" smtClean="0">
                <a:solidFill>
                  <a:srgbClr val="FF0000"/>
                </a:solidFill>
                <a:latin typeface="黑体" pitchFamily="49" charset="-122"/>
                <a:ea typeface="黑体" pitchFamily="49" charset="-122"/>
              </a:rPr>
              <a:t>）老汪这一形象与鲁迅笔下的孔乙己在性情气质上有不少相似之处，但二</a:t>
            </a:r>
            <a:r>
              <a:rPr lang="zh-CN" altLang="zh-CN" sz="3200" b="1" dirty="0" smtClean="0">
                <a:solidFill>
                  <a:srgbClr val="FF0000"/>
                </a:solidFill>
                <a:latin typeface="黑体" pitchFamily="49" charset="-122"/>
                <a:ea typeface="黑体" pitchFamily="49" charset="-122"/>
              </a:rPr>
              <a:t>人</a:t>
            </a:r>
            <a:r>
              <a:rPr lang="zh-CN" altLang="en-US" sz="3200" b="1" dirty="0" smtClean="0">
                <a:solidFill>
                  <a:srgbClr val="FF0000"/>
                </a:solidFill>
                <a:latin typeface="黑体" pitchFamily="49" charset="-122"/>
                <a:ea typeface="黑体" pitchFamily="49" charset="-122"/>
              </a:rPr>
              <a:t>精</a:t>
            </a:r>
            <a:r>
              <a:rPr lang="zh-CN" altLang="zh-CN" sz="3200" b="1" dirty="0" smtClean="0">
                <a:solidFill>
                  <a:srgbClr val="FF0000"/>
                </a:solidFill>
                <a:latin typeface="黑体" pitchFamily="49" charset="-122"/>
                <a:ea typeface="黑体" pitchFamily="49" charset="-122"/>
              </a:rPr>
              <a:t>神困境</a:t>
            </a:r>
            <a:r>
              <a:rPr lang="zh-CN" altLang="zh-CN" sz="3200" b="1" dirty="0" smtClean="0">
                <a:solidFill>
                  <a:srgbClr val="FF0000"/>
                </a:solidFill>
                <a:latin typeface="黑体" pitchFamily="49" charset="-122"/>
                <a:ea typeface="黑体" pitchFamily="49" charset="-122"/>
              </a:rPr>
              <a:t>的根源实则</a:t>
            </a:r>
            <a:r>
              <a:rPr lang="zh-CN" altLang="zh-CN" sz="3200" b="1" dirty="0" smtClean="0">
                <a:solidFill>
                  <a:srgbClr val="FF0000"/>
                </a:solidFill>
                <a:latin typeface="黑体" pitchFamily="49" charset="-122"/>
                <a:ea typeface="黑体" pitchFamily="49" charset="-122"/>
              </a:rPr>
              <a:t>不同</a:t>
            </a:r>
            <a:r>
              <a:rPr lang="en-US" altLang="zh-CN" sz="3200" b="1" dirty="0" smtClean="0">
                <a:solidFill>
                  <a:srgbClr val="FF0000"/>
                </a:solidFill>
                <a:latin typeface="黑体" pitchFamily="49" charset="-122"/>
                <a:ea typeface="黑体" pitchFamily="49" charset="-122"/>
              </a:rPr>
              <a:t>.</a:t>
            </a:r>
            <a:r>
              <a:rPr lang="zh-CN" altLang="zh-CN" sz="3200" b="1" dirty="0" smtClean="0">
                <a:solidFill>
                  <a:srgbClr val="FF0000"/>
                </a:solidFill>
                <a:latin typeface="黑体" pitchFamily="49" charset="-122"/>
                <a:ea typeface="黑体" pitchFamily="49" charset="-122"/>
              </a:rPr>
              <a:t>请</a:t>
            </a:r>
            <a:r>
              <a:rPr lang="zh-CN" altLang="zh-CN" sz="3200" b="1" dirty="0" smtClean="0">
                <a:solidFill>
                  <a:srgbClr val="FF0000"/>
                </a:solidFill>
                <a:latin typeface="黑体" pitchFamily="49" charset="-122"/>
                <a:ea typeface="黑体" pitchFamily="49" charset="-122"/>
              </a:rPr>
              <a:t>简要分析这种相似与不同。</a:t>
            </a:r>
            <a:r>
              <a:rPr lang="en-US" altLang="zh-CN" sz="3200" b="1" dirty="0" smtClean="0">
                <a:solidFill>
                  <a:srgbClr val="FF0000"/>
                </a:solidFill>
                <a:latin typeface="黑体" pitchFamily="49" charset="-122"/>
                <a:ea typeface="黑体" pitchFamily="49" charset="-122"/>
              </a:rPr>
              <a:t>(8</a:t>
            </a:r>
            <a:r>
              <a:rPr lang="zh-CN" altLang="zh-CN" sz="3200" b="1" dirty="0" smtClean="0">
                <a:solidFill>
                  <a:srgbClr val="FF0000"/>
                </a:solidFill>
                <a:latin typeface="黑体" pitchFamily="49" charset="-122"/>
                <a:ea typeface="黑体" pitchFamily="49" charset="-122"/>
              </a:rPr>
              <a:t>分</a:t>
            </a:r>
            <a:r>
              <a:rPr lang="en-US" altLang="zh-CN" sz="3200" b="1" dirty="0" smtClean="0">
                <a:solidFill>
                  <a:srgbClr val="FF0000"/>
                </a:solidFill>
                <a:latin typeface="黑体" pitchFamily="49" charset="-122"/>
                <a:ea typeface="黑体" pitchFamily="49" charset="-122"/>
              </a:rPr>
              <a:t>)</a:t>
            </a:r>
            <a:endParaRPr lang="zh-CN" altLang="zh-CN" sz="3200" b="1" dirty="0">
              <a:solidFill>
                <a:srgbClr val="FF0000"/>
              </a:solidFill>
              <a:latin typeface="黑体" pitchFamily="49" charset="-122"/>
              <a:ea typeface="黑体" pitchFamily="49" charset="-122"/>
            </a:endParaRPr>
          </a:p>
        </p:txBody>
      </p:sp>
      <p:sp>
        <p:nvSpPr>
          <p:cNvPr id="4" name="TextBox 3"/>
          <p:cNvSpPr txBox="1"/>
          <p:nvPr/>
        </p:nvSpPr>
        <p:spPr>
          <a:xfrm>
            <a:off x="179512" y="4795897"/>
            <a:ext cx="8784976" cy="1569660"/>
          </a:xfrm>
          <a:prstGeom prst="rect">
            <a:avLst/>
          </a:prstGeom>
          <a:noFill/>
        </p:spPr>
        <p:txBody>
          <a:bodyPr wrap="square" rtlCol="0">
            <a:spAutoFit/>
          </a:bodyPr>
          <a:lstStyle/>
          <a:p>
            <a:pPr lvl="0" eaLnBrk="0" fontAlgn="base" hangingPunct="0">
              <a:spcBef>
                <a:spcPct val="0"/>
              </a:spcBef>
              <a:spcAft>
                <a:spcPct val="0"/>
              </a:spcAft>
            </a:pPr>
            <a:r>
              <a:rPr lang="en-US" altLang="zh-CN" sz="3200" b="1" dirty="0" smtClean="0">
                <a:solidFill>
                  <a:srgbClr val="0000CC"/>
                </a:solidFill>
                <a:latin typeface="黑体" pitchFamily="49" charset="-122"/>
                <a:ea typeface="黑体" pitchFamily="49" charset="-122"/>
                <a:cs typeface="宋体" pitchFamily="2" charset="-122"/>
              </a:rPr>
              <a:t>2015</a:t>
            </a:r>
            <a:r>
              <a:rPr lang="zh-CN" altLang="en-US" sz="3200" b="1" dirty="0" smtClean="0">
                <a:solidFill>
                  <a:srgbClr val="0000CC"/>
                </a:solidFill>
                <a:latin typeface="黑体" pitchFamily="49" charset="-122"/>
                <a:ea typeface="黑体" pitchFamily="49" charset="-122"/>
                <a:cs typeface="宋体" pitchFamily="2" charset="-122"/>
              </a:rPr>
              <a:t>新课标卷</a:t>
            </a:r>
            <a:r>
              <a:rPr lang="en-US" altLang="zh-CN" sz="3200" b="1" dirty="0" smtClean="0">
                <a:solidFill>
                  <a:srgbClr val="0000CC"/>
                </a:solidFill>
                <a:latin typeface="黑体" pitchFamily="49" charset="-122"/>
                <a:ea typeface="黑体" pitchFamily="49" charset="-122"/>
                <a:cs typeface="宋体" pitchFamily="2" charset="-122"/>
              </a:rPr>
              <a:t>I</a:t>
            </a:r>
          </a:p>
          <a:p>
            <a:pPr lvl="0" eaLnBrk="0" fontAlgn="base" hangingPunct="0">
              <a:spcBef>
                <a:spcPct val="0"/>
              </a:spcBef>
              <a:spcAft>
                <a:spcPct val="0"/>
              </a:spcAft>
            </a:pPr>
            <a:r>
              <a:rPr lang="en-US" altLang="zh-CN" sz="3200" b="1" dirty="0" smtClean="0">
                <a:solidFill>
                  <a:srgbClr val="FF0000"/>
                </a:solidFill>
                <a:latin typeface="黑体" pitchFamily="49" charset="-122"/>
                <a:ea typeface="黑体" pitchFamily="49" charset="-122"/>
                <a:cs typeface="宋体" pitchFamily="2" charset="-122"/>
              </a:rPr>
              <a:t>8</a:t>
            </a:r>
            <a:r>
              <a:rPr lang="zh-CN" altLang="en-US" sz="3200" b="1" dirty="0" smtClean="0">
                <a:solidFill>
                  <a:srgbClr val="FF0000"/>
                </a:solidFill>
                <a:latin typeface="黑体" pitchFamily="49" charset="-122"/>
                <a:ea typeface="黑体" pitchFamily="49" charset="-122"/>
                <a:cs typeface="宋体" pitchFamily="2" charset="-122"/>
              </a:rPr>
              <a:t>．与</a:t>
            </a:r>
            <a:r>
              <a:rPr lang="en-US" altLang="zh-CN" sz="3200" b="1" dirty="0" smtClean="0">
                <a:solidFill>
                  <a:srgbClr val="FF0000"/>
                </a:solidFill>
                <a:latin typeface="黑体" pitchFamily="49" charset="-122"/>
                <a:ea typeface="黑体" pitchFamily="49" charset="-122"/>
                <a:cs typeface="宋体" pitchFamily="2" charset="-122"/>
              </a:rPr>
              <a:t>《</a:t>
            </a:r>
            <a:r>
              <a:rPr lang="zh-CN" altLang="en-US" sz="3200" b="1" dirty="0" smtClean="0">
                <a:solidFill>
                  <a:srgbClr val="FF0000"/>
                </a:solidFill>
                <a:latin typeface="黑体" pitchFamily="49" charset="-122"/>
                <a:ea typeface="黑体" pitchFamily="49" charset="-122"/>
                <a:cs typeface="宋体" pitchFamily="2" charset="-122"/>
              </a:rPr>
              <a:t>白雪歌送武判官归京</a:t>
            </a:r>
            <a:r>
              <a:rPr lang="en-US" altLang="zh-CN" sz="3200" b="1" dirty="0" smtClean="0">
                <a:solidFill>
                  <a:srgbClr val="FF0000"/>
                </a:solidFill>
                <a:latin typeface="黑体" pitchFamily="49" charset="-122"/>
                <a:ea typeface="黑体" pitchFamily="49" charset="-122"/>
                <a:cs typeface="宋体" pitchFamily="2" charset="-122"/>
              </a:rPr>
              <a:t>》</a:t>
            </a:r>
            <a:r>
              <a:rPr lang="zh-CN" altLang="en-US" sz="3200" b="1" dirty="0" smtClean="0">
                <a:solidFill>
                  <a:srgbClr val="FF0000"/>
                </a:solidFill>
                <a:latin typeface="黑体" pitchFamily="49" charset="-122"/>
                <a:ea typeface="黑体" pitchFamily="49" charset="-122"/>
                <a:cs typeface="宋体" pitchFamily="2" charset="-122"/>
              </a:rPr>
              <a:t>相比，本诗描写塞外景物的角度有何不同？请简要分析。</a:t>
            </a:r>
            <a:r>
              <a:rPr lang="en-US" altLang="zh-CN" sz="3200" b="1" dirty="0" smtClean="0">
                <a:solidFill>
                  <a:srgbClr val="FF0000"/>
                </a:solidFill>
                <a:latin typeface="黑体" pitchFamily="49" charset="-122"/>
                <a:ea typeface="黑体" pitchFamily="49" charset="-122"/>
                <a:cs typeface="宋体" pitchFamily="2" charset="-122"/>
              </a:rPr>
              <a:t>(5</a:t>
            </a:r>
            <a:r>
              <a:rPr lang="zh-CN" altLang="en-US" sz="3200" b="1" dirty="0" smtClean="0">
                <a:solidFill>
                  <a:srgbClr val="FF0000"/>
                </a:solidFill>
                <a:latin typeface="黑体" pitchFamily="49" charset="-122"/>
                <a:ea typeface="黑体" pitchFamily="49" charset="-122"/>
                <a:cs typeface="宋体" pitchFamily="2" charset="-122"/>
              </a:rPr>
              <a:t>分）</a:t>
            </a:r>
            <a:endParaRPr lang="zh-CN" altLang="en-US" sz="3200" dirty="0" smtClean="0">
              <a:latin typeface="黑体" pitchFamily="49" charset="-122"/>
              <a:ea typeface="黑体" pitchFamily="49"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withEffect">
                                  <p:stCondLst>
                                    <p:cond delay="0"/>
                                  </p:stCondLst>
                                  <p:childTnLst>
                                    <p:set>
                                      <p:cBhvr>
                                        <p:cTn id="6" dur="1" fill="hold">
                                          <p:stCondLst>
                                            <p:cond delay="0"/>
                                          </p:stCondLst>
                                        </p:cTn>
                                        <p:tgtEl>
                                          <p:spTgt spid="30721"/>
                                        </p:tgtEl>
                                        <p:attrNameLst>
                                          <p:attrName>style.visibility</p:attrName>
                                        </p:attrNameLst>
                                      </p:cBhvr>
                                      <p:to>
                                        <p:strVal val="visible"/>
                                      </p:to>
                                    </p:set>
                                    <p:anim calcmode="lin" valueType="num">
                                      <p:cBhvr additive="base">
                                        <p:cTn id="7" dur="2000" fill="hold"/>
                                        <p:tgtEl>
                                          <p:spTgt spid="30721"/>
                                        </p:tgtEl>
                                        <p:attrNameLst>
                                          <p:attrName>ppt_x</p:attrName>
                                        </p:attrNameLst>
                                      </p:cBhvr>
                                      <p:tavLst>
                                        <p:tav tm="0">
                                          <p:val>
                                            <p:strVal val="0-#ppt_w/2"/>
                                          </p:val>
                                        </p:tav>
                                        <p:tav tm="100000">
                                          <p:val>
                                            <p:strVal val="#ppt_x"/>
                                          </p:val>
                                        </p:tav>
                                      </p:tavLst>
                                    </p:anim>
                                    <p:anim calcmode="lin" valueType="num">
                                      <p:cBhvr additive="base">
                                        <p:cTn id="8" dur="2000" fill="hold"/>
                                        <p:tgtEl>
                                          <p:spTgt spid="307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79512" y="179248"/>
            <a:ext cx="8784976"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altLang="zh-CN" sz="4000" b="1" dirty="0" smtClean="0">
                <a:solidFill>
                  <a:srgbClr val="FF0000"/>
                </a:solidFill>
                <a:latin typeface="黑体" pitchFamily="49" charset="-122"/>
                <a:ea typeface="黑体" pitchFamily="49" charset="-122"/>
                <a:cs typeface="Times New Roman" pitchFamily="18" charset="0"/>
              </a:rPr>
              <a:t>2015</a:t>
            </a:r>
            <a:r>
              <a:rPr lang="zh-CN" altLang="en-US" sz="4000" b="1" dirty="0" smtClean="0">
                <a:solidFill>
                  <a:srgbClr val="FF0000"/>
                </a:solidFill>
                <a:latin typeface="黑体" pitchFamily="49" charset="-122"/>
                <a:ea typeface="黑体" pitchFamily="49" charset="-122"/>
                <a:cs typeface="Times New Roman" pitchFamily="18" charset="0"/>
              </a:rPr>
              <a:t>年北京卷</a:t>
            </a:r>
            <a:endParaRPr lang="zh-CN" altLang="en-US" sz="4000" b="1" dirty="0" smtClean="0">
              <a:solidFill>
                <a:srgbClr val="FF0000"/>
              </a:solidFill>
              <a:latin typeface="黑体" pitchFamily="49" charset="-122"/>
              <a:ea typeface="黑体" pitchFamily="49" charset="-122"/>
              <a:cs typeface="宋体" pitchFamily="2" charset="-122"/>
            </a:endParaRPr>
          </a:p>
          <a:p>
            <a:pPr lvl="0" fontAlgn="base">
              <a:spcBef>
                <a:spcPct val="0"/>
              </a:spcBef>
              <a:spcAft>
                <a:spcPct val="0"/>
              </a:spcAft>
            </a:pPr>
            <a:r>
              <a:rPr lang="en-US" altLang="zh-CN" sz="2800" b="1" dirty="0" smtClean="0">
                <a:latin typeface="Calibri" pitchFamily="34" charset="0"/>
                <a:ea typeface="宋体" pitchFamily="2" charset="-122"/>
                <a:cs typeface="Times New Roman" pitchFamily="18" charset="0"/>
              </a:rPr>
              <a:t>17</a:t>
            </a:r>
            <a:r>
              <a:rPr lang="zh-CN" altLang="en-US" sz="2800" b="1" dirty="0" smtClean="0">
                <a:latin typeface="Calibri" pitchFamily="34" charset="0"/>
                <a:ea typeface="宋体" pitchFamily="2" charset="-122"/>
                <a:cs typeface="Times New Roman" pitchFamily="18" charset="0"/>
              </a:rPr>
              <a:t>、</a:t>
            </a:r>
            <a:r>
              <a:rPr lang="zh-CN" altLang="zh-CN" sz="2800" b="1" dirty="0" smtClean="0">
                <a:latin typeface="Calibri" pitchFamily="34" charset="0"/>
                <a:ea typeface="宋体" pitchFamily="2" charset="-122"/>
                <a:cs typeface="Times New Roman" pitchFamily="18" charset="0"/>
              </a:rPr>
              <a:t>词作开篇几句运用了</a:t>
            </a:r>
            <a:r>
              <a:rPr lang="zh-CN" altLang="zh-CN" sz="2800" b="1" dirty="0" smtClean="0">
                <a:solidFill>
                  <a:srgbClr val="FF0000"/>
                </a:solidFill>
                <a:latin typeface="Calibri" pitchFamily="34" charset="0"/>
                <a:ea typeface="宋体" pitchFamily="2" charset="-122"/>
                <a:cs typeface="Times New Roman" pitchFamily="18" charset="0"/>
              </a:rPr>
              <a:t>以声写声</a:t>
            </a:r>
            <a:r>
              <a:rPr lang="zh-CN" altLang="zh-CN" sz="2800" b="1" dirty="0" smtClean="0">
                <a:latin typeface="Calibri" pitchFamily="34" charset="0"/>
                <a:ea typeface="宋体" pitchFamily="2" charset="-122"/>
                <a:cs typeface="Times New Roman" pitchFamily="18" charset="0"/>
              </a:rPr>
              <a:t>的手法，用玉声形容泉声的清亮圆润。按照要求，完成下列各题。（</a:t>
            </a:r>
            <a:r>
              <a:rPr lang="en-US" altLang="zh-CN" sz="2800" b="1" dirty="0" smtClean="0">
                <a:latin typeface="Calibri" pitchFamily="34" charset="0"/>
                <a:ea typeface="宋体" pitchFamily="2" charset="-122"/>
                <a:cs typeface="Times New Roman" pitchFamily="18" charset="0"/>
              </a:rPr>
              <a:t>5</a:t>
            </a:r>
            <a:r>
              <a:rPr lang="zh-CN" altLang="en-US" sz="2800" b="1" dirty="0" smtClean="0">
                <a:latin typeface="Calibri" pitchFamily="34" charset="0"/>
                <a:ea typeface="宋体" pitchFamily="2" charset="-122"/>
                <a:cs typeface="Times New Roman" pitchFamily="18" charset="0"/>
              </a:rPr>
              <a:t>分）</a:t>
            </a:r>
            <a:endParaRPr lang="zh-CN" altLang="en-US" sz="2800" b="1" dirty="0" smtClean="0">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400" b="1" dirty="0" smtClean="0">
                <a:solidFill>
                  <a:srgbClr val="0000CC"/>
                </a:solidFill>
                <a:latin typeface="Calibri" pitchFamily="34" charset="0"/>
                <a:ea typeface="宋体" pitchFamily="2" charset="-122"/>
                <a:cs typeface="Times New Roman" pitchFamily="18" charset="0"/>
              </a:rPr>
              <a:t>   ① 下列诗句，没有运用这种手法的一项是（</a:t>
            </a:r>
            <a:r>
              <a:rPr lang="en-US" altLang="zh-CN" sz="2400" b="1" dirty="0" smtClean="0">
                <a:solidFill>
                  <a:srgbClr val="0000CC"/>
                </a:solidFill>
                <a:latin typeface="Calibri" pitchFamily="34" charset="0"/>
                <a:ea typeface="宋体" pitchFamily="2" charset="-122"/>
                <a:cs typeface="Times New Roman" pitchFamily="18" charset="0"/>
              </a:rPr>
              <a:t>3</a:t>
            </a:r>
            <a:r>
              <a:rPr lang="zh-CN" altLang="en-US" sz="2400" b="1" dirty="0" smtClean="0">
                <a:solidFill>
                  <a:srgbClr val="0000CC"/>
                </a:solidFill>
                <a:latin typeface="Calibri" pitchFamily="34" charset="0"/>
                <a:ea typeface="宋体" pitchFamily="2" charset="-122"/>
                <a:cs typeface="Times New Roman" pitchFamily="18" charset="0"/>
              </a:rPr>
              <a:t>分）</a:t>
            </a:r>
            <a:endParaRPr lang="zh-CN" altLang="en-US" sz="2400" b="1" dirty="0" smtClean="0">
              <a:solidFill>
                <a:srgbClr val="0000CC"/>
              </a:solidFill>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400" b="1" dirty="0" smtClean="0">
                <a:solidFill>
                  <a:srgbClr val="0000CC"/>
                </a:solidFill>
                <a:latin typeface="Calibri" pitchFamily="34" charset="0"/>
                <a:ea typeface="宋体" pitchFamily="2" charset="-122"/>
                <a:cs typeface="Times New Roman" pitchFamily="18" charset="0"/>
              </a:rPr>
              <a:t>   </a:t>
            </a:r>
            <a:r>
              <a:rPr lang="en-US" altLang="zh-CN" sz="2400" b="1" dirty="0" smtClean="0">
                <a:solidFill>
                  <a:srgbClr val="0000CC"/>
                </a:solidFill>
                <a:latin typeface="Calibri" pitchFamily="34" charset="0"/>
                <a:ea typeface="宋体" pitchFamily="2" charset="-122"/>
                <a:cs typeface="Times New Roman" pitchFamily="18" charset="0"/>
              </a:rPr>
              <a:t>A. </a:t>
            </a:r>
            <a:r>
              <a:rPr lang="zh-CN" altLang="en-US" sz="2400" b="1" dirty="0" smtClean="0">
                <a:solidFill>
                  <a:srgbClr val="0000CC"/>
                </a:solidFill>
                <a:latin typeface="Calibri" pitchFamily="34" charset="0"/>
                <a:ea typeface="宋体" pitchFamily="2" charset="-122"/>
                <a:cs typeface="Times New Roman" pitchFamily="18" charset="0"/>
              </a:rPr>
              <a:t>龙吟虎啸一时发，万籁百泉相与秋。李颀</a:t>
            </a:r>
            <a:r>
              <a:rPr lang="en-US" altLang="zh-CN" sz="2400" b="1" dirty="0" smtClean="0">
                <a:solidFill>
                  <a:srgbClr val="0000CC"/>
                </a:solidFill>
                <a:latin typeface="Calibri" pitchFamily="34" charset="0"/>
                <a:ea typeface="宋体" pitchFamily="2" charset="-122"/>
                <a:cs typeface="Times New Roman" pitchFamily="18" charset="0"/>
              </a:rPr>
              <a:t>《</a:t>
            </a:r>
            <a:r>
              <a:rPr lang="zh-CN" altLang="en-US" sz="2400" b="1" dirty="0" smtClean="0">
                <a:solidFill>
                  <a:srgbClr val="0000CC"/>
                </a:solidFill>
                <a:latin typeface="Calibri" pitchFamily="34" charset="0"/>
                <a:ea typeface="宋体" pitchFamily="2" charset="-122"/>
                <a:cs typeface="Times New Roman" pitchFamily="18" charset="0"/>
              </a:rPr>
              <a:t>听安万善吹觱篥歌</a:t>
            </a:r>
            <a:r>
              <a:rPr lang="en-US" altLang="zh-CN" sz="2400" b="1" dirty="0" smtClean="0">
                <a:solidFill>
                  <a:srgbClr val="0000CC"/>
                </a:solidFill>
                <a:latin typeface="Calibri" pitchFamily="34" charset="0"/>
                <a:ea typeface="宋体" pitchFamily="2" charset="-122"/>
                <a:cs typeface="Times New Roman" pitchFamily="18" charset="0"/>
              </a:rPr>
              <a:t>》</a:t>
            </a:r>
            <a:endParaRPr lang="zh-CN" altLang="en-US" sz="2400" b="1" dirty="0" smtClean="0">
              <a:solidFill>
                <a:srgbClr val="0000CC"/>
              </a:solidFill>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400" b="1" dirty="0" smtClean="0">
                <a:solidFill>
                  <a:srgbClr val="0000CC"/>
                </a:solidFill>
                <a:latin typeface="Calibri" pitchFamily="34" charset="0"/>
                <a:ea typeface="宋体" pitchFamily="2" charset="-122"/>
                <a:cs typeface="Times New Roman" pitchFamily="18" charset="0"/>
              </a:rPr>
              <a:t>   </a:t>
            </a:r>
            <a:r>
              <a:rPr lang="en-US" altLang="zh-CN" sz="2400" b="1" dirty="0" smtClean="0">
                <a:solidFill>
                  <a:srgbClr val="0000CC"/>
                </a:solidFill>
                <a:latin typeface="Calibri" pitchFamily="34" charset="0"/>
                <a:ea typeface="宋体" pitchFamily="2" charset="-122"/>
                <a:cs typeface="Times New Roman" pitchFamily="18" charset="0"/>
              </a:rPr>
              <a:t>B. </a:t>
            </a:r>
            <a:r>
              <a:rPr lang="zh-CN" altLang="en-US" sz="2400" b="1" dirty="0" smtClean="0">
                <a:solidFill>
                  <a:srgbClr val="0000CC"/>
                </a:solidFill>
                <a:latin typeface="Calibri" pitchFamily="34" charset="0"/>
                <a:ea typeface="宋体" pitchFamily="2" charset="-122"/>
                <a:cs typeface="Times New Roman" pitchFamily="18" charset="0"/>
              </a:rPr>
              <a:t>商声寥亮羽声苦，江天寂历江枫秋。刘长卿</a:t>
            </a:r>
            <a:r>
              <a:rPr lang="en-US" altLang="zh-CN" sz="2400" b="1" dirty="0" smtClean="0">
                <a:solidFill>
                  <a:srgbClr val="0000CC"/>
                </a:solidFill>
                <a:latin typeface="Calibri" pitchFamily="34" charset="0"/>
                <a:ea typeface="宋体" pitchFamily="2" charset="-122"/>
                <a:cs typeface="Times New Roman" pitchFamily="18" charset="0"/>
              </a:rPr>
              <a:t>《</a:t>
            </a:r>
            <a:r>
              <a:rPr lang="zh-CN" altLang="en-US" sz="2400" b="1" dirty="0" smtClean="0">
                <a:solidFill>
                  <a:srgbClr val="0000CC"/>
                </a:solidFill>
                <a:latin typeface="Calibri" pitchFamily="34" charset="0"/>
                <a:ea typeface="宋体" pitchFamily="2" charset="-122"/>
                <a:cs typeface="Times New Roman" pitchFamily="18" charset="0"/>
              </a:rPr>
              <a:t>听笛声留别郑协律</a:t>
            </a:r>
            <a:r>
              <a:rPr lang="en-US" altLang="zh-CN" sz="2400" b="1" dirty="0" smtClean="0">
                <a:solidFill>
                  <a:srgbClr val="0000CC"/>
                </a:solidFill>
                <a:latin typeface="Calibri" pitchFamily="34" charset="0"/>
                <a:ea typeface="宋体" pitchFamily="2" charset="-122"/>
                <a:cs typeface="Times New Roman" pitchFamily="18" charset="0"/>
              </a:rPr>
              <a:t>》</a:t>
            </a:r>
            <a:endParaRPr lang="zh-CN" altLang="en-US" sz="2400" b="1" dirty="0" smtClean="0">
              <a:solidFill>
                <a:srgbClr val="0000CC"/>
              </a:solidFill>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400" b="1" dirty="0" smtClean="0">
                <a:solidFill>
                  <a:srgbClr val="0000CC"/>
                </a:solidFill>
                <a:latin typeface="Calibri" pitchFamily="34" charset="0"/>
                <a:ea typeface="宋体" pitchFamily="2" charset="-122"/>
                <a:cs typeface="Times New Roman" pitchFamily="18" charset="0"/>
              </a:rPr>
              <a:t>   </a:t>
            </a:r>
            <a:r>
              <a:rPr lang="en-US" altLang="zh-CN" sz="2400" b="1" dirty="0" smtClean="0">
                <a:solidFill>
                  <a:srgbClr val="0000CC"/>
                </a:solidFill>
                <a:latin typeface="Calibri" pitchFamily="34" charset="0"/>
                <a:ea typeface="宋体" pitchFamily="2" charset="-122"/>
                <a:cs typeface="Times New Roman" pitchFamily="18" charset="0"/>
              </a:rPr>
              <a:t>C. </a:t>
            </a:r>
            <a:r>
              <a:rPr lang="zh-CN" altLang="en-US" sz="2400" b="1" dirty="0" smtClean="0">
                <a:solidFill>
                  <a:srgbClr val="0000CC"/>
                </a:solidFill>
                <a:latin typeface="Calibri" pitchFamily="34" charset="0"/>
                <a:ea typeface="宋体" pitchFamily="2" charset="-122"/>
                <a:cs typeface="Times New Roman" pitchFamily="18" charset="0"/>
              </a:rPr>
              <a:t>蜂簇野花吟细韵，蝉移高柳迸残声。韦庄</a:t>
            </a:r>
            <a:r>
              <a:rPr lang="en-US" altLang="zh-CN" sz="2400" b="1" dirty="0" smtClean="0">
                <a:solidFill>
                  <a:srgbClr val="0000CC"/>
                </a:solidFill>
                <a:latin typeface="Calibri" pitchFamily="34" charset="0"/>
                <a:ea typeface="宋体" pitchFamily="2" charset="-122"/>
                <a:cs typeface="Times New Roman" pitchFamily="18" charset="0"/>
              </a:rPr>
              <a:t>《</a:t>
            </a:r>
            <a:r>
              <a:rPr lang="zh-CN" altLang="en-US" sz="2400" b="1" dirty="0" smtClean="0">
                <a:solidFill>
                  <a:srgbClr val="0000CC"/>
                </a:solidFill>
                <a:latin typeface="Calibri" pitchFamily="34" charset="0"/>
                <a:ea typeface="宋体" pitchFamily="2" charset="-122"/>
                <a:cs typeface="Times New Roman" pitchFamily="18" charset="0"/>
              </a:rPr>
              <a:t>听赵秀才弹琴</a:t>
            </a:r>
            <a:r>
              <a:rPr lang="en-US" altLang="zh-CN" sz="2400" b="1" dirty="0" smtClean="0">
                <a:solidFill>
                  <a:srgbClr val="0000CC"/>
                </a:solidFill>
                <a:latin typeface="Calibri" pitchFamily="34" charset="0"/>
                <a:ea typeface="宋体" pitchFamily="2" charset="-122"/>
                <a:cs typeface="Times New Roman" pitchFamily="18" charset="0"/>
              </a:rPr>
              <a:t>》</a:t>
            </a:r>
            <a:endParaRPr lang="zh-CN" altLang="en-US" sz="2400" b="1" dirty="0" smtClean="0">
              <a:solidFill>
                <a:srgbClr val="0000CC"/>
              </a:solidFill>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400" b="1" dirty="0" smtClean="0">
                <a:solidFill>
                  <a:srgbClr val="0000CC"/>
                </a:solidFill>
                <a:latin typeface="Calibri" pitchFamily="34" charset="0"/>
                <a:ea typeface="宋体" pitchFamily="2" charset="-122"/>
                <a:cs typeface="Times New Roman" pitchFamily="18" charset="0"/>
              </a:rPr>
              <a:t>   </a:t>
            </a:r>
            <a:r>
              <a:rPr lang="en-US" altLang="zh-CN" sz="2400" b="1" dirty="0" smtClean="0">
                <a:solidFill>
                  <a:srgbClr val="0000CC"/>
                </a:solidFill>
                <a:latin typeface="Calibri" pitchFamily="34" charset="0"/>
                <a:ea typeface="宋体" pitchFamily="2" charset="-122"/>
                <a:cs typeface="Times New Roman" pitchFamily="18" charset="0"/>
              </a:rPr>
              <a:t>D. </a:t>
            </a:r>
            <a:r>
              <a:rPr lang="zh-CN" altLang="en-US" sz="2400" b="1" dirty="0" smtClean="0">
                <a:solidFill>
                  <a:srgbClr val="0000CC"/>
                </a:solidFill>
                <a:latin typeface="Calibri" pitchFamily="34" charset="0"/>
                <a:ea typeface="宋体" pitchFamily="2" charset="-122"/>
                <a:cs typeface="Times New Roman" pitchFamily="18" charset="0"/>
              </a:rPr>
              <a:t>寒敲白玉声偏婉，暖逼黄莺语自娇。王仁裕</a:t>
            </a:r>
            <a:r>
              <a:rPr lang="en-US" altLang="zh-CN" sz="2400" b="1" dirty="0" smtClean="0">
                <a:solidFill>
                  <a:srgbClr val="0000CC"/>
                </a:solidFill>
                <a:latin typeface="Calibri" pitchFamily="34" charset="0"/>
                <a:ea typeface="宋体" pitchFamily="2" charset="-122"/>
                <a:cs typeface="Times New Roman" pitchFamily="18" charset="0"/>
              </a:rPr>
              <a:t>《</a:t>
            </a:r>
            <a:r>
              <a:rPr lang="zh-CN" altLang="en-US" sz="2400" b="1" dirty="0" smtClean="0">
                <a:solidFill>
                  <a:srgbClr val="0000CC"/>
                </a:solidFill>
                <a:latin typeface="Calibri" pitchFamily="34" charset="0"/>
                <a:ea typeface="宋体" pitchFamily="2" charset="-122"/>
                <a:cs typeface="Times New Roman" pitchFamily="18" charset="0"/>
              </a:rPr>
              <a:t>荆南席上咏胡琴妓</a:t>
            </a:r>
            <a:r>
              <a:rPr lang="en-US" altLang="zh-CN" sz="2400" b="1" dirty="0" smtClean="0">
                <a:solidFill>
                  <a:srgbClr val="0000CC"/>
                </a:solidFill>
                <a:latin typeface="Calibri" pitchFamily="34" charset="0"/>
                <a:ea typeface="宋体" pitchFamily="2" charset="-122"/>
                <a:cs typeface="Times New Roman" pitchFamily="18" charset="0"/>
              </a:rPr>
              <a:t>》</a:t>
            </a:r>
            <a:endParaRPr lang="zh-CN" altLang="en-US" sz="2400" b="1" dirty="0" smtClean="0">
              <a:solidFill>
                <a:srgbClr val="0000CC"/>
              </a:solidFill>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2800" b="1" dirty="0" smtClean="0">
                <a:latin typeface="Calibri" pitchFamily="34" charset="0"/>
                <a:ea typeface="宋体" pitchFamily="2" charset="-122"/>
                <a:cs typeface="Times New Roman" pitchFamily="18" charset="0"/>
              </a:rPr>
              <a:t>② 在横线处填写作品原句。（</a:t>
            </a:r>
            <a:r>
              <a:rPr lang="en-US" altLang="zh-CN" sz="2800" b="1" dirty="0" smtClean="0">
                <a:latin typeface="Calibri" pitchFamily="34" charset="0"/>
                <a:ea typeface="宋体" pitchFamily="2" charset="-122"/>
                <a:cs typeface="Times New Roman" pitchFamily="18" charset="0"/>
              </a:rPr>
              <a:t>2</a:t>
            </a:r>
            <a:r>
              <a:rPr lang="zh-CN" altLang="en-US" sz="2800" b="1" dirty="0" smtClean="0">
                <a:latin typeface="Calibri" pitchFamily="34" charset="0"/>
                <a:ea typeface="宋体" pitchFamily="2" charset="-122"/>
                <a:cs typeface="Times New Roman" pitchFamily="18" charset="0"/>
              </a:rPr>
              <a:t>分）</a:t>
            </a:r>
            <a:endParaRPr lang="zh-CN" altLang="en-US" sz="2800" b="1" dirty="0" smtClean="0">
              <a:latin typeface="Arial" pitchFamily="34" charset="0"/>
              <a:ea typeface="宋体" pitchFamily="2" charset="-122"/>
              <a:cs typeface="宋体" pitchFamily="2" charset="-122"/>
            </a:endParaRPr>
          </a:p>
          <a:p>
            <a:pPr lvl="0" eaLnBrk="0" fontAlgn="base" hangingPunct="0">
              <a:spcBef>
                <a:spcPct val="0"/>
              </a:spcBef>
              <a:spcAft>
                <a:spcPct val="0"/>
              </a:spcAft>
            </a:pPr>
            <a:r>
              <a:rPr lang="zh-CN" altLang="en-US" sz="3200" b="1" dirty="0" smtClean="0">
                <a:solidFill>
                  <a:srgbClr val="FF0000"/>
                </a:solidFill>
                <a:latin typeface="Calibri" pitchFamily="34" charset="0"/>
                <a:ea typeface="宋体" pitchFamily="2" charset="-122"/>
                <a:cs typeface="Times New Roman" pitchFamily="18" charset="0"/>
              </a:rPr>
              <a:t>      白居易</a:t>
            </a:r>
            <a:r>
              <a:rPr lang="en-US" altLang="zh-CN" sz="3200" b="1" dirty="0" smtClean="0">
                <a:solidFill>
                  <a:srgbClr val="FF0000"/>
                </a:solidFill>
                <a:latin typeface="Calibri" pitchFamily="34" charset="0"/>
                <a:ea typeface="宋体" pitchFamily="2" charset="-122"/>
                <a:cs typeface="Times New Roman" pitchFamily="18" charset="0"/>
              </a:rPr>
              <a:t>《</a:t>
            </a:r>
            <a:r>
              <a:rPr lang="zh-CN" altLang="en-US" sz="3200" b="1" dirty="0" smtClean="0">
                <a:solidFill>
                  <a:srgbClr val="FF0000"/>
                </a:solidFill>
                <a:latin typeface="Calibri" pitchFamily="34" charset="0"/>
                <a:ea typeface="宋体" pitchFamily="2" charset="-122"/>
                <a:cs typeface="Times New Roman" pitchFamily="18" charset="0"/>
              </a:rPr>
              <a:t>琵琶行</a:t>
            </a:r>
            <a:r>
              <a:rPr lang="en-US" altLang="zh-CN" sz="3200" b="1" dirty="0" smtClean="0">
                <a:solidFill>
                  <a:srgbClr val="FF0000"/>
                </a:solidFill>
                <a:latin typeface="Calibri" pitchFamily="34" charset="0"/>
                <a:ea typeface="宋体" pitchFamily="2" charset="-122"/>
                <a:cs typeface="Times New Roman" pitchFamily="18" charset="0"/>
              </a:rPr>
              <a:t>》</a:t>
            </a:r>
            <a:r>
              <a:rPr lang="zh-CN" altLang="en-US" sz="3200" b="1" dirty="0" smtClean="0">
                <a:solidFill>
                  <a:srgbClr val="FF0000"/>
                </a:solidFill>
                <a:latin typeface="Calibri" pitchFamily="34" charset="0"/>
                <a:ea typeface="宋体" pitchFamily="2" charset="-122"/>
                <a:cs typeface="Times New Roman" pitchFamily="18" charset="0"/>
              </a:rPr>
              <a:t>同样运用了这种</a:t>
            </a:r>
            <a:r>
              <a:rPr lang="zh-CN" altLang="en-US" sz="3200" b="1" dirty="0" smtClean="0">
                <a:solidFill>
                  <a:srgbClr val="0000CC"/>
                </a:solidFill>
                <a:latin typeface="Calibri" pitchFamily="34" charset="0"/>
                <a:ea typeface="宋体" pitchFamily="2" charset="-122"/>
                <a:cs typeface="Times New Roman" pitchFamily="18" charset="0"/>
              </a:rPr>
              <a:t>手法</a:t>
            </a:r>
            <a:r>
              <a:rPr lang="zh-CN" altLang="en-US" sz="3200" b="1" dirty="0" smtClean="0">
                <a:solidFill>
                  <a:srgbClr val="FF0000"/>
                </a:solidFill>
                <a:latin typeface="Calibri" pitchFamily="34" charset="0"/>
                <a:ea typeface="宋体" pitchFamily="2" charset="-122"/>
                <a:cs typeface="Times New Roman" pitchFamily="18" charset="0"/>
              </a:rPr>
              <a:t>来写琵琶声：“</a:t>
            </a:r>
            <a:r>
              <a:rPr lang="en-US" altLang="zh-CN" sz="3200" b="1" dirty="0" smtClean="0">
                <a:solidFill>
                  <a:srgbClr val="FF0000"/>
                </a:solidFill>
                <a:latin typeface="Calibri" pitchFamily="34" charset="0"/>
                <a:ea typeface="宋体" pitchFamily="2" charset="-122"/>
                <a:cs typeface="Times New Roman" pitchFamily="18" charset="0"/>
              </a:rPr>
              <a:t>_______________</a:t>
            </a:r>
            <a:r>
              <a:rPr lang="zh-CN" altLang="en-US" sz="3200" b="1" dirty="0" smtClean="0">
                <a:solidFill>
                  <a:srgbClr val="FF0000"/>
                </a:solidFill>
                <a:latin typeface="Calibri" pitchFamily="34" charset="0"/>
                <a:ea typeface="宋体" pitchFamily="2" charset="-122"/>
                <a:cs typeface="Times New Roman" pitchFamily="18" charset="0"/>
              </a:rPr>
              <a:t>，</a:t>
            </a:r>
            <a:r>
              <a:rPr lang="en-US" altLang="zh-CN" sz="3200" b="1" dirty="0" smtClean="0">
                <a:solidFill>
                  <a:srgbClr val="FF0000"/>
                </a:solidFill>
                <a:latin typeface="Calibri" pitchFamily="34" charset="0"/>
                <a:ea typeface="宋体" pitchFamily="2" charset="-122"/>
                <a:cs typeface="Times New Roman" pitchFamily="18" charset="0"/>
              </a:rPr>
              <a:t>_____________</a:t>
            </a:r>
            <a:r>
              <a:rPr lang="zh-CN" altLang="en-US" sz="3200" b="1" dirty="0" smtClean="0">
                <a:solidFill>
                  <a:srgbClr val="FF0000"/>
                </a:solidFill>
                <a:latin typeface="Calibri" pitchFamily="34" charset="0"/>
                <a:ea typeface="宋体" pitchFamily="2" charset="-122"/>
                <a:cs typeface="Times New Roman" pitchFamily="18" charset="0"/>
              </a:rPr>
              <a:t>。间关莺语花底滑，幽咽泉流冰下难。”</a:t>
            </a:r>
            <a:endParaRPr kumimoji="0" lang="en-US" altLang="zh-CN" sz="24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2769"/>
                                        </p:tgtEl>
                                        <p:attrNameLst>
                                          <p:attrName>style.visibility</p:attrName>
                                        </p:attrNameLst>
                                      </p:cBhvr>
                                      <p:to>
                                        <p:strVal val="visible"/>
                                      </p:to>
                                    </p:set>
                                    <p:animEffect transition="in" filter="wheel(4)">
                                      <p:cBhvr>
                                        <p:cTn id="7" dur="2000"/>
                                        <p:tgtEl>
                                          <p:spTgt spid="32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60648"/>
            <a:ext cx="8568952" cy="6124754"/>
          </a:xfrm>
          <a:prstGeom prst="rect">
            <a:avLst/>
          </a:prstGeom>
          <a:noFill/>
        </p:spPr>
        <p:txBody>
          <a:bodyPr wrap="square" rtlCol="0">
            <a:spAutoFit/>
          </a:bodyPr>
          <a:lstStyle/>
          <a:p>
            <a:r>
              <a:rPr lang="en-US" altLang="zh-CN" sz="4000" b="1" dirty="0" smtClean="0">
                <a:solidFill>
                  <a:srgbClr val="FF0000"/>
                </a:solidFill>
                <a:latin typeface="黑体" pitchFamily="49" charset="-122"/>
                <a:ea typeface="黑体" pitchFamily="49" charset="-122"/>
                <a:cs typeface="Times New Roman" pitchFamily="18" charset="0"/>
              </a:rPr>
              <a:t>2015</a:t>
            </a:r>
            <a:r>
              <a:rPr lang="zh-CN" altLang="en-US" sz="4000" b="1" dirty="0" smtClean="0">
                <a:solidFill>
                  <a:srgbClr val="FF0000"/>
                </a:solidFill>
                <a:latin typeface="黑体" pitchFamily="49" charset="-122"/>
                <a:ea typeface="黑体" pitchFamily="49" charset="-122"/>
                <a:cs typeface="Times New Roman" pitchFamily="18" charset="0"/>
              </a:rPr>
              <a:t>年北京卷</a:t>
            </a:r>
            <a:endParaRPr lang="zh-CN" altLang="en-US" sz="4000" b="1" dirty="0" smtClean="0">
              <a:solidFill>
                <a:srgbClr val="FF0000"/>
              </a:solidFill>
              <a:latin typeface="黑体" pitchFamily="49" charset="-122"/>
              <a:ea typeface="黑体" pitchFamily="49" charset="-122"/>
              <a:cs typeface="宋体" pitchFamily="2" charset="-122"/>
            </a:endParaRPr>
          </a:p>
          <a:p>
            <a:pPr lvl="0"/>
            <a:r>
              <a:rPr lang="en-US" altLang="zh-CN" sz="3200" b="1" dirty="0" smtClean="0">
                <a:solidFill>
                  <a:srgbClr val="0000CC"/>
                </a:solidFill>
              </a:rPr>
              <a:t>18</a:t>
            </a:r>
            <a:r>
              <a:rPr lang="zh-CN" altLang="en-US" sz="3200" b="1" dirty="0" smtClean="0">
                <a:solidFill>
                  <a:srgbClr val="0000CC"/>
                </a:solidFill>
              </a:rPr>
              <a:t>、</a:t>
            </a:r>
            <a:r>
              <a:rPr lang="zh-CN" altLang="zh-CN" sz="3200" b="1" dirty="0" smtClean="0">
                <a:solidFill>
                  <a:srgbClr val="0000CC"/>
                </a:solidFill>
              </a:rPr>
              <a:t>在横线处填写作品原句。（</a:t>
            </a:r>
            <a:r>
              <a:rPr lang="en-US" altLang="zh-CN" sz="3200" b="1" dirty="0" smtClean="0">
                <a:solidFill>
                  <a:srgbClr val="0000CC"/>
                </a:solidFill>
              </a:rPr>
              <a:t>4</a:t>
            </a:r>
            <a:r>
              <a:rPr lang="zh-CN" altLang="zh-CN" sz="3200" b="1" dirty="0" smtClean="0">
                <a:solidFill>
                  <a:srgbClr val="0000CC"/>
                </a:solidFill>
              </a:rPr>
              <a:t>分）</a:t>
            </a:r>
          </a:p>
          <a:p>
            <a:r>
              <a:rPr lang="zh-CN" altLang="zh-CN" sz="3200" b="1" dirty="0" smtClean="0">
                <a:solidFill>
                  <a:srgbClr val="0000CC"/>
                </a:solidFill>
              </a:rPr>
              <a:t>① 古代文人常常喜欢“啸咏”，除了本词中的醉翁，陶渊明写曾写道：“</a:t>
            </a:r>
            <a:r>
              <a:rPr lang="en-US" altLang="zh-CN" sz="3200" b="1" dirty="0" smtClean="0">
                <a:solidFill>
                  <a:srgbClr val="0000CC"/>
                </a:solidFill>
              </a:rPr>
              <a:t>_______________</a:t>
            </a:r>
            <a:r>
              <a:rPr lang="zh-CN" altLang="zh-CN" sz="3200" b="1" dirty="0" smtClean="0">
                <a:solidFill>
                  <a:srgbClr val="0000CC"/>
                </a:solidFill>
              </a:rPr>
              <a:t>，</a:t>
            </a:r>
            <a:r>
              <a:rPr lang="en-US" altLang="zh-CN" sz="3200" b="1" dirty="0" smtClean="0">
                <a:solidFill>
                  <a:srgbClr val="0000CC"/>
                </a:solidFill>
              </a:rPr>
              <a:t>___________________</a:t>
            </a:r>
            <a:r>
              <a:rPr lang="zh-CN" altLang="zh-CN" sz="3200" b="1" dirty="0" smtClean="0">
                <a:solidFill>
                  <a:srgbClr val="0000CC"/>
                </a:solidFill>
              </a:rPr>
              <a:t>。聊乘化以归尽，乐夫天命复奚疑！”（《归去来兮辞》）（</a:t>
            </a:r>
            <a:r>
              <a:rPr lang="en-US" altLang="zh-CN" sz="3200" b="1" dirty="0" smtClean="0">
                <a:solidFill>
                  <a:srgbClr val="0000CC"/>
                </a:solidFill>
              </a:rPr>
              <a:t>2</a:t>
            </a:r>
            <a:r>
              <a:rPr lang="zh-CN" altLang="zh-CN" sz="3200" b="1" dirty="0" smtClean="0">
                <a:solidFill>
                  <a:srgbClr val="0000CC"/>
                </a:solidFill>
              </a:rPr>
              <a:t>分）</a:t>
            </a:r>
            <a:endParaRPr lang="en-US" altLang="zh-CN" sz="3200" b="1" dirty="0" smtClean="0">
              <a:solidFill>
                <a:srgbClr val="0000CC"/>
              </a:solidFill>
            </a:endParaRPr>
          </a:p>
          <a:p>
            <a:endParaRPr lang="zh-CN" altLang="zh-CN" sz="3200" b="1" dirty="0" smtClean="0">
              <a:solidFill>
                <a:srgbClr val="FF0000"/>
              </a:solidFill>
            </a:endParaRPr>
          </a:p>
          <a:p>
            <a:r>
              <a:rPr lang="zh-CN" altLang="zh-CN" sz="3200" b="1" dirty="0" smtClean="0">
                <a:solidFill>
                  <a:srgbClr val="FF0000"/>
                </a:solidFill>
              </a:rPr>
              <a:t>② 这首词与欧阳修《醉翁亭记》有密切关联。词中“唯醉翁中知其天”“醉翁啸咏，声和流泉”，呼应了《醉翁亭记》中“醉翁之意不在酒，在乎山水之间也”“</a:t>
            </a:r>
            <a:r>
              <a:rPr lang="en-US" altLang="zh-CN" sz="3200" b="1" dirty="0" smtClean="0">
                <a:solidFill>
                  <a:srgbClr val="FF0000"/>
                </a:solidFill>
              </a:rPr>
              <a:t>_______________</a:t>
            </a:r>
            <a:r>
              <a:rPr lang="zh-CN" altLang="zh-CN" sz="3200" b="1" dirty="0" smtClean="0">
                <a:solidFill>
                  <a:srgbClr val="FF0000"/>
                </a:solidFill>
              </a:rPr>
              <a:t>，</a:t>
            </a:r>
            <a:r>
              <a:rPr lang="en-US" altLang="zh-CN" sz="3200" b="1" dirty="0" smtClean="0">
                <a:solidFill>
                  <a:srgbClr val="FF0000"/>
                </a:solidFill>
              </a:rPr>
              <a:t>___________________</a:t>
            </a:r>
            <a:r>
              <a:rPr lang="zh-CN" altLang="zh-CN" sz="3200" b="1" dirty="0" smtClean="0">
                <a:solidFill>
                  <a:srgbClr val="FF0000"/>
                </a:solidFill>
              </a:rPr>
              <a:t>”等寄情山水的名句。</a:t>
            </a:r>
            <a:endParaRPr lang="zh-CN" altLang="zh-CN"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TotalTime>
  <Words>1488</Words>
  <Application>Microsoft Office PowerPoint</Application>
  <PresentationFormat>全屏显示(4:3)</PresentationFormat>
  <Paragraphs>104</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wang</dc:creator>
  <cp:lastModifiedBy>wang</cp:lastModifiedBy>
  <cp:revision>46</cp:revision>
  <dcterms:created xsi:type="dcterms:W3CDTF">2015-09-10T07:00:20Z</dcterms:created>
  <dcterms:modified xsi:type="dcterms:W3CDTF">2015-09-11T13:43:32Z</dcterms:modified>
</cp:coreProperties>
</file>