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1"/>
  </p:notesMasterIdLst>
  <p:sldIdLst>
    <p:sldId id="346" r:id="rId2"/>
    <p:sldId id="347" r:id="rId3"/>
    <p:sldId id="348" r:id="rId4"/>
    <p:sldId id="352" r:id="rId5"/>
    <p:sldId id="258" r:id="rId6"/>
    <p:sldId id="259" r:id="rId7"/>
    <p:sldId id="364" r:id="rId8"/>
    <p:sldId id="36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01" r:id="rId19"/>
    <p:sldId id="365" r:id="rId20"/>
    <p:sldId id="366" r:id="rId21"/>
    <p:sldId id="281" r:id="rId22"/>
    <p:sldId id="283" r:id="rId23"/>
    <p:sldId id="282" r:id="rId24"/>
    <p:sldId id="284" r:id="rId25"/>
    <p:sldId id="285" r:id="rId26"/>
    <p:sldId id="286" r:id="rId27"/>
    <p:sldId id="294" r:id="rId28"/>
    <p:sldId id="296" r:id="rId29"/>
    <p:sldId id="31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>
        <p:scale>
          <a:sx n="60" d="100"/>
          <a:sy n="60" d="100"/>
        </p:scale>
        <p:origin x="-78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4514F04-F841-42C9-A22C-AE8500007DF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8494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4C6DD-7D56-4F18-A68F-AF5E483F32A9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0ED5D-A5E8-4DD2-B785-ECF57E026F98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7096D-CF23-42AC-80EE-755FE758CDA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95DA040-673B-4176-837D-926978EB7B5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91998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5B771-1BBE-4FAC-9190-1562F874541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BDD2B-516E-4A92-96C0-C4BFDBE2D6A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02376-A651-414B-9683-D7F12E61ECD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B5A45-EB51-4966-8BB4-54E94DE18179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89B6-0CF1-4232-83E5-FFB5F36C87D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5A9D-7A68-4ED5-BFDE-B1C60F8501E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A6B2-DBEF-4439-8D4F-EAD3056A90C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80DB5-2A50-4DF4-898F-DFCCEF77C3D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98264CE-F4AD-4F0E-8F91-ABAD7A741CA2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endiao.cn/bigimg/139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gif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endiao.cn/productShow.asp?id=97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_12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5" t="9903" r="7443"/>
          <a:stretch>
            <a:fillRect/>
          </a:stretch>
        </p:blipFill>
        <p:spPr bwMode="auto">
          <a:xfrm>
            <a:off x="0" y="0"/>
            <a:ext cx="9677400" cy="739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2"/>
          <p:cNvSpPr>
            <a:spLocks noChangeArrowheads="1"/>
          </p:cNvSpPr>
          <p:nvPr/>
        </p:nvSpPr>
        <p:spPr bwMode="auto">
          <a:xfrm>
            <a:off x="5597912" y="250534"/>
            <a:ext cx="2286000" cy="838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原指古代一种前顶</a:t>
            </a:r>
          </a:p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较高而有帷幕的车子，</a:t>
            </a:r>
          </a:p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这里是高起。</a:t>
            </a:r>
          </a:p>
        </p:txBody>
      </p:sp>
      <p:sp>
        <p:nvSpPr>
          <p:cNvPr id="26627" name="Oval 3"/>
          <p:cNvSpPr>
            <a:spLocks noChangeArrowheads="1"/>
          </p:cNvSpPr>
          <p:nvPr/>
        </p:nvSpPr>
        <p:spPr bwMode="auto">
          <a:xfrm>
            <a:off x="6781800" y="1828800"/>
            <a:ext cx="685800" cy="2825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开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04800" y="858838"/>
            <a:ext cx="83058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宋体" pitchFamily="2" charset="-122"/>
              </a:rPr>
              <a:t>舟首尾长约八分</a:t>
            </a:r>
            <a:r>
              <a:rPr lang="zh-CN" altLang="en-US" sz="2800" b="1" u="sng" dirty="0">
                <a:latin typeface="宋体" pitchFamily="2" charset="-122"/>
              </a:rPr>
              <a:t>有奇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en-US" sz="2800" b="1" dirty="0" smtClean="0">
                <a:latin typeface="宋体" pitchFamily="2" charset="-122"/>
              </a:rPr>
              <a:t>高</a:t>
            </a:r>
            <a:r>
              <a:rPr lang="zh-CN" altLang="en-US" sz="2800" b="1" u="sng" dirty="0" smtClean="0">
                <a:latin typeface="宋体" pitchFamily="2" charset="-122"/>
              </a:rPr>
              <a:t>可</a:t>
            </a:r>
            <a:r>
              <a:rPr lang="zh-CN" altLang="en-US" sz="2800" b="1" dirty="0" smtClean="0">
                <a:latin typeface="宋体" pitchFamily="2" charset="-122"/>
              </a:rPr>
              <a:t>二</a:t>
            </a:r>
            <a:r>
              <a:rPr lang="zh-CN" altLang="en-US" sz="2800" b="1" dirty="0">
                <a:latin typeface="宋体" pitchFamily="2" charset="-122"/>
              </a:rPr>
              <a:t>黍</a:t>
            </a:r>
            <a:r>
              <a:rPr lang="zh-CN" altLang="en-US" sz="2800" b="1" u="sng" dirty="0">
                <a:latin typeface="宋体" pitchFamily="2" charset="-122"/>
              </a:rPr>
              <a:t>许</a:t>
            </a:r>
            <a:r>
              <a:rPr lang="zh-CN" altLang="en-US" sz="2800" b="1" dirty="0">
                <a:latin typeface="宋体" pitchFamily="2" charset="-122"/>
              </a:rPr>
              <a:t>。</a:t>
            </a:r>
            <a:r>
              <a:rPr lang="zh-CN" altLang="en-US" sz="2800" b="1" dirty="0"/>
              <a:t>中</a:t>
            </a:r>
            <a:r>
              <a:rPr lang="zh-CN" altLang="en-US" sz="2800" b="1" u="sng" dirty="0"/>
              <a:t>轩敞</a:t>
            </a:r>
            <a:r>
              <a:rPr lang="zh-CN" altLang="en-US" sz="2800" b="1" dirty="0"/>
              <a:t>者</a:t>
            </a:r>
            <a:r>
              <a:rPr lang="zh-CN" altLang="en-US" sz="2800" b="1" u="sng" dirty="0"/>
              <a:t>为</a:t>
            </a:r>
            <a:r>
              <a:rPr lang="zh-CN" altLang="en-US" sz="2800" b="1" dirty="0"/>
              <a:t>舱，</a:t>
            </a:r>
            <a:r>
              <a:rPr lang="zh-CN" altLang="en-US" sz="2800" b="1" u="sng" dirty="0"/>
              <a:t>箬篷</a:t>
            </a:r>
            <a:r>
              <a:rPr lang="zh-CN" altLang="en-US" sz="2800" b="1" dirty="0"/>
              <a:t>覆</a:t>
            </a:r>
            <a:r>
              <a:rPr lang="zh-CN" altLang="en-US" sz="2800" b="1" u="sng" dirty="0"/>
              <a:t>之</a:t>
            </a:r>
            <a:r>
              <a:rPr lang="zh-CN" altLang="en-US" sz="2800" b="1" dirty="0"/>
              <a:t>。</a:t>
            </a:r>
            <a:r>
              <a:rPr lang="zh-CN" altLang="en-US" sz="2800" b="1" dirty="0">
                <a:latin typeface="宋体" pitchFamily="2" charset="-122"/>
              </a:rPr>
              <a:t>旁开小窗，左右各四，共八扇。</a:t>
            </a:r>
            <a:r>
              <a:rPr lang="zh-CN" altLang="en-US" sz="2800" b="1" u="sng" dirty="0">
                <a:latin typeface="宋体" pitchFamily="2" charset="-122"/>
              </a:rPr>
              <a:t>启</a:t>
            </a:r>
            <a:r>
              <a:rPr lang="zh-CN" altLang="en-US" sz="2800" b="1" dirty="0">
                <a:latin typeface="宋体" pitchFamily="2" charset="-122"/>
              </a:rPr>
              <a:t>窗而观，雕栏</a:t>
            </a:r>
            <a:r>
              <a:rPr lang="zh-CN" altLang="en-US" sz="2800" b="1" u="sng" dirty="0">
                <a:latin typeface="宋体" pitchFamily="2" charset="-122"/>
              </a:rPr>
              <a:t>相望焉</a:t>
            </a:r>
            <a:r>
              <a:rPr lang="zh-CN" altLang="en-US" sz="2800" b="1" dirty="0">
                <a:latin typeface="宋体" pitchFamily="2" charset="-122"/>
              </a:rPr>
              <a:t>。</a:t>
            </a:r>
            <a:r>
              <a:rPr lang="zh-CN" altLang="en-US" sz="2800" b="1" u="sng" dirty="0">
                <a:latin typeface="宋体" pitchFamily="2" charset="-122"/>
              </a:rPr>
              <a:t>闭之</a:t>
            </a:r>
            <a:r>
              <a:rPr lang="zh-CN" altLang="en-US" sz="2800" b="1" dirty="0">
                <a:latin typeface="宋体" pitchFamily="2" charset="-122"/>
              </a:rPr>
              <a:t>，则右刻“山高月小，水落石出”，左刻“清风徐来，水波不兴”，</a:t>
            </a:r>
            <a:r>
              <a:rPr lang="zh-CN" altLang="en-US" sz="2800" b="1" u="sng" dirty="0">
                <a:latin typeface="宋体" pitchFamily="2" charset="-122"/>
              </a:rPr>
              <a:t>石青糁之</a:t>
            </a:r>
            <a:r>
              <a:rPr lang="zh-CN" altLang="en-US" sz="2800" b="1" dirty="0">
                <a:latin typeface="宋体" pitchFamily="2" charset="-122"/>
              </a:rPr>
              <a:t>。 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28600" y="3962400"/>
            <a:ext cx="84582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          </a:t>
            </a:r>
          </a:p>
          <a:p>
            <a:r>
              <a:rPr lang="zh-CN" altLang="en-US" sz="2400" b="1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400" b="1" dirty="0" smtClean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译</a:t>
            </a:r>
            <a:r>
              <a:rPr lang="en-US" altLang="zh-CN" sz="24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核舟首尾长约八分多一点，</a:t>
            </a:r>
            <a:r>
              <a:rPr lang="zh-CN" altLang="en-US" sz="2400" b="1" dirty="0" smtClean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高度大约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有</a:t>
            </a:r>
            <a:r>
              <a:rPr lang="zh-CN" altLang="en-US" sz="2400" b="1" dirty="0" smtClean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两分上下，</a:t>
            </a:r>
            <a:r>
              <a:rPr lang="zh-CN" altLang="en-US" sz="2400" b="1" dirty="0">
                <a:solidFill>
                  <a:srgbClr val="9900CC"/>
                </a:solidFill>
                <a:ea typeface="华文行楷" pitchFamily="2" charset="-122"/>
              </a:rPr>
              <a:t>中间高起</a:t>
            </a:r>
            <a:r>
              <a:rPr lang="zh-CN" altLang="en-US" sz="2400" b="1" dirty="0" smtClean="0">
                <a:solidFill>
                  <a:srgbClr val="9900CC"/>
                </a:solidFill>
                <a:ea typeface="华文行楷" pitchFamily="2" charset="-122"/>
              </a:rPr>
              <a:t>而宽敞的</a:t>
            </a:r>
            <a:r>
              <a:rPr lang="zh-CN" altLang="en-US" sz="2400" b="1" dirty="0">
                <a:solidFill>
                  <a:srgbClr val="9900CC"/>
                </a:solidFill>
                <a:ea typeface="华文行楷" pitchFamily="2" charset="-122"/>
              </a:rPr>
              <a:t>部分是船舱，用箬竹叶做成的船篷覆盖着它。旁边开小窗，左边右边各有四扇，共计八扇。打开窗户来看，雕刻着花纹的栏杆左右相对。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关上窗户，就看见右边刻着</a:t>
            </a:r>
            <a:r>
              <a:rPr lang="zh-CN" altLang="en-US" sz="2400" b="1" dirty="0">
                <a:solidFill>
                  <a:srgbClr val="9900CC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山高月小，水落石出</a:t>
            </a:r>
            <a:r>
              <a:rPr lang="zh-CN" altLang="en-US" sz="2400" b="1" dirty="0">
                <a:solidFill>
                  <a:srgbClr val="9900CC"/>
                </a:solidFill>
                <a:latin typeface="Arial"/>
                <a:ea typeface="华文行楷" pitchFamily="2" charset="-122"/>
              </a:rPr>
              <a:t>”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八个字，左边刻着</a:t>
            </a:r>
            <a:r>
              <a:rPr lang="zh-CN" altLang="en-US" sz="2400" b="1" dirty="0">
                <a:solidFill>
                  <a:srgbClr val="9900CC"/>
                </a:solidFill>
                <a:latin typeface="Arial"/>
                <a:ea typeface="华文行楷" pitchFamily="2" charset="-122"/>
              </a:rPr>
              <a:t>“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清风徐来，水波不兴</a:t>
            </a:r>
            <a:r>
              <a:rPr lang="zh-CN" altLang="en-US" sz="2400" b="1" dirty="0">
                <a:solidFill>
                  <a:srgbClr val="9900CC"/>
                </a:solidFill>
                <a:latin typeface="Arial"/>
                <a:ea typeface="华文行楷" pitchFamily="2" charset="-122"/>
              </a:rPr>
              <a:t>”</a:t>
            </a:r>
            <a:r>
              <a:rPr lang="zh-CN" altLang="en-US" sz="24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八个字，用石青涂在刻着字的凹处。</a:t>
            </a:r>
            <a:endParaRPr lang="zh-CN" altLang="en-US" sz="2400" b="1" dirty="0">
              <a:solidFill>
                <a:srgbClr val="9900CC"/>
              </a:solidFill>
              <a:ea typeface="华文行楷" pitchFamily="2" charset="-122"/>
            </a:endParaRPr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7659007" y="909346"/>
            <a:ext cx="936625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是</a:t>
            </a:r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1786035" y="1629046"/>
            <a:ext cx="1576009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它，代指船舱</a:t>
            </a:r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8001000" y="1905000"/>
            <a:ext cx="990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开，打开</a:t>
            </a:r>
          </a:p>
        </p:txBody>
      </p:sp>
      <p:sp>
        <p:nvSpPr>
          <p:cNvPr id="26633" name="Oval 9"/>
          <p:cNvSpPr>
            <a:spLocks noChangeArrowheads="1"/>
          </p:cNvSpPr>
          <p:nvPr/>
        </p:nvSpPr>
        <p:spPr bwMode="auto">
          <a:xfrm>
            <a:off x="914460" y="3364841"/>
            <a:ext cx="1371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相向，相对</a:t>
            </a:r>
          </a:p>
        </p:txBody>
      </p:sp>
      <p:sp>
        <p:nvSpPr>
          <p:cNvPr id="26634" name="Oval 10"/>
          <p:cNvSpPr>
            <a:spLocks noChangeArrowheads="1"/>
          </p:cNvSpPr>
          <p:nvPr/>
        </p:nvSpPr>
        <p:spPr bwMode="auto">
          <a:xfrm>
            <a:off x="2286060" y="3392719"/>
            <a:ext cx="16002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助词，可不译</a:t>
            </a:r>
          </a:p>
        </p:txBody>
      </p:sp>
      <p:sp>
        <p:nvSpPr>
          <p:cNvPr id="26635" name="Oval 11"/>
          <p:cNvSpPr>
            <a:spLocks noChangeArrowheads="1"/>
          </p:cNvSpPr>
          <p:nvPr/>
        </p:nvSpPr>
        <p:spPr bwMode="auto">
          <a:xfrm>
            <a:off x="3105150" y="2590799"/>
            <a:ext cx="6477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关</a:t>
            </a:r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3698391" y="2640012"/>
            <a:ext cx="93503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窗户</a:t>
            </a:r>
          </a:p>
        </p:txBody>
      </p:sp>
      <p:sp>
        <p:nvSpPr>
          <p:cNvPr id="26637" name="Oval 13"/>
          <p:cNvSpPr>
            <a:spLocks noChangeArrowheads="1"/>
          </p:cNvSpPr>
          <p:nvPr/>
        </p:nvSpPr>
        <p:spPr bwMode="auto">
          <a:xfrm>
            <a:off x="7162800" y="4039493"/>
            <a:ext cx="7620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涂抹</a:t>
            </a:r>
          </a:p>
        </p:txBody>
      </p:sp>
      <p:sp>
        <p:nvSpPr>
          <p:cNvPr id="26638" name="Oval 14"/>
          <p:cNvSpPr>
            <a:spLocks noChangeArrowheads="1"/>
          </p:cNvSpPr>
          <p:nvPr/>
        </p:nvSpPr>
        <p:spPr bwMode="auto">
          <a:xfrm>
            <a:off x="6515100" y="3402012"/>
            <a:ext cx="12192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用石青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639" name="Oval 15"/>
          <p:cNvSpPr>
            <a:spLocks noChangeArrowheads="1"/>
          </p:cNvSpPr>
          <p:nvPr/>
        </p:nvSpPr>
        <p:spPr bwMode="auto">
          <a:xfrm>
            <a:off x="8053613" y="3402012"/>
            <a:ext cx="6858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字迹</a:t>
            </a:r>
          </a:p>
        </p:txBody>
      </p:sp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2057400" y="914400"/>
            <a:ext cx="118745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同“又”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641" name="Oval 17"/>
          <p:cNvSpPr>
            <a:spLocks noChangeArrowheads="1"/>
          </p:cNvSpPr>
          <p:nvPr/>
        </p:nvSpPr>
        <p:spPr bwMode="auto">
          <a:xfrm>
            <a:off x="3463925" y="921834"/>
            <a:ext cx="57785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零数</a:t>
            </a:r>
          </a:p>
        </p:txBody>
      </p:sp>
      <p:sp>
        <p:nvSpPr>
          <p:cNvPr id="26642" name="Oval 18"/>
          <p:cNvSpPr>
            <a:spLocks noChangeArrowheads="1"/>
          </p:cNvSpPr>
          <p:nvPr/>
        </p:nvSpPr>
        <p:spPr bwMode="auto">
          <a:xfrm>
            <a:off x="4267200" y="1611312"/>
            <a:ext cx="57785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大约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auto">
          <a:xfrm>
            <a:off x="5257776" y="1017587"/>
            <a:ext cx="654050" cy="255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上下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306745" y="1643876"/>
            <a:ext cx="1293515" cy="3698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用箬篷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 autoUpdateAnimBg="0"/>
      <p:bldP spid="26627" grpId="0" bldLvl="0" animBg="1" autoUpdateAnimBg="0"/>
      <p:bldP spid="26629" grpId="0" autoUpdateAnimBg="0"/>
      <p:bldP spid="26630" grpId="0" bldLvl="0" animBg="1" autoUpdateAnimBg="0"/>
      <p:bldP spid="26631" grpId="0" bldLvl="0" animBg="1" autoUpdateAnimBg="0"/>
      <p:bldP spid="26632" grpId="0" bldLvl="0" animBg="1" autoUpdateAnimBg="0"/>
      <p:bldP spid="26633" grpId="0" bldLvl="0" animBg="1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37" grpId="0" bldLvl="0" animBg="1" autoUpdateAnimBg="0"/>
      <p:bldP spid="26638" grpId="0" bldLvl="0" animBg="1" autoUpdateAnimBg="0"/>
      <p:bldP spid="26639" grpId="0" bldLvl="0" animBg="1" autoUpdateAnimBg="0"/>
      <p:bldP spid="26640" grpId="0" bldLvl="0" animBg="1" autoUpdateAnimBg="0"/>
      <p:bldP spid="26641" grpId="0" bldLvl="0" animBg="1" autoUpdateAnimBg="0"/>
      <p:bldP spid="26642" grpId="0" bldLvl="0" animBg="1" autoUpdateAnimBg="0"/>
      <p:bldP spid="26643" grpId="0" bldLvl="0" animBg="1" autoUpdateAnimBg="0"/>
      <p:bldP spid="20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船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40386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57200" y="1447800"/>
            <a:ext cx="7010400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宋体" pitchFamily="2" charset="-122"/>
              </a:rPr>
              <a:t>船头坐三人，中</a:t>
            </a:r>
            <a:r>
              <a:rPr lang="zh-CN" altLang="en-US" sz="2800" b="1" u="sng" dirty="0">
                <a:latin typeface="宋体" pitchFamily="2" charset="-122"/>
              </a:rPr>
              <a:t>峨冠</a:t>
            </a:r>
            <a:r>
              <a:rPr lang="zh-CN" altLang="en-US" sz="2800" b="1" dirty="0">
                <a:latin typeface="宋体" pitchFamily="2" charset="-122"/>
              </a:rPr>
              <a:t>而多</a:t>
            </a:r>
            <a:r>
              <a:rPr lang="zh-CN" altLang="en-US" sz="2800" b="1" u="sng" dirty="0">
                <a:latin typeface="宋体" pitchFamily="2" charset="-122"/>
              </a:rPr>
              <a:t>髯</a:t>
            </a:r>
            <a:r>
              <a:rPr lang="zh-CN" altLang="en-US" sz="2800" b="1" dirty="0">
                <a:latin typeface="宋体" pitchFamily="2" charset="-122"/>
              </a:rPr>
              <a:t>者</a:t>
            </a:r>
            <a:r>
              <a:rPr lang="zh-CN" altLang="en-US" sz="2800" b="1" u="sng" dirty="0">
                <a:latin typeface="宋体" pitchFamily="2" charset="-122"/>
              </a:rPr>
              <a:t>为</a:t>
            </a:r>
            <a:r>
              <a:rPr lang="zh-CN" altLang="en-US" sz="2800" b="1" dirty="0">
                <a:latin typeface="宋体" pitchFamily="2" charset="-122"/>
              </a:rPr>
              <a:t>东坡，佛印</a:t>
            </a:r>
            <a:r>
              <a:rPr lang="zh-CN" altLang="en-US" sz="2800" b="1" u="sng" dirty="0">
                <a:latin typeface="宋体" pitchFamily="2" charset="-122"/>
              </a:rPr>
              <a:t>居</a:t>
            </a:r>
            <a:r>
              <a:rPr lang="zh-CN" altLang="en-US" sz="2800" b="1" dirty="0">
                <a:latin typeface="宋体" pitchFamily="2" charset="-122"/>
              </a:rPr>
              <a:t>右，鲁直居左。苏、黄共阅一手卷。</a:t>
            </a:r>
          </a:p>
          <a:p>
            <a:endParaRPr lang="zh-CN" altLang="en-US" sz="3200" b="1" dirty="0">
              <a:ea typeface="华文行楷" pitchFamily="2" charset="-122"/>
            </a:endParaRPr>
          </a:p>
          <a:p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4419604" y="1385500"/>
            <a:ext cx="1117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胡须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5257800" y="2225558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是</a:t>
            </a: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685800" y="2438400"/>
            <a:ext cx="97155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位于</a:t>
            </a: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2457017" y="1268412"/>
            <a:ext cx="1752600" cy="5111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戴着高高的帽子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247217" y="3366352"/>
            <a:ext cx="441960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28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船头坐着三个人，中间戴着高高的帽子、胡须浓密的是苏东坡，佛印位于右边，黄鲁直位于左边。</a:t>
            </a:r>
            <a:r>
              <a:rPr lang="zh-CN" altLang="en-US" sz="2800" b="1" dirty="0">
                <a:solidFill>
                  <a:schemeClr val="hlink"/>
                </a:solidFill>
                <a:ea typeface="华文行楷" pitchFamily="2" charset="-122"/>
              </a:rPr>
              <a:t>苏东坡，黄鲁直共同看着一幅书画长卷。</a:t>
            </a:r>
          </a:p>
          <a:p>
            <a:endParaRPr lang="zh-CN" altLang="en-US" sz="2800" b="1" dirty="0">
              <a:solidFill>
                <a:schemeClr val="hlink"/>
              </a:solidFill>
              <a:ea typeface="华文行楷" pitchFamily="2" charset="-122"/>
            </a:endParaRPr>
          </a:p>
          <a:p>
            <a:endParaRPr lang="zh-CN" altLang="en-US" sz="2800" b="1" dirty="0">
              <a:solidFill>
                <a:schemeClr val="hlink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 autoUpdateAnimBg="0"/>
      <p:bldP spid="27653" grpId="0" bldLvl="0" animBg="1" autoUpdateAnimBg="0"/>
      <p:bldP spid="27654" grpId="0" animBg="1" autoUpdateAnimBg="0"/>
      <p:bldP spid="27656" grpId="0" bldLvl="0" animBg="1" autoUpdateAnimBg="0"/>
      <p:bldP spid="2765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船头_edit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4200"/>
            <a:ext cx="3657600" cy="34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09600" y="1371600"/>
            <a:ext cx="67056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东坡右手</a:t>
            </a:r>
            <a:r>
              <a:rPr lang="zh-CN" altLang="en-US" sz="2800" b="1" u="sng" dirty="0">
                <a:latin typeface="宋体" pitchFamily="2" charset="-122"/>
              </a:rPr>
              <a:t>执</a:t>
            </a:r>
            <a:r>
              <a:rPr lang="zh-CN" altLang="en-US" sz="2800" b="1" dirty="0">
                <a:latin typeface="宋体" pitchFamily="2" charset="-122"/>
              </a:rPr>
              <a:t>卷端，左手</a:t>
            </a:r>
            <a:r>
              <a:rPr lang="zh-CN" altLang="en-US" sz="2800" b="1" u="sng" dirty="0">
                <a:latin typeface="宋体" pitchFamily="2" charset="-122"/>
              </a:rPr>
              <a:t>抚</a:t>
            </a:r>
            <a:r>
              <a:rPr lang="zh-CN" altLang="en-US" sz="2800" b="1" dirty="0">
                <a:latin typeface="宋体" pitchFamily="2" charset="-122"/>
              </a:rPr>
              <a:t>鲁直背。鲁直左手执卷末，右手指卷，</a:t>
            </a:r>
            <a:r>
              <a:rPr lang="zh-CN" altLang="en-US" sz="2800" b="1" u="sng" dirty="0">
                <a:latin typeface="宋体" pitchFamily="2" charset="-122"/>
              </a:rPr>
              <a:t>如</a:t>
            </a:r>
            <a:r>
              <a:rPr lang="zh-CN" altLang="en-US" sz="2800" b="1" dirty="0">
                <a:latin typeface="宋体" pitchFamily="2" charset="-122"/>
              </a:rPr>
              <a:t>有所</a:t>
            </a:r>
            <a:r>
              <a:rPr lang="zh-CN" altLang="en-US" sz="2800" b="1" u="sng" dirty="0">
                <a:latin typeface="宋体" pitchFamily="2" charset="-122"/>
              </a:rPr>
              <a:t>语</a:t>
            </a:r>
            <a:r>
              <a:rPr lang="zh-CN" altLang="en-US" sz="2800" b="1" dirty="0">
                <a:latin typeface="宋体" pitchFamily="2" charset="-122"/>
              </a:rPr>
              <a:t>。东坡</a:t>
            </a:r>
            <a:r>
              <a:rPr lang="zh-CN" altLang="en-US" sz="2800" b="1" u="sng" dirty="0">
                <a:latin typeface="宋体" pitchFamily="2" charset="-122"/>
              </a:rPr>
              <a:t>现</a:t>
            </a:r>
            <a:r>
              <a:rPr lang="zh-CN" altLang="en-US" sz="2800" b="1" dirty="0">
                <a:latin typeface="宋体" pitchFamily="2" charset="-122"/>
              </a:rPr>
              <a:t>右足，鲁直现左足，各微侧，</a:t>
            </a:r>
            <a:r>
              <a:rPr lang="zh-CN" altLang="en-US" sz="2800" b="1" u="sng" dirty="0">
                <a:latin typeface="宋体" pitchFamily="2" charset="-122"/>
              </a:rPr>
              <a:t>其</a:t>
            </a:r>
            <a:r>
              <a:rPr lang="zh-CN" altLang="en-US" sz="2800" b="1" dirty="0">
                <a:latin typeface="宋体" pitchFamily="2" charset="-122"/>
              </a:rPr>
              <a:t>两膝相</a:t>
            </a:r>
            <a:r>
              <a:rPr lang="zh-CN" altLang="en-US" sz="2800" b="1" u="sng" dirty="0">
                <a:latin typeface="宋体" pitchFamily="2" charset="-122"/>
              </a:rPr>
              <a:t>比</a:t>
            </a:r>
            <a:r>
              <a:rPr lang="zh-CN" altLang="en-US" sz="2800" b="1" dirty="0">
                <a:latin typeface="宋体" pitchFamily="2" charset="-122"/>
              </a:rPr>
              <a:t>者，各隐卷底衣褶中。 </a:t>
            </a:r>
          </a:p>
          <a:p>
            <a:r>
              <a:rPr lang="zh-CN" altLang="en-US" sz="2800" b="1" dirty="0">
                <a:latin typeface="宋体" pitchFamily="2" charset="-122"/>
              </a:rPr>
              <a:t> </a:t>
            </a:r>
          </a:p>
          <a:p>
            <a:endParaRPr lang="zh-CN" altLang="en-US" sz="3200" b="1" dirty="0">
              <a:ea typeface="华文行楷" pitchFamily="2" charset="-122"/>
            </a:endParaRPr>
          </a:p>
          <a:p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191011" y="3261811"/>
            <a:ext cx="441948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ea typeface="华文行楷" pitchFamily="2" charset="-122"/>
              </a:rPr>
              <a:t>    译</a:t>
            </a:r>
            <a:r>
              <a:rPr lang="en-US" altLang="zh-CN" sz="2400" b="1" dirty="0">
                <a:solidFill>
                  <a:srgbClr val="0070C0"/>
                </a:solidFill>
                <a:ea typeface="华文行楷" pitchFamily="2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ea typeface="华文行楷" pitchFamily="2" charset="-122"/>
              </a:rPr>
              <a:t>东坡右手拿着画幅的右端，左手轻按在鲁直的背上。鲁直左手拿着画幅的左端，右手指着画幅，好像在说什么似的。</a:t>
            </a:r>
            <a:r>
              <a:rPr lang="zh-CN" altLang="en-US" sz="24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东坡露出右脚，鲁直露出左脚，身子都略微侧斜着，他们互相靠近的两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膝，</a:t>
            </a:r>
            <a:r>
              <a:rPr lang="zh-CN" altLang="en-US" sz="24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都被遮蔽在手卷下边的衣褶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里。</a:t>
            </a:r>
            <a:endParaRPr lang="zh-CN" altLang="en-US" sz="2400" b="1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1905000" y="10668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拿</a:t>
            </a: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4038600" y="10668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轻按</a:t>
            </a: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5105400" y="5334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好像</a:t>
            </a:r>
          </a:p>
        </p:txBody>
      </p: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6324600" y="838200"/>
            <a:ext cx="8382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说话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7206084" y="1801812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露出</a:t>
            </a:r>
          </a:p>
        </p:txBody>
      </p:sp>
      <p:sp>
        <p:nvSpPr>
          <p:cNvPr id="28682" name="Oval 10"/>
          <p:cNvSpPr>
            <a:spLocks noChangeArrowheads="1"/>
          </p:cNvSpPr>
          <p:nvPr/>
        </p:nvSpPr>
        <p:spPr bwMode="auto">
          <a:xfrm>
            <a:off x="5029200" y="28956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他们的</a:t>
            </a:r>
          </a:p>
        </p:txBody>
      </p:sp>
      <p:sp>
        <p:nvSpPr>
          <p:cNvPr id="28683" name="Oval 11"/>
          <p:cNvSpPr>
            <a:spLocks noChangeArrowheads="1"/>
          </p:cNvSpPr>
          <p:nvPr/>
        </p:nvSpPr>
        <p:spPr bwMode="auto">
          <a:xfrm>
            <a:off x="6934200" y="28194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靠近</a:t>
            </a: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5715000" y="1143000"/>
            <a:ext cx="685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V="1">
            <a:off x="4572000" y="914400"/>
            <a:ext cx="838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bldLvl="0" animBg="1" autoUpdateAnimBg="0"/>
      <p:bldP spid="28678" grpId="0" bldLvl="0" animBg="1" autoUpdateAnimBg="0"/>
      <p:bldP spid="28679" grpId="0" bldLvl="0" animBg="1" autoUpdateAnimBg="0"/>
      <p:bldP spid="28680" grpId="0" bldLvl="0" animBg="1" autoUpdateAnimBg="0"/>
      <p:bldP spid="28681" grpId="0" bldLvl="0" animBg="1" autoUpdateAnimBg="0"/>
      <p:bldP spid="28682" grpId="0" bldLvl="0" animBg="1" autoUpdateAnimBg="0"/>
      <p:bldP spid="28683" grpId="0" bldLvl="0" animBg="1" autoUpdateAnimBg="0"/>
      <p:bldP spid="28684" grpId="0" animBg="1"/>
      <p:bldP spid="286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 descr="船头_edited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9130" y="2321180"/>
            <a:ext cx="3122353" cy="41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04800" y="990600"/>
            <a:ext cx="73152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宋体" pitchFamily="2" charset="-122"/>
              </a:rPr>
              <a:t>佛印</a:t>
            </a:r>
            <a:r>
              <a:rPr lang="zh-CN" altLang="en-US" sz="2800" b="1" u="sng" dirty="0">
                <a:latin typeface="宋体" pitchFamily="2" charset="-122"/>
              </a:rPr>
              <a:t>绝类</a:t>
            </a:r>
            <a:r>
              <a:rPr lang="zh-CN" altLang="en-US" sz="2800" b="1" dirty="0">
                <a:latin typeface="宋体" pitchFamily="2" charset="-122"/>
              </a:rPr>
              <a:t>弥勒，袒胸露乳，</a:t>
            </a:r>
            <a:r>
              <a:rPr lang="zh-CN" altLang="en-US" sz="2800" b="1" u="sng" dirty="0">
                <a:latin typeface="宋体" pitchFamily="2" charset="-122"/>
              </a:rPr>
              <a:t>矫</a:t>
            </a:r>
            <a:r>
              <a:rPr lang="zh-CN" altLang="en-US" sz="2800" b="1" dirty="0">
                <a:latin typeface="宋体" pitchFamily="2" charset="-122"/>
              </a:rPr>
              <a:t>首昂视，神情与苏、黄不</a:t>
            </a:r>
            <a:r>
              <a:rPr lang="zh-CN" altLang="en-US" sz="2800" b="1" u="sng" dirty="0">
                <a:latin typeface="宋体" pitchFamily="2" charset="-122"/>
              </a:rPr>
              <a:t>属</a:t>
            </a:r>
            <a:r>
              <a:rPr lang="zh-CN" altLang="en-US" sz="2800" b="1" dirty="0">
                <a:latin typeface="宋体" pitchFamily="2" charset="-122"/>
              </a:rPr>
              <a:t>。</a:t>
            </a:r>
            <a:r>
              <a:rPr lang="zh-CN" altLang="en-US" sz="2800" b="1" dirty="0"/>
              <a:t>卧右膝，</a:t>
            </a:r>
            <a:r>
              <a:rPr lang="zh-CN" altLang="en-US" sz="2800" b="1" u="sng" dirty="0"/>
              <a:t>诎</a:t>
            </a:r>
            <a:r>
              <a:rPr lang="zh-CN" altLang="en-US" sz="2800" b="1" dirty="0"/>
              <a:t>右臂支船，而竖其左膝，左臂挂念珠倚</a:t>
            </a:r>
            <a:r>
              <a:rPr lang="zh-CN" altLang="en-US" sz="2800" b="1" u="sng" dirty="0" smtClean="0"/>
              <a:t>之</a:t>
            </a:r>
            <a:r>
              <a:rPr lang="en-US" altLang="zh-CN" sz="2800" b="1" dirty="0"/>
              <a:t>——</a:t>
            </a:r>
            <a:r>
              <a:rPr lang="zh-CN" altLang="en-US" sz="2800" b="1" dirty="0" smtClean="0"/>
              <a:t>珠</a:t>
            </a:r>
            <a:r>
              <a:rPr lang="zh-CN" altLang="en-US" sz="2800" b="1" dirty="0"/>
              <a:t>可历历数也。 </a:t>
            </a:r>
          </a:p>
        </p:txBody>
      </p:sp>
      <p:sp>
        <p:nvSpPr>
          <p:cNvPr id="29699" name="Oval 3"/>
          <p:cNvSpPr>
            <a:spLocks noChangeArrowheads="1"/>
          </p:cNvSpPr>
          <p:nvPr/>
        </p:nvSpPr>
        <p:spPr bwMode="auto">
          <a:xfrm>
            <a:off x="685800" y="965548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极，很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1771185" y="965548"/>
            <a:ext cx="10160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相似，像</a:t>
            </a: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1800922" y="1891021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类似</a:t>
            </a:r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4343400" y="9906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举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04800" y="3364160"/>
            <a:ext cx="5562566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28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佛印和尚极像佛教的弥勒菩萨，袒胸露怀，抬头仰望，神情跟苏、黄两个人不相关联。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佛印卧倒右膝，弯曲着右臂支撑在船上，竖着他的左膝，左臂上挂着一串念珠靠在左膝上</a:t>
            </a:r>
            <a:r>
              <a:rPr lang="en-US" altLang="zh-CN" sz="2800" b="1" dirty="0">
                <a:solidFill>
                  <a:srgbClr val="0070C0"/>
                </a:solidFill>
                <a:ea typeface="华文行楷" pitchFamily="2" charset="-122"/>
              </a:rPr>
              <a:t>——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念珠可以一粒粒清清楚楚地数出来。</a:t>
            </a:r>
            <a:endParaRPr lang="zh-CN" altLang="en-US" sz="2800" b="1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9705" name="Oval 9"/>
          <p:cNvSpPr>
            <a:spLocks noChangeArrowheads="1"/>
          </p:cNvSpPr>
          <p:nvPr/>
        </p:nvSpPr>
        <p:spPr bwMode="auto">
          <a:xfrm>
            <a:off x="3124200" y="1752600"/>
            <a:ext cx="1676400" cy="434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同“屈”，弯曲</a:t>
            </a:r>
          </a:p>
        </p:txBody>
      </p:sp>
      <p:sp>
        <p:nvSpPr>
          <p:cNvPr id="29707" name="Oval 11"/>
          <p:cNvSpPr>
            <a:spLocks noChangeArrowheads="1"/>
          </p:cNvSpPr>
          <p:nvPr/>
        </p:nvSpPr>
        <p:spPr bwMode="auto">
          <a:xfrm>
            <a:off x="3352800" y="2640012"/>
            <a:ext cx="172878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竖起的左膝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 autoUpdateAnimBg="0"/>
      <p:bldP spid="29700" grpId="0" bldLvl="0" animBg="1" autoUpdateAnimBg="0"/>
      <p:bldP spid="29701" grpId="0" bldLvl="0" animBg="1" autoUpdateAnimBg="0"/>
      <p:bldP spid="29702" grpId="0" bldLvl="0" animBg="1" autoUpdateAnimBg="0"/>
      <p:bldP spid="29703" grpId="0" autoUpdateAnimBg="0"/>
      <p:bldP spid="29705" grpId="0" bldLvl="0" animBg="1" autoUpdateAnimBg="0"/>
      <p:bldP spid="2970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船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2930" y="4190981"/>
            <a:ext cx="3563848" cy="240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船尾_edit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2200"/>
            <a:ext cx="2459038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33400" y="1219200"/>
            <a:ext cx="7239000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/>
              <a:t>舟尾横卧一</a:t>
            </a:r>
            <a:r>
              <a:rPr lang="zh-CN" altLang="en-US" sz="2800" b="1" u="sng" dirty="0"/>
              <a:t>楫</a:t>
            </a:r>
            <a:r>
              <a:rPr lang="zh-CN" altLang="en-US" sz="2800" b="1" dirty="0"/>
              <a:t>。楫左右</a:t>
            </a:r>
            <a:r>
              <a:rPr lang="zh-CN" altLang="en-US" sz="2800" b="1" u="sng" dirty="0"/>
              <a:t>舟子</a:t>
            </a:r>
            <a:r>
              <a:rPr lang="zh-CN" altLang="en-US" sz="2800" b="1" dirty="0"/>
              <a:t>各一人。居右者</a:t>
            </a:r>
            <a:r>
              <a:rPr lang="zh-CN" altLang="en-US" sz="2800" b="1" u="sng" dirty="0"/>
              <a:t>椎髻</a:t>
            </a:r>
            <a:r>
              <a:rPr lang="zh-CN" altLang="en-US" sz="2800" b="1" dirty="0"/>
              <a:t>仰面，左手倚</a:t>
            </a:r>
            <a:r>
              <a:rPr lang="zh-CN" altLang="en-US" sz="2800" b="1" dirty="0" smtClean="0"/>
              <a:t>一</a:t>
            </a:r>
            <a:r>
              <a:rPr lang="zh-CN" altLang="en-US" sz="2800" b="1" u="sng" dirty="0" smtClean="0"/>
              <a:t>衡</a:t>
            </a:r>
            <a:r>
              <a:rPr lang="zh-CN" altLang="en-US" sz="2800" b="1" dirty="0" smtClean="0"/>
              <a:t>木</a:t>
            </a:r>
            <a:r>
              <a:rPr lang="zh-CN" altLang="en-US" sz="2800" b="1" dirty="0"/>
              <a:t>，右手攀右趾，</a:t>
            </a:r>
            <a:r>
              <a:rPr lang="zh-CN" altLang="en-US" sz="2800" b="1" u="sng" dirty="0"/>
              <a:t>若啸呼</a:t>
            </a:r>
            <a:r>
              <a:rPr lang="zh-CN" altLang="en-US" sz="2800" b="1" dirty="0"/>
              <a:t>状。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63914" y="3871913"/>
            <a:ext cx="495300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华文行楷" pitchFamily="2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0070C0"/>
                </a:solidFill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舟尾横放着一只船桨。桨的左右两旁各有一名撑船的人。位于右边的撑船的人，梳着锥形发髻，仰着脸，左手倚着一根横木，右手扳着右脚趾头，好像在大声呼叫的样子。</a:t>
            </a:r>
          </a:p>
          <a:p>
            <a:endParaRPr lang="zh-CN" altLang="en-US" sz="3200" b="1" dirty="0">
              <a:solidFill>
                <a:srgbClr val="0070C0"/>
              </a:solidFill>
              <a:ea typeface="华文行楷" pitchFamily="2" charset="-122"/>
            </a:endParaRPr>
          </a:p>
        </p:txBody>
      </p:sp>
      <p:sp>
        <p:nvSpPr>
          <p:cNvPr id="30726" name="Oval 6"/>
          <p:cNvSpPr>
            <a:spLocks noChangeArrowheads="1"/>
          </p:cNvSpPr>
          <p:nvPr/>
        </p:nvSpPr>
        <p:spPr bwMode="auto">
          <a:xfrm>
            <a:off x="2286000" y="12954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船桨</a:t>
            </a:r>
          </a:p>
        </p:txBody>
      </p:sp>
      <p:sp>
        <p:nvSpPr>
          <p:cNvPr id="30727" name="Oval 7"/>
          <p:cNvSpPr>
            <a:spLocks noChangeArrowheads="1"/>
          </p:cNvSpPr>
          <p:nvPr/>
        </p:nvSpPr>
        <p:spPr bwMode="auto">
          <a:xfrm>
            <a:off x="4114800" y="1219200"/>
            <a:ext cx="1655763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撑船的人</a:t>
            </a:r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>
            <a:off x="381000" y="2076875"/>
            <a:ext cx="12954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锥形发髻</a:t>
            </a:r>
          </a:p>
        </p:txBody>
      </p: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3657600" y="2106612"/>
            <a:ext cx="990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同“</a:t>
            </a:r>
            <a:r>
              <a:rPr lang="zh-CN" altLang="en-US" b="1" dirty="0">
                <a:solidFill>
                  <a:srgbClr val="FF0000"/>
                </a:solidFill>
              </a:rPr>
              <a:t>横”</a:t>
            </a:r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7198519" y="2003425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好像</a:t>
            </a:r>
          </a:p>
        </p:txBody>
      </p:sp>
      <p:sp>
        <p:nvSpPr>
          <p:cNvPr id="30731" name="Oval 11"/>
          <p:cNvSpPr>
            <a:spLocks noChangeArrowheads="1"/>
          </p:cNvSpPr>
          <p:nvPr/>
        </p:nvSpPr>
        <p:spPr bwMode="auto">
          <a:xfrm>
            <a:off x="137271" y="2910468"/>
            <a:ext cx="1539129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大声呼叫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utoUpdateAnimBg="0"/>
      <p:bldP spid="30726" grpId="0" bldLvl="0" animBg="1" autoUpdateAnimBg="0"/>
      <p:bldP spid="30727" grpId="0" bldLvl="0" animBg="1" autoUpdateAnimBg="0"/>
      <p:bldP spid="30728" grpId="0" bldLvl="0" animBg="1" autoUpdateAnimBg="0"/>
      <p:bldP spid="30729" grpId="0" bldLvl="0" animBg="1" autoUpdateAnimBg="0"/>
      <p:bldP spid="30730" grpId="0" bldLvl="0" animBg="1" autoUpdateAnimBg="0"/>
      <p:bldP spid="3073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船尾_edited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124200"/>
            <a:ext cx="2706688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14400" y="1219200"/>
            <a:ext cx="7239000" cy="167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/>
              <a:t>居左者右手</a:t>
            </a:r>
            <a:r>
              <a:rPr lang="zh-CN" altLang="en-US" sz="2800" b="1" u="sng" dirty="0"/>
              <a:t>执</a:t>
            </a:r>
            <a:r>
              <a:rPr lang="zh-CN" altLang="en-US" sz="2800" b="1" dirty="0"/>
              <a:t>蒲葵扇，左手</a:t>
            </a:r>
            <a:r>
              <a:rPr lang="zh-CN" altLang="en-US" sz="2800" b="1" u="sng" dirty="0"/>
              <a:t>抚</a:t>
            </a:r>
            <a:r>
              <a:rPr lang="zh-CN" altLang="en-US" sz="2800" b="1" dirty="0"/>
              <a:t>炉，炉上有壶，其人</a:t>
            </a:r>
            <a:r>
              <a:rPr lang="zh-CN" altLang="en-US" sz="2800" b="1" u="sng" dirty="0"/>
              <a:t>视</a:t>
            </a:r>
            <a:r>
              <a:rPr lang="zh-CN" altLang="en-US" sz="2800" b="1" dirty="0"/>
              <a:t>端</a:t>
            </a:r>
            <a:r>
              <a:rPr lang="zh-CN" altLang="en-US" sz="2800" b="1" u="sng" dirty="0"/>
              <a:t>容寂</a:t>
            </a:r>
            <a:r>
              <a:rPr lang="zh-CN" altLang="en-US" sz="2800" b="1" dirty="0"/>
              <a:t>，若听茶声</a:t>
            </a:r>
            <a:r>
              <a:rPr lang="zh-CN" altLang="en-US" sz="2800" b="1" u="sng" dirty="0"/>
              <a:t>然</a:t>
            </a:r>
            <a:r>
              <a:rPr lang="zh-CN" altLang="en-US" sz="2800" b="1" dirty="0"/>
              <a:t>。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88925" y="617538"/>
            <a:ext cx="8351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       </a:t>
            </a: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2438400" y="12954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拿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5029200" y="12954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抚摸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1257300" y="2039787"/>
            <a:ext cx="20574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这里指眼神、眼光</a:t>
            </a:r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647700" y="2911475"/>
            <a:ext cx="32766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脸上的神情、气色，神色</a:t>
            </a:r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3308505" y="2126166"/>
            <a:ext cx="151288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安详、静寂</a:t>
            </a:r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5181584" y="2126166"/>
            <a:ext cx="172878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</a:rPr>
              <a:t>……</a:t>
            </a:r>
            <a:r>
              <a:rPr lang="zh-CN" altLang="en-US" b="1">
                <a:solidFill>
                  <a:srgbClr val="FF0000"/>
                </a:solidFill>
              </a:rPr>
              <a:t>的样子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762000" y="3505200"/>
            <a:ext cx="48006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华文行楷" pitchFamily="2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0070C0"/>
                </a:solidFill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位于左边的撑船的人，右手拿着一把蒲葵扇，左手抚摸着火炉，炉上有一把水壶，那个人眼光正视着茶壶，神色平静，好像在听茶水声音似的。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0" grpId="0" bldLvl="0" animBg="1" autoUpdateAnimBg="0"/>
      <p:bldP spid="31752" grpId="0" bldLvl="0" animBg="1" autoUpdateAnimBg="0"/>
      <p:bldP spid="31753" grpId="0" bldLvl="0" animBg="1" autoUpdateAnimBg="0"/>
      <p:bldP spid="31754" grpId="0" bldLvl="0" animBg="1" autoUpdateAnimBg="0"/>
      <p:bldP spid="31755" grpId="0" bldLvl="0" animBg="1" autoUpdateAnimBg="0"/>
      <p:bldP spid="3175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88925" y="617538"/>
            <a:ext cx="8351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       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33400" y="1524000"/>
            <a:ext cx="8051800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u="sng" dirty="0"/>
              <a:t>其</a:t>
            </a:r>
            <a:r>
              <a:rPr lang="zh-CN" altLang="en-US" sz="2800" b="1" dirty="0"/>
              <a:t>船</a:t>
            </a:r>
            <a:r>
              <a:rPr lang="zh-CN" altLang="en-US" sz="2800" b="1" u="sng" dirty="0"/>
              <a:t>背</a:t>
            </a:r>
            <a:r>
              <a:rPr lang="zh-CN" altLang="en-US" sz="2800" b="1" dirty="0"/>
              <a:t>稍</a:t>
            </a:r>
            <a:r>
              <a:rPr lang="zh-CN" altLang="en-US" sz="2800" b="1" u="sng" dirty="0"/>
              <a:t>夷</a:t>
            </a:r>
            <a:r>
              <a:rPr lang="zh-CN" altLang="en-US" sz="2800" b="1" dirty="0"/>
              <a:t>，则</a:t>
            </a:r>
            <a:r>
              <a:rPr lang="zh-CN" altLang="en-US" sz="2800" b="1" u="sng" dirty="0"/>
              <a:t>题</a:t>
            </a:r>
            <a:r>
              <a:rPr lang="zh-CN" altLang="en-US" sz="2800" b="1" dirty="0"/>
              <a:t>名其上，文</a:t>
            </a:r>
            <a:r>
              <a:rPr lang="zh-CN" altLang="en-US" sz="2800" b="1" u="sng" dirty="0"/>
              <a:t>曰</a:t>
            </a:r>
            <a:r>
              <a:rPr lang="zh-CN" altLang="en-US" sz="2800" b="1" dirty="0"/>
              <a:t>：“天启壬戌秋日，虞山王毅叔远甫刻”，细若蚊足，钩画</a:t>
            </a:r>
            <a:r>
              <a:rPr lang="zh-CN" altLang="en-US" sz="2800" b="1" u="sng" dirty="0"/>
              <a:t>了了</a:t>
            </a:r>
            <a:r>
              <a:rPr lang="zh-CN" altLang="en-US" sz="2800" b="1" dirty="0"/>
              <a:t>，其色</a:t>
            </a:r>
            <a:r>
              <a:rPr lang="zh-CN" altLang="en-US" sz="2800" b="1" u="sng" dirty="0"/>
              <a:t>墨</a:t>
            </a:r>
            <a:r>
              <a:rPr lang="zh-CN" altLang="en-US" sz="2800" b="1" dirty="0"/>
              <a:t>。又</a:t>
            </a:r>
            <a:r>
              <a:rPr lang="zh-CN" altLang="en-US" sz="2800" b="1" u="sng" dirty="0"/>
              <a:t>用</a:t>
            </a:r>
            <a:r>
              <a:rPr lang="zh-CN" altLang="en-US" sz="2800" b="1" dirty="0"/>
              <a:t>篆章一，文曰“</a:t>
            </a:r>
            <a:r>
              <a:rPr lang="zh-CN" altLang="en-US" sz="2800" b="1" u="sng" dirty="0"/>
              <a:t>初平山人</a:t>
            </a:r>
            <a:r>
              <a:rPr lang="zh-CN" altLang="en-US" sz="2800" b="1" dirty="0"/>
              <a:t>”，其色丹。 </a:t>
            </a:r>
          </a:p>
          <a:p>
            <a:r>
              <a:rPr lang="zh-CN" altLang="en-US" sz="2800" b="1" dirty="0"/>
              <a:t> 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3400" y="4114800"/>
            <a:ext cx="8066088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华文行楷" pitchFamily="2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0070C0"/>
                </a:solidFill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那只船的</a:t>
            </a:r>
            <a:r>
              <a:rPr lang="zh-CN" altLang="en-US" sz="2800" b="1" dirty="0" smtClean="0">
                <a:solidFill>
                  <a:srgbClr val="0070C0"/>
                </a:solidFill>
                <a:ea typeface="华文行楷" pitchFamily="2" charset="-122"/>
              </a:rPr>
              <a:t>船顶稍</a:t>
            </a:r>
            <a:r>
              <a:rPr lang="zh-CN" altLang="en-US" sz="2800" b="1" dirty="0">
                <a:solidFill>
                  <a:srgbClr val="0070C0"/>
                </a:solidFill>
                <a:ea typeface="华文行楷" pitchFamily="2" charset="-122"/>
              </a:rPr>
              <a:t>平，就在上面刻上名字，文字是：“天启壬戌秋日，虞山王毅叔远甫刻”，字迹细得像蚊子脚，笔画清清楚楚，颜色是黑的。还刻着一方篆刻图章，文字是“初平山人”，字的颜色是红色的。</a:t>
            </a:r>
          </a:p>
          <a:p>
            <a:endParaRPr lang="zh-CN" altLang="en-US" sz="2800" b="1" dirty="0">
              <a:solidFill>
                <a:srgbClr val="0070C0"/>
              </a:solidFill>
              <a:ea typeface="华文行楷" pitchFamily="2" charset="-122"/>
            </a:endParaRPr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533400" y="1524000"/>
            <a:ext cx="609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那</a:t>
            </a: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1178312" y="2259012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船顶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1981200" y="1447800"/>
            <a:ext cx="6858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平</a:t>
            </a:r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2971800" y="15240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写、刻</a:t>
            </a:r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auto">
          <a:xfrm>
            <a:off x="4953000" y="15240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为、是</a:t>
            </a:r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6934200" y="2438400"/>
            <a:ext cx="158273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清清楚楚</a:t>
            </a:r>
          </a:p>
        </p:txBody>
      </p:sp>
      <p:sp>
        <p:nvSpPr>
          <p:cNvPr id="32779" name="Oval 11"/>
          <p:cNvSpPr>
            <a:spLocks noChangeArrowheads="1"/>
          </p:cNvSpPr>
          <p:nvPr/>
        </p:nvSpPr>
        <p:spPr bwMode="auto">
          <a:xfrm>
            <a:off x="555786" y="3241288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黑</a:t>
            </a:r>
          </a:p>
        </p:txBody>
      </p:sp>
      <p:sp>
        <p:nvSpPr>
          <p:cNvPr id="32780" name="Oval 12"/>
          <p:cNvSpPr>
            <a:spLocks noChangeArrowheads="1"/>
          </p:cNvSpPr>
          <p:nvPr/>
        </p:nvSpPr>
        <p:spPr bwMode="auto">
          <a:xfrm>
            <a:off x="1524000" y="3103756"/>
            <a:ext cx="14478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这里</a:t>
            </a:r>
            <a:r>
              <a:rPr lang="zh-CN" altLang="en-US" b="1" dirty="0">
                <a:solidFill>
                  <a:srgbClr val="FF0000"/>
                </a:solidFill>
              </a:rPr>
              <a:t>指“刻”</a:t>
            </a:r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4307540" y="3191068"/>
            <a:ext cx="2087563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王叔远的别号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bldLvl="0" animBg="1" autoUpdateAnimBg="0"/>
      <p:bldP spid="32774" grpId="0" bldLvl="0" animBg="1" autoUpdateAnimBg="0"/>
      <p:bldP spid="32775" grpId="0" bldLvl="0" animBg="1" autoUpdateAnimBg="0"/>
      <p:bldP spid="32776" grpId="0" bldLvl="0" animBg="1" autoUpdateAnimBg="0"/>
      <p:bldP spid="32777" grpId="0" bldLvl="0" animBg="1" autoUpdateAnimBg="0"/>
      <p:bldP spid="32778" grpId="0" bldLvl="0" animBg="1" autoUpdateAnimBg="0"/>
      <p:bldP spid="32779" grpId="0" bldLvl="0" animBg="1" autoUpdateAnimBg="0"/>
      <p:bldP spid="32780" grpId="0" bldLvl="0" animBg="1" autoUpdateAnimBg="0"/>
      <p:bldP spid="32781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57200" y="1447800"/>
            <a:ext cx="8305800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/>
              <a:t>通计一舟，</a:t>
            </a:r>
            <a:r>
              <a:rPr lang="zh-CN" altLang="en-US" sz="2000" b="1" u="sng" dirty="0"/>
              <a:t>为</a:t>
            </a:r>
            <a:r>
              <a:rPr lang="zh-CN" altLang="en-US" sz="2000" b="1" dirty="0"/>
              <a:t>人五；为窗八；为箬篷，为楫，为炉，为壶，为手卷，为念珠各一；对联、题名</a:t>
            </a:r>
            <a:r>
              <a:rPr lang="zh-CN" altLang="en-US" sz="2000" b="1" u="sng" dirty="0"/>
              <a:t>并</a:t>
            </a:r>
            <a:r>
              <a:rPr lang="zh-CN" altLang="en-US" sz="2000" b="1" dirty="0"/>
              <a:t>篆文，为字共三十有四。</a:t>
            </a:r>
            <a:r>
              <a:rPr lang="zh-CN" altLang="en-US" sz="2000" b="1" u="sng" dirty="0"/>
              <a:t>而</a:t>
            </a:r>
            <a:r>
              <a:rPr lang="zh-CN" altLang="en-US" sz="2000" b="1" dirty="0"/>
              <a:t>计</a:t>
            </a:r>
            <a:r>
              <a:rPr lang="zh-CN" altLang="en-US" sz="2000" b="1" u="sng" dirty="0"/>
              <a:t>其</a:t>
            </a:r>
            <a:r>
              <a:rPr lang="zh-CN" altLang="en-US" sz="2000" b="1" dirty="0"/>
              <a:t>长</a:t>
            </a:r>
            <a:r>
              <a:rPr lang="zh-CN" altLang="en-US" sz="2000" b="1" u="sng" dirty="0"/>
              <a:t>曾</a:t>
            </a:r>
            <a:r>
              <a:rPr lang="zh-CN" altLang="en-US" sz="2000" b="1" dirty="0"/>
              <a:t>不</a:t>
            </a:r>
            <a:r>
              <a:rPr lang="zh-CN" altLang="en-US" sz="2000" b="1" u="sng" dirty="0"/>
              <a:t>盈</a:t>
            </a:r>
            <a:r>
              <a:rPr lang="zh-CN" altLang="en-US" sz="2000" b="1" dirty="0"/>
              <a:t>寸。盖</a:t>
            </a:r>
            <a:r>
              <a:rPr lang="zh-CN" altLang="en-US" sz="2000" b="1" u="sng" dirty="0"/>
              <a:t>简</a:t>
            </a:r>
            <a:r>
              <a:rPr lang="zh-CN" altLang="en-US" sz="2000" b="1" dirty="0"/>
              <a:t>桃核</a:t>
            </a:r>
            <a:r>
              <a:rPr lang="zh-CN" altLang="en-US" sz="2000" b="1" u="sng" dirty="0"/>
              <a:t>修狭</a:t>
            </a:r>
            <a:r>
              <a:rPr lang="zh-CN" altLang="en-US" sz="2000" b="1" dirty="0"/>
              <a:t>者为之。嘻，技亦灵怪</a:t>
            </a:r>
            <a:r>
              <a:rPr lang="zh-CN" altLang="en-US" sz="2000" b="1" u="sng" dirty="0"/>
              <a:t>矣哉</a:t>
            </a:r>
            <a:r>
              <a:rPr lang="zh-CN" altLang="en-US" sz="2000" b="1" dirty="0"/>
              <a:t>。</a:t>
            </a:r>
          </a:p>
          <a:p>
            <a:endParaRPr lang="zh-CN" altLang="en-US" sz="2000" b="1" dirty="0"/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38200" y="3811588"/>
            <a:ext cx="762000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28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译</a:t>
            </a:r>
            <a:r>
              <a:rPr lang="en-US" altLang="zh-CN" sz="28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r>
              <a:rPr lang="zh-CN" altLang="en-US" sz="28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总计一只核舟上，刻了五个人，刻了八扇窗户；刻了竹蓬、船桨、火炉、水壶、手卷、念珠各一件；对联、题名和图章的篆字，刻的字共三十四个。</a:t>
            </a:r>
            <a:r>
              <a:rPr lang="zh-CN" altLang="en-US" sz="2800" b="1" dirty="0">
                <a:solidFill>
                  <a:srgbClr val="0000CC"/>
                </a:solidFill>
                <a:ea typeface="华文行楷" pitchFamily="2" charset="-122"/>
              </a:rPr>
              <a:t>可是计算它的长度还不满一寸。是挑选长而窄的桃核刻造的。嘻，这技艺也真灵巧奇妙啊！</a:t>
            </a:r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1676400" y="1295400"/>
            <a:ext cx="719138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刻</a:t>
            </a:r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2590800" y="1981200"/>
            <a:ext cx="12954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和，连同</a:t>
            </a:r>
          </a:p>
        </p:txBody>
      </p:sp>
      <p:sp>
        <p:nvSpPr>
          <p:cNvPr id="33798" name="Oval 6"/>
          <p:cNvSpPr>
            <a:spLocks noChangeArrowheads="1"/>
          </p:cNvSpPr>
          <p:nvPr/>
        </p:nvSpPr>
        <p:spPr bwMode="auto">
          <a:xfrm>
            <a:off x="5410200" y="1981200"/>
            <a:ext cx="16002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然而，可是</a:t>
            </a:r>
          </a:p>
        </p:txBody>
      </p:sp>
      <p:sp>
        <p:nvSpPr>
          <p:cNvPr id="33800" name="Oval 8"/>
          <p:cNvSpPr>
            <a:spLocks noChangeArrowheads="1"/>
          </p:cNvSpPr>
          <p:nvPr/>
        </p:nvSpPr>
        <p:spPr bwMode="auto">
          <a:xfrm>
            <a:off x="7086600" y="1981200"/>
            <a:ext cx="1066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尚、还</a:t>
            </a:r>
          </a:p>
        </p:txBody>
      </p:sp>
      <p:sp>
        <p:nvSpPr>
          <p:cNvPr id="33801" name="Oval 9"/>
          <p:cNvSpPr>
            <a:spLocks noChangeArrowheads="1"/>
          </p:cNvSpPr>
          <p:nvPr/>
        </p:nvSpPr>
        <p:spPr bwMode="auto">
          <a:xfrm>
            <a:off x="7696200" y="2743200"/>
            <a:ext cx="9144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满</a:t>
            </a:r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533400" y="2590800"/>
            <a:ext cx="863600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挑选</a:t>
            </a:r>
          </a:p>
        </p:txBody>
      </p:sp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1143000" y="3249612"/>
            <a:ext cx="1223963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长而窄</a:t>
            </a: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4191010" y="3249612"/>
            <a:ext cx="1800225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相当于“了啊”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bldLvl="0" animBg="1" autoUpdateAnimBg="0"/>
      <p:bldP spid="33797" grpId="0" bldLvl="0" animBg="1" autoUpdateAnimBg="0"/>
      <p:bldP spid="33798" grpId="0" bldLvl="0" animBg="1" autoUpdateAnimBg="0"/>
      <p:bldP spid="33800" grpId="0" bldLvl="0" animBg="1" autoUpdateAnimBg="0"/>
      <p:bldP spid="33801" grpId="0" bldLvl="0" animBg="1" autoUpdateAnimBg="0"/>
      <p:bldP spid="33802" grpId="0" bldLvl="0" animBg="1" autoUpdateAnimBg="0"/>
      <p:bldP spid="33803" grpId="0" bldLvl="0" animBg="1" autoUpdateAnimBg="0"/>
      <p:bldP spid="33804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23850" y="1524000"/>
            <a:ext cx="4445000" cy="4992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85000"/>
              </a:lnSpc>
            </a:pPr>
            <a:r>
              <a:rPr lang="zh-CN" altLang="en-US" sz="36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诎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右臂之船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:</a:t>
            </a:r>
          </a:p>
          <a:p>
            <a:pPr>
              <a:lnSpc>
                <a:spcPct val="185000"/>
              </a:lnSpc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手倚一</a:t>
            </a:r>
            <a:r>
              <a:rPr lang="zh-CN" altLang="en-US" sz="36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衡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木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:</a:t>
            </a:r>
          </a:p>
          <a:p>
            <a:pPr>
              <a:lnSpc>
                <a:spcPct val="185000"/>
              </a:lnSpc>
            </a:pPr>
            <a:r>
              <a:rPr lang="zh-CN" altLang="en-US" sz="3600" b="1" dirty="0"/>
              <a:t>虞山王毅叔远</a:t>
            </a:r>
            <a:r>
              <a:rPr lang="zh-CN" altLang="en-US" sz="3600" b="1" dirty="0">
                <a:solidFill>
                  <a:srgbClr val="FF0000"/>
                </a:solidFill>
              </a:rPr>
              <a:t>甫</a:t>
            </a:r>
            <a:r>
              <a:rPr lang="zh-CN" altLang="en-US" sz="3600" b="1" dirty="0"/>
              <a:t>刻</a:t>
            </a:r>
            <a:r>
              <a:rPr lang="en-US" altLang="zh-CN" sz="3600" b="1" dirty="0" smtClean="0">
                <a:latin typeface="华文中宋" pitchFamily="2" charset="-122"/>
                <a:ea typeface="华文中宋" pitchFamily="2" charset="-122"/>
              </a:rPr>
              <a:t>:</a:t>
            </a:r>
            <a:endParaRPr lang="en-US" altLang="zh-CN" sz="3600" b="1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85000"/>
              </a:lnSpc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舟首尾长约八分</a:t>
            </a:r>
            <a:r>
              <a:rPr lang="zh-CN" altLang="en-US" sz="36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有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奇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:</a:t>
            </a:r>
          </a:p>
          <a:p>
            <a:pPr>
              <a:lnSpc>
                <a:spcPct val="130000"/>
              </a:lnSpc>
            </a:pPr>
            <a:endParaRPr lang="en-US" altLang="zh-CN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221503" y="1905040"/>
            <a:ext cx="2935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通“屈”，弯曲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352800" y="2879725"/>
            <a:ext cx="2935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通“横”，横着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4820444" y="4724366"/>
            <a:ext cx="4311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通“又”，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用来连接整数和零数。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343407" y="3875204"/>
            <a:ext cx="44194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“父”，男子美称。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872" name="WordArt 8"/>
          <p:cNvSpPr>
            <a:spLocks noChangeArrowheads="1" noChangeShapeType="1"/>
          </p:cNvSpPr>
          <p:nvPr/>
        </p:nvSpPr>
        <p:spPr bwMode="auto">
          <a:xfrm>
            <a:off x="2819446" y="594880"/>
            <a:ext cx="2820988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7999"/>
                    </a:srgbClr>
                  </a:outerShdw>
                </a:effectLst>
                <a:latin typeface="华文行楷"/>
                <a:ea typeface="华文行楷"/>
              </a:rPr>
              <a:t>通假字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utoUpdateAnimBg="0"/>
      <p:bldP spid="36868" grpId="0" autoUpdateAnimBg="0"/>
      <p:bldP spid="36869" grpId="0" autoUpdateAnimBg="0"/>
      <p:bldP spid="3687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09862" y="228684"/>
            <a:ext cx="2133544" cy="1143000"/>
          </a:xfrm>
        </p:spPr>
        <p:txBody>
          <a:bodyPr/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</a:rPr>
              <a:t>词类</a:t>
            </a:r>
            <a:r>
              <a:rPr lang="zh-CN" altLang="en-US" sz="3200" b="1" dirty="0">
                <a:solidFill>
                  <a:srgbClr val="FF0000"/>
                </a:solidFill>
              </a:rPr>
              <a:t>活用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516" y="1524050"/>
            <a:ext cx="8540750" cy="4953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）中轩敞者为舱，箬篷覆之 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　　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）石青糁之 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　　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）中峨冠而多髯者为东坡 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 dirty="0"/>
              <a:t>　　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810669" y="2133600"/>
            <a:ext cx="495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箬篷</a:t>
            </a:r>
            <a:r>
              <a:rPr lang="zh-CN" altLang="en-US" sz="2400" b="1" dirty="0">
                <a:solidFill>
                  <a:schemeClr val="tx2"/>
                </a:solidFill>
              </a:rPr>
              <a:t>：名词作状语，用箬篷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810669" y="2819416"/>
            <a:ext cx="495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石青</a:t>
            </a:r>
            <a:r>
              <a:rPr lang="zh-CN" altLang="en-US" sz="2400" b="1" dirty="0">
                <a:solidFill>
                  <a:schemeClr val="tx2"/>
                </a:solidFill>
              </a:rPr>
              <a:t>：名词作状语，用石青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590800" y="4326673"/>
            <a:ext cx="56493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峨冠</a:t>
            </a:r>
            <a:r>
              <a:rPr lang="zh-CN" altLang="en-US" sz="2400" b="1" dirty="0">
                <a:solidFill>
                  <a:schemeClr val="tx2"/>
                </a:solidFill>
              </a:rPr>
              <a:t>：名词用作动词，戴着高高的帽子</a:t>
            </a:r>
          </a:p>
        </p:txBody>
      </p:sp>
    </p:spTree>
    <p:extLst>
      <p:ext uri="{BB962C8B-B14F-4D97-AF65-F5344CB8AC3E}">
        <p14:creationId xmlns:p14="http://schemas.microsoft.com/office/powerpoint/2010/main" xmlns="" val="328447155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点击放大查看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539750" y="260350"/>
            <a:ext cx="1676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虚词 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684213" y="1052513"/>
            <a:ext cx="52578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中峨冠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多髯者为东坡</a:t>
            </a:r>
          </a:p>
          <a:p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启窗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观</a:t>
            </a: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计其长，曾不盈寸 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989013" y="4141788"/>
            <a:ext cx="46482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径寸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木</a:t>
            </a: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盖简桃核修狭者为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5678167" y="802829"/>
            <a:ext cx="271777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表示并列，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并且、而且。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939460" y="2216940"/>
            <a:ext cx="34804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表示承接，不译。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4884864" y="3200406"/>
            <a:ext cx="43043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表示转折，却、但是。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-74303" y="2216940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而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3645820" y="4267178"/>
            <a:ext cx="2478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助词，的。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5410178" y="5196824"/>
            <a:ext cx="35813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，代“核舟”。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-28575" y="4698276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之</a:t>
            </a:r>
          </a:p>
        </p:txBody>
      </p:sp>
      <p:sp>
        <p:nvSpPr>
          <p:cNvPr id="54288" name="AutoShape 16"/>
          <p:cNvSpPr>
            <a:spLocks/>
          </p:cNvSpPr>
          <p:nvPr/>
        </p:nvSpPr>
        <p:spPr bwMode="auto">
          <a:xfrm>
            <a:off x="539750" y="1341438"/>
            <a:ext cx="244475" cy="2392354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289" name="AutoShape 17"/>
          <p:cNvSpPr>
            <a:spLocks/>
          </p:cNvSpPr>
          <p:nvPr/>
        </p:nvSpPr>
        <p:spPr bwMode="auto">
          <a:xfrm>
            <a:off x="539750" y="4360324"/>
            <a:ext cx="296863" cy="1402133"/>
          </a:xfrm>
          <a:prstGeom prst="leftBrace">
            <a:avLst>
              <a:gd name="adj1" fmla="val 458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022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utoUpdateAnimBg="0"/>
      <p:bldP spid="54279" grpId="0" autoUpdateAnimBg="0"/>
      <p:bldP spid="54280" grpId="0" autoUpdateAnimBg="0"/>
      <p:bldP spid="54282" grpId="0" autoUpdateAnimBg="0"/>
      <p:bldP spid="5428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16150"/>
            <a:ext cx="8483600" cy="464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619250" y="33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b="1"/>
          </a:p>
        </p:txBody>
      </p:sp>
      <p:sp>
        <p:nvSpPr>
          <p:cNvPr id="37892" name="WordArt 4"/>
          <p:cNvSpPr>
            <a:spLocks noChangeArrowheads="1" noChangeShapeType="1"/>
          </p:cNvSpPr>
          <p:nvPr/>
        </p:nvSpPr>
        <p:spPr bwMode="auto">
          <a:xfrm>
            <a:off x="412000" y="173831"/>
            <a:ext cx="46482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华文行楷"/>
                <a:ea typeface="华文行楷"/>
              </a:rPr>
              <a:t>请你想一想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954175" y="990664"/>
            <a:ext cx="76818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CC00CC"/>
                </a:solidFill>
                <a:ea typeface="华文中宋" pitchFamily="2" charset="-122"/>
              </a:rPr>
              <a:t>       本文</a:t>
            </a:r>
            <a:r>
              <a:rPr lang="zh-CN" altLang="en-US" sz="4400" b="1" dirty="0">
                <a:solidFill>
                  <a:srgbClr val="CC00CC"/>
                </a:solidFill>
                <a:ea typeface="华文中宋" pitchFamily="2" charset="-122"/>
              </a:rPr>
              <a:t>的作者要给我们介绍的是什么？</a:t>
            </a:r>
          </a:p>
        </p:txBody>
      </p:sp>
      <p:sp>
        <p:nvSpPr>
          <p:cNvPr id="37894" name="WordArt 6" descr="纸袋"/>
          <p:cNvSpPr>
            <a:spLocks noChangeArrowheads="1" noChangeShapeType="1"/>
          </p:cNvSpPr>
          <p:nvPr/>
        </p:nvSpPr>
        <p:spPr bwMode="auto">
          <a:xfrm>
            <a:off x="1042988" y="4797425"/>
            <a:ext cx="3168650" cy="16557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89130"/>
              </a:avLst>
            </a:prstTxWarp>
            <a:scene3d>
              <a:camera prst="legacyPerspectiveTopLeft">
                <a:rot lat="0" lon="20519999" rev="0"/>
              </a:camera>
              <a:lightRig rig="legacyFlat1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6000" b="1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华文隶书"/>
                <a:ea typeface="华文隶书"/>
              </a:rPr>
              <a:t>核舟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895600" y="1752600"/>
            <a:ext cx="6985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ea typeface="隶书" pitchFamily="49" charset="-122"/>
              </a:rPr>
              <a:t>概述王叔远精湛的雕刻技艺</a:t>
            </a:r>
            <a:r>
              <a:rPr lang="en-US" altLang="zh-CN" sz="3200" b="1" dirty="0">
                <a:solidFill>
                  <a:srgbClr val="3333CC"/>
                </a:solidFill>
                <a:ea typeface="隶书" pitchFamily="49" charset="-122"/>
              </a:rPr>
              <a:t>,</a:t>
            </a:r>
            <a:r>
              <a:rPr lang="zh-CN" altLang="en-US" sz="3200" b="1" dirty="0">
                <a:solidFill>
                  <a:srgbClr val="3333CC"/>
                </a:solidFill>
                <a:ea typeface="隶书" pitchFamily="49" charset="-122"/>
              </a:rPr>
              <a:t>点明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ea typeface="隶书" pitchFamily="49" charset="-122"/>
              </a:rPr>
              <a:t>雕刻品“核舟”的主题及其来历</a:t>
            </a:r>
            <a:r>
              <a:rPr lang="en-US" altLang="zh-CN" sz="3200" b="1" dirty="0">
                <a:solidFill>
                  <a:srgbClr val="3333CC"/>
                </a:solidFill>
                <a:ea typeface="隶书" pitchFamily="49" charset="-122"/>
              </a:rPr>
              <a:t>.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2205038"/>
            <a:ext cx="838200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行楷" pitchFamily="2" charset="-122"/>
              </a:rPr>
              <a:t>核舟记</a:t>
            </a:r>
          </a:p>
        </p:txBody>
      </p:sp>
      <p:sp>
        <p:nvSpPr>
          <p:cNvPr id="39940" name="AutoShape 4"/>
          <p:cNvSpPr>
            <a:spLocks/>
          </p:cNvSpPr>
          <p:nvPr/>
        </p:nvSpPr>
        <p:spPr bwMode="auto">
          <a:xfrm>
            <a:off x="685800" y="2057400"/>
            <a:ext cx="457200" cy="3600450"/>
          </a:xfrm>
          <a:prstGeom prst="leftBrace">
            <a:avLst>
              <a:gd name="adj1" fmla="val 65625"/>
              <a:gd name="adj2" fmla="val 50000"/>
            </a:avLst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143000" y="1905000"/>
            <a:ext cx="838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总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048000" y="3124200"/>
            <a:ext cx="57451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ea typeface="隶书" pitchFamily="49" charset="-122"/>
              </a:rPr>
              <a:t>详写核舟的大小、结构、舟上的人物和题名。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990600" y="31242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分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143000" y="5257800"/>
            <a:ext cx="86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总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4643438" y="3500438"/>
            <a:ext cx="1828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400" b="1">
              <a:solidFill>
                <a:schemeClr val="tx2"/>
              </a:solidFill>
              <a:ea typeface="黑体" pitchFamily="2" charset="-122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2209800" y="4473575"/>
            <a:ext cx="3200400" cy="176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00FF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00FF"/>
              </a:solidFill>
              <a:ea typeface="黑体" pitchFamily="2" charset="-122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819400" y="5029200"/>
            <a:ext cx="66468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CC"/>
                </a:solidFill>
                <a:latin typeface="Times New Roman" pitchFamily="18" charset="0"/>
                <a:ea typeface="隶书" pitchFamily="49" charset="-122"/>
              </a:rPr>
              <a:t>小结总计全核舟的人、物、文字的数目，赞叹核舟的雕刻技艺。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1600200" y="1905000"/>
            <a:ext cx="14351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段）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1371600" y="3200400"/>
            <a:ext cx="237807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2</a:t>
            </a:r>
            <a:r>
              <a:rPr lang="en-US" altLang="zh-CN" sz="2800" b="1">
                <a:latin typeface="Arial"/>
                <a:ea typeface="黑体" pitchFamily="2" charset="-122"/>
              </a:rPr>
              <a:t>—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段）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2667000" y="419100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ea typeface="隶书" pitchFamily="49" charset="-122"/>
              </a:rPr>
              <a:t>用事实说明雕刻者技艺精湛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1600200" y="5334000"/>
            <a:ext cx="14351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段）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609600" y="114300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CC"/>
                </a:solidFill>
                <a:latin typeface="Times New Roman" pitchFamily="18" charset="0"/>
                <a:ea typeface="华文隶书" pitchFamily="2" charset="-122"/>
              </a:rPr>
              <a:t>请你细读课文、掌握结构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39" grpId="0" autoUpdateAnimBg="0"/>
      <p:bldP spid="39940" grpId="0" animBg="1"/>
      <p:bldP spid="39941" grpId="0" autoUpdateAnimBg="0"/>
      <p:bldP spid="39942" grpId="0" autoUpdateAnimBg="0"/>
      <p:bldP spid="39943" grpId="0" autoUpdateAnimBg="0"/>
      <p:bldP spid="39944" grpId="0" autoUpdateAnimBg="0"/>
      <p:bldP spid="39947" grpId="0" autoUpdateAnimBg="0"/>
      <p:bldP spid="39948" grpId="0" autoUpdateAnimBg="0"/>
      <p:bldP spid="39949" grpId="0" autoUpdateAnimBg="0"/>
      <p:bldP spid="39950" grpId="0" autoUpdateAnimBg="0"/>
      <p:bldP spid="39951" grpId="0" autoUpdateAnimBg="0"/>
      <p:bldP spid="3995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-149225" y="1143000"/>
            <a:ext cx="3959225" cy="793750"/>
          </a:xfrm>
          <a:ln/>
        </p:spPr>
        <p:txBody>
          <a:bodyPr/>
          <a:lstStyle/>
          <a:p>
            <a:r>
              <a:rPr lang="zh-CN" altLang="en-US" sz="4000" b="1">
                <a:solidFill>
                  <a:schemeClr val="hlink"/>
                </a:solidFill>
                <a:ea typeface="华文行楷" pitchFamily="2" charset="-122"/>
              </a:rPr>
              <a:t>说明顺序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990600" y="1752600"/>
            <a:ext cx="68389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舟首尾长约八分有奇，高可二黍许。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943100" y="3811588"/>
            <a:ext cx="5867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船头坐三人</a:t>
            </a: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4343400" y="2438400"/>
            <a:ext cx="457200" cy="487363"/>
          </a:xfrm>
          <a:prstGeom prst="downArrow">
            <a:avLst>
              <a:gd name="adj1" fmla="val 50000"/>
              <a:gd name="adj2" fmla="val 266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276600" y="2819400"/>
            <a:ext cx="2590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中轩敞者</a:t>
            </a:r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>
            <a:off x="4343400" y="3429000"/>
            <a:ext cx="457200" cy="487363"/>
          </a:xfrm>
          <a:prstGeom prst="downArrow">
            <a:avLst>
              <a:gd name="adj1" fmla="val 50000"/>
              <a:gd name="adj2" fmla="val 266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>
            <a:off x="4343400" y="4495800"/>
            <a:ext cx="457200" cy="487363"/>
          </a:xfrm>
          <a:prstGeom prst="downArrow">
            <a:avLst>
              <a:gd name="adj1" fmla="val 50000"/>
              <a:gd name="adj2" fmla="val 266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819400" y="4876800"/>
            <a:ext cx="3505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舟尾横卧一楫</a:t>
            </a:r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4343400" y="5562600"/>
            <a:ext cx="457200" cy="487363"/>
          </a:xfrm>
          <a:prstGeom prst="downArrow">
            <a:avLst>
              <a:gd name="adj1" fmla="val 50000"/>
              <a:gd name="adj2" fmla="val 266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3276600" y="6019800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其船背稍夷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7315200" y="1600200"/>
            <a:ext cx="171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latin typeface="Tahoma" pitchFamily="34" charset="0"/>
                <a:ea typeface="华文行楷" pitchFamily="2" charset="-122"/>
              </a:rPr>
              <a:t>整体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7620000" y="5562600"/>
            <a:ext cx="1333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latin typeface="Tahoma" pitchFamily="34" charset="0"/>
                <a:ea typeface="华文行楷" pitchFamily="2" charset="-122"/>
              </a:rPr>
              <a:t>局部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371600" y="2667000"/>
            <a:ext cx="1485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中间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1333500" y="4221163"/>
            <a:ext cx="1485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两边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1333500" y="5897563"/>
            <a:ext cx="1485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船背</a:t>
            </a:r>
          </a:p>
        </p:txBody>
      </p:sp>
      <p:sp>
        <p:nvSpPr>
          <p:cNvPr id="38929" name="AutoShape 17"/>
          <p:cNvSpPr>
            <a:spLocks noChangeArrowheads="1"/>
          </p:cNvSpPr>
          <p:nvPr/>
        </p:nvSpPr>
        <p:spPr bwMode="auto">
          <a:xfrm>
            <a:off x="8001000" y="2362200"/>
            <a:ext cx="304800" cy="3184525"/>
          </a:xfrm>
          <a:prstGeom prst="downArrow">
            <a:avLst>
              <a:gd name="adj1" fmla="val 50000"/>
              <a:gd name="adj2" fmla="val 2611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AutoShape 18"/>
          <p:cNvSpPr>
            <a:spLocks noChangeArrowheads="1"/>
          </p:cNvSpPr>
          <p:nvPr/>
        </p:nvSpPr>
        <p:spPr bwMode="auto">
          <a:xfrm>
            <a:off x="1905000" y="3505200"/>
            <a:ext cx="419100" cy="847725"/>
          </a:xfrm>
          <a:prstGeom prst="downArrow">
            <a:avLst>
              <a:gd name="adj1" fmla="val 50000"/>
              <a:gd name="adj2" fmla="val 505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AutoShape 19"/>
          <p:cNvSpPr>
            <a:spLocks noChangeArrowheads="1"/>
          </p:cNvSpPr>
          <p:nvPr/>
        </p:nvSpPr>
        <p:spPr bwMode="auto">
          <a:xfrm>
            <a:off x="1905000" y="5105400"/>
            <a:ext cx="419100" cy="793750"/>
          </a:xfrm>
          <a:prstGeom prst="downArrow">
            <a:avLst>
              <a:gd name="adj1" fmla="val 50000"/>
              <a:gd name="adj2" fmla="val 473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6705600" y="2819400"/>
            <a:ext cx="8540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3333CC"/>
                </a:solidFill>
                <a:latin typeface="Tahoma" pitchFamily="34" charset="0"/>
                <a:ea typeface="华文行楷" pitchFamily="2" charset="-122"/>
              </a:rPr>
              <a:t>逻辑顺序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457200" y="3048000"/>
            <a:ext cx="854075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990099"/>
                </a:solidFill>
                <a:latin typeface="Tahoma" pitchFamily="34" charset="0"/>
                <a:ea typeface="华文行楷" pitchFamily="2" charset="-122"/>
              </a:rPr>
              <a:t>空间顺序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6" grpId="0" autoUpdateAnimBg="0"/>
      <p:bldP spid="38917" grpId="0" animBg="1"/>
      <p:bldP spid="38918" grpId="0" autoUpdateAnimBg="0"/>
      <p:bldP spid="38919" grpId="0" animBg="1"/>
      <p:bldP spid="38920" grpId="0" animBg="1"/>
      <p:bldP spid="38921" grpId="0" autoUpdateAnimBg="0"/>
      <p:bldP spid="38922" grpId="0" animBg="1"/>
      <p:bldP spid="38923" grpId="0" autoUpdateAnimBg="0"/>
      <p:bldP spid="38924" grpId="0" autoUpdateAnimBg="0"/>
      <p:bldP spid="38925" grpId="0" autoUpdateAnimBg="0"/>
      <p:bldP spid="38926" grpId="0" autoUpdateAnimBg="0"/>
      <p:bldP spid="38927" grpId="0" autoUpdateAnimBg="0"/>
      <p:bldP spid="38928" grpId="0" autoUpdateAnimBg="0"/>
      <p:bldP spid="38929" grpId="0" animBg="1"/>
      <p:bldP spid="38930" grpId="0" animBg="1"/>
      <p:bldP spid="38931" grpId="0" animBg="1"/>
      <p:bldP spid="38932" grpId="0" autoUpdateAnimBg="0"/>
      <p:bldP spid="3893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002"/>
          <p:cNvPicPr>
            <a:picLocks noGrp="1" noChangeAspect="1" noChangeArrowheads="1"/>
          </p:cNvPicPr>
          <p:nvPr>
            <p:ph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3150" y="2813050"/>
            <a:ext cx="1917700" cy="7747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143000" y="1371600"/>
            <a:ext cx="7129463" cy="436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研读第一段：</a:t>
            </a:r>
          </a:p>
          <a:p>
            <a:pPr>
              <a:spcBef>
                <a:spcPct val="75000"/>
              </a:spcBef>
              <a:spcAft>
                <a:spcPct val="6500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能概括全文，总括王叔远技艺高超的词是：</a:t>
            </a:r>
          </a:p>
          <a:p>
            <a:pPr>
              <a:spcBef>
                <a:spcPct val="75000"/>
              </a:spcBef>
              <a:spcAft>
                <a:spcPct val="6500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找出表现核舟主题的句子。</a:t>
            </a:r>
          </a:p>
          <a:p>
            <a:pPr>
              <a:spcBef>
                <a:spcPct val="75000"/>
              </a:spcBef>
              <a:spcAft>
                <a:spcPct val="6500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找出原料小而表现题材广的句子。</a:t>
            </a:r>
          </a:p>
          <a:p>
            <a:pPr>
              <a:spcBef>
                <a:spcPct val="75000"/>
              </a:spcBef>
              <a:spcAft>
                <a:spcPct val="6500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说明构思巧妙、技艺精湛的句子。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371600" y="3733800"/>
            <a:ext cx="43195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Times New Roman" pitchFamily="18" charset="0"/>
              </a:rPr>
              <a:t>盖大苏泛赤壁云。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219200" y="4800600"/>
            <a:ext cx="708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66FF"/>
                </a:solidFill>
                <a:latin typeface="Times New Roman" pitchFamily="18" charset="0"/>
              </a:rPr>
              <a:t>能以径寸之木，为宫室、器皿、人物、以至鸟兽、木石。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295400" y="5791200"/>
            <a:ext cx="46085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Times New Roman" pitchFamily="18" charset="0"/>
              </a:rPr>
              <a:t>罔不因势象形，各具情态。</a:t>
            </a:r>
          </a:p>
        </p:txBody>
      </p:sp>
      <p:pic>
        <p:nvPicPr>
          <p:cNvPr id="40967" name="Picture 7" descr="01-03-001-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0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8" name="Picture 8" descr="01-03-001-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3962400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9" name="Picture 9" descr="01-03-001-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57800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70" name="Picture 10" descr="01-03-001-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57400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1676400" y="2667000"/>
            <a:ext cx="218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Times New Roman" pitchFamily="18" charset="0"/>
              </a:rPr>
              <a:t>奇巧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64" grpId="0" autoUpdateAnimBg="0"/>
      <p:bldP spid="40965" grpId="0" autoUpdateAnimBg="0"/>
      <p:bldP spid="40966" grpId="0" autoUpdateAnimBg="0"/>
      <p:bldP spid="4097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762000" y="2057400"/>
            <a:ext cx="295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3333CC"/>
                </a:solidFill>
                <a:latin typeface="Times New Roman" pitchFamily="18" charset="0"/>
                <a:ea typeface="华文隶书" pitchFamily="2" charset="-122"/>
              </a:rPr>
              <a:t>说明对象</a:t>
            </a:r>
            <a:r>
              <a:rPr lang="zh-CN" altLang="en-US" sz="4000">
                <a:solidFill>
                  <a:srgbClr val="FFFF66"/>
                </a:solidFill>
                <a:latin typeface="Times New Roman" pitchFamily="18" charset="0"/>
                <a:ea typeface="华文隶书" pitchFamily="2" charset="-122"/>
              </a:rPr>
              <a:t>：</a:t>
            </a:r>
            <a:endParaRPr lang="zh-CN" altLang="en-US" sz="4000">
              <a:solidFill>
                <a:srgbClr val="CC0000"/>
              </a:solidFill>
              <a:latin typeface="Times New Roman" pitchFamily="18" charset="0"/>
              <a:ea typeface="华文隶书" pitchFamily="2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57200" y="2819400"/>
            <a:ext cx="6705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3333CC"/>
                </a:solidFill>
                <a:latin typeface="Times New Roman" pitchFamily="18" charset="0"/>
                <a:ea typeface="隶书" pitchFamily="49" charset="-122"/>
              </a:rPr>
              <a:t>说明对象的特征：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590800" y="3657600"/>
            <a:ext cx="563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体积上：小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667000" y="4572000"/>
            <a:ext cx="533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构思上：巧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627313" y="5445125"/>
            <a:ext cx="815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C0000"/>
                </a:solidFill>
                <a:latin typeface="Times New Roman" pitchFamily="18" charset="0"/>
                <a:ea typeface="华文行楷" pitchFamily="2" charset="-122"/>
              </a:rPr>
              <a:t>雕刻的人、物、字数量上：多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609600" y="4267200"/>
            <a:ext cx="19050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990099"/>
                </a:solidFill>
                <a:latin typeface="Times New Roman" pitchFamily="18" charset="0"/>
                <a:ea typeface="隶书" pitchFamily="49" charset="-122"/>
              </a:rPr>
              <a:t>奇巧</a:t>
            </a: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2286000" y="3733800"/>
            <a:ext cx="174625" cy="2057400"/>
          </a:xfrm>
          <a:prstGeom prst="leftBrace">
            <a:avLst>
              <a:gd name="adj1" fmla="val 125945"/>
              <a:gd name="adj2" fmla="val 46699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609600" y="1295400"/>
            <a:ext cx="7632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研读第</a:t>
            </a:r>
            <a:r>
              <a:rPr lang="en-US" altLang="zh-CN" sz="36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2-----5</a:t>
            </a:r>
            <a:r>
              <a:rPr lang="zh-CN" altLang="en-US" sz="36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段，思考讨论：</a:t>
            </a:r>
            <a:endParaRPr lang="zh-CN" altLang="en-US" sz="240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581400" y="1981200"/>
            <a:ext cx="25923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9900"/>
                </a:solidFill>
                <a:ea typeface="华文行楷" pitchFamily="2" charset="-122"/>
              </a:rPr>
              <a:t>核舟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bldLvl="0" animBg="1" autoUpdateAnimBg="0"/>
      <p:bldP spid="4199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3505200"/>
            <a:ext cx="100647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996633"/>
                </a:solidFill>
                <a:latin typeface="Times New Roman" pitchFamily="18" charset="0"/>
                <a:ea typeface="隶书" pitchFamily="49" charset="-122"/>
              </a:rPr>
              <a:t>核舟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590800" y="2743200"/>
            <a:ext cx="69500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轩敞；箬篷；八扇小窗开关；  雕栏相对；对联；字的颜色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81000" y="1143000"/>
            <a:ext cx="63246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如何具体说明奇巧</a:t>
            </a:r>
            <a:r>
              <a:rPr lang="en-US" altLang="zh-CN" sz="4800" b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: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667000" y="3963988"/>
            <a:ext cx="65532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游览者的外貌</a:t>
            </a:r>
            <a:r>
              <a:rPr lang="en-US" altLang="zh-CN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姿态</a:t>
            </a:r>
            <a:r>
              <a:rPr lang="en-US" altLang="zh-CN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神情</a:t>
            </a:r>
            <a:r>
              <a:rPr lang="en-US" altLang="zh-CN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; </a:t>
            </a:r>
            <a:r>
              <a:rPr lang="zh-CN" altLang="en-US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衣褶 </a:t>
            </a:r>
            <a:r>
              <a:rPr lang="en-US" altLang="zh-CN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4000" dirty="0">
                <a:solidFill>
                  <a:srgbClr val="CC00CC"/>
                </a:solidFill>
                <a:latin typeface="华文行楷" pitchFamily="2" charset="-122"/>
                <a:ea typeface="华文行楷" pitchFamily="2" charset="-122"/>
              </a:rPr>
              <a:t>念珠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514600" y="5105400"/>
            <a:ext cx="7086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Times New Roman" pitchFamily="18" charset="0"/>
                <a:ea typeface="华文行楷" pitchFamily="2" charset="-122"/>
              </a:rPr>
              <a:t>舟子的神情和姿态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2514600" y="5867400"/>
            <a:ext cx="7086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题字</a:t>
            </a:r>
            <a:r>
              <a:rPr lang="en-US" altLang="zh-CN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篆文的笔画细</a:t>
            </a:r>
            <a:r>
              <a:rPr lang="en-US" altLang="zh-CN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清楚</a:t>
            </a:r>
          </a:p>
        </p:txBody>
      </p:sp>
      <p:sp>
        <p:nvSpPr>
          <p:cNvPr id="43016" name="AutoShape 8"/>
          <p:cNvSpPr>
            <a:spLocks/>
          </p:cNvSpPr>
          <p:nvPr/>
        </p:nvSpPr>
        <p:spPr bwMode="auto">
          <a:xfrm>
            <a:off x="1143000" y="2058988"/>
            <a:ext cx="304800" cy="4265612"/>
          </a:xfrm>
          <a:prstGeom prst="leftBrace">
            <a:avLst>
              <a:gd name="adj1" fmla="val 116623"/>
              <a:gd name="adj2" fmla="val 50000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2819400" y="20574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9900"/>
                </a:solidFill>
                <a:latin typeface="Times New Roman" pitchFamily="18" charset="0"/>
                <a:ea typeface="华文行楷" pitchFamily="2" charset="-122"/>
              </a:rPr>
              <a:t>长、高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371600" y="1905000"/>
            <a:ext cx="276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体积：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371600" y="2667000"/>
            <a:ext cx="22637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船舱</a:t>
            </a:r>
            <a:r>
              <a:rPr lang="zh-CN" altLang="en-US" sz="4000" b="1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：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295400" y="39624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船头：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1371600" y="50292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船尾</a:t>
            </a:r>
            <a:r>
              <a:rPr lang="en-US" altLang="zh-CN" sz="400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1371600" y="5867400"/>
            <a:ext cx="1600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船背</a:t>
            </a:r>
            <a:r>
              <a:rPr lang="en-US" altLang="zh-CN" sz="400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1" grpId="0" autoUpdateAnimBg="0"/>
      <p:bldP spid="43013" grpId="0" autoUpdateAnimBg="0"/>
      <p:bldP spid="43014" grpId="0" autoUpdateAnimBg="0"/>
      <p:bldP spid="43015" grpId="0" autoUpdateAnimBg="0"/>
      <p:bldP spid="43016" grpId="0" animBg="1"/>
      <p:bldP spid="43017" grpId="0" autoUpdateAnimBg="0"/>
      <p:bldP spid="43018" grpId="0" autoUpdateAnimBg="0"/>
      <p:bldP spid="43019" grpId="0" autoUpdateAnimBg="0"/>
      <p:bldP spid="43020" grpId="0" autoUpdateAnimBg="0"/>
      <p:bldP spid="43021" grpId="0" autoUpdateAnimBg="0"/>
      <p:bldP spid="4302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533400" y="1524000"/>
            <a:ext cx="8353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  <a:ea typeface="华文中宋" pitchFamily="2" charset="-122"/>
              </a:rPr>
              <a:t>描述</a:t>
            </a:r>
            <a:r>
              <a:rPr lang="zh-CN" altLang="en-US" sz="3200" b="1">
                <a:solidFill>
                  <a:srgbClr val="0080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  <a:ea typeface="华文中宋" pitchFamily="2" charset="-122"/>
              </a:rPr>
              <a:t>舟子</a:t>
            </a:r>
            <a:r>
              <a:rPr lang="zh-CN" altLang="en-US" sz="3200" b="1">
                <a:solidFill>
                  <a:srgbClr val="008000"/>
                </a:solidFill>
                <a:latin typeface="华文中宋"/>
                <a:ea typeface="华文中宋" pitchFamily="2" charset="-122"/>
              </a:rPr>
              <a:t>”</a:t>
            </a: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  <a:ea typeface="华文中宋" pitchFamily="2" charset="-122"/>
              </a:rPr>
              <a:t>神情动作渲染了一种什么氛围？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827088" y="2060575"/>
            <a:ext cx="78486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一舟子</a:t>
            </a:r>
            <a:r>
              <a:rPr lang="zh-CN" altLang="en-US" sz="4000" b="1" dirty="0">
                <a:solidFill>
                  <a:srgbClr val="000000"/>
                </a:solidFill>
                <a:latin typeface="Arial"/>
                <a:ea typeface="隶书" pitchFamily="49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若啸呼状</a:t>
            </a:r>
            <a:r>
              <a:rPr lang="zh-CN" altLang="en-US" sz="4000" b="1" dirty="0">
                <a:solidFill>
                  <a:srgbClr val="000000"/>
                </a:solidFill>
                <a:latin typeface="Arial"/>
                <a:ea typeface="隶书" pitchFamily="49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，显得悠然自得；另一舟子</a:t>
            </a:r>
            <a:r>
              <a:rPr lang="zh-CN" altLang="en-US" sz="4000" b="1" dirty="0">
                <a:solidFill>
                  <a:srgbClr val="000000"/>
                </a:solidFill>
                <a:latin typeface="Arial"/>
                <a:ea typeface="隶书" pitchFamily="49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视端容寂，若听茶声然</a:t>
            </a:r>
            <a:r>
              <a:rPr lang="zh-CN" altLang="en-US" sz="4000" b="1" dirty="0">
                <a:solidFill>
                  <a:srgbClr val="000000"/>
                </a:solidFill>
                <a:latin typeface="Arial"/>
                <a:ea typeface="隶书" pitchFamily="49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，显得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从容自若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两舟子共同营造了一种愉悦、轻松、自由自在的气氛。加上舟尾横卧的舟楫，更加暗示了一种放任自流的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悠闲</a:t>
            </a:r>
            <a:r>
              <a:rPr lang="zh-CN" altLang="en-US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境界。</a:t>
            </a:r>
          </a:p>
        </p:txBody>
      </p:sp>
      <p:sp>
        <p:nvSpPr>
          <p:cNvPr id="44036" name="WordArt 4"/>
          <p:cNvSpPr>
            <a:spLocks noChangeArrowheads="1" noChangeShapeType="1"/>
          </p:cNvSpPr>
          <p:nvPr/>
        </p:nvSpPr>
        <p:spPr bwMode="auto">
          <a:xfrm>
            <a:off x="6553200" y="381000"/>
            <a:ext cx="1728788" cy="7921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华文行楷"/>
                <a:ea typeface="华文行楷"/>
              </a:rPr>
              <a:t>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746125" y="2992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609600" y="990600"/>
            <a:ext cx="7772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      研读末段，作者为什么要统计“核舟”上的物品、文字的数目？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822325" y="4287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95288" y="2205038"/>
            <a:ext cx="80010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66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使读者得出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核舟容量大、所刻景物甚多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的结论。再用“而计其长曾不盈寸”与之对比，使人们更强烈地感到这个玲珑剔透、精美绝伦的艺术品有巧夺天工之妙。以此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突出雕刻精湛的技艺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，自然引出下句的赞叹语句。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与第一自然段相照应</a:t>
            </a:r>
            <a:r>
              <a:rPr lang="en-US" altLang="zh-CN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突出中心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endParaRPr lang="zh-CN" altLang="en-US" sz="36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609704" y="298450"/>
            <a:ext cx="2362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</a:rPr>
              <a:t>作业：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990600" y="1524050"/>
            <a:ext cx="746749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1</a:t>
            </a:r>
            <a:r>
              <a:rPr lang="zh-CN" altLang="en-US" sz="2800" dirty="0"/>
              <a:t>、反复朗读课文。</a:t>
            </a:r>
          </a:p>
          <a:p>
            <a:pPr>
              <a:spcBef>
                <a:spcPct val="50000"/>
              </a:spcBef>
            </a:pPr>
            <a:r>
              <a:rPr lang="en-US" altLang="zh-CN" sz="2800" dirty="0"/>
              <a:t>2</a:t>
            </a:r>
            <a:r>
              <a:rPr lang="zh-CN" altLang="en-US" sz="2800" dirty="0"/>
              <a:t>、思考并完成课后</a:t>
            </a:r>
            <a:r>
              <a:rPr lang="zh-CN" altLang="en-US" sz="2800" dirty="0" smtClean="0"/>
              <a:t>练习、练习册。</a:t>
            </a:r>
            <a:endParaRPr lang="en-US" altLang="zh-CN" sz="2800" dirty="0" smtClean="0"/>
          </a:p>
          <a:p>
            <a:pPr>
              <a:spcBef>
                <a:spcPct val="50000"/>
              </a:spcBef>
            </a:pPr>
            <a:r>
              <a:rPr lang="en-US" altLang="zh-CN" sz="2800" dirty="0" smtClean="0"/>
              <a:t>3</a:t>
            </a:r>
            <a:r>
              <a:rPr lang="zh-CN" altLang="en-US" sz="2800" dirty="0" smtClean="0"/>
              <a:t>、预习下一课。</a:t>
            </a:r>
            <a:endParaRPr lang="zh-CN" altLang="en-US" sz="2800" dirty="0"/>
          </a:p>
        </p:txBody>
      </p:sp>
      <p:pic>
        <p:nvPicPr>
          <p:cNvPr id="49156" name="Picture 4" descr="0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376" y="4648168"/>
            <a:ext cx="2247810" cy="15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97">
            <a:hlinkClick r:id="rId2" tooltip="查看详细信息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核舟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3733800" cy="264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1">
            <a:hlinkClick r:id="" action="ppaction://noaction">
              <a:snd r:embed="rId3" name="22核舟记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09800"/>
            <a:ext cx="2363788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18065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1">
            <a:hlinkClick r:id="" action="ppaction://noaction">
              <a:snd r:embed="rId3" name="22核舟记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5700713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00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20000">
            <a:off x="-465138" y="3817938"/>
            <a:ext cx="3609975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陈教学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733822" y="2362228"/>
            <a:ext cx="5053321" cy="307618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62000" y="685800"/>
            <a:ext cx="5594844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ea typeface="华文行楷" pitchFamily="2" charset="-122"/>
              </a:rPr>
              <a:t>核舟记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371684" y="3429000"/>
            <a:ext cx="1723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魏学洢</a:t>
            </a:r>
          </a:p>
        </p:txBody>
      </p:sp>
    </p:spTree>
  </p:cSld>
  <p:clrMapOvr>
    <a:masterClrMapping/>
  </p:clrMapOvr>
  <p:transition spd="med" advClick="0" advTm="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yanx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2906713" cy="51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733800" y="1219200"/>
            <a:ext cx="221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作者简介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51275" y="1916113"/>
            <a:ext cx="496887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魏学洢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1596~1625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），字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子敬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明朝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浙江嘉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善人。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核舟记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选自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清朝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人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张潮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编辑的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虞初新志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143090" y="381080"/>
            <a:ext cx="7695998" cy="632443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明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有奇巧人曰王叔远，能以径寸之木，为宫室、器皿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mǐn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 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、人物，以至鸟兽、木石，罔（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wǎng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）不因势象形，各具情态。尝贻（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yí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）余核舟一，盖大苏泛赤壁云。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舟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首尾长约八分有（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yòu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）奇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jī</a:t>
            </a:r>
            <a:r>
              <a:rPr lang="en-US" altLang="zh-CN" sz="24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，高可二黍（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shǔ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）许。中轩敞者为舱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箬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ruò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）篷覆之。旁开小窗，左右各四，共八扇。启窗而观，雕栏相望焉。闭之，则右刻“山高月小，水落石出”，左刻“清风徐来，水波不兴”，石青糁（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sǎn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）之。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船头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坐三人，中峨冠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guān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而多髯（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rán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 者为东坡，佛印居右，鲁直居左。苏、黄共阅一手卷。东坡右手执卷端，左手抚鲁直背。鲁直左手执卷末，右手指卷，如有所语。东坡现右足，鲁直现左足，各微侧，其两膝相比者，各隐卷底衣褶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zhě</a:t>
            </a:r>
            <a:r>
              <a:rPr lang="en-US" altLang="zh-CN" sz="24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中。佛印绝类弥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mí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勒，袒胸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露乳，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矫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jiǎo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首昂视，神情与苏、黄不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属。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卧右膝，诎（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qū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 右臂支船，而竖其左膝，左臂挂念珠倚之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珠可历历数也。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舟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尾横卧一楫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jí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。楫左右舟子各一人。居右者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椎髻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jì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仰面，左手倚一衡木，右手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攀右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趾，若啸呼状。居左者右手执蒲葵扇，左手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抚炉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，炉上有壶，其人视端容寂，若听茶声然。 </a:t>
            </a:r>
            <a:endParaRPr lang="en-US" altLang="zh-CN" sz="2000" b="1" dirty="0" smtClean="0">
              <a:solidFill>
                <a:schemeClr val="tx2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其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船背稍夷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yí</a:t>
            </a:r>
            <a:r>
              <a:rPr lang="en-US" altLang="zh-CN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，则题名其上，文曰“天启壬（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rén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）戌（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xū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 秋日，虞（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yú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）山王毅叔远甫刻”，细若蚊足，钩画了了，其色墨。又用篆（</a:t>
            </a:r>
            <a:r>
              <a:rPr lang="en-US" altLang="zh-CN" sz="2400" b="1" dirty="0" err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zhuàn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）章一，文曰“初平山人”，其色丹。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      通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计一舟，为人五；为窗八；为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箬篷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，为楫，为炉，为壶，为手卷，为念珠各一；对联、题名并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篆文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，为字共三十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有四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；而计其长，</a:t>
            </a:r>
            <a:r>
              <a:rPr lang="zh-CN" altLang="en-US" sz="2000" b="1" dirty="0" smtClean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曾不</a:t>
            </a:r>
            <a:r>
              <a:rPr lang="zh-CN" altLang="en-US" sz="20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盈寸。盖简桃核修狭者为之。嘻，技亦灵怪矣哉！</a:t>
            </a:r>
            <a:r>
              <a:rPr lang="zh-CN" altLang="en-US" sz="2000" dirty="0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pic>
        <p:nvPicPr>
          <p:cNvPr id="3" name="核舟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26219" y="579113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08388" y="381080"/>
            <a:ext cx="540487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ea typeface="华文行楷" pitchFamily="2" charset="-122"/>
              </a:rPr>
              <a:t>核舟记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8631" y="3276604"/>
            <a:ext cx="4571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</a:rPr>
              <a:t>魏学洢</a:t>
            </a:r>
          </a:p>
        </p:txBody>
      </p:sp>
    </p:spTree>
    <p:extLst>
      <p:ext uri="{BB962C8B-B14F-4D97-AF65-F5344CB8AC3E}">
        <p14:creationId xmlns:p14="http://schemas.microsoft.com/office/powerpoint/2010/main" xmlns="" val="23615682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95644" y="277451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朗读课文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8652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04800" y="1143000"/>
            <a:ext cx="8534400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/>
              <a:t>      明有奇巧人曰王叔远，能</a:t>
            </a:r>
            <a:r>
              <a:rPr lang="zh-CN" altLang="en-US" sz="2800" b="1" u="sng" dirty="0"/>
              <a:t>以</a:t>
            </a:r>
            <a:r>
              <a:rPr lang="zh-CN" altLang="en-US" sz="2800" b="1" dirty="0"/>
              <a:t>径寸之木，</a:t>
            </a:r>
            <a:r>
              <a:rPr lang="zh-CN" altLang="en-US" sz="2800" b="1" u="sng" dirty="0"/>
              <a:t>为</a:t>
            </a:r>
            <a:r>
              <a:rPr lang="zh-CN" altLang="en-US" sz="2800" b="1" dirty="0"/>
              <a:t>宫室、</a:t>
            </a:r>
            <a:r>
              <a:rPr lang="zh-CN" altLang="en-US" sz="2800" b="1" u="sng" dirty="0"/>
              <a:t>器皿</a:t>
            </a:r>
            <a:r>
              <a:rPr lang="zh-CN" altLang="en-US" sz="2800" b="1" dirty="0"/>
              <a:t>、人物，以至鸟兽、</a:t>
            </a:r>
            <a:r>
              <a:rPr lang="zh-CN" altLang="en-US" sz="2800" b="1" u="sng" dirty="0"/>
              <a:t>木</a:t>
            </a:r>
            <a:r>
              <a:rPr lang="zh-CN" altLang="en-US" sz="2800" b="1" dirty="0"/>
              <a:t>石，</a:t>
            </a:r>
            <a:r>
              <a:rPr lang="zh-CN" altLang="en-US" sz="2800" b="1" u="sng" dirty="0"/>
              <a:t>罔</a:t>
            </a:r>
            <a:r>
              <a:rPr lang="zh-CN" altLang="en-US" sz="2800" b="1" dirty="0"/>
              <a:t>不</a:t>
            </a:r>
            <a:r>
              <a:rPr lang="zh-CN" altLang="en-US" sz="2800" b="1" u="sng" dirty="0"/>
              <a:t>因</a:t>
            </a:r>
            <a:r>
              <a:rPr lang="zh-CN" altLang="en-US" sz="2800" b="1" dirty="0"/>
              <a:t>势</a:t>
            </a:r>
            <a:r>
              <a:rPr lang="zh-CN" altLang="en-US" sz="2800" b="1" u="sng" dirty="0"/>
              <a:t>象</a:t>
            </a:r>
            <a:r>
              <a:rPr lang="zh-CN" altLang="en-US" sz="2800" b="1" dirty="0"/>
              <a:t>形，各</a:t>
            </a:r>
            <a:r>
              <a:rPr lang="zh-CN" altLang="en-US" sz="2800" b="1" u="sng" dirty="0"/>
              <a:t>具</a:t>
            </a:r>
            <a:r>
              <a:rPr lang="zh-CN" altLang="en-US" sz="2800" b="1" dirty="0"/>
              <a:t>情态。</a:t>
            </a:r>
            <a:r>
              <a:rPr lang="zh-CN" altLang="en-US" sz="2800" b="1" u="sng" dirty="0"/>
              <a:t>尝贻</a:t>
            </a:r>
            <a:r>
              <a:rPr lang="zh-CN" altLang="en-US" sz="2800" b="1" dirty="0"/>
              <a:t>余核舟一，</a:t>
            </a:r>
            <a:r>
              <a:rPr lang="zh-CN" altLang="en-US" sz="2800" b="1" u="sng" dirty="0"/>
              <a:t>盖</a:t>
            </a:r>
            <a:r>
              <a:rPr lang="zh-CN" altLang="en-US" sz="2800" b="1" dirty="0"/>
              <a:t>大苏泛赤壁</a:t>
            </a:r>
            <a:r>
              <a:rPr lang="zh-CN" altLang="en-US" sz="2800" b="1" u="sng" dirty="0"/>
              <a:t>云</a:t>
            </a:r>
            <a:r>
              <a:rPr lang="zh-CN" altLang="en-US" sz="2800" b="1" dirty="0"/>
              <a:t>。</a:t>
            </a:r>
          </a:p>
          <a:p>
            <a:endParaRPr lang="zh-CN" altLang="en-US" sz="2800" b="1" dirty="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28600" y="4222750"/>
            <a:ext cx="640080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2000" b="1" dirty="0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译：</a:t>
            </a:r>
            <a:r>
              <a:rPr lang="zh-CN" altLang="en-US" sz="2000" b="1" dirty="0">
                <a:solidFill>
                  <a:srgbClr val="0070C0"/>
                </a:solidFill>
                <a:latin typeface="宋体" pitchFamily="2" charset="-122"/>
                <a:ea typeface="华文行楷" pitchFamily="2" charset="-122"/>
              </a:rPr>
              <a:t>明朝有</a:t>
            </a:r>
            <a:r>
              <a:rPr lang="zh-CN" altLang="en-US" sz="2000" b="1" dirty="0" smtClean="0">
                <a:solidFill>
                  <a:srgbClr val="0070C0"/>
                </a:solidFill>
                <a:latin typeface="宋体" pitchFamily="2" charset="-122"/>
                <a:ea typeface="华文行楷" pitchFamily="2" charset="-122"/>
              </a:rPr>
              <a:t>个手艺</a:t>
            </a:r>
            <a:r>
              <a:rPr lang="zh-CN" altLang="en-US" sz="2000" b="1" dirty="0">
                <a:solidFill>
                  <a:srgbClr val="0070C0"/>
                </a:solidFill>
                <a:latin typeface="宋体" pitchFamily="2" charset="-122"/>
                <a:ea typeface="华文行楷" pitchFamily="2" charset="-122"/>
              </a:rPr>
              <a:t>奇妙精巧的人叫王叔远，他能够用直径一寸的细小圆形木块，雕刻出宫殿，杯、盘、碗、碟等生活用具，人物，以至飞鸟走兽，树木石头，没有一件不是依据木头原来的样子模拟那些东西的形状，各有各的神情姿态。</a:t>
            </a:r>
            <a:r>
              <a:rPr lang="zh-CN" altLang="en-US" sz="2000" b="1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他曾经送给我一只用桃核刻成的船，刻的是苏轼乘船游赤壁。</a:t>
            </a:r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4648200" y="1143000"/>
            <a:ext cx="914400" cy="4254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用</a:t>
            </a:r>
          </a:p>
        </p:txBody>
      </p:sp>
      <p:sp>
        <p:nvSpPr>
          <p:cNvPr id="25605" name="Oval 5"/>
          <p:cNvSpPr>
            <a:spLocks noChangeArrowheads="1"/>
          </p:cNvSpPr>
          <p:nvPr/>
        </p:nvSpPr>
        <p:spPr bwMode="auto">
          <a:xfrm>
            <a:off x="6858000" y="1143000"/>
            <a:ext cx="914400" cy="434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雕刻</a:t>
            </a:r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-149225" y="1981200"/>
            <a:ext cx="3114675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杯、盘、碗、碟等生活用具</a:t>
            </a:r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3810000" y="2057400"/>
            <a:ext cx="881063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树木</a:t>
            </a:r>
          </a:p>
        </p:txBody>
      </p: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5029200" y="1905000"/>
            <a:ext cx="1092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无、没有</a:t>
            </a:r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6172200" y="2057400"/>
            <a:ext cx="762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根据</a:t>
            </a:r>
          </a:p>
        </p:txBody>
      </p:sp>
      <p:sp>
        <p:nvSpPr>
          <p:cNvPr id="25610" name="Oval 10"/>
          <p:cNvSpPr>
            <a:spLocks noChangeArrowheads="1"/>
          </p:cNvSpPr>
          <p:nvPr/>
        </p:nvSpPr>
        <p:spPr bwMode="auto">
          <a:xfrm>
            <a:off x="6400800" y="2743200"/>
            <a:ext cx="1447800" cy="434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模拟</a:t>
            </a:r>
            <a:r>
              <a:rPr lang="en-US" altLang="zh-CN" b="1" dirty="0" smtClean="0">
                <a:solidFill>
                  <a:srgbClr val="FF0000"/>
                </a:solidFill>
              </a:rPr>
              <a:t>,</a:t>
            </a:r>
            <a:r>
              <a:rPr lang="zh-CN" altLang="en-US" b="1" dirty="0" smtClean="0">
                <a:solidFill>
                  <a:srgbClr val="FF0000"/>
                </a:solidFill>
              </a:rPr>
              <a:t>指雕刻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8001000" y="1981200"/>
            <a:ext cx="11430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具有</a:t>
            </a:r>
          </a:p>
        </p:txBody>
      </p:sp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1143000" y="2971800"/>
            <a:ext cx="576263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曾经</a:t>
            </a:r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1905000" y="3810000"/>
            <a:ext cx="576263" cy="3587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赠送</a:t>
            </a:r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2743248" y="3657600"/>
            <a:ext cx="2971722" cy="5111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表示推测的句首语气词，原来</a:t>
            </a:r>
            <a:r>
              <a:rPr lang="zh-CN" altLang="en-US" b="1" dirty="0">
                <a:solidFill>
                  <a:srgbClr val="FF0000"/>
                </a:solidFill>
              </a:rPr>
              <a:t>是</a:t>
            </a:r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6248400" y="3657600"/>
            <a:ext cx="17526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语末助词，无义</a:t>
            </a:r>
          </a:p>
        </p:txBody>
      </p:sp>
      <p:pic>
        <p:nvPicPr>
          <p:cNvPr id="25616" name="Picture 16" descr="0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742" y="4259235"/>
            <a:ext cx="2213439" cy="200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bldLvl="0" animBg="1" autoUpdateAnimBg="0"/>
      <p:bldP spid="25605" grpId="0" bldLvl="0" animBg="1" autoUpdateAnimBg="0"/>
      <p:bldP spid="25606" grpId="0" bldLvl="0" animBg="1" autoUpdateAnimBg="0"/>
      <p:bldP spid="25607" grpId="0" bldLvl="0" animBg="1" autoUpdateAnimBg="0"/>
      <p:bldP spid="25608" grpId="0" bldLvl="0" animBg="1" autoUpdateAnimBg="0"/>
      <p:bldP spid="25609" grpId="0" bldLvl="0" animBg="1" autoUpdateAnimBg="0"/>
      <p:bldP spid="25610" grpId="0" bldLvl="0" animBg="1" autoUpdateAnimBg="0"/>
      <p:bldP spid="25611" grpId="0" bldLvl="0" animBg="1" autoUpdateAnimBg="0"/>
      <p:bldP spid="25612" grpId="0" bldLvl="0" animBg="1" autoUpdateAnimBg="0"/>
      <p:bldP spid="25613" grpId="0" bldLvl="0" animBg="1" autoUpdateAnimBg="0"/>
      <p:bldP spid="25614" grpId="0" bldLvl="0" animBg="1" autoUpdateAnimBg="0"/>
      <p:bldP spid="25615" grpId="0" bldLvl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2588</Words>
  <Application>Microsoft Office PowerPoint</Application>
  <PresentationFormat>全屏显示(4:3)</PresentationFormat>
  <Paragraphs>222</Paragraphs>
  <Slides>29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词类活用</vt:lpstr>
      <vt:lpstr>幻灯片 20</vt:lpstr>
      <vt:lpstr>幻灯片 21</vt:lpstr>
      <vt:lpstr>幻灯片 22</vt:lpstr>
      <vt:lpstr>说明顺序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40</cp:revision>
  <dcterms:created xsi:type="dcterms:W3CDTF">2011-03-30T05:45:54Z</dcterms:created>
  <dcterms:modified xsi:type="dcterms:W3CDTF">2013-12-27T00:11:10Z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2052-6.6.0.2699</vt:lpwstr>
  </property>
</Properties>
</file>