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27" r:id="rId2"/>
    <p:sldId id="328" r:id="rId3"/>
    <p:sldId id="329" r:id="rId4"/>
    <p:sldId id="330" r:id="rId5"/>
    <p:sldId id="331" r:id="rId6"/>
    <p:sldId id="313" r:id="rId7"/>
    <p:sldId id="265" r:id="rId8"/>
    <p:sldId id="316" r:id="rId9"/>
    <p:sldId id="317" r:id="rId10"/>
    <p:sldId id="278" r:id="rId11"/>
    <p:sldId id="315" r:id="rId12"/>
    <p:sldId id="267" r:id="rId13"/>
    <p:sldId id="268" r:id="rId14"/>
    <p:sldId id="269" r:id="rId15"/>
    <p:sldId id="299" r:id="rId16"/>
    <p:sldId id="300" r:id="rId17"/>
    <p:sldId id="303" r:id="rId18"/>
    <p:sldId id="284" r:id="rId19"/>
    <p:sldId id="296" r:id="rId20"/>
    <p:sldId id="297" r:id="rId21"/>
    <p:sldId id="288" r:id="rId22"/>
    <p:sldId id="287" r:id="rId23"/>
    <p:sldId id="298" r:id="rId24"/>
    <p:sldId id="295" r:id="rId25"/>
    <p:sldId id="291" r:id="rId26"/>
    <p:sldId id="292" r:id="rId27"/>
    <p:sldId id="332" r:id="rId28"/>
    <p:sldId id="333" r:id="rId29"/>
    <p:sldId id="321" r:id="rId30"/>
    <p:sldId id="322" r:id="rId31"/>
    <p:sldId id="324" r:id="rId32"/>
    <p:sldId id="283" r:id="rId33"/>
    <p:sldId id="326" r:id="rId34"/>
    <p:sldId id="319" r:id="rId35"/>
    <p:sldId id="266" r:id="rId36"/>
    <p:sldId id="320" r:id="rId37"/>
    <p:sldId id="273" r:id="rId38"/>
    <p:sldId id="272" r:id="rId39"/>
    <p:sldId id="334" r:id="rId40"/>
    <p:sldId id="308" r:id="rId41"/>
    <p:sldId id="335" r:id="rId42"/>
    <p:sldId id="305" r:id="rId43"/>
    <p:sldId id="277" r:id="rId4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33FF"/>
    <a:srgbClr val="CC0066"/>
    <a:srgbClr val="D60093"/>
    <a:srgbClr val="336699"/>
    <a:srgbClr val="666633"/>
    <a:srgbClr val="9933FF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8" autoAdjust="0"/>
    <p:restoredTop sz="94660"/>
  </p:normalViewPr>
  <p:slideViewPr>
    <p:cSldViewPr>
      <p:cViewPr varScale="1">
        <p:scale>
          <a:sx n="67" d="100"/>
          <a:sy n="67" d="100"/>
        </p:scale>
        <p:origin x="-66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4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9050" y="1109663"/>
            <a:ext cx="9156700" cy="757237"/>
            <a:chOff x="0" y="0"/>
            <a:chExt cx="5768" cy="477"/>
          </a:xfrm>
        </p:grpSpPr>
        <p:sp>
          <p:nvSpPr>
            <p:cNvPr id="5" name="Freeform 3"/>
            <p:cNvSpPr>
              <a:spLocks/>
            </p:cNvSpPr>
            <p:nvPr userDrawn="1"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Freeform 4"/>
            <p:cNvSpPr>
              <a:spLocks/>
            </p:cNvSpPr>
            <p:nvPr userDrawn="1"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 userDrawn="1"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 userDrawn="1"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4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 userDrawn="1"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 userDrawn="1"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 userDrawn="1"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7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 userDrawn="1"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 userDrawn="1"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4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 userDrawn="1"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 userDrawn="1"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 userDrawn="1"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 userDrawn="1"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7" name="Group 25"/>
          <p:cNvGrpSpPr>
            <a:grpSpLocks/>
          </p:cNvGrpSpPr>
          <p:nvPr/>
        </p:nvGrpSpPr>
        <p:grpSpPr bwMode="auto">
          <a:xfrm>
            <a:off x="20638" y="6161088"/>
            <a:ext cx="9169400" cy="138112"/>
            <a:chOff x="0" y="4032"/>
            <a:chExt cx="5776" cy="87"/>
          </a:xfrm>
        </p:grpSpPr>
        <p:sp>
          <p:nvSpPr>
            <p:cNvPr id="28" name="Freeform 26"/>
            <p:cNvSpPr>
              <a:spLocks/>
            </p:cNvSpPr>
            <p:nvPr userDrawn="1"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 userDrawn="1"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 userDrawn="1"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65565" name="Rectangle 2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68488"/>
            <a:ext cx="7772400" cy="1600200"/>
          </a:xfrm>
        </p:spPr>
        <p:txBody>
          <a:bodyPr anchorCtr="1"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5566" name="Rectangle 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273175" y="3729038"/>
            <a:ext cx="6400800" cy="1371600"/>
          </a:xfrm>
        </p:spPr>
        <p:txBody>
          <a:bodyPr anchorCtr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31" name="Rectangle 31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63484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2" name="Rectangle 32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484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" name="Rectangle 3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484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B68A7E-A5EE-4319-8DE0-16AAE6A29DA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040598-9C4B-48BC-87D7-CB011E6142F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768350"/>
            <a:ext cx="1943100" cy="5327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768350"/>
            <a:ext cx="5676900" cy="5327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B8567A-6F92-4478-B3E9-0CABD6D0B09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5FC2EC-4B0D-4D90-BA21-00FC0BEDF8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3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3D8F16-FD49-420B-882E-857EF886A8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3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C40B68-A617-4805-8231-BDE25735E8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3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3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ACB351-E62F-4A72-993E-6E57D552405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3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3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07BCBF-AD46-444B-AC42-97DB4301DE9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3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3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0C89C-A82C-49AD-88BC-85D3D06337F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3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FEA20-2897-4C35-927F-471384EA7A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3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C60B31-1F59-4691-8120-C71A9F1525A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9156700" cy="757238"/>
            <a:chOff x="0" y="0"/>
            <a:chExt cx="5768" cy="477"/>
          </a:xfrm>
        </p:grpSpPr>
        <p:sp>
          <p:nvSpPr>
            <p:cNvPr id="64515" name="Freeform 3"/>
            <p:cNvSpPr>
              <a:spLocks/>
            </p:cNvSpPr>
            <p:nvPr userDrawn="1"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16" name="Freeform 4"/>
            <p:cNvSpPr>
              <a:spLocks/>
            </p:cNvSpPr>
            <p:nvPr userDrawn="1"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17" name="Freeform 5"/>
            <p:cNvSpPr>
              <a:spLocks/>
            </p:cNvSpPr>
            <p:nvPr userDrawn="1"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18" name="Freeform 6"/>
            <p:cNvSpPr>
              <a:spLocks/>
            </p:cNvSpPr>
            <p:nvPr userDrawn="1"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19" name="Freeform 7"/>
            <p:cNvSpPr>
              <a:spLocks/>
            </p:cNvSpPr>
            <p:nvPr userDrawn="1"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0" name="Freeform 8"/>
            <p:cNvSpPr>
              <a:spLocks/>
            </p:cNvSpPr>
            <p:nvPr userDrawn="1"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1" name="Freeform 9"/>
            <p:cNvSpPr>
              <a:spLocks/>
            </p:cNvSpPr>
            <p:nvPr userDrawn="1"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4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2" name="Freeform 10"/>
            <p:cNvSpPr>
              <a:spLocks/>
            </p:cNvSpPr>
            <p:nvPr userDrawn="1"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3" name="Freeform 11"/>
            <p:cNvSpPr>
              <a:spLocks/>
            </p:cNvSpPr>
            <p:nvPr userDrawn="1"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4" name="Freeform 12"/>
            <p:cNvSpPr>
              <a:spLocks/>
            </p:cNvSpPr>
            <p:nvPr userDrawn="1"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7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5" name="Freeform 13"/>
            <p:cNvSpPr>
              <a:spLocks/>
            </p:cNvSpPr>
            <p:nvPr userDrawn="1"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6" name="Freeform 14"/>
            <p:cNvSpPr>
              <a:spLocks/>
            </p:cNvSpPr>
            <p:nvPr userDrawn="1"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4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7" name="Freeform 15"/>
            <p:cNvSpPr>
              <a:spLocks/>
            </p:cNvSpPr>
            <p:nvPr userDrawn="1"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8" name="Freeform 16"/>
            <p:cNvSpPr>
              <a:spLocks/>
            </p:cNvSpPr>
            <p:nvPr userDrawn="1"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9" name="Freeform 17"/>
            <p:cNvSpPr>
              <a:spLocks/>
            </p:cNvSpPr>
            <p:nvPr userDrawn="1"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30" name="Freeform 18"/>
            <p:cNvSpPr>
              <a:spLocks/>
            </p:cNvSpPr>
            <p:nvPr userDrawn="1"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31" name="Freeform 19"/>
            <p:cNvSpPr>
              <a:spLocks/>
            </p:cNvSpPr>
            <p:nvPr userDrawn="1"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32" name="Freeform 20"/>
            <p:cNvSpPr>
              <a:spLocks/>
            </p:cNvSpPr>
            <p:nvPr userDrawn="1"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33" name="Freeform 21"/>
            <p:cNvSpPr>
              <a:spLocks/>
            </p:cNvSpPr>
            <p:nvPr userDrawn="1"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34" name="Freeform 22"/>
            <p:cNvSpPr>
              <a:spLocks/>
            </p:cNvSpPr>
            <p:nvPr userDrawn="1"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35" name="Freeform 23"/>
            <p:cNvSpPr>
              <a:spLocks/>
            </p:cNvSpPr>
            <p:nvPr userDrawn="1"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36" name="Freeform 24"/>
            <p:cNvSpPr>
              <a:spLocks/>
            </p:cNvSpPr>
            <p:nvPr userDrawn="1"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051" name="Group 25"/>
          <p:cNvGrpSpPr>
            <a:grpSpLocks/>
          </p:cNvGrpSpPr>
          <p:nvPr/>
        </p:nvGrpSpPr>
        <p:grpSpPr bwMode="auto">
          <a:xfrm>
            <a:off x="0" y="6180138"/>
            <a:ext cx="9169400" cy="138112"/>
            <a:chOff x="0" y="4032"/>
            <a:chExt cx="5776" cy="87"/>
          </a:xfrm>
        </p:grpSpPr>
        <p:sp>
          <p:nvSpPr>
            <p:cNvPr id="64538" name="Freeform 26"/>
            <p:cNvSpPr>
              <a:spLocks/>
            </p:cNvSpPr>
            <p:nvPr userDrawn="1"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39" name="Freeform 27"/>
            <p:cNvSpPr>
              <a:spLocks/>
            </p:cNvSpPr>
            <p:nvPr userDrawn="1"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40" name="Freeform 28"/>
            <p:cNvSpPr>
              <a:spLocks/>
            </p:cNvSpPr>
            <p:nvPr userDrawn="1"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2052" name="Rectangle 29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6835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3" name="Rectangle 3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4543" name="Rectangle 3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5163" y="636746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4544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03563" y="636746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4545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32563" y="636746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pPr>
              <a:defRPr/>
            </a:pPr>
            <a:fld id="{257D1D2E-72D6-4B03-BBF9-B1259B0A51A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90000"/>
        <a:buBlip>
          <a:blip r:embed="rId14"/>
        </a:buBlip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5"/>
        </a:buBlip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16"/>
        </a:buBlip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17"/>
        </a:buBlip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18"/>
        </a:buBlip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8"/>
        </a:buBlip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8"/>
        </a:buBlip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8"/>
        </a:buBlip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8"/>
        </a:buBlip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26032;&#24314;&#25991;&#20214;&#22841;%20(2)\&#26149;&#20043;&#27468;%20&#38376;&#24503;&#23572;&#26494;.mp3" TargetMode="Externa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35821;&#25991;&#36164;&#26009;\&#20843;&#24180;&#32423;&#65288;&#19978;&#65289;&#35838;&#20214;\16&#22823;&#33258;&#28982;&#30340;&#35821;&#35328;\&#22823;&#33258;&#28982;&#30340;&#35821;&#35328;.mp3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slide" Target="slide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3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slide" Target="slide3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skg\&#30005;&#23376;&#35762;&#31295;&#21644;&#35838;&#20214;\xbwq.MP3" TargetMode="External"/><Relationship Id="rId6" Type="http://schemas.openxmlformats.org/officeDocument/2006/relationships/image" Target="../media/image25.gif"/><Relationship Id="rId5" Type="http://schemas.openxmlformats.org/officeDocument/2006/relationships/image" Target="../media/image24.gif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 descr="图片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WordArt 6"/>
          <p:cNvSpPr>
            <a:spLocks noChangeArrowheads="1" noChangeShapeType="1" noTextEdit="1"/>
          </p:cNvSpPr>
          <p:nvPr/>
        </p:nvSpPr>
        <p:spPr bwMode="auto">
          <a:xfrm rot="5400000">
            <a:off x="6934200" y="990600"/>
            <a:ext cx="2667000" cy="1143000"/>
          </a:xfrm>
          <a:prstGeom prst="rect">
            <a:avLst/>
          </a:prstGeom>
        </p:spPr>
        <p:txBody>
          <a:bodyPr vert="eaVert"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 fontAlgn="auto"/>
            <a:r>
              <a:rPr lang="zh-CN" altLang="en-US" sz="3600" b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宋体"/>
                <a:ea typeface="宋体"/>
              </a:rPr>
              <a:t>春花的娇艳</a:t>
            </a:r>
          </a:p>
        </p:txBody>
      </p:sp>
      <p:pic>
        <p:nvPicPr>
          <p:cNvPr id="6152" name="春之歌 门德尔松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5820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1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5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ext Box 2"/>
          <p:cNvSpPr txBox="1">
            <a:spLocks noChangeArrowheads="1"/>
          </p:cNvSpPr>
          <p:nvPr/>
        </p:nvSpPr>
        <p:spPr bwMode="auto">
          <a:xfrm>
            <a:off x="1066800" y="1295400"/>
            <a:ext cx="7318375" cy="521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sz="2800" b="1">
              <a:solidFill>
                <a:srgbClr val="4C1FDD"/>
              </a:solidFill>
            </a:endParaRPr>
          </a:p>
          <a:p>
            <a:r>
              <a:rPr lang="zh-CN" altLang="en-US" sz="2800" b="1">
                <a:solidFill>
                  <a:srgbClr val="4C1FDD"/>
                </a:solidFill>
              </a:rPr>
              <a:t>衰草连天    　　 </a:t>
            </a:r>
            <a:r>
              <a:rPr lang="en-US" altLang="zh-CN" sz="2800" b="1">
                <a:solidFill>
                  <a:srgbClr val="4C1FDD"/>
                </a:solidFill>
              </a:rPr>
              <a:t>———  </a:t>
            </a:r>
            <a:r>
              <a:rPr lang="zh-CN" altLang="en-US" sz="2800" b="1">
                <a:solidFill>
                  <a:srgbClr val="4C1FDD"/>
                </a:solidFill>
              </a:rPr>
              <a:t>鬓毛衰</a:t>
            </a:r>
          </a:p>
          <a:p>
            <a:endParaRPr lang="zh-CN" altLang="en-US" sz="2800" b="1">
              <a:solidFill>
                <a:srgbClr val="4C1FDD"/>
              </a:solidFill>
            </a:endParaRPr>
          </a:p>
          <a:p>
            <a:r>
              <a:rPr lang="zh-CN" altLang="en-US" sz="2800" b="1">
                <a:solidFill>
                  <a:srgbClr val="4C1FDD"/>
                </a:solidFill>
              </a:rPr>
              <a:t>连翘　　　</a:t>
            </a:r>
            <a:r>
              <a:rPr lang="en-US" altLang="zh-CN" sz="2800" b="1">
                <a:solidFill>
                  <a:srgbClr val="4C1FDD"/>
                </a:solidFill>
              </a:rPr>
              <a:t>———</a:t>
            </a:r>
            <a:r>
              <a:rPr lang="zh-CN" altLang="en-US" sz="2800" b="1">
                <a:solidFill>
                  <a:srgbClr val="4C1FDD"/>
                </a:solidFill>
              </a:rPr>
              <a:t>翘尾巴</a:t>
            </a:r>
          </a:p>
          <a:p>
            <a:endParaRPr lang="zh-CN" altLang="en-US" sz="2800" b="1">
              <a:solidFill>
                <a:srgbClr val="4C1FDD"/>
              </a:solidFill>
            </a:endParaRPr>
          </a:p>
          <a:p>
            <a:r>
              <a:rPr lang="zh-CN" altLang="en-US" sz="2800" b="1">
                <a:solidFill>
                  <a:srgbClr val="4C1FDD"/>
                </a:solidFill>
              </a:rPr>
              <a:t>差异　　</a:t>
            </a:r>
            <a:r>
              <a:rPr lang="en-US" altLang="zh-CN" sz="2800" b="1">
                <a:solidFill>
                  <a:srgbClr val="4C1FDD"/>
                </a:solidFill>
              </a:rPr>
              <a:t>——</a:t>
            </a:r>
            <a:r>
              <a:rPr lang="zh-CN" altLang="en-US" sz="2800" b="1">
                <a:solidFill>
                  <a:srgbClr val="4C1FDD"/>
                </a:solidFill>
              </a:rPr>
              <a:t>差遣　　</a:t>
            </a:r>
            <a:r>
              <a:rPr lang="en-US" altLang="zh-CN" sz="2800" b="1">
                <a:solidFill>
                  <a:srgbClr val="4C1FDD"/>
                </a:solidFill>
              </a:rPr>
              <a:t>——</a:t>
            </a:r>
            <a:r>
              <a:rPr lang="zh-CN" altLang="en-US" sz="2800" b="1">
                <a:solidFill>
                  <a:srgbClr val="4C1FDD"/>
                </a:solidFill>
              </a:rPr>
              <a:t>差劲　　</a:t>
            </a:r>
            <a:r>
              <a:rPr lang="en-US" altLang="zh-CN" sz="2800" b="1">
                <a:solidFill>
                  <a:srgbClr val="4C1FDD"/>
                </a:solidFill>
              </a:rPr>
              <a:t>——</a:t>
            </a:r>
            <a:r>
              <a:rPr lang="zh-CN" altLang="en-US" sz="2800" b="1">
                <a:solidFill>
                  <a:srgbClr val="4C1FDD"/>
                </a:solidFill>
              </a:rPr>
              <a:t>参差</a:t>
            </a:r>
          </a:p>
          <a:p>
            <a:endParaRPr lang="zh-CN" altLang="en-US" sz="2800" b="1">
              <a:solidFill>
                <a:srgbClr val="4C1FDD"/>
              </a:solidFill>
            </a:endParaRPr>
          </a:p>
          <a:p>
            <a:r>
              <a:rPr lang="zh-CN" altLang="en-US" sz="2800" b="1">
                <a:solidFill>
                  <a:srgbClr val="4C1FDD"/>
                </a:solidFill>
              </a:rPr>
              <a:t>观测　　　</a:t>
            </a:r>
            <a:r>
              <a:rPr lang="en-US" altLang="zh-CN" sz="2800" b="1">
                <a:solidFill>
                  <a:srgbClr val="4C1FDD"/>
                </a:solidFill>
              </a:rPr>
              <a:t>——</a:t>
            </a:r>
            <a:r>
              <a:rPr lang="zh-CN" altLang="en-US" sz="2800" b="1">
                <a:solidFill>
                  <a:srgbClr val="4C1FDD"/>
                </a:solidFill>
              </a:rPr>
              <a:t>道观</a:t>
            </a:r>
          </a:p>
          <a:p>
            <a:endParaRPr lang="zh-CN" altLang="en-US" sz="2800" b="1">
              <a:solidFill>
                <a:srgbClr val="4C1FDD"/>
              </a:solidFill>
            </a:endParaRPr>
          </a:p>
          <a:p>
            <a:r>
              <a:rPr lang="zh-CN" altLang="en-US" sz="2800" b="1">
                <a:solidFill>
                  <a:srgbClr val="4C1FDD"/>
                </a:solidFill>
              </a:rPr>
              <a:t>播种　　　　　耕种</a:t>
            </a:r>
          </a:p>
          <a:p>
            <a:endParaRPr lang="zh-CN" altLang="en-US" sz="2800" b="1">
              <a:solidFill>
                <a:srgbClr val="4C1FDD"/>
              </a:solidFill>
            </a:endParaRPr>
          </a:p>
          <a:p>
            <a:r>
              <a:rPr lang="zh-CN" altLang="en-US" sz="2800" b="1">
                <a:solidFill>
                  <a:srgbClr val="4C1FDD"/>
                </a:solidFill>
              </a:rPr>
              <a:t>落叶　　　</a:t>
            </a:r>
            <a:r>
              <a:rPr lang="en-US" altLang="zh-CN" sz="2800" b="1">
                <a:solidFill>
                  <a:srgbClr val="4C1FDD"/>
                </a:solidFill>
              </a:rPr>
              <a:t>——</a:t>
            </a:r>
            <a:r>
              <a:rPr lang="zh-CN" altLang="en-US" sz="2800" b="1">
                <a:solidFill>
                  <a:srgbClr val="4C1FDD"/>
                </a:solidFill>
              </a:rPr>
              <a:t>丢三落四　　　</a:t>
            </a:r>
            <a:r>
              <a:rPr lang="en-US" altLang="zh-CN" sz="2800" b="1">
                <a:solidFill>
                  <a:srgbClr val="4C1FDD"/>
                </a:solidFill>
              </a:rPr>
              <a:t>——</a:t>
            </a:r>
            <a:r>
              <a:rPr lang="zh-CN" altLang="en-US" sz="2800" b="1">
                <a:solidFill>
                  <a:srgbClr val="4C1FDD"/>
                </a:solidFill>
              </a:rPr>
              <a:t>落枕</a:t>
            </a:r>
          </a:p>
        </p:txBody>
      </p:sp>
      <p:sp>
        <p:nvSpPr>
          <p:cNvPr id="88067" name="Text Box 3"/>
          <p:cNvSpPr txBox="1">
            <a:spLocks noChangeArrowheads="1"/>
          </p:cNvSpPr>
          <p:nvPr/>
        </p:nvSpPr>
        <p:spPr bwMode="auto">
          <a:xfrm>
            <a:off x="1127125" y="782638"/>
            <a:ext cx="19970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/>
              <a:t>区别读音</a:t>
            </a:r>
          </a:p>
        </p:txBody>
      </p:sp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2667000" y="1676400"/>
            <a:ext cx="844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0391A"/>
                </a:solidFill>
              </a:rPr>
              <a:t>shuāi</a:t>
            </a:r>
          </a:p>
        </p:txBody>
      </p:sp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6400800" y="1676400"/>
            <a:ext cx="623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0391A"/>
                </a:solidFill>
              </a:rPr>
              <a:t>cuī</a:t>
            </a:r>
          </a:p>
        </p:txBody>
      </p:sp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5181600" y="2667000"/>
            <a:ext cx="708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CC0000"/>
                </a:solidFill>
              </a:rPr>
              <a:t>qiào</a:t>
            </a:r>
          </a:p>
        </p:txBody>
      </p:sp>
      <p:sp>
        <p:nvSpPr>
          <p:cNvPr id="88071" name="Text Box 7"/>
          <p:cNvSpPr txBox="1">
            <a:spLocks noChangeArrowheads="1"/>
          </p:cNvSpPr>
          <p:nvPr/>
        </p:nvSpPr>
        <p:spPr bwMode="auto">
          <a:xfrm>
            <a:off x="1981200" y="2667000"/>
            <a:ext cx="708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CC0000"/>
                </a:solidFill>
              </a:rPr>
              <a:t>qiáo</a:t>
            </a:r>
          </a:p>
        </p:txBody>
      </p:sp>
      <p:sp>
        <p:nvSpPr>
          <p:cNvPr id="88072" name="Text Box 8"/>
          <p:cNvSpPr txBox="1">
            <a:spLocks noChangeArrowheads="1"/>
          </p:cNvSpPr>
          <p:nvPr/>
        </p:nvSpPr>
        <p:spPr bwMode="auto">
          <a:xfrm>
            <a:off x="1905000" y="3429000"/>
            <a:ext cx="623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0391A"/>
                </a:solidFill>
              </a:rPr>
              <a:t>chā</a:t>
            </a:r>
          </a:p>
        </p:txBody>
      </p:sp>
      <p:sp>
        <p:nvSpPr>
          <p:cNvPr id="88073" name="Text Box 9"/>
          <p:cNvSpPr txBox="1">
            <a:spLocks noChangeArrowheads="1"/>
          </p:cNvSpPr>
          <p:nvPr/>
        </p:nvSpPr>
        <p:spPr bwMode="auto">
          <a:xfrm>
            <a:off x="3962400" y="3505200"/>
            <a:ext cx="708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0391A"/>
                </a:solidFill>
              </a:rPr>
              <a:t>chāi</a:t>
            </a:r>
          </a:p>
        </p:txBody>
      </p:sp>
      <p:sp>
        <p:nvSpPr>
          <p:cNvPr id="88074" name="Text Box 10"/>
          <p:cNvSpPr txBox="1">
            <a:spLocks noChangeArrowheads="1"/>
          </p:cNvSpPr>
          <p:nvPr/>
        </p:nvSpPr>
        <p:spPr bwMode="auto">
          <a:xfrm>
            <a:off x="6096000" y="3429000"/>
            <a:ext cx="606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0391A"/>
                </a:solidFill>
              </a:rPr>
              <a:t>chà</a:t>
            </a:r>
          </a:p>
        </p:txBody>
      </p:sp>
      <p:sp>
        <p:nvSpPr>
          <p:cNvPr id="88075" name="Text Box 11"/>
          <p:cNvSpPr txBox="1">
            <a:spLocks noChangeArrowheads="1"/>
          </p:cNvSpPr>
          <p:nvPr/>
        </p:nvSpPr>
        <p:spPr bwMode="auto">
          <a:xfrm>
            <a:off x="8382000" y="3429000"/>
            <a:ext cx="471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0391A"/>
                </a:solidFill>
              </a:rPr>
              <a:t>cī</a:t>
            </a:r>
          </a:p>
        </p:txBody>
      </p:sp>
      <p:sp>
        <p:nvSpPr>
          <p:cNvPr id="88076" name="Text Box 12"/>
          <p:cNvSpPr txBox="1">
            <a:spLocks noChangeArrowheads="1"/>
          </p:cNvSpPr>
          <p:nvPr/>
        </p:nvSpPr>
        <p:spPr bwMode="auto">
          <a:xfrm>
            <a:off x="1905000" y="4267200"/>
            <a:ext cx="79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0391A"/>
                </a:solidFill>
              </a:rPr>
              <a:t>guān</a:t>
            </a:r>
          </a:p>
        </p:txBody>
      </p:sp>
      <p:sp>
        <p:nvSpPr>
          <p:cNvPr id="88077" name="Text Box 13"/>
          <p:cNvSpPr txBox="1">
            <a:spLocks noChangeArrowheads="1"/>
          </p:cNvSpPr>
          <p:nvPr/>
        </p:nvSpPr>
        <p:spPr bwMode="auto">
          <a:xfrm>
            <a:off x="4572000" y="4343400"/>
            <a:ext cx="776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0391A"/>
                </a:solidFill>
              </a:rPr>
              <a:t>guàn</a:t>
            </a:r>
          </a:p>
        </p:txBody>
      </p:sp>
      <p:sp>
        <p:nvSpPr>
          <p:cNvPr id="88078" name="Text Box 14"/>
          <p:cNvSpPr txBox="1">
            <a:spLocks noChangeArrowheads="1"/>
          </p:cNvSpPr>
          <p:nvPr/>
        </p:nvSpPr>
        <p:spPr bwMode="auto">
          <a:xfrm>
            <a:off x="1905000" y="5105400"/>
            <a:ext cx="928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0391A"/>
                </a:solidFill>
              </a:rPr>
              <a:t>zhǒng</a:t>
            </a:r>
          </a:p>
        </p:txBody>
      </p:sp>
      <p:sp>
        <p:nvSpPr>
          <p:cNvPr id="88079" name="Text Box 15"/>
          <p:cNvSpPr txBox="1">
            <a:spLocks noChangeArrowheads="1"/>
          </p:cNvSpPr>
          <p:nvPr/>
        </p:nvSpPr>
        <p:spPr bwMode="auto">
          <a:xfrm>
            <a:off x="4648200" y="5105400"/>
            <a:ext cx="928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0391A"/>
                </a:solidFill>
              </a:rPr>
              <a:t>zhòng</a:t>
            </a:r>
          </a:p>
        </p:txBody>
      </p:sp>
      <p:sp>
        <p:nvSpPr>
          <p:cNvPr id="88080" name="Text Box 16"/>
          <p:cNvSpPr txBox="1">
            <a:spLocks noChangeArrowheads="1"/>
          </p:cNvSpPr>
          <p:nvPr/>
        </p:nvSpPr>
        <p:spPr bwMode="auto">
          <a:xfrm>
            <a:off x="2057400" y="6019800"/>
            <a:ext cx="573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0391A"/>
                </a:solidFill>
              </a:rPr>
              <a:t>luò</a:t>
            </a:r>
          </a:p>
        </p:txBody>
      </p:sp>
      <p:sp>
        <p:nvSpPr>
          <p:cNvPr id="88081" name="Text Box 17"/>
          <p:cNvSpPr txBox="1">
            <a:spLocks noChangeArrowheads="1"/>
          </p:cNvSpPr>
          <p:nvPr/>
        </p:nvSpPr>
        <p:spPr bwMode="auto">
          <a:xfrm>
            <a:off x="5105400" y="6019800"/>
            <a:ext cx="403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0391A"/>
                </a:solidFill>
              </a:rPr>
              <a:t>là</a:t>
            </a:r>
          </a:p>
        </p:txBody>
      </p:sp>
      <p:sp>
        <p:nvSpPr>
          <p:cNvPr id="88082" name="Text Box 18"/>
          <p:cNvSpPr txBox="1">
            <a:spLocks noChangeArrowheads="1"/>
          </p:cNvSpPr>
          <p:nvPr/>
        </p:nvSpPr>
        <p:spPr bwMode="auto">
          <a:xfrm>
            <a:off x="7772400" y="5943600"/>
            <a:ext cx="555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0391A"/>
                </a:solidFill>
              </a:rPr>
              <a:t>lào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8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8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8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8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8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8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8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8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8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8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8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8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8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8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88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8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 autoUpdateAnimBg="0"/>
      <p:bldP spid="88067" grpId="0" autoUpdateAnimBg="0"/>
      <p:bldP spid="88068" grpId="0" autoUpdateAnimBg="0"/>
      <p:bldP spid="88069" grpId="0" autoUpdateAnimBg="0"/>
      <p:bldP spid="88070" grpId="0" autoUpdateAnimBg="0"/>
      <p:bldP spid="88071" grpId="0" autoUpdateAnimBg="0"/>
      <p:bldP spid="88072" grpId="0" autoUpdateAnimBg="0"/>
      <p:bldP spid="88073" grpId="0" autoUpdateAnimBg="0"/>
      <p:bldP spid="88074" grpId="0" autoUpdateAnimBg="0"/>
      <p:bldP spid="88075" grpId="0" autoUpdateAnimBg="0"/>
      <p:bldP spid="88076" grpId="0" autoUpdateAnimBg="0"/>
      <p:bldP spid="88077" grpId="0" autoUpdateAnimBg="0"/>
      <p:bldP spid="88078" grpId="0" autoUpdateAnimBg="0"/>
      <p:bldP spid="88079" grpId="0" autoUpdateAnimBg="0"/>
      <p:bldP spid="88080" grpId="0" autoUpdateAnimBg="0"/>
      <p:bldP spid="88081" grpId="0" autoUpdateAnimBg="0"/>
      <p:bldP spid="8808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762000"/>
            <a:ext cx="7772400" cy="1143000"/>
          </a:xfrm>
        </p:spPr>
        <p:txBody>
          <a:bodyPr/>
          <a:lstStyle/>
          <a:p>
            <a:pPr eaLnBrk="1" hangingPunct="1"/>
            <a:r>
              <a:rPr lang="zh-CN" altLang="en-US" sz="6000" b="1" smtClean="0">
                <a:solidFill>
                  <a:srgbClr val="FF0000"/>
                </a:solidFill>
                <a:latin typeface="方正硬笔行书简体" pitchFamily="65" charset="-122"/>
                <a:ea typeface="方正硬笔行书简体" pitchFamily="65" charset="-122"/>
              </a:rPr>
              <a:t>学习重点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286000"/>
            <a:ext cx="7772400" cy="37338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德彪钢笔行书字库" pitchFamily="2" charset="-122"/>
                <a:ea typeface="德彪钢笔行书字库" pitchFamily="2" charset="-122"/>
              </a:rPr>
              <a:t>       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德彪钢笔行书字库" pitchFamily="2" charset="-122"/>
                <a:ea typeface="德彪钢笔行书字库" pitchFamily="2" charset="-122"/>
              </a:rPr>
              <a:t>听读课文，理清课文的说明顺序，体会说明的条理性，训练快速筛选信息，初步概括内容要点。最好逐段概括。</a:t>
            </a:r>
          </a:p>
        </p:txBody>
      </p:sp>
      <p:pic>
        <p:nvPicPr>
          <p:cNvPr id="6" name="大自然的语言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638800"/>
            <a:ext cx="1066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689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990600" y="1981200"/>
            <a:ext cx="7767638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4C1FDD"/>
                </a:solidFill>
                <a:latin typeface="德彪钢笔行书字库" pitchFamily="2" charset="-122"/>
                <a:ea typeface="德彪钢笔行书字库" pitchFamily="2" charset="-122"/>
              </a:rPr>
              <a:t>1</a:t>
            </a:r>
            <a:r>
              <a:rPr lang="zh-CN" altLang="en-US" sz="3600" b="1">
                <a:solidFill>
                  <a:srgbClr val="4C1FDD"/>
                </a:solidFill>
                <a:latin typeface="德彪钢笔行书字库" pitchFamily="2" charset="-122"/>
                <a:ea typeface="德彪钢笔行书字库" pitchFamily="2" charset="-122"/>
              </a:rPr>
              <a:t>、什么是物候？什么是物候学？</a:t>
            </a:r>
          </a:p>
          <a:p>
            <a:endParaRPr lang="zh-CN" altLang="en-US" sz="3600" b="1">
              <a:solidFill>
                <a:srgbClr val="4C1FDD"/>
              </a:solidFill>
              <a:latin typeface="德彪钢笔行书字库" pitchFamily="2" charset="-122"/>
              <a:ea typeface="德彪钢笔行书字库" pitchFamily="2" charset="-122"/>
            </a:endParaRPr>
          </a:p>
          <a:p>
            <a:r>
              <a:rPr lang="en-US" altLang="zh-CN" sz="3600" b="1">
                <a:solidFill>
                  <a:srgbClr val="4C1FDD"/>
                </a:solidFill>
                <a:latin typeface="德彪钢笔行书字库" pitchFamily="2" charset="-122"/>
                <a:ea typeface="德彪钢笔行书字库" pitchFamily="2" charset="-122"/>
              </a:rPr>
              <a:t>2</a:t>
            </a:r>
            <a:r>
              <a:rPr lang="zh-CN" altLang="en-US" sz="3600" b="1">
                <a:solidFill>
                  <a:srgbClr val="4C1FDD"/>
                </a:solidFill>
                <a:latin typeface="德彪钢笔行书字库" pitchFamily="2" charset="-122"/>
                <a:ea typeface="德彪钢笔行书字库" pitchFamily="2" charset="-122"/>
              </a:rPr>
              <a:t>、物候观测对农业有什么重要意义？</a:t>
            </a:r>
          </a:p>
          <a:p>
            <a:endParaRPr lang="zh-CN" altLang="en-US" sz="3600" b="1">
              <a:solidFill>
                <a:srgbClr val="4C1FDD"/>
              </a:solidFill>
              <a:latin typeface="德彪钢笔行书字库" pitchFamily="2" charset="-122"/>
              <a:ea typeface="德彪钢笔行书字库" pitchFamily="2" charset="-122"/>
            </a:endParaRPr>
          </a:p>
          <a:p>
            <a:r>
              <a:rPr lang="en-US" altLang="zh-CN" sz="3600" b="1">
                <a:solidFill>
                  <a:srgbClr val="4C1FDD"/>
                </a:solidFill>
                <a:latin typeface="德彪钢笔行书字库" pitchFamily="2" charset="-122"/>
                <a:ea typeface="德彪钢笔行书字库" pitchFamily="2" charset="-122"/>
              </a:rPr>
              <a:t>3</a:t>
            </a:r>
            <a:r>
              <a:rPr lang="zh-CN" altLang="en-US" sz="3600" b="1">
                <a:solidFill>
                  <a:srgbClr val="4C1FDD"/>
                </a:solidFill>
                <a:latin typeface="德彪钢笔行书字库" pitchFamily="2" charset="-122"/>
                <a:ea typeface="德彪钢笔行书字库" pitchFamily="2" charset="-122"/>
              </a:rPr>
              <a:t>、决定物候观测的因素有哪些？</a:t>
            </a:r>
          </a:p>
          <a:p>
            <a:endParaRPr lang="zh-CN" altLang="en-US" sz="3600" b="1">
              <a:solidFill>
                <a:srgbClr val="4C1FDD"/>
              </a:solidFill>
              <a:latin typeface="德彪钢笔行书字库" pitchFamily="2" charset="-122"/>
              <a:ea typeface="德彪钢笔行书字库" pitchFamily="2" charset="-122"/>
            </a:endParaRPr>
          </a:p>
          <a:p>
            <a:r>
              <a:rPr lang="en-US" altLang="zh-CN" sz="3600" b="1">
                <a:solidFill>
                  <a:srgbClr val="4C1FDD"/>
                </a:solidFill>
                <a:latin typeface="德彪钢笔行书字库" pitchFamily="2" charset="-122"/>
                <a:ea typeface="德彪钢笔行书字库" pitchFamily="2" charset="-122"/>
              </a:rPr>
              <a:t>4</a:t>
            </a:r>
            <a:r>
              <a:rPr lang="zh-CN" altLang="en-US" sz="3600" b="1">
                <a:solidFill>
                  <a:srgbClr val="4C1FDD"/>
                </a:solidFill>
                <a:latin typeface="德彪钢笔行书字库" pitchFamily="2" charset="-122"/>
                <a:ea typeface="德彪钢笔行书字库" pitchFamily="2" charset="-122"/>
              </a:rPr>
              <a:t>、研究物候学有什么意义？</a:t>
            </a:r>
          </a:p>
        </p:txBody>
      </p:sp>
      <p:pic>
        <p:nvPicPr>
          <p:cNvPr id="14339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91400" y="4648200"/>
            <a:ext cx="154305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" y="4343400"/>
            <a:ext cx="100171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152400" y="762000"/>
            <a:ext cx="83058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德彪钢笔行书字库" pitchFamily="2" charset="-122"/>
                <a:ea typeface="德彪钢笔行书字库" pitchFamily="2" charset="-122"/>
              </a:rPr>
              <a:t>       </a:t>
            </a:r>
            <a:r>
              <a:rPr lang="zh-CN" altLang="en-US" sz="4000" b="1">
                <a:solidFill>
                  <a:srgbClr val="FF0000"/>
                </a:solidFill>
                <a:latin typeface="德彪钢笔行书字库" pitchFamily="2" charset="-122"/>
                <a:ea typeface="德彪钢笔行书字库" pitchFamily="2" charset="-122"/>
              </a:rPr>
              <a:t>快速阅读课文，快速准确地筛选出所需要的信息：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ChangeArrowheads="1"/>
          </p:cNvSpPr>
          <p:nvPr/>
        </p:nvSpPr>
        <p:spPr bwMode="auto">
          <a:xfrm>
            <a:off x="152400" y="457200"/>
            <a:ext cx="48974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en-US" altLang="zh-CN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1</a:t>
            </a:r>
            <a:r>
              <a:rPr kumimoji="0"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、什么叫物候和物候学？</a:t>
            </a:r>
          </a:p>
        </p:txBody>
      </p:sp>
      <p:sp>
        <p:nvSpPr>
          <p:cNvPr id="76803" name="Rectangle 3"/>
          <p:cNvSpPr>
            <a:spLocks noChangeArrowheads="1"/>
          </p:cNvSpPr>
          <p:nvPr/>
        </p:nvSpPr>
        <p:spPr bwMode="auto">
          <a:xfrm>
            <a:off x="755650" y="687388"/>
            <a:ext cx="7604125" cy="298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kumimoji="0"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司马彦简行修正版" pitchFamily="2" charset="-122"/>
                <a:ea typeface="司马彦简行修正版" pitchFamily="2" charset="-122"/>
              </a:rPr>
              <a:t>       </a:t>
            </a:r>
          </a:p>
          <a:p>
            <a:pPr>
              <a:defRPr/>
            </a:pPr>
            <a:r>
              <a:rPr kumimoji="0"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司马彦简行修正版" pitchFamily="2" charset="-122"/>
                <a:ea typeface="司马彦简行修正版" pitchFamily="2" charset="-122"/>
              </a:rPr>
              <a:t>     </a:t>
            </a:r>
            <a:r>
              <a:rPr kumimoji="0" lang="zh-CN" altLang="en-US" sz="3600" b="1" dirty="0">
                <a:solidFill>
                  <a:srgbClr val="1B1B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司马彦简行修正版" pitchFamily="2" charset="-122"/>
                <a:ea typeface="司马彦简行修正版" pitchFamily="2" charset="-122"/>
              </a:rPr>
              <a:t>草木荣枯、候鸟去来等自然现</a:t>
            </a:r>
          </a:p>
          <a:p>
            <a:pPr>
              <a:defRPr/>
            </a:pPr>
            <a:r>
              <a:rPr kumimoji="0" lang="zh-CN" altLang="en-US" sz="3600" b="1" dirty="0">
                <a:solidFill>
                  <a:srgbClr val="1B1B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司马彦简行修正版" pitchFamily="2" charset="-122"/>
                <a:ea typeface="司马彦简行修正版" pitchFamily="2" charset="-122"/>
              </a:rPr>
              <a:t>象，古代劳动人民称之为物候；</a:t>
            </a:r>
          </a:p>
          <a:p>
            <a:pPr>
              <a:defRPr/>
            </a:pPr>
            <a:r>
              <a:rPr kumimoji="0" lang="zh-CN" altLang="en-US" sz="3600" b="1" dirty="0">
                <a:solidFill>
                  <a:srgbClr val="1B1B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司马彦简行修正版" pitchFamily="2" charset="-122"/>
                <a:ea typeface="司马彦简行修正版" pitchFamily="2" charset="-122"/>
              </a:rPr>
              <a:t>      利用物候来研究农业生产的科学</a:t>
            </a:r>
          </a:p>
          <a:p>
            <a:pPr>
              <a:defRPr/>
            </a:pPr>
            <a:r>
              <a:rPr kumimoji="0" lang="zh-CN" altLang="en-US" sz="3600" b="1" dirty="0">
                <a:solidFill>
                  <a:srgbClr val="1B1B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司马彦简行修正版" pitchFamily="2" charset="-122"/>
                <a:ea typeface="司马彦简行修正版" pitchFamily="2" charset="-122"/>
              </a:rPr>
              <a:t>叫物候学。 </a:t>
            </a:r>
          </a:p>
        </p:txBody>
      </p:sp>
      <p:sp>
        <p:nvSpPr>
          <p:cNvPr id="76804" name="Rectangle 4"/>
          <p:cNvSpPr>
            <a:spLocks noChangeArrowheads="1"/>
          </p:cNvSpPr>
          <p:nvPr/>
        </p:nvSpPr>
        <p:spPr bwMode="auto">
          <a:xfrm>
            <a:off x="228600" y="3733800"/>
            <a:ext cx="775335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en-US" altLang="zh-CN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2</a:t>
            </a:r>
            <a:r>
              <a:rPr kumimoji="0"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、物候观测对农业生产有什么重要意义？</a:t>
            </a:r>
          </a:p>
        </p:txBody>
      </p:sp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990600" y="4419600"/>
            <a:ext cx="7162800" cy="18780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0"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司马彦简行修正版" pitchFamily="2" charset="-122"/>
                <a:ea typeface="司马彦简行修正版" pitchFamily="2" charset="-122"/>
              </a:rPr>
              <a:t>      </a:t>
            </a:r>
            <a:r>
              <a:rPr kumimoji="0" lang="zh-CN" altLang="en-US" sz="3600" b="1" dirty="0">
                <a:solidFill>
                  <a:srgbClr val="1B1B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司马彦简行修正版" pitchFamily="2" charset="-122"/>
                <a:ea typeface="司马彦简行修正版" pitchFamily="2" charset="-122"/>
              </a:rPr>
              <a:t>物候反映气候条件对生物的影响，比较简便，容易掌握，可以广泛应用在农业生产上。</a:t>
            </a:r>
            <a:r>
              <a:rPr kumimoji="0" lang="zh-CN" altLang="en-US" sz="4000" b="1" dirty="0">
                <a:solidFill>
                  <a:srgbClr val="1B1B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司马彦简行修正版" pitchFamily="2" charset="-122"/>
                <a:ea typeface="司马彦简行修正版" pitchFamily="2" charset="-122"/>
              </a:rPr>
              <a:t> </a:t>
            </a:r>
          </a:p>
        </p:txBody>
      </p:sp>
      <p:sp>
        <p:nvSpPr>
          <p:cNvPr id="76806" name="Rectangle 6"/>
          <p:cNvSpPr>
            <a:spLocks noChangeArrowheads="1"/>
          </p:cNvSpPr>
          <p:nvPr/>
        </p:nvSpPr>
        <p:spPr bwMode="auto">
          <a:xfrm>
            <a:off x="5334000" y="457200"/>
            <a:ext cx="1876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Arial" pitchFamily="34" charset="0"/>
              </a:rPr>
              <a:t>（</a:t>
            </a:r>
            <a:r>
              <a:rPr kumimoji="0" lang="en-US" altLang="zh-CN" sz="3600" b="1">
                <a:solidFill>
                  <a:srgbClr val="FF0000"/>
                </a:solidFill>
                <a:latin typeface="Arial" pitchFamily="34" charset="0"/>
              </a:rPr>
              <a:t>1~3</a:t>
            </a:r>
            <a:r>
              <a:rPr kumimoji="0" lang="zh-CN" altLang="en-US" sz="3600" b="1">
                <a:solidFill>
                  <a:srgbClr val="FF0000"/>
                </a:solidFill>
                <a:latin typeface="Arial" pitchFamily="34" charset="0"/>
              </a:rPr>
              <a:t>）</a:t>
            </a:r>
          </a:p>
        </p:txBody>
      </p:sp>
      <p:sp>
        <p:nvSpPr>
          <p:cNvPr id="76807" name="Rectangle 7"/>
          <p:cNvSpPr>
            <a:spLocks noChangeArrowheads="1"/>
          </p:cNvSpPr>
          <p:nvPr/>
        </p:nvSpPr>
        <p:spPr bwMode="auto">
          <a:xfrm>
            <a:off x="7391400" y="3657600"/>
            <a:ext cx="1752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Arial" pitchFamily="34" charset="0"/>
              </a:rPr>
              <a:t>（</a:t>
            </a:r>
            <a:r>
              <a:rPr kumimoji="0" lang="en-US" altLang="zh-CN" sz="3600" b="1">
                <a:solidFill>
                  <a:srgbClr val="FF0000"/>
                </a:solidFill>
                <a:latin typeface="Arial" pitchFamily="34" charset="0"/>
              </a:rPr>
              <a:t>4~5</a:t>
            </a:r>
            <a:r>
              <a:rPr kumimoji="0" lang="zh-CN" altLang="en-US" sz="3600" b="1">
                <a:solidFill>
                  <a:srgbClr val="FF0000"/>
                </a:solidFill>
                <a:latin typeface="Arial" pitchFamily="34" charset="0"/>
              </a:rPr>
              <a:t>）</a:t>
            </a:r>
            <a:endParaRPr kumimoji="0" lang="en-US" altLang="zh-CN" sz="3600" b="1">
              <a:solidFill>
                <a:srgbClr val="FF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autoUpdateAnimBg="0"/>
      <p:bldP spid="76805" grpId="0" autoUpdateAnimBg="0"/>
      <p:bldP spid="76806" grpId="0" autoUpdateAnimBg="0"/>
      <p:bldP spid="76807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ChangeArrowheads="1"/>
          </p:cNvSpPr>
          <p:nvPr/>
        </p:nvSpPr>
        <p:spPr bwMode="auto">
          <a:xfrm>
            <a:off x="152400" y="762000"/>
            <a:ext cx="6861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en-US" altLang="zh-CN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3</a:t>
            </a:r>
            <a:r>
              <a:rPr kumimoji="0"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、决定物候现象的因素有哪些？</a:t>
            </a:r>
          </a:p>
        </p:txBody>
      </p:sp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685800" y="1600200"/>
            <a:ext cx="769620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0" lang="zh-CN" altLang="en-US" sz="3200" b="1" dirty="0">
                <a:solidFill>
                  <a:srgbClr val="1B1B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司马彦简行修正版" pitchFamily="2" charset="-122"/>
                <a:ea typeface="司马彦简行修正版" pitchFamily="2" charset="-122"/>
              </a:rPr>
              <a:t>纬度、经度、高下的差异和古今的差异。 </a:t>
            </a:r>
          </a:p>
        </p:txBody>
      </p:sp>
      <p:sp>
        <p:nvSpPr>
          <p:cNvPr id="77828" name="Rectangle 4"/>
          <p:cNvSpPr>
            <a:spLocks noChangeArrowheads="1"/>
          </p:cNvSpPr>
          <p:nvPr/>
        </p:nvSpPr>
        <p:spPr bwMode="auto">
          <a:xfrm>
            <a:off x="228600" y="2514600"/>
            <a:ext cx="59436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en-US" altLang="zh-CN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4</a:t>
            </a:r>
            <a:r>
              <a:rPr kumimoji="0"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、研究物候学有什么意义？</a:t>
            </a:r>
          </a:p>
        </p:txBody>
      </p:sp>
      <p:sp>
        <p:nvSpPr>
          <p:cNvPr id="77829" name="Rectangle 5"/>
          <p:cNvSpPr>
            <a:spLocks noChangeArrowheads="1"/>
          </p:cNvSpPr>
          <p:nvPr/>
        </p:nvSpPr>
        <p:spPr bwMode="auto">
          <a:xfrm>
            <a:off x="533400" y="3124200"/>
            <a:ext cx="8001000" cy="3416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0" lang="en-US" altLang="zh-CN" sz="3600" b="1" dirty="0">
                <a:solidFill>
                  <a:srgbClr val="1B1B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司马彦简行修正版" pitchFamily="2" charset="-122"/>
                <a:ea typeface="司马彦简行修正版" pitchFamily="2" charset="-122"/>
              </a:rPr>
              <a:t>1</a:t>
            </a:r>
            <a:r>
              <a:rPr kumimoji="0" lang="zh-CN" altLang="en-US" sz="3600" b="1" dirty="0">
                <a:solidFill>
                  <a:srgbClr val="1B1B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司马彦简行修正版" pitchFamily="2" charset="-122"/>
                <a:ea typeface="司马彦简行修正版" pitchFamily="2" charset="-122"/>
              </a:rPr>
              <a:t>、预报农时，安排播种日期；</a:t>
            </a:r>
          </a:p>
          <a:p>
            <a:pPr>
              <a:defRPr/>
            </a:pPr>
            <a:r>
              <a:rPr kumimoji="0" lang="en-US" altLang="zh-CN" sz="3600" b="1" dirty="0">
                <a:solidFill>
                  <a:srgbClr val="1B1B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司马彦简行修正版" pitchFamily="2" charset="-122"/>
                <a:ea typeface="司马彦简行修正版" pitchFamily="2" charset="-122"/>
              </a:rPr>
              <a:t>2</a:t>
            </a:r>
            <a:r>
              <a:rPr kumimoji="0" lang="zh-CN" altLang="en-US" sz="3600" b="1" dirty="0">
                <a:solidFill>
                  <a:srgbClr val="1B1B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司马彦简行修正版" pitchFamily="2" charset="-122"/>
                <a:ea typeface="司马彦简行修正版" pitchFamily="2" charset="-122"/>
              </a:rPr>
              <a:t>、安排农作物区划，确定造林和采集种  </a:t>
            </a:r>
            <a:endParaRPr kumimoji="0" lang="en-US" altLang="zh-CN" sz="3600" b="1" dirty="0">
              <a:solidFill>
                <a:srgbClr val="1B1B2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司马彦简行修正版" pitchFamily="2" charset="-122"/>
              <a:ea typeface="司马彦简行修正版" pitchFamily="2" charset="-122"/>
            </a:endParaRPr>
          </a:p>
          <a:p>
            <a:pPr>
              <a:defRPr/>
            </a:pPr>
            <a:r>
              <a:rPr kumimoji="0" lang="en-US" altLang="zh-CN" sz="3600" b="1" dirty="0">
                <a:solidFill>
                  <a:srgbClr val="1B1B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司马彦简行修正版" pitchFamily="2" charset="-122"/>
                <a:ea typeface="司马彦简行修正版" pitchFamily="2" charset="-122"/>
              </a:rPr>
              <a:t>    </a:t>
            </a:r>
            <a:r>
              <a:rPr kumimoji="0" lang="zh-CN" altLang="en-US" sz="3600" b="1" dirty="0">
                <a:solidFill>
                  <a:srgbClr val="1B1B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司马彦简行修正版" pitchFamily="2" charset="-122"/>
                <a:ea typeface="司马彦简行修正版" pitchFamily="2" charset="-122"/>
              </a:rPr>
              <a:t>子的日期；</a:t>
            </a:r>
          </a:p>
          <a:p>
            <a:pPr>
              <a:defRPr/>
            </a:pPr>
            <a:r>
              <a:rPr kumimoji="0" lang="en-US" altLang="zh-CN" sz="3600" b="1" dirty="0">
                <a:solidFill>
                  <a:srgbClr val="1B1B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司马彦简行修正版" pitchFamily="2" charset="-122"/>
                <a:ea typeface="司马彦简行修正版" pitchFamily="2" charset="-122"/>
              </a:rPr>
              <a:t>3</a:t>
            </a:r>
            <a:r>
              <a:rPr kumimoji="0" lang="zh-CN" altLang="en-US" sz="3600" b="1" dirty="0">
                <a:solidFill>
                  <a:srgbClr val="1B1B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司马彦简行修正版" pitchFamily="2" charset="-122"/>
                <a:ea typeface="司马彦简行修正版" pitchFamily="2" charset="-122"/>
              </a:rPr>
              <a:t>、引种植物到气候条件相同的地区；</a:t>
            </a:r>
          </a:p>
          <a:p>
            <a:pPr>
              <a:defRPr/>
            </a:pPr>
            <a:r>
              <a:rPr kumimoji="0" lang="en-US" altLang="zh-CN" sz="3600" b="1" dirty="0">
                <a:solidFill>
                  <a:srgbClr val="1B1B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司马彦简行修正版" pitchFamily="2" charset="-122"/>
                <a:ea typeface="司马彦简行修正版" pitchFamily="2" charset="-122"/>
              </a:rPr>
              <a:t>4</a:t>
            </a:r>
            <a:r>
              <a:rPr kumimoji="0" lang="zh-CN" altLang="en-US" sz="3600" b="1" dirty="0">
                <a:solidFill>
                  <a:srgbClr val="1B1B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司马彦简行修正版" pitchFamily="2" charset="-122"/>
                <a:ea typeface="司马彦简行修正版" pitchFamily="2" charset="-122"/>
              </a:rPr>
              <a:t>、避免或减轻害虫的侵害；</a:t>
            </a:r>
          </a:p>
          <a:p>
            <a:pPr>
              <a:defRPr/>
            </a:pPr>
            <a:r>
              <a:rPr kumimoji="0" lang="en-US" altLang="zh-CN" sz="3600" b="1" dirty="0">
                <a:solidFill>
                  <a:srgbClr val="1B1B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司马彦简行修正版" pitchFamily="2" charset="-122"/>
                <a:ea typeface="司马彦简行修正版" pitchFamily="2" charset="-122"/>
              </a:rPr>
              <a:t>5</a:t>
            </a:r>
            <a:r>
              <a:rPr kumimoji="0" lang="zh-CN" altLang="en-US" sz="3600" b="1" dirty="0">
                <a:solidFill>
                  <a:srgbClr val="1B1B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司马彦简行修正版" pitchFamily="2" charset="-122"/>
                <a:ea typeface="司马彦简行修正版" pitchFamily="2" charset="-122"/>
              </a:rPr>
              <a:t>、便利山区的农业发展。 </a:t>
            </a:r>
          </a:p>
        </p:txBody>
      </p:sp>
      <p:sp>
        <p:nvSpPr>
          <p:cNvPr id="77830" name="Rectangle 6"/>
          <p:cNvSpPr>
            <a:spLocks noChangeArrowheads="1"/>
          </p:cNvSpPr>
          <p:nvPr/>
        </p:nvSpPr>
        <p:spPr bwMode="auto">
          <a:xfrm>
            <a:off x="5943600" y="2514600"/>
            <a:ext cx="2384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Arial" pitchFamily="34" charset="0"/>
              </a:rPr>
              <a:t>（</a:t>
            </a:r>
            <a:r>
              <a:rPr kumimoji="0" lang="en-US" altLang="zh-CN" sz="3600" b="1">
                <a:solidFill>
                  <a:srgbClr val="FF0000"/>
                </a:solidFill>
                <a:latin typeface="Arial" pitchFamily="34" charset="0"/>
              </a:rPr>
              <a:t>11~12</a:t>
            </a:r>
            <a:r>
              <a:rPr kumimoji="0" lang="zh-CN" altLang="en-US" sz="3600" b="1">
                <a:solidFill>
                  <a:srgbClr val="FF0000"/>
                </a:solidFill>
                <a:latin typeface="Arial" pitchFamily="34" charset="0"/>
              </a:rPr>
              <a:t>）</a:t>
            </a:r>
          </a:p>
        </p:txBody>
      </p:sp>
      <p:sp>
        <p:nvSpPr>
          <p:cNvPr id="77831" name="Rectangle 7"/>
          <p:cNvSpPr>
            <a:spLocks noChangeArrowheads="1"/>
          </p:cNvSpPr>
          <p:nvPr/>
        </p:nvSpPr>
        <p:spPr bwMode="auto">
          <a:xfrm>
            <a:off x="6858000" y="762000"/>
            <a:ext cx="2130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Arial" pitchFamily="34" charset="0"/>
              </a:rPr>
              <a:t>（</a:t>
            </a:r>
            <a:r>
              <a:rPr kumimoji="0" lang="en-US" altLang="zh-CN" sz="3600" b="1">
                <a:solidFill>
                  <a:srgbClr val="FF0000"/>
                </a:solidFill>
                <a:latin typeface="Arial" pitchFamily="34" charset="0"/>
              </a:rPr>
              <a:t>6~10</a:t>
            </a:r>
            <a:r>
              <a:rPr kumimoji="0" lang="zh-CN" altLang="en-US" sz="3600" b="1">
                <a:solidFill>
                  <a:srgbClr val="FF0000"/>
                </a:solidFill>
                <a:latin typeface="Arial" pitchFamily="34" charset="0"/>
              </a:rPr>
              <a:t>）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 autoUpdateAnimBg="0"/>
      <p:bldP spid="77829" grpId="0" autoUpdateAnimBg="0"/>
      <p:bldP spid="77830" grpId="0" autoUpdateAnimBg="0"/>
      <p:bldP spid="77831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12558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96400" cy="77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1" name="Rectangle 3"/>
          <p:cNvSpPr>
            <a:spLocks noChangeArrowheads="1"/>
          </p:cNvSpPr>
          <p:nvPr/>
        </p:nvSpPr>
        <p:spPr bwMode="auto">
          <a:xfrm>
            <a:off x="0" y="1416050"/>
            <a:ext cx="93726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kumimoji="0" lang="en-US" altLang="zh-CN" sz="6000" b="1">
                <a:solidFill>
                  <a:srgbClr val="FFFF99"/>
                </a:solidFill>
                <a:latin typeface="Arial" pitchFamily="34" charset="0"/>
                <a:ea typeface="隶书" pitchFamily="49" charset="-122"/>
              </a:rPr>
              <a:t>       </a:t>
            </a:r>
            <a:r>
              <a:rPr kumimoji="0" lang="zh-CN" altLang="en-US" sz="6000" b="1">
                <a:solidFill>
                  <a:srgbClr val="FFFF99"/>
                </a:solidFill>
                <a:latin typeface="Arial" pitchFamily="34" charset="0"/>
                <a:ea typeface="隶书" pitchFamily="49" charset="-122"/>
              </a:rPr>
              <a:t>大自然告诉我们很多很多，我们要细细倾听大自然的声音。</a:t>
            </a:r>
          </a:p>
          <a:p>
            <a:r>
              <a:rPr kumimoji="0" lang="zh-CN" altLang="en-US" sz="3600" b="1">
                <a:solidFill>
                  <a:srgbClr val="FFFFFF"/>
                </a:solidFill>
                <a:latin typeface="Arial" pitchFamily="34" charset="0"/>
              </a:rPr>
              <a:t>       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1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381000"/>
            <a:ext cx="6019800" cy="762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0000"/>
                </a:solidFill>
              </a:rPr>
              <a:t>细读全文，具体了解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1371600" y="2133600"/>
            <a:ext cx="9829800" cy="609600"/>
          </a:xfrm>
        </p:spPr>
        <p:txBody>
          <a:bodyPr/>
          <a:lstStyle/>
          <a:p>
            <a:pPr lvl="4" algn="ctr" eaLnBrk="1" hangingPunct="1">
              <a:buFontTx/>
              <a:buNone/>
              <a:defRPr/>
            </a:pPr>
            <a:r>
              <a:rPr lang="zh-CN" altLang="en-US" sz="3600" b="1" dirty="0" smtClean="0">
                <a:solidFill>
                  <a:schemeClr val="tx1">
                    <a:lumMod val="50000"/>
                  </a:schemeClr>
                </a:solidFill>
              </a:rPr>
              <a:t>读</a:t>
            </a:r>
            <a:r>
              <a:rPr lang="en-US" altLang="zh-CN" sz="3600" b="1" dirty="0" smtClean="0">
                <a:solidFill>
                  <a:schemeClr val="tx1">
                    <a:lumMod val="50000"/>
                  </a:schemeClr>
                </a:solidFill>
              </a:rPr>
              <a:t>1</a:t>
            </a:r>
            <a:r>
              <a:rPr lang="en-US" altLang="zh-CN" sz="3600" b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</a:rPr>
              <a:t>--</a:t>
            </a:r>
            <a:r>
              <a:rPr lang="en-US" altLang="zh-CN" sz="3600" b="1" dirty="0" smtClean="0">
                <a:solidFill>
                  <a:schemeClr val="tx1">
                    <a:lumMod val="50000"/>
                  </a:schemeClr>
                </a:solidFill>
              </a:rPr>
              <a:t>3</a:t>
            </a:r>
            <a:r>
              <a:rPr lang="zh-CN" altLang="en-US" sz="3600" b="1" dirty="0" smtClean="0">
                <a:solidFill>
                  <a:schemeClr val="tx1">
                    <a:lumMod val="50000"/>
                  </a:schemeClr>
                </a:solidFill>
              </a:rPr>
              <a:t>段，具体介绍物候与物候学</a:t>
            </a:r>
            <a:endParaRPr lang="en-US" altLang="zh-CN" sz="2800" b="1" dirty="0" smtClean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18436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0" y="4343400"/>
            <a:ext cx="154305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846138"/>
            <a:ext cx="8229600" cy="1143000"/>
          </a:xfrm>
        </p:spPr>
        <p:txBody>
          <a:bodyPr anchor="ctr"/>
          <a:lstStyle/>
          <a:p>
            <a:pPr eaLnBrk="1" hangingPunct="1">
              <a:defRPr/>
            </a:pPr>
            <a:r>
              <a:rPr lang="zh-CN" altLang="en-US" sz="32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本段哪些事物属于</a:t>
            </a:r>
            <a:r>
              <a:rPr lang="zh-CN" altLang="en-US" sz="32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“</a:t>
            </a:r>
            <a:r>
              <a:rPr lang="zh-CN" altLang="en-US" sz="32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大自然的语言</a:t>
            </a:r>
            <a:r>
              <a:rPr lang="zh-CN" altLang="en-US" sz="32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”</a:t>
            </a:r>
            <a:r>
              <a:rPr lang="en-US" altLang="zh-CN" sz="32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981200"/>
            <a:ext cx="3886200" cy="4343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3600" b="1" smtClean="0">
                <a:solidFill>
                  <a:srgbClr val="CC0000"/>
                </a:solidFill>
                <a:latin typeface="司马彦简行修正版" pitchFamily="2" charset="-122"/>
                <a:ea typeface="司马彦简行修正版" pitchFamily="2" charset="-122"/>
              </a:rPr>
              <a:t>冰雪融化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3600" b="1" smtClean="0">
                <a:solidFill>
                  <a:srgbClr val="CC0000"/>
                </a:solidFill>
                <a:latin typeface="司马彦简行修正版" pitchFamily="2" charset="-122"/>
                <a:ea typeface="司马彦简行修正版" pitchFamily="2" charset="-122"/>
              </a:rPr>
              <a:t>草木萌发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3600" b="1" smtClean="0">
                <a:solidFill>
                  <a:srgbClr val="CC0000"/>
                </a:solidFill>
                <a:latin typeface="司马彦简行修正版" pitchFamily="2" charset="-122"/>
                <a:ea typeface="司马彦简行修正版" pitchFamily="2" charset="-122"/>
              </a:rPr>
              <a:t>花开放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3600" b="1" smtClean="0">
                <a:solidFill>
                  <a:srgbClr val="CC0000"/>
                </a:solidFill>
                <a:latin typeface="司马彦简行修正版" pitchFamily="2" charset="-122"/>
                <a:ea typeface="司马彦简行修正版" pitchFamily="2" charset="-122"/>
              </a:rPr>
              <a:t>候鸟归来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3600" b="1" smtClean="0">
                <a:solidFill>
                  <a:srgbClr val="CC0000"/>
                </a:solidFill>
                <a:latin typeface="司马彦简行修正版" pitchFamily="2" charset="-122"/>
                <a:ea typeface="司马彦简行修正版" pitchFamily="2" charset="-122"/>
              </a:rPr>
              <a:t>植物孕育果实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3600" b="1" smtClean="0">
                <a:solidFill>
                  <a:srgbClr val="CC0000"/>
                </a:solidFill>
                <a:latin typeface="司马彦简行修正版" pitchFamily="2" charset="-122"/>
                <a:ea typeface="司马彦简行修正版" pitchFamily="2" charset="-122"/>
              </a:rPr>
              <a:t>果实成熟</a:t>
            </a:r>
          </a:p>
        </p:txBody>
      </p:sp>
      <p:sp>
        <p:nvSpPr>
          <p:cNvPr id="113671" name="Rectangle 7"/>
          <p:cNvSpPr>
            <a:spLocks noChangeArrowheads="1"/>
          </p:cNvSpPr>
          <p:nvPr/>
        </p:nvSpPr>
        <p:spPr bwMode="auto">
          <a:xfrm>
            <a:off x="4356100" y="1965325"/>
            <a:ext cx="4103688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3600" b="1">
                <a:solidFill>
                  <a:srgbClr val="CC0000"/>
                </a:solidFill>
                <a:latin typeface="司马彦简行修正版" pitchFamily="2" charset="-122"/>
                <a:ea typeface="司马彦简行修正版" pitchFamily="2" charset="-122"/>
              </a:rPr>
              <a:t>叶子变黄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3600" b="1">
                <a:solidFill>
                  <a:srgbClr val="CC0000"/>
                </a:solidFill>
                <a:latin typeface="司马彦简行修正版" pitchFamily="2" charset="-122"/>
                <a:ea typeface="司马彦简行修正版" pitchFamily="2" charset="-122"/>
              </a:rPr>
              <a:t>北雁南飞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3600" b="1">
                <a:solidFill>
                  <a:srgbClr val="CC0000"/>
                </a:solidFill>
                <a:latin typeface="司马彦简行修正版" pitchFamily="2" charset="-122"/>
                <a:ea typeface="司马彦简行修正版" pitchFamily="2" charset="-122"/>
              </a:rPr>
              <a:t>昆虫销声匿迹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3600" b="1">
                <a:solidFill>
                  <a:srgbClr val="CC0000"/>
                </a:solidFill>
                <a:latin typeface="司马彦简行修正版" pitchFamily="2" charset="-122"/>
                <a:ea typeface="司马彦简行修正版" pitchFamily="2" charset="-122"/>
              </a:rPr>
              <a:t>衰草连天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3600" b="1">
                <a:solidFill>
                  <a:srgbClr val="CC0000"/>
                </a:solidFill>
                <a:latin typeface="司马彦简行修正版" pitchFamily="2" charset="-122"/>
                <a:ea typeface="司马彦简行修正版" pitchFamily="2" charset="-122"/>
              </a:rPr>
              <a:t>风雪载途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zh-CN" sz="3600" b="1">
                <a:solidFill>
                  <a:srgbClr val="CC0000"/>
                </a:solidFill>
                <a:latin typeface="司马彦简行修正版" pitchFamily="2" charset="-122"/>
                <a:ea typeface="司马彦简行修正版" pitchFamily="2" charset="-122"/>
              </a:rPr>
              <a:t>……</a:t>
            </a:r>
          </a:p>
        </p:txBody>
      </p:sp>
      <p:pic>
        <p:nvPicPr>
          <p:cNvPr id="19461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86600" y="4495800"/>
            <a:ext cx="154305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13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136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1136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136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1136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1136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7" dur="500"/>
                                        <p:tgtEl>
                                          <p:spTgt spid="1136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2" dur="500"/>
                                        <p:tgtEl>
                                          <p:spTgt spid="1136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7" grpId="0" build="p" autoUpdateAnimBg="0"/>
      <p:bldP spid="113671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pic020_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WordArt 3"/>
          <p:cNvSpPr>
            <a:spLocks noChangeArrowheads="1" noChangeShapeType="1" noTextEdit="1"/>
          </p:cNvSpPr>
          <p:nvPr/>
        </p:nvSpPr>
        <p:spPr bwMode="auto">
          <a:xfrm>
            <a:off x="685800" y="5791200"/>
            <a:ext cx="4953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大地复苏  冰雪融化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natur0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457200" y="304800"/>
            <a:ext cx="44958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次第开放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图片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WordArt 5"/>
          <p:cNvSpPr>
            <a:spLocks noChangeArrowheads="1" noChangeShapeType="1" noTextEdit="1"/>
          </p:cNvSpPr>
          <p:nvPr/>
        </p:nvSpPr>
        <p:spPr bwMode="auto">
          <a:xfrm>
            <a:off x="4724400" y="304800"/>
            <a:ext cx="39624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夏荷的婀娜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xbwq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 descr="春暖花开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04800" y="228600"/>
            <a:ext cx="6324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草长莺飞   百花盛开</a:t>
            </a:r>
          </a:p>
        </p:txBody>
      </p:sp>
      <p:pic>
        <p:nvPicPr>
          <p:cNvPr id="22533" name="Picture 5" descr="小蜜蜂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6600" y="1447800"/>
            <a:ext cx="576263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 descr="小蜜蜂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8400" y="4495800"/>
            <a:ext cx="682625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7" descr="小蜜蜂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3200400"/>
            <a:ext cx="508000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8" descr="花蝴蝶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" y="3429000"/>
            <a:ext cx="1439863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Picture 9" descr="振翅的蝴蝶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34200" y="3581400"/>
            <a:ext cx="10287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75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752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图片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WordArt 3"/>
          <p:cNvSpPr>
            <a:spLocks noChangeArrowheads="1" noChangeShapeType="1" noTextEdit="1"/>
          </p:cNvSpPr>
          <p:nvPr/>
        </p:nvSpPr>
        <p:spPr bwMode="auto">
          <a:xfrm>
            <a:off x="914400" y="5181600"/>
            <a:ext cx="3505200" cy="939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孕育果实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WordArt 3"/>
          <p:cNvSpPr>
            <a:spLocks noChangeArrowheads="1" noChangeShapeType="1" noTextEdit="1"/>
          </p:cNvSpPr>
          <p:nvPr/>
        </p:nvSpPr>
        <p:spPr bwMode="auto">
          <a:xfrm>
            <a:off x="457200" y="381000"/>
            <a:ext cx="5410200" cy="10668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/>
                <a:ea typeface="宋体"/>
              </a:rPr>
              <a:t>燕子翩然归来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scene2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3581400" y="304800"/>
            <a:ext cx="5715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8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秋叶簌簌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Br0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5" name="Text Box 3"/>
          <p:cNvSpPr txBox="1">
            <a:spLocks noChangeArrowheads="1"/>
          </p:cNvSpPr>
          <p:nvPr/>
        </p:nvSpPr>
        <p:spPr bwMode="auto">
          <a:xfrm>
            <a:off x="417513" y="228600"/>
            <a:ext cx="1016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chemeClr val="bg1"/>
                </a:solidFill>
                <a:ea typeface="华文行楷" pitchFamily="2" charset="-122"/>
              </a:rPr>
              <a:t>北雁南飞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547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5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scene0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WordArt 3"/>
          <p:cNvSpPr>
            <a:spLocks noChangeArrowheads="1" noChangeShapeType="1" noTextEdit="1"/>
          </p:cNvSpPr>
          <p:nvPr/>
        </p:nvSpPr>
        <p:spPr bwMode="auto">
          <a:xfrm>
            <a:off x="5486400" y="381000"/>
            <a:ext cx="28956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衰草连天</a:t>
            </a:r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5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WordArt 3"/>
          <p:cNvSpPr>
            <a:spLocks noChangeArrowheads="1" noChangeShapeType="1" noTextEdit="1"/>
          </p:cNvSpPr>
          <p:nvPr/>
        </p:nvSpPr>
        <p:spPr bwMode="auto">
          <a:xfrm>
            <a:off x="457200" y="838200"/>
            <a:ext cx="3067050" cy="15811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风雪载途</a:t>
            </a: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2" descr="0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WordArt 7"/>
          <p:cNvSpPr>
            <a:spLocks noChangeArrowheads="1" noChangeShapeType="1" noTextEdit="1"/>
          </p:cNvSpPr>
          <p:nvPr/>
        </p:nvSpPr>
        <p:spPr bwMode="auto">
          <a:xfrm>
            <a:off x="1295400" y="762000"/>
            <a:ext cx="7086600" cy="22098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大自然的语言</a:t>
            </a:r>
          </a:p>
        </p:txBody>
      </p:sp>
      <p:sp>
        <p:nvSpPr>
          <p:cNvPr id="8196" name="Rectangle 10"/>
          <p:cNvSpPr>
            <a:spLocks noChangeArrowheads="1"/>
          </p:cNvSpPr>
          <p:nvPr/>
        </p:nvSpPr>
        <p:spPr bwMode="auto">
          <a:xfrm>
            <a:off x="2895600" y="3200400"/>
            <a:ext cx="286226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竺 可 桢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533400"/>
            <a:ext cx="48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  <a:latin typeface="德彪钢笔行书字库" pitchFamily="2" charset="-122"/>
                <a:ea typeface="德彪钢笔行书字库" pitchFamily="2" charset="-122"/>
              </a:rPr>
              <a:t>复习检查</a:t>
            </a:r>
            <a:endParaRPr lang="zh-CN" altLang="en-US" sz="7200" b="1" dirty="0">
              <a:solidFill>
                <a:srgbClr val="FF0000"/>
              </a:solidFill>
              <a:latin typeface="德彪钢笔行书字库" pitchFamily="2" charset="-122"/>
              <a:ea typeface="德彪钢笔行书字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52600" y="2819400"/>
            <a:ext cx="5867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0000FF"/>
                </a:solidFill>
                <a:latin typeface="方正硬笔行书简体" pitchFamily="65" charset="-122"/>
                <a:ea typeface="方正硬笔行书简体" pitchFamily="65" charset="-122"/>
              </a:rPr>
              <a:t>背诵第</a:t>
            </a:r>
            <a:r>
              <a:rPr lang="en-US" altLang="zh-CN" sz="6000" b="1" dirty="0" smtClean="0">
                <a:solidFill>
                  <a:srgbClr val="0000FF"/>
                </a:solidFill>
                <a:latin typeface="方正硬笔行书简体" pitchFamily="65" charset="-122"/>
                <a:ea typeface="方正硬笔行书简体" pitchFamily="65" charset="-122"/>
              </a:rPr>
              <a:t>1</a:t>
            </a:r>
            <a:r>
              <a:rPr lang="zh-CN" altLang="en-US" sz="6000" b="1" dirty="0" smtClean="0">
                <a:solidFill>
                  <a:srgbClr val="0000FF"/>
                </a:solidFill>
                <a:latin typeface="方正硬笔行书简体" pitchFamily="65" charset="-122"/>
                <a:ea typeface="方正硬笔行书简体" pitchFamily="65" charset="-122"/>
              </a:rPr>
              <a:t>、</a:t>
            </a:r>
            <a:r>
              <a:rPr lang="en-US" altLang="zh-CN" sz="6000" b="1" dirty="0" smtClean="0">
                <a:solidFill>
                  <a:srgbClr val="0000FF"/>
                </a:solidFill>
                <a:latin typeface="方正硬笔行书简体" pitchFamily="65" charset="-122"/>
                <a:ea typeface="方正硬笔行书简体" pitchFamily="65" charset="-122"/>
              </a:rPr>
              <a:t>2</a:t>
            </a:r>
            <a:r>
              <a:rPr lang="zh-CN" altLang="en-US" sz="6000" b="1" dirty="0" smtClean="0">
                <a:solidFill>
                  <a:srgbClr val="0000FF"/>
                </a:solidFill>
                <a:latin typeface="方正硬笔行书简体" pitchFamily="65" charset="-122"/>
                <a:ea typeface="方正硬笔行书简体" pitchFamily="65" charset="-122"/>
              </a:rPr>
              <a:t>段</a:t>
            </a:r>
            <a:endParaRPr lang="zh-CN" altLang="en-US" sz="6000" b="1" dirty="0">
              <a:solidFill>
                <a:srgbClr val="0000FF"/>
              </a:solidFill>
              <a:latin typeface="方正硬笔行书简体" pitchFamily="65" charset="-122"/>
              <a:ea typeface="方正硬笔行书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0" y="1219200"/>
            <a:ext cx="2470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ea typeface="华文行楷" pitchFamily="2" charset="-122"/>
              </a:rPr>
              <a:t>词语评点：</a:t>
            </a:r>
          </a:p>
        </p:txBody>
      </p:sp>
      <p:sp>
        <p:nvSpPr>
          <p:cNvPr id="136195" name="Text Box 3"/>
          <p:cNvSpPr txBox="1">
            <a:spLocks noChangeArrowheads="1"/>
          </p:cNvSpPr>
          <p:nvPr/>
        </p:nvSpPr>
        <p:spPr bwMode="auto">
          <a:xfrm>
            <a:off x="0" y="1828800"/>
            <a:ext cx="15700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写春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：</a:t>
            </a:r>
          </a:p>
        </p:txBody>
      </p:sp>
      <p:sp>
        <p:nvSpPr>
          <p:cNvPr id="136196" name="Text Box 4"/>
          <p:cNvSpPr txBox="1">
            <a:spLocks noChangeArrowheads="1"/>
          </p:cNvSpPr>
          <p:nvPr/>
        </p:nvSpPr>
        <p:spPr bwMode="auto">
          <a:xfrm>
            <a:off x="1143000" y="1828800"/>
            <a:ext cx="18319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大地苏醒</a:t>
            </a:r>
          </a:p>
        </p:txBody>
      </p:sp>
      <p:sp>
        <p:nvSpPr>
          <p:cNvPr id="136197" name="Text Box 5"/>
          <p:cNvSpPr txBox="1">
            <a:spLocks noChangeArrowheads="1"/>
          </p:cNvSpPr>
          <p:nvPr/>
        </p:nvSpPr>
        <p:spPr bwMode="auto">
          <a:xfrm>
            <a:off x="2895600" y="1828800"/>
            <a:ext cx="18319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冰雪融化</a:t>
            </a:r>
          </a:p>
        </p:txBody>
      </p:sp>
      <p:sp>
        <p:nvSpPr>
          <p:cNvPr id="136198" name="Text Box 6"/>
          <p:cNvSpPr txBox="1">
            <a:spLocks noChangeArrowheads="1"/>
          </p:cNvSpPr>
          <p:nvPr/>
        </p:nvSpPr>
        <p:spPr bwMode="auto">
          <a:xfrm>
            <a:off x="4648200" y="1828800"/>
            <a:ext cx="18319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草木萌发</a:t>
            </a:r>
          </a:p>
        </p:txBody>
      </p:sp>
      <p:sp>
        <p:nvSpPr>
          <p:cNvPr id="136199" name="Text Box 7"/>
          <p:cNvSpPr txBox="1">
            <a:spLocks noChangeArrowheads="1"/>
          </p:cNvSpPr>
          <p:nvPr/>
        </p:nvSpPr>
        <p:spPr bwMode="auto">
          <a:xfrm>
            <a:off x="6553200" y="1828800"/>
            <a:ext cx="22367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花次第开放</a:t>
            </a:r>
          </a:p>
        </p:txBody>
      </p:sp>
      <p:sp>
        <p:nvSpPr>
          <p:cNvPr id="136200" name="Rectangle 8"/>
          <p:cNvSpPr>
            <a:spLocks noChangeArrowheads="1"/>
          </p:cNvSpPr>
          <p:nvPr/>
        </p:nvSpPr>
        <p:spPr bwMode="auto">
          <a:xfrm>
            <a:off x="762000" y="2590800"/>
            <a:ext cx="73914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苏醒”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将大地拟人化，展现一幅春回大地，   </a:t>
            </a:r>
            <a:endParaRPr lang="en-US" altLang="zh-CN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华文行楷" pitchFamily="2" charset="-122"/>
            </a:endParaRPr>
          </a:p>
          <a:p>
            <a:pPr>
              <a:defRPr/>
            </a:pPr>
            <a:r>
              <a:rPr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              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生机勃勃的景色。</a:t>
            </a:r>
          </a:p>
        </p:txBody>
      </p:sp>
      <p:sp>
        <p:nvSpPr>
          <p:cNvPr id="136201" name="Rectangle 9"/>
          <p:cNvSpPr>
            <a:spLocks noChangeArrowheads="1"/>
          </p:cNvSpPr>
          <p:nvPr/>
        </p:nvSpPr>
        <p:spPr bwMode="auto">
          <a:xfrm>
            <a:off x="838200" y="3581400"/>
            <a:ext cx="70104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融化”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写出了冰雪的动态，暗示着春暖花</a:t>
            </a:r>
            <a:endParaRPr lang="en-US" altLang="zh-CN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华文行楷" pitchFamily="2" charset="-122"/>
            </a:endParaRPr>
          </a:p>
          <a:p>
            <a:pPr>
              <a:defRPr/>
            </a:pPr>
            <a:r>
              <a:rPr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              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开的美景，透漏着暖暖的春意。</a:t>
            </a:r>
          </a:p>
        </p:txBody>
      </p:sp>
      <p:sp>
        <p:nvSpPr>
          <p:cNvPr id="136202" name="Rectangle 10"/>
          <p:cNvSpPr>
            <a:spLocks noChangeArrowheads="1"/>
          </p:cNvSpPr>
          <p:nvPr/>
        </p:nvSpPr>
        <p:spPr bwMode="auto">
          <a:xfrm>
            <a:off x="914400" y="4724400"/>
            <a:ext cx="660241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萌发”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描写小草、树芽生长的情态，显</a:t>
            </a:r>
            <a:endParaRPr lang="en-US" altLang="zh-CN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华文行楷" pitchFamily="2" charset="-122"/>
            </a:endParaRPr>
          </a:p>
          <a:p>
            <a:pPr>
              <a:defRPr/>
            </a:pPr>
            <a:r>
              <a:rPr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             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示出草木的生机和活力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。</a:t>
            </a:r>
          </a:p>
        </p:txBody>
      </p:sp>
      <p:sp>
        <p:nvSpPr>
          <p:cNvPr id="136203" name="Rectangle 11"/>
          <p:cNvSpPr>
            <a:spLocks noChangeArrowheads="1"/>
          </p:cNvSpPr>
          <p:nvPr/>
        </p:nvSpPr>
        <p:spPr bwMode="auto">
          <a:xfrm>
            <a:off x="914400" y="5715000"/>
            <a:ext cx="8229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次第”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写出百花竞相开放、争着报春的热闹情景。</a:t>
            </a:r>
          </a:p>
        </p:txBody>
      </p:sp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0" y="188913"/>
            <a:ext cx="85328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      </a:t>
            </a:r>
            <a:r>
              <a:rPr lang="zh-CN" alt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描写一年四季的物候现象运用了哪些词语？请同学们仔细揣摩，品味，并谈谈你的理解。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 autoUpdateAnimBg="0"/>
      <p:bldP spid="136196" grpId="0" autoUpdateAnimBg="0"/>
      <p:bldP spid="136197" grpId="0" autoUpdateAnimBg="0"/>
      <p:bldP spid="136198" grpId="0" autoUpdateAnimBg="0"/>
      <p:bldP spid="136199" grpId="0" autoUpdateAnimBg="0"/>
      <p:bldP spid="136200" grpId="0" autoUpdateAnimBg="0"/>
      <p:bldP spid="136201" grpId="0" autoUpdateAnimBg="0"/>
      <p:bldP spid="136202" grpId="0" autoUpdateAnimBg="0"/>
      <p:bldP spid="136203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2" descr="枫叶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WordArt 18"/>
          <p:cNvSpPr>
            <a:spLocks noChangeArrowheads="1" noChangeShapeType="1" noTextEdit="1"/>
          </p:cNvSpPr>
          <p:nvPr/>
        </p:nvSpPr>
        <p:spPr bwMode="auto">
          <a:xfrm rot="5400000">
            <a:off x="6629400" y="1600200"/>
            <a:ext cx="3124200" cy="9906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9525">
                  <a:noFill/>
                  <a:round/>
                  <a:headEnd/>
                  <a:tailEnd/>
                </a:ln>
                <a:solidFill>
                  <a:srgbClr val="FF0000">
                    <a:alpha val="92155"/>
                  </a:srgbClr>
                </a:solidFill>
                <a:effectLst>
                  <a:outerShdw sy="50000" kx="2453608" rotWithShape="0">
                    <a:srgbClr val="868686">
                      <a:alpha val="50000"/>
                    </a:srgbClr>
                  </a:outerShdw>
                </a:effectLst>
                <a:latin typeface="宋体"/>
                <a:ea typeface="宋体"/>
              </a:rPr>
              <a:t>秋枫的激情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Text Box 2"/>
          <p:cNvSpPr txBox="1">
            <a:spLocks noChangeArrowheads="1"/>
          </p:cNvSpPr>
          <p:nvPr/>
        </p:nvSpPr>
        <p:spPr bwMode="auto">
          <a:xfrm>
            <a:off x="1219200" y="1219200"/>
            <a:ext cx="29638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chemeClr val="tx1">
                    <a:lumMod val="50000"/>
                  </a:schemeClr>
                </a:solidFill>
                <a:ea typeface="华文行楷" pitchFamily="2" charset="-122"/>
              </a:rPr>
              <a:t>燕子翩然归来</a:t>
            </a:r>
          </a:p>
        </p:txBody>
      </p:sp>
      <p:sp>
        <p:nvSpPr>
          <p:cNvPr id="137219" name="Text Box 3"/>
          <p:cNvSpPr txBox="1">
            <a:spLocks noChangeArrowheads="1"/>
          </p:cNvSpPr>
          <p:nvPr/>
        </p:nvSpPr>
        <p:spPr bwMode="auto">
          <a:xfrm>
            <a:off x="4419600" y="1219200"/>
            <a:ext cx="29638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chemeClr val="tx1">
                    <a:lumMod val="50000"/>
                  </a:schemeClr>
                </a:solidFill>
                <a:ea typeface="华文行楷" pitchFamily="2" charset="-122"/>
              </a:rPr>
              <a:t>植物孕育果实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ea typeface="华文行楷" pitchFamily="2" charset="-122"/>
            </a:endParaRPr>
          </a:p>
        </p:txBody>
      </p:sp>
      <p:sp>
        <p:nvSpPr>
          <p:cNvPr id="137220" name="Rectangle 4"/>
          <p:cNvSpPr>
            <a:spLocks noChangeArrowheads="1"/>
          </p:cNvSpPr>
          <p:nvPr/>
        </p:nvSpPr>
        <p:spPr bwMode="auto">
          <a:xfrm>
            <a:off x="685800" y="2286000"/>
            <a:ext cx="8001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ea typeface="华文行楷" pitchFamily="2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ea typeface="华文行楷" pitchFamily="2" charset="-122"/>
              </a:rPr>
              <a:t>翩然”</a:t>
            </a:r>
            <a:r>
              <a:rPr lang="zh-CN" altLang="en-US" sz="3600" b="1">
                <a:solidFill>
                  <a:srgbClr val="0000FF"/>
                </a:solidFill>
                <a:ea typeface="华文行楷" pitchFamily="2" charset="-122"/>
              </a:rPr>
              <a:t>写出了小燕子轻盈飞舞，活泼 </a:t>
            </a:r>
            <a:endParaRPr lang="en-US" altLang="zh-CN" sz="3600" b="1">
              <a:solidFill>
                <a:srgbClr val="0000FF"/>
              </a:solidFill>
              <a:ea typeface="华文行楷" pitchFamily="2" charset="-122"/>
            </a:endParaRPr>
          </a:p>
          <a:p>
            <a:r>
              <a:rPr lang="en-US" altLang="zh-CN" sz="3600" b="1">
                <a:solidFill>
                  <a:srgbClr val="0000FF"/>
                </a:solidFill>
                <a:ea typeface="华文行楷" pitchFamily="2" charset="-122"/>
              </a:rPr>
              <a:t>             </a:t>
            </a:r>
            <a:r>
              <a:rPr lang="zh-CN" altLang="en-US" sz="3600" b="1">
                <a:solidFill>
                  <a:srgbClr val="0000FF"/>
                </a:solidFill>
                <a:ea typeface="华文行楷" pitchFamily="2" charset="-122"/>
              </a:rPr>
              <a:t>伶俐的情态，透露出喜爱之情。</a:t>
            </a:r>
          </a:p>
        </p:txBody>
      </p:sp>
      <p:sp>
        <p:nvSpPr>
          <p:cNvPr id="137221" name="Text Box 5"/>
          <p:cNvSpPr txBox="1">
            <a:spLocks noChangeArrowheads="1"/>
          </p:cNvSpPr>
          <p:nvPr/>
        </p:nvSpPr>
        <p:spPr bwMode="auto">
          <a:xfrm>
            <a:off x="609600" y="3810000"/>
            <a:ext cx="8001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ea typeface="华文行楷" pitchFamily="2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ea typeface="华文行楷" pitchFamily="2" charset="-122"/>
              </a:rPr>
              <a:t>孕育”</a:t>
            </a:r>
            <a:r>
              <a:rPr lang="zh-CN" altLang="en-US" sz="3600" b="1">
                <a:solidFill>
                  <a:srgbClr val="0000FF"/>
                </a:solidFill>
                <a:ea typeface="华文行楷" pitchFamily="2" charset="-122"/>
              </a:rPr>
              <a:t>将植物写活了，形象的写出了</a:t>
            </a:r>
            <a:endParaRPr lang="en-US" altLang="zh-CN" sz="3600" b="1">
              <a:solidFill>
                <a:srgbClr val="0000FF"/>
              </a:solidFill>
              <a:ea typeface="华文行楷" pitchFamily="2" charset="-122"/>
            </a:endParaRPr>
          </a:p>
          <a:p>
            <a:r>
              <a:rPr lang="en-US" altLang="zh-CN" sz="3600" b="1">
                <a:solidFill>
                  <a:srgbClr val="0000FF"/>
                </a:solidFill>
                <a:ea typeface="华文行楷" pitchFamily="2" charset="-122"/>
              </a:rPr>
              <a:t>            </a:t>
            </a:r>
            <a:r>
              <a:rPr lang="zh-CN" altLang="en-US" sz="3600" b="1">
                <a:solidFill>
                  <a:srgbClr val="0000FF"/>
                </a:solidFill>
                <a:ea typeface="华文行楷" pitchFamily="2" charset="-122"/>
              </a:rPr>
              <a:t>夏季植物的茂盛、茁壮之态。</a:t>
            </a:r>
          </a:p>
        </p:txBody>
      </p:sp>
      <p:sp>
        <p:nvSpPr>
          <p:cNvPr id="137222" name="Rectangle 6"/>
          <p:cNvSpPr>
            <a:spLocks noChangeArrowheads="1"/>
          </p:cNvSpPr>
          <p:nvPr/>
        </p:nvSpPr>
        <p:spPr bwMode="auto">
          <a:xfrm>
            <a:off x="250825" y="620713"/>
            <a:ext cx="1625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CC00FF"/>
                </a:solidFill>
                <a:ea typeface="华文行楷" pitchFamily="2" charset="-122"/>
              </a:rPr>
              <a:t>写夏</a:t>
            </a:r>
            <a:r>
              <a:rPr lang="zh-CN" altLang="en-US" sz="4000" b="1">
                <a:ea typeface="华文行楷" pitchFamily="2" charset="-122"/>
              </a:rPr>
              <a:t>：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8" grpId="0" autoUpdateAnimBg="0"/>
      <p:bldP spid="137219" grpId="0" autoUpdateAnimBg="0"/>
      <p:bldP spid="137220" grpId="0" autoUpdateAnimBg="0"/>
      <p:bldP spid="137221" grpId="0" autoUpdateAnimBg="0"/>
      <p:bldP spid="137222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Text Box 2"/>
          <p:cNvSpPr txBox="1">
            <a:spLocks noChangeArrowheads="1"/>
          </p:cNvSpPr>
          <p:nvPr/>
        </p:nvSpPr>
        <p:spPr bwMode="auto">
          <a:xfrm>
            <a:off x="0" y="838200"/>
            <a:ext cx="85455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CC00FF"/>
                </a:solidFill>
                <a:ea typeface="华文行楷" pitchFamily="2" charset="-122"/>
              </a:rPr>
              <a:t>写秋：</a:t>
            </a:r>
            <a:r>
              <a:rPr lang="zh-CN" alt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簌簌，销声匿迹，衰草连天，准备迎接</a:t>
            </a:r>
          </a:p>
        </p:txBody>
      </p:sp>
      <p:sp>
        <p:nvSpPr>
          <p:cNvPr id="139267" name="Text Box 3"/>
          <p:cNvSpPr txBox="1">
            <a:spLocks noChangeArrowheads="1"/>
          </p:cNvSpPr>
          <p:nvPr/>
        </p:nvSpPr>
        <p:spPr bwMode="auto">
          <a:xfrm>
            <a:off x="381000" y="1752600"/>
            <a:ext cx="64373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ea typeface="华文行楷" pitchFamily="2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ea typeface="华文行楷" pitchFamily="2" charset="-122"/>
              </a:rPr>
              <a:t>簌簌”</a:t>
            </a:r>
            <a:r>
              <a:rPr lang="zh-CN" altLang="en-US" sz="3600" b="1">
                <a:solidFill>
                  <a:srgbClr val="0000FF"/>
                </a:solidFill>
                <a:ea typeface="华文行楷" pitchFamily="2" charset="-122"/>
              </a:rPr>
              <a:t>写出秋天的肃杀气氛。</a:t>
            </a:r>
          </a:p>
        </p:txBody>
      </p:sp>
      <p:sp>
        <p:nvSpPr>
          <p:cNvPr id="139269" name="Rectangle 5"/>
          <p:cNvSpPr>
            <a:spLocks noChangeArrowheads="1"/>
          </p:cNvSpPr>
          <p:nvPr/>
        </p:nvSpPr>
        <p:spPr bwMode="auto">
          <a:xfrm>
            <a:off x="304800" y="2743200"/>
            <a:ext cx="82915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ea typeface="华文行楷" pitchFamily="2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ea typeface="华文行楷" pitchFamily="2" charset="-122"/>
              </a:rPr>
              <a:t>销声匿迹”</a:t>
            </a:r>
            <a:r>
              <a:rPr lang="zh-CN" altLang="en-US" sz="3600" b="1">
                <a:solidFill>
                  <a:srgbClr val="0000FF"/>
                </a:solidFill>
                <a:ea typeface="华文行楷" pitchFamily="2" charset="-122"/>
              </a:rPr>
              <a:t>描写昆虫为过冬作好了一切</a:t>
            </a:r>
          </a:p>
          <a:p>
            <a:r>
              <a:rPr lang="zh-CN" altLang="en-US" sz="3600" b="1">
                <a:solidFill>
                  <a:srgbClr val="0000FF"/>
                </a:solidFill>
                <a:ea typeface="华文行楷" pitchFamily="2" charset="-122"/>
              </a:rPr>
              <a:t>准备，写得有情有感，十分形象。</a:t>
            </a:r>
          </a:p>
        </p:txBody>
      </p:sp>
      <p:sp>
        <p:nvSpPr>
          <p:cNvPr id="139270" name="Rectangle 6"/>
          <p:cNvSpPr>
            <a:spLocks noChangeArrowheads="1"/>
          </p:cNvSpPr>
          <p:nvPr/>
        </p:nvSpPr>
        <p:spPr bwMode="auto">
          <a:xfrm>
            <a:off x="228600" y="4114800"/>
            <a:ext cx="87550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ea typeface="华文行楷" pitchFamily="2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ea typeface="华文行楷" pitchFamily="2" charset="-122"/>
              </a:rPr>
              <a:t>衰草连天”</a:t>
            </a:r>
            <a:r>
              <a:rPr lang="zh-CN" altLang="en-US" sz="3600" b="1">
                <a:ea typeface="华文行楷" pitchFamily="2" charset="-122"/>
              </a:rPr>
              <a:t>，</a:t>
            </a:r>
            <a:r>
              <a:rPr lang="zh-CN" altLang="en-US" sz="3600" b="1">
                <a:solidFill>
                  <a:srgbClr val="0000FF"/>
                </a:solidFill>
                <a:ea typeface="华文行楷" pitchFamily="2" charset="-122"/>
              </a:rPr>
              <a:t>描写秋天萧条冷落的情景。</a:t>
            </a:r>
          </a:p>
        </p:txBody>
      </p:sp>
      <p:sp>
        <p:nvSpPr>
          <p:cNvPr id="139271" name="Rectangle 7"/>
          <p:cNvSpPr>
            <a:spLocks noChangeArrowheads="1"/>
          </p:cNvSpPr>
          <p:nvPr/>
        </p:nvSpPr>
        <p:spPr bwMode="auto">
          <a:xfrm>
            <a:off x="304800" y="4953000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ea typeface="华文行楷" pitchFamily="2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ea typeface="华文行楷" pitchFamily="2" charset="-122"/>
              </a:rPr>
              <a:t>迎接”</a:t>
            </a:r>
            <a:r>
              <a:rPr lang="zh-CN" altLang="en-US" sz="3600" b="1">
                <a:solidFill>
                  <a:srgbClr val="0000FF"/>
                </a:solidFill>
                <a:ea typeface="华文行楷" pitchFamily="2" charset="-122"/>
              </a:rPr>
              <a:t>将秋天写得很有情趣，好象是位</a:t>
            </a:r>
          </a:p>
          <a:p>
            <a:r>
              <a:rPr lang="zh-CN" altLang="en-US" sz="3600" b="1">
                <a:solidFill>
                  <a:srgbClr val="0000FF"/>
                </a:solidFill>
                <a:ea typeface="华文行楷" pitchFamily="2" charset="-122"/>
              </a:rPr>
              <a:t>知冷知热、善解人意的天使。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6" grpId="0" autoUpdateAnimBg="0"/>
      <p:bldP spid="139267" grpId="0" autoUpdateAnimBg="0"/>
      <p:bldP spid="139269" grpId="0" autoUpdateAnimBg="0"/>
      <p:bldP spid="139270" grpId="0" autoUpdateAnimBg="0"/>
      <p:bldP spid="139271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91" name="Text Box 7"/>
          <p:cNvSpPr txBox="1">
            <a:spLocks noChangeArrowheads="1"/>
          </p:cNvSpPr>
          <p:nvPr/>
        </p:nvSpPr>
        <p:spPr bwMode="auto">
          <a:xfrm>
            <a:off x="304800" y="4419600"/>
            <a:ext cx="8001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彩云" pitchFamily="2" charset="-122"/>
              </a:rPr>
              <a:t>说明文中穿插描写的好处：使文章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彩云" pitchFamily="2" charset="-122"/>
              </a:rPr>
              <a:t>生动形象</a:t>
            </a:r>
            <a:r>
              <a:rPr lang="zh-CN" altLang="en-US" sz="32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彩云" pitchFamily="2" charset="-122"/>
              </a:rPr>
              <a:t>，如一幅四季风光画</a:t>
            </a:r>
          </a:p>
        </p:txBody>
      </p:sp>
      <p:sp>
        <p:nvSpPr>
          <p:cNvPr id="32771" name="矩形 7"/>
          <p:cNvSpPr>
            <a:spLocks noChangeArrowheads="1"/>
          </p:cNvSpPr>
          <p:nvPr/>
        </p:nvSpPr>
        <p:spPr bwMode="auto">
          <a:xfrm>
            <a:off x="533400" y="914400"/>
            <a:ext cx="12652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CC00FF"/>
                </a:solidFill>
                <a:ea typeface="华文行楷" pitchFamily="2" charset="-122"/>
              </a:rPr>
              <a:t>写冬</a:t>
            </a:r>
            <a:r>
              <a:rPr lang="en-US" altLang="zh-CN" sz="3600" b="1">
                <a:solidFill>
                  <a:srgbClr val="CC00FF"/>
                </a:solidFill>
                <a:ea typeface="华文行楷" pitchFamily="2" charset="-122"/>
              </a:rPr>
              <a:t>:</a:t>
            </a:r>
            <a:endParaRPr lang="zh-CN" altLang="en-US" sz="3600" b="1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85800" y="2209800"/>
            <a:ext cx="74676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ea typeface="华文行楷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ea typeface="华文行楷" pitchFamily="2" charset="-122"/>
              </a:rPr>
              <a:t>风雪载途”</a:t>
            </a:r>
            <a:r>
              <a:rPr lang="zh-CN" altLang="en-US" sz="3200" b="1">
                <a:solidFill>
                  <a:srgbClr val="0000FF"/>
                </a:solidFill>
                <a:ea typeface="华文行楷" pitchFamily="2" charset="-122"/>
              </a:rPr>
              <a:t>写寒冬，传神表现出冬天风狂雪大，寒气逼人。</a:t>
            </a:r>
          </a:p>
        </p:txBody>
      </p:sp>
      <p:sp>
        <p:nvSpPr>
          <p:cNvPr id="10" name="矩形 9"/>
          <p:cNvSpPr/>
          <p:nvPr/>
        </p:nvSpPr>
        <p:spPr>
          <a:xfrm>
            <a:off x="2590800" y="990600"/>
            <a:ext cx="1627188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ea typeface="华文行楷" pitchFamily="2" charset="-122"/>
              </a:rPr>
              <a:t>风雪载途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1" grpId="0" autoUpdateAnimBg="0"/>
      <p:bldP spid="9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114425"/>
            <a:ext cx="7772400" cy="2514600"/>
          </a:xfrm>
          <a:noFill/>
        </p:spPr>
        <p:txBody>
          <a:bodyPr anchor="ctr"/>
          <a:lstStyle/>
          <a:p>
            <a:pPr algn="l" eaLnBrk="1" hangingPunct="1"/>
            <a:r>
              <a:rPr lang="en-US" altLang="zh-CN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杏花开了，就好像大自然在</a:t>
            </a:r>
            <a:r>
              <a:rPr lang="zh-CN" altLang="en-US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传语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要赶快耕地；桃花开了，又好像在</a:t>
            </a:r>
            <a:r>
              <a:rPr lang="zh-CN" altLang="en-US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暗示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要赶快种谷子。布谷鸟开始</a:t>
            </a:r>
            <a:r>
              <a:rPr lang="zh-CN" altLang="en-US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唱歌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，劳动人民懂得它在唱什么：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“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阿公阿婆，割麦插禾。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”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zh-CN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加红色的词语好在哪里？注意标点符号。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084638"/>
            <a:ext cx="7772400" cy="18510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都是</a:t>
            </a:r>
            <a:r>
              <a:rPr lang="zh-CN" altLang="en-US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拟人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手法，好像这几种动植物都有人的思想感情，在为农民操心，惟恐他们误农事，因而大大增强了文章的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生动性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和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可读性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。 </a:t>
            </a:r>
          </a:p>
        </p:txBody>
      </p:sp>
    </p:spTree>
  </p:cSld>
  <p:clrMapOvr>
    <a:masterClrMapping/>
  </p:clrMapOvr>
  <p:transition spd="med">
    <p:random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 build="p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762000"/>
            <a:ext cx="8229600" cy="1143000"/>
          </a:xfrm>
          <a:noFill/>
        </p:spPr>
        <p:txBody>
          <a:bodyPr anchor="ctr"/>
          <a:lstStyle/>
          <a:p>
            <a:pPr algn="l" eaLnBrk="1" hangingPunct="1"/>
            <a:r>
              <a:rPr lang="zh-CN" altLang="en-US" sz="4000" b="1" dirty="0" smtClean="0">
                <a:solidFill>
                  <a:srgbClr val="993366"/>
                </a:solidFill>
                <a:ea typeface="隶书" pitchFamily="49" charset="-122"/>
              </a:rPr>
              <a:t>摘出文段中表示时间推移的词语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2057400"/>
            <a:ext cx="3873500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b="1" dirty="0" smtClean="0">
                <a:solidFill>
                  <a:srgbClr val="1B1B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立春过后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b="1" dirty="0" smtClean="0">
                <a:solidFill>
                  <a:srgbClr val="1B1B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再过两个月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b="1" dirty="0" smtClean="0">
                <a:solidFill>
                  <a:srgbClr val="1B1B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不久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b="1" dirty="0" smtClean="0">
                <a:solidFill>
                  <a:srgbClr val="1B1B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夏季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b="1" dirty="0" smtClean="0">
                <a:solidFill>
                  <a:srgbClr val="1B1B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秋天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b="1" dirty="0" smtClean="0">
                <a:solidFill>
                  <a:srgbClr val="1B1B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寒冬</a:t>
            </a:r>
          </a:p>
        </p:txBody>
      </p:sp>
      <p:sp>
        <p:nvSpPr>
          <p:cNvPr id="134148" name="WordArt 4"/>
          <p:cNvSpPr>
            <a:spLocks noChangeArrowheads="1" noChangeShapeType="1" noTextEdit="1"/>
          </p:cNvSpPr>
          <p:nvPr/>
        </p:nvSpPr>
        <p:spPr bwMode="auto">
          <a:xfrm>
            <a:off x="4267200" y="2819400"/>
            <a:ext cx="3505200" cy="124936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rotWithShape="0">
                    <a:srgbClr val="875B0D"/>
                  </a:outerShdw>
                </a:effectLst>
                <a:latin typeface="黑体" pitchFamily="2" charset="-122"/>
                <a:ea typeface="黑体" pitchFamily="2" charset="-122"/>
              </a:rPr>
              <a:t>层次井然</a:t>
            </a:r>
          </a:p>
        </p:txBody>
      </p:sp>
    </p:spTree>
  </p:cSld>
  <p:clrMapOvr>
    <a:masterClrMapping/>
  </p:clrMapOvr>
  <p:transition spd="med">
    <p:random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1341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7" grpId="0" build="p" autoUpdateAnimBg="0"/>
      <p:bldP spid="13414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533400" y="914400"/>
            <a:ext cx="8077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        </a:t>
            </a:r>
            <a:r>
              <a:rPr lang="zh-CN" altLang="en-US" sz="3200" b="1">
                <a:solidFill>
                  <a:srgbClr val="CC0066"/>
                </a:solidFill>
              </a:rPr>
              <a:t>重点阅读</a:t>
            </a:r>
            <a:r>
              <a:rPr lang="en-US" altLang="zh-CN" sz="3200" b="1">
                <a:solidFill>
                  <a:srgbClr val="CC0066"/>
                </a:solidFill>
              </a:rPr>
              <a:t>6-10</a:t>
            </a:r>
            <a:r>
              <a:rPr lang="zh-CN" altLang="en-US" sz="3200" b="1">
                <a:solidFill>
                  <a:srgbClr val="CC0066"/>
                </a:solidFill>
              </a:rPr>
              <a:t>段，理解物候现象的各个因素，各组派一个代表来解说这些因素：</a:t>
            </a:r>
          </a:p>
        </p:txBody>
      </p:sp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3429000" y="2257425"/>
            <a:ext cx="251460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1B1B2F"/>
                </a:solidFill>
              </a:rPr>
              <a:t>纬度的差异</a:t>
            </a:r>
          </a:p>
          <a:p>
            <a:endParaRPr lang="zh-CN" altLang="en-US" sz="3600" b="1">
              <a:solidFill>
                <a:srgbClr val="1B1B2F"/>
              </a:solidFill>
            </a:endParaRPr>
          </a:p>
          <a:p>
            <a:r>
              <a:rPr lang="zh-CN" altLang="en-US" sz="3600" b="1">
                <a:solidFill>
                  <a:srgbClr val="1B1B2F"/>
                </a:solidFill>
              </a:rPr>
              <a:t>经度的差异</a:t>
            </a:r>
          </a:p>
          <a:p>
            <a:endParaRPr lang="zh-CN" altLang="en-US" sz="3600" b="1">
              <a:solidFill>
                <a:srgbClr val="1B1B2F"/>
              </a:solidFill>
            </a:endParaRPr>
          </a:p>
          <a:p>
            <a:r>
              <a:rPr lang="zh-CN" altLang="en-US" sz="3600" b="1">
                <a:solidFill>
                  <a:srgbClr val="1B1B2F"/>
                </a:solidFill>
              </a:rPr>
              <a:t>高下的差异</a:t>
            </a:r>
          </a:p>
          <a:p>
            <a:endParaRPr lang="zh-CN" altLang="en-US" sz="3600" b="1">
              <a:solidFill>
                <a:srgbClr val="1B1B2F"/>
              </a:solidFill>
            </a:endParaRPr>
          </a:p>
          <a:p>
            <a:r>
              <a:rPr lang="zh-CN" altLang="en-US" sz="3600" b="1">
                <a:solidFill>
                  <a:srgbClr val="1B1B2F"/>
                </a:solidFill>
              </a:rPr>
              <a:t>古今的差异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2971800" y="1606550"/>
            <a:ext cx="6172200" cy="5251450"/>
          </a:xfrm>
          <a:prstGeom prst="rect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/>
          </a:p>
          <a:p>
            <a:pPr>
              <a:spcBef>
                <a:spcPct val="50000"/>
              </a:spcBef>
            </a:pPr>
            <a:endParaRPr lang="en-US" altLang="zh-CN"/>
          </a:p>
          <a:p>
            <a:pPr>
              <a:spcBef>
                <a:spcPct val="50000"/>
              </a:spcBef>
            </a:pPr>
            <a:endParaRPr lang="en-US" altLang="zh-CN"/>
          </a:p>
          <a:p>
            <a:pPr>
              <a:spcBef>
                <a:spcPct val="50000"/>
              </a:spcBef>
            </a:pPr>
            <a:endParaRPr lang="en-US" altLang="zh-CN"/>
          </a:p>
          <a:p>
            <a:pPr>
              <a:spcBef>
                <a:spcPct val="50000"/>
              </a:spcBef>
            </a:pPr>
            <a:endParaRPr lang="en-US" altLang="zh-CN"/>
          </a:p>
          <a:p>
            <a:pPr>
              <a:spcBef>
                <a:spcPct val="50000"/>
              </a:spcBef>
            </a:pPr>
            <a:endParaRPr lang="en-US" altLang="zh-CN"/>
          </a:p>
          <a:p>
            <a:pPr>
              <a:spcBef>
                <a:spcPct val="50000"/>
              </a:spcBef>
            </a:pPr>
            <a:endParaRPr lang="en-US" altLang="zh-CN"/>
          </a:p>
          <a:p>
            <a:pPr>
              <a:spcBef>
                <a:spcPct val="50000"/>
              </a:spcBef>
            </a:pPr>
            <a:endParaRPr lang="en-US" altLang="zh-CN"/>
          </a:p>
          <a:p>
            <a:pPr>
              <a:spcBef>
                <a:spcPct val="50000"/>
              </a:spcBef>
            </a:pPr>
            <a:endParaRPr lang="en-US" altLang="zh-CN"/>
          </a:p>
          <a:p>
            <a:pPr>
              <a:spcBef>
                <a:spcPct val="50000"/>
              </a:spcBef>
            </a:pPr>
            <a:endParaRPr lang="en-US" altLang="zh-CN" sz="1800"/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0" y="0"/>
            <a:ext cx="3200400" cy="2992438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en-US" altLang="zh-CN" sz="3600" b="1">
                <a:solidFill>
                  <a:srgbClr val="D60093"/>
                </a:solidFill>
                <a:latin typeface="宋体" pitchFamily="2" charset="-122"/>
                <a:ea typeface="华文行楷" pitchFamily="2" charset="-122"/>
              </a:rPr>
              <a:t>《</a:t>
            </a:r>
            <a:r>
              <a:rPr kumimoji="0" lang="zh-CN" altLang="en-US" sz="3600" b="1">
                <a:solidFill>
                  <a:srgbClr val="D60093"/>
                </a:solidFill>
                <a:latin typeface="宋体" pitchFamily="2" charset="-122"/>
                <a:ea typeface="华文行楷" pitchFamily="2" charset="-122"/>
              </a:rPr>
              <a:t>白雪歌</a:t>
            </a:r>
            <a:r>
              <a:rPr kumimoji="0" lang="en-US" altLang="zh-CN" sz="3600" b="1">
                <a:solidFill>
                  <a:srgbClr val="D60093"/>
                </a:solidFill>
                <a:latin typeface="宋体" pitchFamily="2" charset="-122"/>
                <a:ea typeface="华文行楷" pitchFamily="2" charset="-122"/>
              </a:rPr>
              <a:t>》</a:t>
            </a:r>
            <a:r>
              <a:rPr kumimoji="0" lang="en-US" altLang="zh-CN" sz="2800">
                <a:solidFill>
                  <a:schemeClr val="tx2"/>
                </a:solidFill>
                <a:latin typeface="宋体" pitchFamily="2" charset="-122"/>
                <a:ea typeface="华文行楷" pitchFamily="2" charset="-122"/>
              </a:rPr>
              <a:t/>
            </a:r>
            <a:br>
              <a:rPr kumimoji="0" lang="en-US" altLang="zh-CN" sz="2800">
                <a:solidFill>
                  <a:schemeClr val="tx2"/>
                </a:solidFill>
                <a:latin typeface="宋体" pitchFamily="2" charset="-122"/>
                <a:ea typeface="华文行楷" pitchFamily="2" charset="-122"/>
              </a:rPr>
            </a:br>
            <a:r>
              <a:rPr kumimoji="0" lang="zh-CN" altLang="en-US" sz="2800" b="1">
                <a:solidFill>
                  <a:srgbClr val="1B1B2F"/>
                </a:solidFill>
                <a:latin typeface="宋体" pitchFamily="2" charset="-122"/>
              </a:rPr>
              <a:t>北风卷地白草折，</a:t>
            </a:r>
          </a:p>
          <a:p>
            <a:pPr algn="ctr">
              <a:spcBef>
                <a:spcPct val="50000"/>
              </a:spcBef>
            </a:pPr>
            <a:r>
              <a:rPr kumimoji="0" lang="zh-CN" altLang="en-US" sz="2800" b="1">
                <a:solidFill>
                  <a:srgbClr val="1B1B2F"/>
                </a:solidFill>
                <a:latin typeface="宋体" pitchFamily="2" charset="-122"/>
              </a:rPr>
              <a:t>胡天八月即飞雪。</a:t>
            </a:r>
          </a:p>
          <a:p>
            <a:pPr algn="ctr">
              <a:spcBef>
                <a:spcPct val="50000"/>
              </a:spcBef>
            </a:pPr>
            <a:r>
              <a:rPr kumimoji="0" lang="zh-CN" altLang="en-US" sz="2800" b="1">
                <a:solidFill>
                  <a:srgbClr val="1B1B2F"/>
                </a:solidFill>
                <a:latin typeface="宋体" pitchFamily="2" charset="-122"/>
              </a:rPr>
              <a:t>忽如一夜春风来</a:t>
            </a:r>
            <a:r>
              <a:rPr kumimoji="0" lang="en-US" altLang="zh-CN" sz="2800" b="1">
                <a:solidFill>
                  <a:srgbClr val="1B1B2F"/>
                </a:solidFill>
                <a:latin typeface="宋体" pitchFamily="2" charset="-122"/>
              </a:rPr>
              <a:t>,</a:t>
            </a:r>
          </a:p>
          <a:p>
            <a:pPr algn="ctr">
              <a:spcBef>
                <a:spcPct val="50000"/>
              </a:spcBef>
            </a:pPr>
            <a:r>
              <a:rPr kumimoji="0" lang="zh-CN" altLang="en-US" sz="2800" b="1">
                <a:solidFill>
                  <a:srgbClr val="1B1B2F"/>
                </a:solidFill>
                <a:latin typeface="宋体" pitchFamily="2" charset="-122"/>
              </a:rPr>
              <a:t>千树万树梨花开。</a:t>
            </a:r>
            <a:r>
              <a:rPr kumimoji="0" lang="zh-CN" altLang="en-US" sz="2800">
                <a:solidFill>
                  <a:srgbClr val="1B1B2F"/>
                </a:solidFill>
                <a:latin typeface="宋体" pitchFamily="2" charset="-122"/>
                <a:ea typeface="华文行楷" pitchFamily="2" charset="-122"/>
              </a:rPr>
              <a:t> </a:t>
            </a:r>
            <a:endParaRPr kumimoji="0" lang="zh-CN" altLang="en-US" sz="2800">
              <a:solidFill>
                <a:schemeClr val="tx2"/>
              </a:solidFill>
              <a:latin typeface="宋体" pitchFamily="2" charset="-122"/>
              <a:ea typeface="华文行楷" pitchFamily="2" charset="-122"/>
            </a:endParaRP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0" y="3352800"/>
            <a:ext cx="3200400" cy="31448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3200" b="1">
                <a:solidFill>
                  <a:srgbClr val="CC0066"/>
                </a:solidFill>
                <a:latin typeface="Arial" pitchFamily="34" charset="0"/>
                <a:ea typeface="华文行楷" pitchFamily="2" charset="-122"/>
              </a:rPr>
              <a:t> </a:t>
            </a:r>
            <a:r>
              <a:rPr kumimoji="0" lang="zh-CN" altLang="en-US" sz="3200" b="1">
                <a:solidFill>
                  <a:srgbClr val="CC0066"/>
                </a:solidFill>
                <a:latin typeface="Arial" pitchFamily="34" charset="0"/>
                <a:ea typeface="华文行楷" pitchFamily="2" charset="-122"/>
              </a:rPr>
              <a:t>大林寺桃花</a:t>
            </a:r>
          </a:p>
          <a:p>
            <a:pPr>
              <a:spcBef>
                <a:spcPct val="50000"/>
              </a:spcBef>
            </a:pPr>
            <a:r>
              <a:rPr kumimoji="0" lang="zh-CN" altLang="en-US" sz="2800" b="1">
                <a:solidFill>
                  <a:srgbClr val="1B1B2F"/>
                </a:solidFill>
                <a:latin typeface="Arial" pitchFamily="34" charset="0"/>
              </a:rPr>
              <a:t>人间四月芳菲尽，</a:t>
            </a:r>
          </a:p>
          <a:p>
            <a:pPr>
              <a:spcBef>
                <a:spcPct val="50000"/>
              </a:spcBef>
            </a:pPr>
            <a:r>
              <a:rPr kumimoji="0" lang="zh-CN" altLang="en-US" sz="2800" b="1">
                <a:solidFill>
                  <a:srgbClr val="1B1B2F"/>
                </a:solidFill>
                <a:latin typeface="Arial" pitchFamily="34" charset="0"/>
              </a:rPr>
              <a:t>山寺桃花始盛开。</a:t>
            </a:r>
          </a:p>
          <a:p>
            <a:pPr>
              <a:spcBef>
                <a:spcPct val="50000"/>
              </a:spcBef>
            </a:pPr>
            <a:r>
              <a:rPr kumimoji="0" lang="zh-CN" altLang="en-US" sz="2800" b="1">
                <a:solidFill>
                  <a:srgbClr val="1B1B2F"/>
                </a:solidFill>
                <a:latin typeface="Arial" pitchFamily="34" charset="0"/>
              </a:rPr>
              <a:t>长恨春归无觅处，</a:t>
            </a:r>
          </a:p>
          <a:p>
            <a:pPr>
              <a:spcBef>
                <a:spcPct val="50000"/>
              </a:spcBef>
            </a:pPr>
            <a:r>
              <a:rPr kumimoji="0" lang="zh-CN" altLang="en-US" sz="2800" b="1">
                <a:solidFill>
                  <a:srgbClr val="1B1B2F"/>
                </a:solidFill>
                <a:latin typeface="Arial" pitchFamily="34" charset="0"/>
              </a:rPr>
              <a:t>不知转入此中来。</a:t>
            </a: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3429000" y="0"/>
            <a:ext cx="5562600" cy="1579563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en-US" sz="2800" b="1"/>
              <a:t>某旅游社介绍：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b="1" i="1"/>
              <a:t>夏季避暑您的好去处：</a:t>
            </a:r>
          </a:p>
          <a:p>
            <a:pPr marL="342900" indent="-342900">
              <a:spcBef>
                <a:spcPct val="20000"/>
              </a:spcBef>
            </a:pPr>
            <a:r>
              <a:rPr kumimoji="0" lang="zh-CN" altLang="en-US" sz="2800" b="1">
                <a:solidFill>
                  <a:schemeClr val="tx2"/>
                </a:solidFill>
                <a:latin typeface="Arial" pitchFamily="34" charset="0"/>
                <a:ea typeface="楷体_GB2312" pitchFamily="49" charset="-122"/>
              </a:rPr>
              <a:t>海滨风情：北戴河、大连、青岛</a:t>
            </a:r>
          </a:p>
        </p:txBody>
      </p:sp>
      <p:pic>
        <p:nvPicPr>
          <p:cNvPr id="38918" name="Picture 6" descr="长城今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1600200"/>
            <a:ext cx="31242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Picture 7" descr="长城古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3733800"/>
            <a:ext cx="30480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0" name="AutoShape 8"/>
          <p:cNvSpPr>
            <a:spLocks noChangeArrowheads="1"/>
          </p:cNvSpPr>
          <p:nvPr/>
        </p:nvSpPr>
        <p:spPr bwMode="auto">
          <a:xfrm>
            <a:off x="3124200" y="5486400"/>
            <a:ext cx="2971800" cy="1066800"/>
          </a:xfrm>
          <a:prstGeom prst="rightArrow">
            <a:avLst>
              <a:gd name="adj1" fmla="val 50000"/>
              <a:gd name="adj2" fmla="val 69643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5177" name="AutoShape 9"/>
          <p:cNvSpPr>
            <a:spLocks noChangeArrowheads="1"/>
          </p:cNvSpPr>
          <p:nvPr/>
        </p:nvSpPr>
        <p:spPr bwMode="auto">
          <a:xfrm>
            <a:off x="6096000" y="2286000"/>
            <a:ext cx="2895600" cy="990600"/>
          </a:xfrm>
          <a:prstGeom prst="leftArrow">
            <a:avLst>
              <a:gd name="adj1" fmla="val 50000"/>
              <a:gd name="adj2" fmla="val 73077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800" b="1">
                <a:solidFill>
                  <a:srgbClr val="D6009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古代三月的长城</a:t>
            </a:r>
          </a:p>
        </p:txBody>
      </p:sp>
      <p:sp>
        <p:nvSpPr>
          <p:cNvPr id="135178" name="Text Box 10"/>
          <p:cNvSpPr txBox="1">
            <a:spLocks noChangeArrowheads="1"/>
          </p:cNvSpPr>
          <p:nvPr/>
        </p:nvSpPr>
        <p:spPr bwMode="auto">
          <a:xfrm>
            <a:off x="3200400" y="5715000"/>
            <a:ext cx="26844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现代三月的长城</a:t>
            </a:r>
          </a:p>
        </p:txBody>
      </p:sp>
      <p:sp>
        <p:nvSpPr>
          <p:cNvPr id="38923" name="AutoShape 1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391400" y="304800"/>
            <a:ext cx="762000" cy="609600"/>
          </a:xfrm>
          <a:prstGeom prst="smileyFace">
            <a:avLst>
              <a:gd name="adj" fmla="val 4653"/>
            </a:avLst>
          </a:prstGeom>
          <a:solidFill>
            <a:srgbClr val="CCCCFF"/>
          </a:solidFill>
          <a:ln w="12700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3"/>
          <p:cNvSpPr txBox="1">
            <a:spLocks noChangeArrowheads="1"/>
          </p:cNvSpPr>
          <p:nvPr/>
        </p:nvSpPr>
        <p:spPr bwMode="auto">
          <a:xfrm>
            <a:off x="685800" y="2286000"/>
            <a:ext cx="1970088" cy="344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4C1FDD"/>
                </a:solidFill>
              </a:rPr>
              <a:t>纬度的差异</a:t>
            </a:r>
          </a:p>
          <a:p>
            <a:endParaRPr lang="zh-CN" altLang="en-US" sz="2800" b="1">
              <a:solidFill>
                <a:srgbClr val="4C1FDD"/>
              </a:solidFill>
            </a:endParaRPr>
          </a:p>
          <a:p>
            <a:r>
              <a:rPr lang="zh-CN" altLang="en-US" sz="2800" b="1">
                <a:solidFill>
                  <a:srgbClr val="4C1FDD"/>
                </a:solidFill>
              </a:rPr>
              <a:t>经度的差异</a:t>
            </a:r>
          </a:p>
          <a:p>
            <a:endParaRPr lang="zh-CN" altLang="en-US" sz="2800" b="1">
              <a:solidFill>
                <a:srgbClr val="4C1FDD"/>
              </a:solidFill>
            </a:endParaRPr>
          </a:p>
          <a:p>
            <a:r>
              <a:rPr lang="zh-CN" altLang="en-US" sz="2800" b="1">
                <a:solidFill>
                  <a:srgbClr val="4C1FDD"/>
                </a:solidFill>
              </a:rPr>
              <a:t>高下的差异</a:t>
            </a:r>
          </a:p>
          <a:p>
            <a:endParaRPr lang="zh-CN" altLang="en-US" sz="2800" b="1">
              <a:solidFill>
                <a:srgbClr val="4C1FDD"/>
              </a:solidFill>
            </a:endParaRPr>
          </a:p>
          <a:p>
            <a:r>
              <a:rPr lang="zh-CN" altLang="en-US" sz="2800" b="1">
                <a:solidFill>
                  <a:srgbClr val="4C1FDD"/>
                </a:solidFill>
              </a:rPr>
              <a:t>古今的差异</a:t>
            </a:r>
          </a:p>
          <a:p>
            <a:endParaRPr lang="en-US" altLang="zh-CN"/>
          </a:p>
        </p:txBody>
      </p:sp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3505200" y="24384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81932" name="Text Box 12"/>
          <p:cNvSpPr txBox="1">
            <a:spLocks noChangeArrowheads="1"/>
          </p:cNvSpPr>
          <p:nvPr/>
        </p:nvSpPr>
        <p:spPr bwMode="auto">
          <a:xfrm>
            <a:off x="3657600" y="2157413"/>
            <a:ext cx="1000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E6445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主要</a:t>
            </a:r>
          </a:p>
        </p:txBody>
      </p:sp>
      <p:sp>
        <p:nvSpPr>
          <p:cNvPr id="81933" name="Text Box 13"/>
          <p:cNvSpPr txBox="1">
            <a:spLocks noChangeArrowheads="1"/>
          </p:cNvSpPr>
          <p:nvPr/>
        </p:nvSpPr>
        <p:spPr bwMode="auto">
          <a:xfrm>
            <a:off x="5105400" y="2133600"/>
            <a:ext cx="129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E6445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空间</a:t>
            </a:r>
          </a:p>
        </p:txBody>
      </p:sp>
      <p:sp>
        <p:nvSpPr>
          <p:cNvPr id="81934" name="Line 14"/>
          <p:cNvSpPr>
            <a:spLocks noChangeShapeType="1"/>
          </p:cNvSpPr>
          <p:nvPr/>
        </p:nvSpPr>
        <p:spPr bwMode="auto">
          <a:xfrm>
            <a:off x="4191000" y="2743200"/>
            <a:ext cx="0" cy="2057400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81935" name="Line 15"/>
          <p:cNvSpPr>
            <a:spLocks noChangeShapeType="1"/>
          </p:cNvSpPr>
          <p:nvPr/>
        </p:nvSpPr>
        <p:spPr bwMode="auto">
          <a:xfrm>
            <a:off x="5715000" y="2743200"/>
            <a:ext cx="0" cy="1981200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81936" name="Rectangle 16"/>
          <p:cNvSpPr>
            <a:spLocks noChangeArrowheads="1"/>
          </p:cNvSpPr>
          <p:nvPr/>
        </p:nvSpPr>
        <p:spPr bwMode="auto">
          <a:xfrm>
            <a:off x="5257800" y="4824413"/>
            <a:ext cx="1000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E6445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时间</a:t>
            </a:r>
          </a:p>
        </p:txBody>
      </p:sp>
      <p:sp>
        <p:nvSpPr>
          <p:cNvPr id="81937" name="Rectangle 17"/>
          <p:cNvSpPr>
            <a:spLocks noChangeArrowheads="1"/>
          </p:cNvSpPr>
          <p:nvPr/>
        </p:nvSpPr>
        <p:spPr bwMode="auto">
          <a:xfrm>
            <a:off x="3581400" y="4800600"/>
            <a:ext cx="1000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E64457"/>
                </a:solidFill>
              </a:rPr>
              <a:t>次要</a:t>
            </a:r>
          </a:p>
        </p:txBody>
      </p:sp>
      <p:sp>
        <p:nvSpPr>
          <p:cNvPr id="12" name="WordArt 12"/>
          <p:cNvSpPr>
            <a:spLocks noChangeArrowheads="1" noChangeShapeType="1" noTextEdit="1"/>
          </p:cNvSpPr>
          <p:nvPr/>
        </p:nvSpPr>
        <p:spPr bwMode="auto">
          <a:xfrm rot="5400000">
            <a:off x="6094413" y="3582987"/>
            <a:ext cx="3124200" cy="6826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逻辑顺序</a:t>
            </a: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52400" y="914400"/>
            <a:ext cx="8610600" cy="1143000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US" altLang="zh-CN" sz="3200" b="1" ker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     </a:t>
            </a:r>
            <a:r>
              <a:rPr lang="zh-CN" altLang="en-US" sz="3200" b="1" ker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决定物候现象来临的这四个因素按什么顺序排列？</a:t>
            </a:r>
            <a:endParaRPr lang="zh-CN" altLang="en-US" sz="3200" b="1" kern="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9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 autoUpdateAnimBg="0"/>
      <p:bldP spid="81932" grpId="0" autoUpdateAnimBg="0"/>
      <p:bldP spid="81933" grpId="0" autoUpdateAnimBg="0"/>
      <p:bldP spid="81934" grpId="0" animBg="1"/>
      <p:bldP spid="81935" grpId="0" animBg="1"/>
      <p:bldP spid="81936" grpId="0" autoUpdateAnimBg="0"/>
      <p:bldP spid="81937" grpId="0" autoUpdateAnimBg="0"/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ext Box 2"/>
          <p:cNvSpPr txBox="1">
            <a:spLocks noChangeArrowheads="1"/>
          </p:cNvSpPr>
          <p:nvPr/>
        </p:nvSpPr>
        <p:spPr bwMode="auto">
          <a:xfrm>
            <a:off x="1752600" y="1676400"/>
            <a:ext cx="4114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zh-CN" altLang="en-US" sz="3200" b="1">
                <a:solidFill>
                  <a:srgbClr val="1B1B2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描述物候现象</a:t>
            </a:r>
          </a:p>
        </p:txBody>
      </p:sp>
      <p:sp>
        <p:nvSpPr>
          <p:cNvPr id="80899" name="Text Box 3"/>
          <p:cNvSpPr txBox="1">
            <a:spLocks noChangeArrowheads="1"/>
          </p:cNvSpPr>
          <p:nvPr/>
        </p:nvSpPr>
        <p:spPr bwMode="auto">
          <a:xfrm>
            <a:off x="1828800" y="5486400"/>
            <a:ext cx="4191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kumimoji="0" lang="zh-CN" altLang="en-US" sz="3200" b="1">
                <a:solidFill>
                  <a:srgbClr val="1B1B2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阐述研究意义</a:t>
            </a:r>
          </a:p>
        </p:txBody>
      </p:sp>
      <p:sp>
        <p:nvSpPr>
          <p:cNvPr id="80900" name="Text Box 4"/>
          <p:cNvSpPr txBox="1">
            <a:spLocks noChangeArrowheads="1"/>
          </p:cNvSpPr>
          <p:nvPr/>
        </p:nvSpPr>
        <p:spPr bwMode="auto">
          <a:xfrm>
            <a:off x="1752600" y="2971800"/>
            <a:ext cx="4114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zh-CN" altLang="en-US" sz="3200" b="1">
                <a:solidFill>
                  <a:srgbClr val="1B1B2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作出科学解释</a:t>
            </a:r>
          </a:p>
        </p:txBody>
      </p:sp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1752600" y="4267200"/>
            <a:ext cx="4038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zh-CN" altLang="en-US" sz="3200" b="1">
                <a:solidFill>
                  <a:srgbClr val="1B1B2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追究因果关系</a:t>
            </a:r>
          </a:p>
        </p:txBody>
      </p:sp>
      <p:sp>
        <p:nvSpPr>
          <p:cNvPr id="80902" name="AutoShape 6"/>
          <p:cNvSpPr>
            <a:spLocks noChangeArrowheads="1"/>
          </p:cNvSpPr>
          <p:nvPr/>
        </p:nvSpPr>
        <p:spPr bwMode="auto">
          <a:xfrm>
            <a:off x="2895600" y="2438400"/>
            <a:ext cx="6096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33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3" name="AutoShape 7"/>
          <p:cNvSpPr>
            <a:spLocks noChangeArrowheads="1"/>
          </p:cNvSpPr>
          <p:nvPr/>
        </p:nvSpPr>
        <p:spPr bwMode="auto">
          <a:xfrm>
            <a:off x="2895600" y="3657600"/>
            <a:ext cx="6096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4" name="AutoShape 8"/>
          <p:cNvSpPr>
            <a:spLocks noChangeArrowheads="1"/>
          </p:cNvSpPr>
          <p:nvPr/>
        </p:nvSpPr>
        <p:spPr bwMode="auto">
          <a:xfrm>
            <a:off x="2895600" y="4953000"/>
            <a:ext cx="6096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5" name="WordArt 9"/>
          <p:cNvSpPr>
            <a:spLocks noChangeArrowheads="1" noChangeShapeType="1" noTextEdit="1"/>
          </p:cNvSpPr>
          <p:nvPr/>
        </p:nvSpPr>
        <p:spPr bwMode="auto">
          <a:xfrm rot="5400000">
            <a:off x="5943600" y="1905000"/>
            <a:ext cx="914400" cy="762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b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仿宋_GB2312"/>
                <a:ea typeface="仿宋_GB2312"/>
              </a:rPr>
              <a:t>现象</a:t>
            </a:r>
          </a:p>
        </p:txBody>
      </p:sp>
      <p:sp>
        <p:nvSpPr>
          <p:cNvPr id="80906" name="WordArt 10"/>
          <p:cNvSpPr>
            <a:spLocks noChangeArrowheads="1" noChangeShapeType="1" noTextEdit="1"/>
          </p:cNvSpPr>
          <p:nvPr/>
        </p:nvSpPr>
        <p:spPr bwMode="auto">
          <a:xfrm rot="5400000">
            <a:off x="5829300" y="5524500"/>
            <a:ext cx="914400" cy="6858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b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本质</a:t>
            </a:r>
          </a:p>
        </p:txBody>
      </p:sp>
      <p:sp>
        <p:nvSpPr>
          <p:cNvPr id="80907" name="Line 11"/>
          <p:cNvSpPr>
            <a:spLocks noChangeShapeType="1"/>
          </p:cNvSpPr>
          <p:nvPr/>
        </p:nvSpPr>
        <p:spPr bwMode="auto">
          <a:xfrm flipH="1">
            <a:off x="6324600" y="3124200"/>
            <a:ext cx="0" cy="213201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908" name="WordArt 12"/>
          <p:cNvSpPr>
            <a:spLocks noChangeArrowheads="1" noChangeShapeType="1" noTextEdit="1"/>
          </p:cNvSpPr>
          <p:nvPr/>
        </p:nvSpPr>
        <p:spPr bwMode="auto">
          <a:xfrm rot="5400000">
            <a:off x="6094413" y="3582987"/>
            <a:ext cx="3124200" cy="6826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逻辑顺序</a:t>
            </a:r>
          </a:p>
        </p:txBody>
      </p:sp>
      <p:sp>
        <p:nvSpPr>
          <p:cNvPr id="41997" name="WordArt 13"/>
          <p:cNvSpPr>
            <a:spLocks noChangeArrowheads="1" noChangeShapeType="1" noTextEdit="1"/>
          </p:cNvSpPr>
          <p:nvPr/>
        </p:nvSpPr>
        <p:spPr bwMode="auto">
          <a:xfrm>
            <a:off x="1828800" y="228600"/>
            <a:ext cx="48768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全文的顺序</a:t>
            </a:r>
            <a:endParaRPr lang="zh-CN" altLang="en-US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/>
              <a:ea typeface="宋体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0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0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0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0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80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 autoUpdateAnimBg="0"/>
      <p:bldP spid="80899" grpId="0" autoUpdateAnimBg="0"/>
      <p:bldP spid="80900" grpId="0" autoUpdateAnimBg="0"/>
      <p:bldP spid="80901" grpId="0" autoUpdateAnimBg="0"/>
      <p:bldP spid="80902" grpId="0" animBg="1"/>
      <p:bldP spid="80903" grpId="0" animBg="1"/>
      <p:bldP spid="80904" grpId="0" animBg="1"/>
      <p:bldP spid="80905" grpId="0" animBg="1"/>
      <p:bldP spid="80906" grpId="0" animBg="1"/>
      <p:bldP spid="80907" grpId="0" animBg="1"/>
      <p:bldP spid="8090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8200" y="685800"/>
            <a:ext cx="760977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本文使用了那些说明方法？</a:t>
            </a:r>
            <a:endParaRPr lang="zh-CN" altLang="en-US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5800" y="3886200"/>
            <a:ext cx="6705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</a:rPr>
              <a:t>利用物候知识来研究农业生产，已经发展为一门科学，就是物候学。（                ）</a:t>
            </a:r>
            <a:br>
              <a:rPr lang="zh-CN" altLang="en-US" sz="2800" b="1" dirty="0" smtClean="0">
                <a:solidFill>
                  <a:srgbClr val="0000FF"/>
                </a:solidFill>
              </a:rPr>
            </a:b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5800" y="2514600"/>
            <a:ext cx="69342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</a:rPr>
              <a:t>物候观测使用的是“活的仪器”是活生生的生物。                               （               ）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/>
            </a:r>
            <a:br>
              <a:rPr lang="en-US" altLang="zh-CN" sz="2800" b="1" dirty="0" smtClean="0">
                <a:solidFill>
                  <a:srgbClr val="0000FF"/>
                </a:solidFill>
              </a:rPr>
            </a:b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5800" y="1752600"/>
            <a:ext cx="7239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</a:rPr>
              <a:t>影响物候的四大因素。（             ）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/>
            </a:r>
            <a:br>
              <a:rPr lang="en-US" altLang="zh-CN" sz="3200" b="1" dirty="0" smtClean="0">
                <a:solidFill>
                  <a:srgbClr val="0000FF"/>
                </a:solidFill>
              </a:rPr>
            </a:b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57800" y="175260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分类别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34000" y="297180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打比方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86400" y="434340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下定义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2" descr="图片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94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WordArt 5"/>
          <p:cNvSpPr>
            <a:spLocks noChangeArrowheads="1" noChangeShapeType="1" noTextEdit="1"/>
          </p:cNvSpPr>
          <p:nvPr/>
        </p:nvSpPr>
        <p:spPr bwMode="auto">
          <a:xfrm>
            <a:off x="381000" y="609600"/>
            <a:ext cx="35052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宋体"/>
                <a:ea typeface="宋体"/>
              </a:rPr>
              <a:t>冬梅的傲岸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838200"/>
            <a:ext cx="8062913" cy="2819400"/>
          </a:xfrm>
          <a:noFill/>
        </p:spPr>
        <p:txBody>
          <a:bodyPr anchor="ctr"/>
          <a:lstStyle/>
          <a:p>
            <a:pPr algn="l" eaLnBrk="1" hangingPunct="1"/>
            <a:r>
              <a:rPr lang="zh-CN" altLang="en-US" sz="2800" b="1" dirty="0" smtClean="0">
                <a:solidFill>
                  <a:srgbClr val="3333FF"/>
                </a:solidFill>
                <a:latin typeface="宋体" pitchFamily="2" charset="-122"/>
              </a:rPr>
              <a:t>如在早春三四月间，南京桃花要比北京早开</a:t>
            </a:r>
            <a:r>
              <a:rPr lang="en-US" altLang="zh-CN" sz="2800" b="1" dirty="0" smtClean="0">
                <a:solidFill>
                  <a:srgbClr val="3333FF"/>
                </a:solidFill>
                <a:latin typeface="宋体" pitchFamily="2" charset="-122"/>
              </a:rPr>
              <a:t>20</a:t>
            </a:r>
            <a:r>
              <a:rPr lang="zh-CN" altLang="en-US" sz="2800" b="1" dirty="0" smtClean="0">
                <a:solidFill>
                  <a:srgbClr val="3333FF"/>
                </a:solidFill>
                <a:latin typeface="宋体" pitchFamily="2" charset="-122"/>
              </a:rPr>
              <a:t>天，但是到晚春五月初，南京刺槐开花只比北京早</a:t>
            </a:r>
            <a:r>
              <a:rPr lang="en-US" altLang="zh-CN" sz="2800" b="1" dirty="0" smtClean="0">
                <a:solidFill>
                  <a:srgbClr val="3333FF"/>
                </a:solidFill>
                <a:latin typeface="宋体" pitchFamily="2" charset="-122"/>
              </a:rPr>
              <a:t>10</a:t>
            </a:r>
            <a:r>
              <a:rPr lang="zh-CN" altLang="en-US" sz="2800" b="1" dirty="0" smtClean="0">
                <a:solidFill>
                  <a:srgbClr val="3333FF"/>
                </a:solidFill>
                <a:latin typeface="宋体" pitchFamily="2" charset="-122"/>
              </a:rPr>
              <a:t>天。所以在华北常感觉到春季短促，冬天结束，夏天就到了。 </a:t>
            </a:r>
            <a:br>
              <a:rPr lang="zh-CN" altLang="en-US" sz="2800" b="1" dirty="0" smtClean="0">
                <a:solidFill>
                  <a:srgbClr val="3333FF"/>
                </a:solidFill>
                <a:latin typeface="宋体" pitchFamily="2" charset="-122"/>
              </a:rPr>
            </a:br>
            <a:r>
              <a:rPr lang="zh-CN" altLang="en-US" sz="2800" b="1" dirty="0" smtClean="0">
                <a:solidFill>
                  <a:srgbClr val="3333FF"/>
                </a:solidFill>
                <a:latin typeface="宋体" pitchFamily="2" charset="-122"/>
              </a:rPr>
              <a:t>    </a:t>
            </a:r>
            <a:r>
              <a:rPr lang="zh-CN" altLang="en-US" sz="2800" b="1" dirty="0" smtClean="0">
                <a:latin typeface="宋体" pitchFamily="2" charset="-122"/>
              </a:rPr>
              <a:t>这几</a:t>
            </a:r>
            <a:r>
              <a:rPr lang="zh-CN" altLang="en-US" sz="2800" b="1" dirty="0" smtClean="0"/>
              <a:t>句运用了什么说明方法？是想说明什么？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000" y="3775075"/>
            <a:ext cx="7558088" cy="2286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举例子、列数据、作比较。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说明</a:t>
            </a:r>
            <a:r>
              <a:rPr lang="zh-CN" altLang="en-US" sz="28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sz="28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物候现象南北差异的日数</a:t>
            </a:r>
            <a:r>
              <a:rPr lang="zh-CN" altLang="en-US" sz="28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因季节的差别而不同</a:t>
            </a:r>
            <a:r>
              <a:rPr lang="zh-CN" altLang="en-US" sz="28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楷体_GB2312" pitchFamily="49" charset="-122"/>
              </a:rPr>
              <a:t>”</a:t>
            </a:r>
            <a:r>
              <a:rPr lang="zh-CN" altLang="en-US" sz="28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。</a:t>
            </a:r>
          </a:p>
        </p:txBody>
      </p:sp>
    </p:spTree>
  </p:cSld>
  <p:clrMapOvr>
    <a:masterClrMapping/>
  </p:clrMapOvr>
  <p:transition spd="med">
    <p:random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1" grpId="0" build="p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52400"/>
            <a:ext cx="8382000" cy="762000"/>
          </a:xfrm>
        </p:spPr>
        <p:txBody>
          <a:bodyPr/>
          <a:lstStyle/>
          <a:p>
            <a:r>
              <a:rPr lang="zh-CN" altLang="en-US" sz="3200" b="1" dirty="0" smtClean="0"/>
              <a:t>本文说明语言，除了生动，还有准确、严密</a:t>
            </a: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2400" y="1371600"/>
            <a:ext cx="8382000" cy="1219200"/>
          </a:xfrm>
        </p:spPr>
        <p:txBody>
          <a:bodyPr/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１９６２年的山桃、杏花、苹果、榆叶梅、西府海棠、丁香、刺槐的花期比１９６１年迟十天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左右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，比１９６０年迟五六天。</a:t>
            </a:r>
            <a:r>
              <a:rPr lang="zh-CN" altLang="en-US" sz="2400" b="1" dirty="0" smtClean="0">
                <a:latin typeface="+mn-ea"/>
              </a:rPr>
              <a:t/>
            </a:r>
            <a:br>
              <a:rPr lang="zh-CN" altLang="en-US" sz="2400" b="1" dirty="0" smtClean="0">
                <a:latin typeface="+mn-ea"/>
              </a:rPr>
            </a:br>
            <a:r>
              <a:rPr lang="zh-CN" altLang="en-US" sz="2400" b="1" dirty="0" smtClean="0">
                <a:latin typeface="+mn-ea"/>
              </a:rPr>
              <a:t/>
            </a:r>
            <a:br>
              <a:rPr lang="zh-CN" altLang="en-US" sz="2400" b="1" dirty="0" smtClean="0">
                <a:latin typeface="+mn-ea"/>
              </a:rPr>
            </a:br>
            <a:r>
              <a:rPr lang="zh-CN" altLang="en-US" sz="2400" b="1" dirty="0" smtClean="0">
                <a:latin typeface="+mn-ea"/>
              </a:rPr>
              <a:t>　</a:t>
            </a:r>
            <a:endParaRPr lang="zh-CN" altLang="en-US" sz="24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1000" y="3352800"/>
            <a:ext cx="8077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3333FF"/>
                </a:solidFill>
                <a:latin typeface="宋体" pitchFamily="2" charset="-122"/>
              </a:rPr>
              <a:t>在早春三四月间，南京桃花要比北京早开</a:t>
            </a:r>
            <a:r>
              <a:rPr lang="en-US" altLang="zh-CN" b="1" dirty="0" smtClean="0">
                <a:solidFill>
                  <a:srgbClr val="3333FF"/>
                </a:solidFill>
                <a:latin typeface="宋体" pitchFamily="2" charset="-122"/>
              </a:rPr>
              <a:t>20</a:t>
            </a:r>
            <a:r>
              <a:rPr lang="zh-CN" altLang="en-US" b="1" dirty="0" smtClean="0">
                <a:solidFill>
                  <a:srgbClr val="3333FF"/>
                </a:solidFill>
                <a:latin typeface="宋体" pitchFamily="2" charset="-122"/>
              </a:rPr>
              <a:t>天，但是到晚春五月初，南京刺槐开花</a:t>
            </a:r>
            <a:r>
              <a:rPr lang="zh-CN" altLang="en-US" b="1" dirty="0" smtClean="0">
                <a:solidFill>
                  <a:srgbClr val="FF0000"/>
                </a:solidFill>
                <a:latin typeface="宋体" pitchFamily="2" charset="-122"/>
              </a:rPr>
              <a:t>只</a:t>
            </a:r>
            <a:r>
              <a:rPr lang="zh-CN" altLang="en-US" b="1" dirty="0" smtClean="0">
                <a:solidFill>
                  <a:srgbClr val="3333FF"/>
                </a:solidFill>
                <a:latin typeface="宋体" pitchFamily="2" charset="-122"/>
              </a:rPr>
              <a:t>比北京早</a:t>
            </a:r>
            <a:r>
              <a:rPr lang="en-US" altLang="zh-CN" b="1" dirty="0" smtClean="0">
                <a:solidFill>
                  <a:srgbClr val="3333FF"/>
                </a:solidFill>
                <a:latin typeface="宋体" pitchFamily="2" charset="-122"/>
              </a:rPr>
              <a:t>10</a:t>
            </a:r>
            <a:r>
              <a:rPr lang="zh-CN" altLang="en-US" b="1" dirty="0" smtClean="0">
                <a:solidFill>
                  <a:srgbClr val="3333FF"/>
                </a:solidFill>
                <a:latin typeface="宋体" pitchFamily="2" charset="-122"/>
              </a:rPr>
              <a:t>天。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4400" y="4191000"/>
            <a:ext cx="70104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不可以去掉。“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只”说明相差较</a:t>
            </a: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少。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体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现本文语言的准确、严密。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楷体_GB2312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2000" y="838200"/>
            <a:ext cx="55948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</a:rPr>
              <a:t>下列句子里红色的词语能去掉吗？</a:t>
            </a:r>
            <a:endParaRPr lang="zh-CN" altLang="en-US" sz="28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2000" y="2514600"/>
            <a:ext cx="8001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不可以去掉。“左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</a:rPr>
              <a:t>右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”表示约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</a:rPr>
              <a:t>数，突出了科学性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。如果去掉就绝对了，与事实不符。保留“左右”体现本文语言的准确、严密。</a:t>
            </a:r>
            <a:endParaRPr lang="zh-CN" altLang="en-US" sz="2000" dirty="0"/>
          </a:p>
        </p:txBody>
      </p:sp>
      <p:sp>
        <p:nvSpPr>
          <p:cNvPr id="8" name="矩形 7"/>
          <p:cNvSpPr/>
          <p:nvPr/>
        </p:nvSpPr>
        <p:spPr>
          <a:xfrm>
            <a:off x="304800" y="4953000"/>
            <a:ext cx="8610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凡是</a:t>
            </a:r>
            <a:r>
              <a:rPr lang="zh-CN" altLang="en-US" b="1" dirty="0" smtClean="0">
                <a:solidFill>
                  <a:srgbClr val="0000FF"/>
                </a:solidFill>
              </a:rPr>
              <a:t>近海的地方，比同纬度的内陆，冬天温和，春天反而寒冷。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5800" y="5334000"/>
            <a:ext cx="8077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不能去掉。“凡是”表示没有例外，这样就准确地表达了经度对物候的影响。如果去掉，表示还有例外，与事实不符。保留“凡是”，体现本文语言的准确、严密。</a:t>
            </a:r>
            <a:endParaRPr lang="zh-CN" altLang="en-US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838200"/>
            <a:ext cx="8686800" cy="1354138"/>
          </a:xfrm>
          <a:noFill/>
        </p:spPr>
        <p:txBody>
          <a:bodyPr anchor="ctr"/>
          <a:lstStyle/>
          <a:p>
            <a:pPr algn="l" eaLnBrk="1" hangingPunct="1"/>
            <a:r>
              <a:rPr lang="zh-CN" altLang="en-US" sz="3600" b="1" smtClean="0"/>
              <a:t>采集几则农谚，说说它们包含的物候知识。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71575" y="2327275"/>
            <a:ext cx="7070725" cy="3741738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雨中闻蝉叫，预告晴天到。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蚯蚓路上爬，雨水乱如麻。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泥鳅静，天气晴。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猪衔草，寒潮到。   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鸡迟宿，鸭欢叫，风雨不久到。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燕子低飞蛇过道，大雨不久就来到。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龟背潮，下雨兆</a:t>
            </a:r>
            <a:r>
              <a:rPr lang="en-US" altLang="zh-CN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楷体_GB2312" pitchFamily="49" charset="-122"/>
              </a:rPr>
              <a:t>……</a:t>
            </a:r>
            <a:endParaRPr lang="en-US" altLang="zh-CN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15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115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5" grpId="0" build="p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2349500" y="1143000"/>
            <a:ext cx="5368925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4400" b="1" dirty="0">
                <a:ea typeface="华文行楷" pitchFamily="2" charset="-122"/>
              </a:rPr>
              <a:t>二十四节气</a:t>
            </a:r>
          </a:p>
          <a:p>
            <a:endParaRPr lang="zh-CN" altLang="en-US" sz="4400" b="1" dirty="0">
              <a:ea typeface="华文行楷" pitchFamily="2" charset="-122"/>
            </a:endParaRPr>
          </a:p>
          <a:p>
            <a:r>
              <a:rPr lang="zh-CN" altLang="en-US" sz="3600" b="1" dirty="0">
                <a:solidFill>
                  <a:schemeClr val="tx2"/>
                </a:solidFill>
                <a:ea typeface="华文隶书" pitchFamily="2" charset="-122"/>
              </a:rPr>
              <a:t>春雨惊春清谷天</a:t>
            </a:r>
          </a:p>
          <a:p>
            <a:endParaRPr lang="zh-CN" altLang="en-US" sz="3600" dirty="0">
              <a:solidFill>
                <a:schemeClr val="tx2"/>
              </a:solidFill>
              <a:ea typeface="华文隶书" pitchFamily="2" charset="-122"/>
            </a:endParaRPr>
          </a:p>
          <a:p>
            <a:r>
              <a:rPr lang="zh-CN" altLang="en-US" sz="3600" b="1" dirty="0">
                <a:solidFill>
                  <a:schemeClr val="tx2"/>
                </a:solidFill>
                <a:ea typeface="华文隶书" pitchFamily="2" charset="-122"/>
              </a:rPr>
              <a:t>夏满芒夏暑相连</a:t>
            </a:r>
          </a:p>
          <a:p>
            <a:endParaRPr lang="zh-CN" altLang="en-US" sz="3600" dirty="0">
              <a:solidFill>
                <a:schemeClr val="tx2"/>
              </a:solidFill>
              <a:ea typeface="华文隶书" pitchFamily="2" charset="-122"/>
            </a:endParaRPr>
          </a:p>
          <a:p>
            <a:r>
              <a:rPr lang="zh-CN" altLang="en-US" sz="3600" b="1" dirty="0">
                <a:solidFill>
                  <a:schemeClr val="tx2"/>
                </a:solidFill>
                <a:ea typeface="华文隶书" pitchFamily="2" charset="-122"/>
              </a:rPr>
              <a:t>秋处露秋寒霜降</a:t>
            </a:r>
          </a:p>
          <a:p>
            <a:endParaRPr lang="zh-CN" altLang="en-US" sz="3600" dirty="0">
              <a:solidFill>
                <a:schemeClr val="tx2"/>
              </a:solidFill>
              <a:ea typeface="华文隶书" pitchFamily="2" charset="-122"/>
            </a:endParaRPr>
          </a:p>
          <a:p>
            <a:r>
              <a:rPr lang="zh-CN" altLang="en-US" sz="3600" b="1" dirty="0">
                <a:solidFill>
                  <a:schemeClr val="tx2"/>
                </a:solidFill>
                <a:ea typeface="华文隶书" pitchFamily="2" charset="-122"/>
              </a:rPr>
              <a:t>冬雪雪冬寒又寒</a:t>
            </a:r>
          </a:p>
        </p:txBody>
      </p:sp>
      <p:sp>
        <p:nvSpPr>
          <p:cNvPr id="44035" name="Line 3"/>
          <p:cNvSpPr>
            <a:spLocks noChangeShapeType="1"/>
          </p:cNvSpPr>
          <p:nvPr/>
        </p:nvSpPr>
        <p:spPr bwMode="auto">
          <a:xfrm>
            <a:off x="5638800" y="1295400"/>
            <a:ext cx="0" cy="33528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44036" name="Line 4"/>
          <p:cNvSpPr>
            <a:spLocks noChangeShapeType="1"/>
          </p:cNvSpPr>
          <p:nvPr/>
        </p:nvSpPr>
        <p:spPr bwMode="auto">
          <a:xfrm>
            <a:off x="4419600" y="1143000"/>
            <a:ext cx="0" cy="35052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44037" name="Line 5"/>
          <p:cNvSpPr>
            <a:spLocks noChangeShapeType="1"/>
          </p:cNvSpPr>
          <p:nvPr/>
        </p:nvSpPr>
        <p:spPr bwMode="auto">
          <a:xfrm>
            <a:off x="3429000" y="1295400"/>
            <a:ext cx="0" cy="3276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pic>
        <p:nvPicPr>
          <p:cNvPr id="44038" name="Picture 6" descr="NA01062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2330450" cy="207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2" descr="0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WordArt 7"/>
          <p:cNvSpPr>
            <a:spLocks noChangeArrowheads="1" noChangeShapeType="1" noTextEdit="1"/>
          </p:cNvSpPr>
          <p:nvPr/>
        </p:nvSpPr>
        <p:spPr bwMode="auto">
          <a:xfrm>
            <a:off x="1295400" y="762000"/>
            <a:ext cx="7086600" cy="22098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大自然的语言</a:t>
            </a:r>
          </a:p>
        </p:txBody>
      </p:sp>
      <p:sp>
        <p:nvSpPr>
          <p:cNvPr id="8196" name="Rectangle 10"/>
          <p:cNvSpPr>
            <a:spLocks noChangeArrowheads="1"/>
          </p:cNvSpPr>
          <p:nvPr/>
        </p:nvSpPr>
        <p:spPr bwMode="auto">
          <a:xfrm>
            <a:off x="2895600" y="3200400"/>
            <a:ext cx="286226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竺 可 桢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914400"/>
            <a:ext cx="8229600" cy="1714500"/>
          </a:xfrm>
        </p:spPr>
        <p:txBody>
          <a:bodyPr/>
          <a:lstStyle/>
          <a:p>
            <a:pPr algn="l" eaLnBrk="1" hangingPunct="1"/>
            <a:r>
              <a:rPr lang="zh-CN" altLang="en-US" b="1" smtClean="0"/>
              <a:t> 大自然怎么会有语言呢？</a:t>
            </a:r>
            <a:br>
              <a:rPr lang="zh-CN" altLang="en-US" b="1" smtClean="0"/>
            </a:br>
            <a:r>
              <a:rPr lang="zh-CN" altLang="en-US" b="1" smtClean="0">
                <a:latin typeface="Times New Roman" pitchFamily="18" charset="0"/>
              </a:rPr>
              <a:t>“</a:t>
            </a:r>
            <a:r>
              <a:rPr lang="zh-CN" altLang="en-US" b="1" smtClean="0"/>
              <a:t>大自然的语言</a:t>
            </a:r>
            <a:r>
              <a:rPr lang="zh-CN" altLang="en-US" b="1" smtClean="0">
                <a:latin typeface="Times New Roman" pitchFamily="18" charset="0"/>
              </a:rPr>
              <a:t>”</a:t>
            </a:r>
            <a:r>
              <a:rPr lang="zh-CN" altLang="en-US" b="1" smtClean="0"/>
              <a:t>指的是什么？</a:t>
            </a:r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3048000"/>
            <a:ext cx="8382000" cy="3429000"/>
          </a:xfrm>
        </p:spPr>
        <p:txBody>
          <a:bodyPr/>
          <a:lstStyle/>
          <a:p>
            <a:pPr eaLnBrk="1" hangingPunct="1"/>
            <a:r>
              <a:rPr lang="en-US" altLang="zh-CN" sz="3600" b="1" smtClean="0">
                <a:solidFill>
                  <a:srgbClr val="CC0000"/>
                </a:solidFill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sz="3600" b="1" smtClean="0">
                <a:solidFill>
                  <a:srgbClr val="CC0000"/>
                </a:solidFill>
                <a:ea typeface="楷体_GB2312" pitchFamily="49" charset="-122"/>
              </a:rPr>
              <a:t>大自然的语言</a:t>
            </a:r>
            <a:r>
              <a:rPr lang="zh-CN" altLang="en-US" sz="3600" b="1" smtClean="0">
                <a:solidFill>
                  <a:srgbClr val="CC0000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r>
              <a:rPr lang="zh-CN" altLang="en-US" sz="3600" b="1" smtClean="0">
                <a:solidFill>
                  <a:srgbClr val="CC0000"/>
                </a:solidFill>
                <a:ea typeface="楷体_GB2312" pitchFamily="49" charset="-122"/>
              </a:rPr>
              <a:t> 指的是</a:t>
            </a:r>
            <a:r>
              <a:rPr lang="zh-CN" altLang="en-US" sz="3600" b="1" smtClean="0">
                <a:solidFill>
                  <a:srgbClr val="CC0000"/>
                </a:solidFill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sz="3600" b="1" smtClean="0">
                <a:solidFill>
                  <a:srgbClr val="CC0000"/>
                </a:solidFill>
                <a:ea typeface="楷体_GB2312" pitchFamily="49" charset="-122"/>
              </a:rPr>
              <a:t>物候现象</a:t>
            </a:r>
            <a:r>
              <a:rPr lang="zh-CN" altLang="en-US" sz="3600" b="1" smtClean="0">
                <a:solidFill>
                  <a:srgbClr val="CC0000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r>
              <a:rPr lang="zh-CN" altLang="en-US" sz="3600" b="1" smtClean="0">
                <a:solidFill>
                  <a:srgbClr val="CC0000"/>
                </a:solidFill>
                <a:ea typeface="楷体_GB2312" pitchFamily="49" charset="-122"/>
              </a:rPr>
              <a:t> 。</a:t>
            </a:r>
          </a:p>
          <a:p>
            <a:pPr eaLnBrk="1" hangingPunct="1"/>
            <a:endParaRPr lang="en-US" altLang="zh-CN" sz="3600" b="1" smtClean="0">
              <a:solidFill>
                <a:srgbClr val="0000FF"/>
              </a:solidFill>
              <a:ea typeface="楷体_GB2312" pitchFamily="49" charset="-122"/>
            </a:endParaRPr>
          </a:p>
          <a:p>
            <a:pPr eaLnBrk="1" hangingPunct="1"/>
            <a:r>
              <a:rPr lang="zh-CN" altLang="en-US" sz="3600" b="1" smtClean="0">
                <a:solidFill>
                  <a:srgbClr val="0000FF"/>
                </a:solidFill>
                <a:ea typeface="楷体_GB2312" pitchFamily="49" charset="-122"/>
              </a:rPr>
              <a:t>这是比喻的说法，也把大自然拟人化了，显得新颖而有情趣，引起读者的好奇心和阅读兴趣。</a:t>
            </a:r>
          </a:p>
        </p:txBody>
      </p:sp>
    </p:spTree>
  </p:cSld>
  <p:clrMapOvr>
    <a:masterClrMapping/>
  </p:clrMapOvr>
  <p:transition spd="med">
    <p:random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25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5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Rectangle 3"/>
          <p:cNvSpPr>
            <a:spLocks noChangeArrowheads="1"/>
          </p:cNvSpPr>
          <p:nvPr/>
        </p:nvSpPr>
        <p:spPr bwMode="auto">
          <a:xfrm>
            <a:off x="609600" y="990600"/>
            <a:ext cx="4419600" cy="469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  <a:defRPr/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竺可桢    </a:t>
            </a:r>
            <a:r>
              <a:rPr lang="zh-CN" altLang="en-US" sz="3200" b="1" dirty="0">
                <a:solidFill>
                  <a:srgbClr val="0C0B0A"/>
                </a:solidFill>
              </a:rPr>
              <a:t>浙江上虞人，</a:t>
            </a:r>
            <a:r>
              <a:rPr lang="zh-CN" altLang="en-US" sz="3200" b="1" dirty="0">
                <a:solidFill>
                  <a:srgbClr val="D60093"/>
                </a:solidFill>
              </a:rPr>
              <a:t>气象学家、地理学家</a:t>
            </a:r>
            <a:r>
              <a:rPr lang="zh-CN" altLang="en-US" sz="3200" b="1" dirty="0">
                <a:solidFill>
                  <a:srgbClr val="0C0B0A"/>
                </a:solidFill>
              </a:rPr>
              <a:t>。他在气象学、气候学、地理学、自然科学史等方面的造诣都很高，而</a:t>
            </a:r>
            <a:r>
              <a:rPr lang="zh-CN" altLang="en-US" sz="3200" b="1" dirty="0">
                <a:solidFill>
                  <a:srgbClr val="D60093"/>
                </a:solidFill>
              </a:rPr>
              <a:t>物候学</a:t>
            </a:r>
            <a:r>
              <a:rPr lang="zh-CN" altLang="en-US" sz="3200" b="1" dirty="0">
                <a:solidFill>
                  <a:srgbClr val="0C0B0A"/>
                </a:solidFill>
              </a:rPr>
              <a:t>也是他呕心沥血做出了重要贡献的领域之一。我国现代物候学的每一份成就都是和他的辛勤工作分不开的。</a:t>
            </a:r>
          </a:p>
        </p:txBody>
      </p:sp>
      <p:pic>
        <p:nvPicPr>
          <p:cNvPr id="1024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838200"/>
            <a:ext cx="3581400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  <p:bldLst>
      <p:bldP spid="73731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2" descr="ws_B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3475" y="998538"/>
            <a:ext cx="2516188" cy="75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2011363" y="2489200"/>
            <a:ext cx="455612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3250"/>
              </a:lnSpc>
            </a:pPr>
            <a:r>
              <a:rPr kumimoji="0" lang="en-US" altLang="zh-CN" sz="2200" b="1">
                <a:solidFill>
                  <a:srgbClr val="FF0000"/>
                </a:solidFill>
              </a:rPr>
              <a:t>yùn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3621088" y="2562225"/>
            <a:ext cx="282575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225"/>
              </a:lnSpc>
            </a:pPr>
            <a:r>
              <a:rPr kumimoji="0" lang="zh-CN" altLang="en-US" sz="2200" b="1">
                <a:solidFill>
                  <a:srgbClr val="FF0000"/>
                </a:solidFill>
              </a:rPr>
              <a:t>翩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5889625" y="2562225"/>
            <a:ext cx="282575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225"/>
              </a:lnSpc>
            </a:pPr>
            <a:r>
              <a:rPr kumimoji="0" lang="zh-CN" altLang="en-US" sz="2200" b="1">
                <a:solidFill>
                  <a:srgbClr val="FF0000"/>
                </a:solidFill>
              </a:rPr>
              <a:t>匿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2084388" y="3284538"/>
            <a:ext cx="2667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3250"/>
              </a:lnSpc>
            </a:pPr>
            <a:r>
              <a:rPr kumimoji="0" lang="en-US" altLang="zh-CN" sz="2200" b="1">
                <a:solidFill>
                  <a:srgbClr val="FF0000"/>
                </a:solidFill>
              </a:rPr>
              <a:t>sù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3913188" y="3365500"/>
            <a:ext cx="2825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225"/>
              </a:lnSpc>
            </a:pPr>
            <a:r>
              <a:rPr kumimoji="0" lang="zh-CN" altLang="en-US" sz="2200" b="1">
                <a:solidFill>
                  <a:srgbClr val="FF0000"/>
                </a:solidFill>
              </a:rPr>
              <a:t>谚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6035675" y="3236913"/>
            <a:ext cx="346075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3250"/>
              </a:lnSpc>
            </a:pPr>
            <a:r>
              <a:rPr kumimoji="0" lang="en-US" altLang="zh-CN" sz="2200" b="1">
                <a:solidFill>
                  <a:srgbClr val="FF0000"/>
                </a:solidFill>
              </a:rPr>
              <a:t>z</a:t>
            </a:r>
            <a:r>
              <a:rPr kumimoji="0" lang="en-US" altLang="zh-CN" sz="2200" b="1">
                <a:solidFill>
                  <a:srgbClr val="FF0000"/>
                </a:solidFill>
                <a:latin typeface="宋体" pitchFamily="2" charset="-122"/>
              </a:rPr>
              <a:t>à</a:t>
            </a:r>
            <a:r>
              <a:rPr kumimoji="0" lang="en-US" altLang="zh-CN" sz="2200" b="1">
                <a:solidFill>
                  <a:srgbClr val="FF0000"/>
                </a:solidFill>
              </a:rPr>
              <a:t>i</a:t>
            </a:r>
          </a:p>
        </p:txBody>
      </p:sp>
      <p:sp>
        <p:nvSpPr>
          <p:cNvPr id="1034" name="Text Box 9"/>
          <p:cNvSpPr txBox="1">
            <a:spLocks noChangeArrowheads="1"/>
          </p:cNvSpPr>
          <p:nvPr/>
        </p:nvSpPr>
        <p:spPr bwMode="auto">
          <a:xfrm>
            <a:off x="1262063" y="1981200"/>
            <a:ext cx="15605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388"/>
              </a:lnSpc>
            </a:pPr>
            <a:r>
              <a:rPr kumimoji="0" lang="en-US" altLang="zh-CN" sz="2200" b="1"/>
              <a:t>1</a:t>
            </a:r>
            <a:r>
              <a:rPr kumimoji="0" lang="zh-CN" altLang="en-US" sz="2200" b="1"/>
              <a:t>．</a:t>
            </a:r>
            <a:r>
              <a:rPr kumimoji="0" lang="zh-CN" altLang="en-US" sz="2200" b="1">
                <a:ea typeface="黑体" pitchFamily="2" charset="-122"/>
              </a:rPr>
              <a:t>字</a:t>
            </a:r>
            <a:r>
              <a:rPr kumimoji="0" lang="zh-CN" altLang="en-US" sz="2200" b="1">
                <a:latin typeface="Constantia" pitchFamily="18" charset="0"/>
                <a:ea typeface="黑体" pitchFamily="2" charset="-122"/>
              </a:rPr>
              <a:t>音字形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1262063" y="4148138"/>
            <a:ext cx="15509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388"/>
              </a:lnSpc>
              <a:defRPr/>
            </a:pPr>
            <a:r>
              <a:rPr kumimoji="0" lang="en-US" altLang="zh-CN" sz="2200" b="1" dirty="0">
                <a:solidFill>
                  <a:schemeClr val="tx1">
                    <a:lumMod val="50000"/>
                  </a:schemeClr>
                </a:solidFill>
              </a:rPr>
              <a:t>2</a:t>
            </a:r>
            <a:r>
              <a:rPr kumimoji="0" lang="zh-CN" altLang="en-US" sz="2200" b="1" dirty="0">
                <a:solidFill>
                  <a:schemeClr val="tx1">
                    <a:lumMod val="50000"/>
                  </a:schemeClr>
                </a:solidFill>
              </a:rPr>
              <a:t>．</a:t>
            </a:r>
            <a:r>
              <a:rPr kumimoji="0" lang="zh-CN" altLang="en-US" sz="2200" b="1" dirty="0">
                <a:solidFill>
                  <a:schemeClr val="tx1">
                    <a:lumMod val="50000"/>
                  </a:schemeClr>
                </a:solidFill>
                <a:ea typeface="黑体" pitchFamily="2" charset="-122"/>
              </a:rPr>
              <a:t>词</a:t>
            </a:r>
            <a:r>
              <a:rPr kumimoji="0" lang="zh-CN" altLang="en-US" sz="2200" b="1" dirty="0">
                <a:solidFill>
                  <a:schemeClr val="tx1">
                    <a:lumMod val="50000"/>
                  </a:schemeClr>
                </a:solidFill>
                <a:latin typeface="Constantia" pitchFamily="18" charset="0"/>
                <a:ea typeface="黑体" pitchFamily="2" charset="-122"/>
              </a:rPr>
              <a:t>语积累</a:t>
            </a: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1295400" y="4648200"/>
            <a:ext cx="4011613" cy="81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kumimoji="0" lang="en-US" altLang="zh-CN" sz="2200" b="1" dirty="0">
                <a:solidFill>
                  <a:schemeClr val="tx1">
                    <a:lumMod val="50000"/>
                  </a:schemeClr>
                </a:solidFill>
              </a:rPr>
              <a:t>(1)________</a:t>
            </a:r>
            <a:r>
              <a:rPr kumimoji="0" lang="zh-CN" altLang="en-US" sz="2200" b="1" dirty="0">
                <a:solidFill>
                  <a:schemeClr val="tx1">
                    <a:lumMod val="50000"/>
                  </a:schemeClr>
                </a:solidFill>
              </a:rPr>
              <a:t>：种子或孢子发芽。</a:t>
            </a:r>
          </a:p>
          <a:p>
            <a:pPr>
              <a:lnSpc>
                <a:spcPts val="1013"/>
              </a:lnSpc>
              <a:defRPr/>
            </a:pPr>
            <a:endParaRPr kumimoji="0" lang="zh-CN" altLang="en-US" sz="2200" b="1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ts val="3313"/>
              </a:lnSpc>
              <a:defRPr/>
            </a:pPr>
            <a:r>
              <a:rPr kumimoji="0" lang="en-US" altLang="zh-CN" sz="2200" b="1" dirty="0">
                <a:solidFill>
                  <a:schemeClr val="tx1">
                    <a:lumMod val="50000"/>
                  </a:schemeClr>
                </a:solidFill>
              </a:rPr>
              <a:t>(2)________</a:t>
            </a:r>
            <a:r>
              <a:rPr kumimoji="0" lang="zh-CN" altLang="en-US" sz="2200" b="1" dirty="0">
                <a:solidFill>
                  <a:schemeClr val="tx1">
                    <a:lumMod val="50000"/>
                  </a:schemeClr>
                </a:solidFill>
              </a:rPr>
              <a:t>：动作轻快的样子。</a:t>
            </a: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1865313" y="4681538"/>
            <a:ext cx="566737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225"/>
              </a:lnSpc>
            </a:pPr>
            <a:r>
              <a:rPr kumimoji="0" lang="zh-CN" altLang="en-US" sz="2200" b="1">
                <a:solidFill>
                  <a:srgbClr val="FF0000"/>
                </a:solidFill>
              </a:rPr>
              <a:t>萌发</a:t>
            </a:r>
          </a:p>
          <a:p>
            <a:pPr>
              <a:lnSpc>
                <a:spcPts val="1013"/>
              </a:lnSpc>
            </a:pPr>
            <a:endParaRPr kumimoji="0" lang="en-US" altLang="zh-CN" sz="2200" b="1">
              <a:solidFill>
                <a:srgbClr val="FF0000"/>
              </a:solidFill>
            </a:endParaRP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1295400" y="5715000"/>
            <a:ext cx="57213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388"/>
              </a:lnSpc>
              <a:defRPr/>
            </a:pPr>
            <a:r>
              <a:rPr kumimoji="0" lang="en-US" altLang="zh-CN" sz="2200" b="1" dirty="0">
                <a:solidFill>
                  <a:schemeClr val="tx1">
                    <a:lumMod val="50000"/>
                  </a:schemeClr>
                </a:solidFill>
              </a:rPr>
              <a:t>(3)</a:t>
            </a:r>
            <a:r>
              <a:rPr kumimoji="0" lang="zh-CN" altLang="en-US" sz="2200" b="1" dirty="0">
                <a:solidFill>
                  <a:schemeClr val="tx1">
                    <a:lumMod val="50000"/>
                  </a:schemeClr>
                </a:solidFill>
              </a:rPr>
              <a:t>孕育：怀胎生育，用来比喻酝酿着新事物。</a:t>
            </a:r>
          </a:p>
        </p:txBody>
      </p:sp>
      <p:graphicFrame>
        <p:nvGraphicFramePr>
          <p:cNvPr id="1026" name="Object 14"/>
          <p:cNvGraphicFramePr>
            <a:graphicFrameLocks noChangeAspect="1"/>
          </p:cNvGraphicFramePr>
          <p:nvPr/>
        </p:nvGraphicFramePr>
        <p:xfrm>
          <a:off x="762000" y="2362200"/>
          <a:ext cx="7751763" cy="1593850"/>
        </p:xfrm>
        <a:graphic>
          <a:graphicData uri="http://schemas.openxmlformats.org/presentationml/2006/ole">
            <p:oleObj spid="_x0000_s1026" r:id="rId4" imgW="7629465" imgH="1589355" progId="">
              <p:embed/>
            </p:oleObj>
          </a:graphicData>
        </a:graphic>
      </p:graphicFrame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1865313" y="5089525"/>
            <a:ext cx="563562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013"/>
              </a:lnSpc>
            </a:pPr>
            <a:endParaRPr kumimoji="0" lang="en-US" altLang="zh-CN" sz="2200" b="1">
              <a:solidFill>
                <a:srgbClr val="FF0000"/>
              </a:solidFill>
            </a:endParaRPr>
          </a:p>
          <a:p>
            <a:pPr>
              <a:lnSpc>
                <a:spcPts val="2313"/>
              </a:lnSpc>
            </a:pPr>
            <a:r>
              <a:rPr kumimoji="0" lang="zh-CN" altLang="en-US" sz="2200" b="1">
                <a:solidFill>
                  <a:srgbClr val="FF0000"/>
                </a:solidFill>
              </a:rPr>
              <a:t>翩然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utoUpdateAnimBg="0"/>
      <p:bldP spid="6148" grpId="0" autoUpdateAnimBg="0"/>
      <p:bldP spid="6149" grpId="0" autoUpdateAnimBg="0"/>
      <p:bldP spid="6150" grpId="0" autoUpdateAnimBg="0"/>
      <p:bldP spid="6151" grpId="0" autoUpdateAnimBg="0"/>
      <p:bldP spid="6152" grpId="0" autoUpdateAnimBg="0"/>
      <p:bldP spid="6154" grpId="0" autoUpdateAnimBg="0"/>
      <p:bldP spid="6155" grpId="0" autoUpdateAnimBg="0"/>
      <p:bldP spid="6156" grpId="0" autoUpdateAnimBg="0"/>
      <p:bldP spid="6157" grpId="0" autoUpdateAnimBg="0"/>
      <p:bldP spid="615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Line 2"/>
          <p:cNvSpPr>
            <a:spLocks noChangeShapeType="1"/>
          </p:cNvSpPr>
          <p:nvPr/>
        </p:nvSpPr>
        <p:spPr bwMode="auto">
          <a:xfrm>
            <a:off x="2960688" y="2130425"/>
            <a:ext cx="3586162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lIns="92382" tIns="46191" rIns="92382" bIns="46191" anchor="ctr"/>
          <a:lstStyle/>
          <a:p>
            <a:endParaRPr lang="zh-CN" altLang="en-US"/>
          </a:p>
        </p:txBody>
      </p:sp>
      <p:sp>
        <p:nvSpPr>
          <p:cNvPr id="11267" name="Line 3"/>
          <p:cNvSpPr>
            <a:spLocks noChangeShapeType="1"/>
          </p:cNvSpPr>
          <p:nvPr/>
        </p:nvSpPr>
        <p:spPr bwMode="auto">
          <a:xfrm>
            <a:off x="3011488" y="2674938"/>
            <a:ext cx="2273300" cy="15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lIns="92382" tIns="46191" rIns="92382" bIns="46191" anchor="ctr"/>
          <a:lstStyle/>
          <a:p>
            <a:endParaRPr lang="zh-CN" altLang="en-US"/>
          </a:p>
        </p:txBody>
      </p:sp>
      <p:sp>
        <p:nvSpPr>
          <p:cNvPr id="11268" name="Line 4"/>
          <p:cNvSpPr>
            <a:spLocks noChangeShapeType="1"/>
          </p:cNvSpPr>
          <p:nvPr/>
        </p:nvSpPr>
        <p:spPr bwMode="auto">
          <a:xfrm>
            <a:off x="2682875" y="3221038"/>
            <a:ext cx="2268538" cy="15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lIns="92382" tIns="46191" rIns="92382" bIns="46191" anchor="ctr"/>
          <a:lstStyle/>
          <a:p>
            <a:endParaRPr lang="zh-CN" altLang="en-US"/>
          </a:p>
        </p:txBody>
      </p:sp>
      <p:sp>
        <p:nvSpPr>
          <p:cNvPr id="11269" name="Text Box 8"/>
          <p:cNvSpPr txBox="1">
            <a:spLocks noChangeArrowheads="1"/>
          </p:cNvSpPr>
          <p:nvPr/>
        </p:nvSpPr>
        <p:spPr bwMode="auto">
          <a:xfrm>
            <a:off x="1219200" y="762000"/>
            <a:ext cx="71326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2388"/>
              </a:lnSpc>
              <a:defRPr/>
            </a:pPr>
            <a:r>
              <a:rPr kumimoji="0" lang="en-US" altLang="zh-CN" sz="2200" b="1" dirty="0">
                <a:solidFill>
                  <a:schemeClr val="tx1">
                    <a:lumMod val="50000"/>
                  </a:schemeClr>
                </a:solidFill>
              </a:rPr>
              <a:t>(4)________</a:t>
            </a:r>
            <a:r>
              <a:rPr kumimoji="0" lang="zh-CN" altLang="en-US" sz="2200" b="1" dirty="0">
                <a:solidFill>
                  <a:schemeClr val="tx1">
                    <a:lumMod val="50000"/>
                  </a:schemeClr>
                </a:solidFill>
              </a:rPr>
              <a:t>：原意是不公开讲话，不公开露面。文中指昆</a:t>
            </a:r>
          </a:p>
        </p:txBody>
      </p:sp>
      <p:sp>
        <p:nvSpPr>
          <p:cNvPr id="11270" name="Text Box 9"/>
          <p:cNvSpPr txBox="1">
            <a:spLocks noChangeArrowheads="1"/>
          </p:cNvSpPr>
          <p:nvPr/>
        </p:nvSpPr>
        <p:spPr bwMode="auto">
          <a:xfrm>
            <a:off x="609600" y="1371600"/>
            <a:ext cx="6629400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2225"/>
              </a:lnSpc>
              <a:tabLst>
                <a:tab pos="563563" algn="l"/>
              </a:tabLst>
              <a:defRPr/>
            </a:pPr>
            <a:r>
              <a:rPr kumimoji="0" lang="zh-CN" altLang="en-US" sz="2200" b="1" dirty="0">
                <a:solidFill>
                  <a:schemeClr val="tx1">
                    <a:lumMod val="50000"/>
                  </a:schemeClr>
                </a:solidFill>
              </a:rPr>
              <a:t>             虫都无声无息、无影无踪了。</a:t>
            </a:r>
          </a:p>
          <a:p>
            <a:pPr>
              <a:lnSpc>
                <a:spcPts val="1013"/>
              </a:lnSpc>
              <a:tabLst>
                <a:tab pos="563563" algn="l"/>
              </a:tabLst>
              <a:defRPr/>
            </a:pPr>
            <a:endParaRPr kumimoji="0" lang="zh-CN" altLang="en-US" sz="2200" b="1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ts val="1013"/>
              </a:lnSpc>
              <a:tabLst>
                <a:tab pos="563563" algn="l"/>
              </a:tabLst>
              <a:defRPr/>
            </a:pPr>
            <a:endParaRPr kumimoji="0" lang="zh-CN" altLang="en-US" sz="2200" b="1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ts val="2475"/>
              </a:lnSpc>
              <a:tabLst>
                <a:tab pos="563563" algn="l"/>
              </a:tabLst>
              <a:defRPr/>
            </a:pPr>
            <a:r>
              <a:rPr kumimoji="0" lang="zh-CN" altLang="en-US" sz="2200" b="1" dirty="0">
                <a:solidFill>
                  <a:schemeClr val="tx1">
                    <a:lumMod val="50000"/>
                  </a:schemeClr>
                </a:solidFill>
              </a:rPr>
              <a:t>	</a:t>
            </a:r>
            <a:r>
              <a:rPr kumimoji="0" lang="en-US" altLang="zh-CN" sz="2200" b="1" dirty="0">
                <a:solidFill>
                  <a:schemeClr val="tx1">
                    <a:lumMod val="50000"/>
                  </a:schemeClr>
                </a:solidFill>
              </a:rPr>
              <a:t>(5)</a:t>
            </a:r>
            <a:r>
              <a:rPr kumimoji="0" lang="zh-CN" altLang="en-US" sz="2200" b="1" dirty="0">
                <a:solidFill>
                  <a:schemeClr val="tx1">
                    <a:lumMod val="50000"/>
                  </a:schemeClr>
                </a:solidFill>
              </a:rPr>
              <a:t>风雪载途：</a:t>
            </a:r>
          </a:p>
          <a:p>
            <a:pPr>
              <a:lnSpc>
                <a:spcPts val="1013"/>
              </a:lnSpc>
              <a:tabLst>
                <a:tab pos="563563" algn="l"/>
              </a:tabLst>
              <a:defRPr/>
            </a:pPr>
            <a:endParaRPr kumimoji="0" lang="zh-CN" altLang="en-US" sz="2200" b="1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ts val="3325"/>
              </a:lnSpc>
              <a:tabLst>
                <a:tab pos="563563" algn="l"/>
              </a:tabLst>
              <a:defRPr/>
            </a:pPr>
            <a:r>
              <a:rPr kumimoji="0" lang="zh-CN" altLang="en-US" sz="2200" b="1" dirty="0">
                <a:solidFill>
                  <a:schemeClr val="tx1">
                    <a:lumMod val="50000"/>
                  </a:schemeClr>
                </a:solidFill>
              </a:rPr>
              <a:t>	</a:t>
            </a:r>
            <a:r>
              <a:rPr kumimoji="0" lang="en-US" altLang="zh-CN" sz="2200" b="1" dirty="0">
                <a:solidFill>
                  <a:schemeClr val="tx1">
                    <a:lumMod val="50000"/>
                  </a:schemeClr>
                </a:solidFill>
              </a:rPr>
              <a:t>(6)</a:t>
            </a:r>
            <a:r>
              <a:rPr kumimoji="0" lang="zh-CN" altLang="en-US" sz="2200" b="1" dirty="0">
                <a:solidFill>
                  <a:schemeClr val="tx1">
                    <a:lumMod val="50000"/>
                  </a:schemeClr>
                </a:solidFill>
              </a:rPr>
              <a:t>周而复始：</a:t>
            </a:r>
          </a:p>
          <a:p>
            <a:pPr>
              <a:lnSpc>
                <a:spcPts val="1013"/>
              </a:lnSpc>
              <a:tabLst>
                <a:tab pos="563563" algn="l"/>
              </a:tabLst>
              <a:defRPr/>
            </a:pPr>
            <a:endParaRPr kumimoji="0" lang="zh-CN" altLang="en-US" sz="2200" b="1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ts val="3150"/>
              </a:lnSpc>
              <a:tabLst>
                <a:tab pos="563563" algn="l"/>
              </a:tabLst>
              <a:defRPr/>
            </a:pPr>
            <a:r>
              <a:rPr kumimoji="0" lang="zh-CN" altLang="en-US" sz="2200" b="1" dirty="0">
                <a:solidFill>
                  <a:schemeClr val="tx1">
                    <a:lumMod val="50000"/>
                  </a:schemeClr>
                </a:solidFill>
              </a:rPr>
              <a:t>	 </a:t>
            </a:r>
            <a:r>
              <a:rPr kumimoji="0" lang="en-US" altLang="zh-CN" sz="2200" b="1" dirty="0">
                <a:solidFill>
                  <a:schemeClr val="tx1">
                    <a:lumMod val="50000"/>
                  </a:schemeClr>
                </a:solidFill>
              </a:rPr>
              <a:t>(7)</a:t>
            </a:r>
            <a:r>
              <a:rPr kumimoji="0" lang="zh-CN" altLang="en-US" sz="2200" b="1" dirty="0">
                <a:solidFill>
                  <a:schemeClr val="tx1">
                    <a:lumMod val="50000"/>
                  </a:schemeClr>
                </a:solidFill>
              </a:rPr>
              <a:t>草长莺飞：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1644650" y="757238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225"/>
              </a:lnSpc>
              <a:tabLst>
                <a:tab pos="422275" algn="l"/>
                <a:tab pos="563563" algn="l"/>
                <a:tab pos="614363" algn="l"/>
              </a:tabLst>
            </a:pPr>
            <a:r>
              <a:rPr kumimoji="0" lang="zh-CN" altLang="en-US" sz="2200" b="1">
                <a:solidFill>
                  <a:srgbClr val="FF0000"/>
                </a:solidFill>
              </a:rPr>
              <a:t>销声匿迹</a:t>
            </a: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3108325" y="1528763"/>
            <a:ext cx="31210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013"/>
              </a:lnSpc>
              <a:tabLst>
                <a:tab pos="422275" algn="l"/>
                <a:tab pos="563563" algn="l"/>
                <a:tab pos="614363" algn="l"/>
              </a:tabLst>
            </a:pPr>
            <a:endParaRPr kumimoji="0" lang="en-US" altLang="zh-CN" sz="2200" b="1">
              <a:solidFill>
                <a:srgbClr val="FF0000"/>
              </a:solidFill>
            </a:endParaRPr>
          </a:p>
          <a:p>
            <a:pPr>
              <a:lnSpc>
                <a:spcPts val="1013"/>
              </a:lnSpc>
              <a:tabLst>
                <a:tab pos="422275" algn="l"/>
                <a:tab pos="563563" algn="l"/>
                <a:tab pos="614363" algn="l"/>
              </a:tabLst>
            </a:pPr>
            <a:endParaRPr kumimoji="0" lang="en-US" altLang="zh-CN" sz="2200" b="1">
              <a:solidFill>
                <a:srgbClr val="FF0000"/>
              </a:solidFill>
            </a:endParaRPr>
          </a:p>
          <a:p>
            <a:pPr>
              <a:lnSpc>
                <a:spcPts val="2313"/>
              </a:lnSpc>
              <a:tabLst>
                <a:tab pos="422275" algn="l"/>
                <a:tab pos="563563" algn="l"/>
                <a:tab pos="614363" algn="l"/>
              </a:tabLst>
            </a:pPr>
            <a:r>
              <a:rPr kumimoji="0" lang="zh-CN" altLang="en-US" sz="2200" b="1">
                <a:solidFill>
                  <a:srgbClr val="FF0000"/>
                </a:solidFill>
              </a:rPr>
              <a:t>风雪遍地，形容气候恶劣</a:t>
            </a:r>
          </a:p>
          <a:p>
            <a:pPr>
              <a:lnSpc>
                <a:spcPts val="1013"/>
              </a:lnSpc>
              <a:tabLst>
                <a:tab pos="422275" algn="l"/>
                <a:tab pos="563563" algn="l"/>
                <a:tab pos="614363" algn="l"/>
              </a:tabLst>
            </a:pPr>
            <a:endParaRPr kumimoji="0" lang="en-US" altLang="zh-CN" sz="2200" b="1">
              <a:solidFill>
                <a:srgbClr val="FF0000"/>
              </a:solidFill>
            </a:endParaRP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3035300" y="2346325"/>
            <a:ext cx="2271713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225"/>
              </a:lnSpc>
              <a:tabLst>
                <a:tab pos="422275" algn="l"/>
                <a:tab pos="563563" algn="l"/>
                <a:tab pos="614363" algn="l"/>
              </a:tabLst>
            </a:pPr>
            <a:r>
              <a:rPr kumimoji="0" lang="zh-CN" altLang="en-US" sz="2200" b="1">
                <a:solidFill>
                  <a:srgbClr val="FF0000"/>
                </a:solidFill>
              </a:rPr>
              <a:t>一次又一次地循环</a:t>
            </a: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3124200" y="2743200"/>
            <a:ext cx="2540000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013"/>
              </a:lnSpc>
              <a:tabLst>
                <a:tab pos="422275" algn="l"/>
                <a:tab pos="563563" algn="l"/>
                <a:tab pos="614363" algn="l"/>
              </a:tabLst>
            </a:pPr>
            <a:endParaRPr kumimoji="0" lang="en-US" altLang="zh-CN" sz="2200" b="1">
              <a:solidFill>
                <a:srgbClr val="FF0000"/>
              </a:solidFill>
            </a:endParaRPr>
          </a:p>
          <a:p>
            <a:pPr>
              <a:lnSpc>
                <a:spcPts val="2313"/>
              </a:lnSpc>
              <a:tabLst>
                <a:tab pos="422275" algn="l"/>
                <a:tab pos="563563" algn="l"/>
                <a:tab pos="614363" algn="l"/>
              </a:tabLst>
            </a:pPr>
            <a:r>
              <a:rPr kumimoji="0" lang="zh-CN" altLang="en-US" sz="2200" b="1">
                <a:solidFill>
                  <a:srgbClr val="FF0000"/>
                </a:solidFill>
              </a:rPr>
              <a:t>形容江南暮春的景色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" grpId="0" autoUpdateAnimBg="0"/>
      <p:bldP spid="7180" grpId="0" autoUpdateAnimBg="0"/>
      <p:bldP spid="7181" grpId="0" autoUpdateAnimBg="0"/>
      <p:bldP spid="7182" grpId="0" autoUpdateAnimBg="0"/>
    </p:bldLst>
  </p:timing>
</p:sld>
</file>

<file path=ppt/theme/theme1.xml><?xml version="1.0" encoding="utf-8"?>
<a:theme xmlns:a="http://schemas.openxmlformats.org/drawingml/2006/main" name="Sumi Painting">
  <a:themeElements>
    <a:clrScheme name="Sumi Painting 1">
      <a:dk1>
        <a:srgbClr val="545472"/>
      </a:dk1>
      <a:lt1>
        <a:srgbClr val="FFFFFF"/>
      </a:lt1>
      <a:dk2>
        <a:srgbClr val="660066"/>
      </a:dk2>
      <a:lt2>
        <a:srgbClr val="9797B7"/>
      </a:lt2>
      <a:accent1>
        <a:srgbClr val="A7CCD9"/>
      </a:accent1>
      <a:accent2>
        <a:srgbClr val="C7C7DF"/>
      </a:accent2>
      <a:accent3>
        <a:srgbClr val="FFFFFF"/>
      </a:accent3>
      <a:accent4>
        <a:srgbClr val="464660"/>
      </a:accent4>
      <a:accent5>
        <a:srgbClr val="D0E2E9"/>
      </a:accent5>
      <a:accent6>
        <a:srgbClr val="B4B4CA"/>
      </a:accent6>
      <a:hlink>
        <a:srgbClr val="9595FF"/>
      </a:hlink>
      <a:folHlink>
        <a:srgbClr val="8888AE"/>
      </a:folHlink>
    </a:clrScheme>
    <a:fontScheme name="Sumi Painting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Sumi Painting 1">
        <a:dk1>
          <a:srgbClr val="545472"/>
        </a:dk1>
        <a:lt1>
          <a:srgbClr val="FFFFFF"/>
        </a:lt1>
        <a:dk2>
          <a:srgbClr val="660066"/>
        </a:dk2>
        <a:lt2>
          <a:srgbClr val="9797B7"/>
        </a:lt2>
        <a:accent1>
          <a:srgbClr val="A7CCD9"/>
        </a:accent1>
        <a:accent2>
          <a:srgbClr val="C7C7DF"/>
        </a:accent2>
        <a:accent3>
          <a:srgbClr val="FFFFFF"/>
        </a:accent3>
        <a:accent4>
          <a:srgbClr val="464660"/>
        </a:accent4>
        <a:accent5>
          <a:srgbClr val="D0E2E9"/>
        </a:accent5>
        <a:accent6>
          <a:srgbClr val="B4B4CA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2">
        <a:dk1>
          <a:srgbClr val="545472"/>
        </a:dk1>
        <a:lt1>
          <a:srgbClr val="FFFFFF"/>
        </a:lt1>
        <a:dk2>
          <a:srgbClr val="892D5B"/>
        </a:dk2>
        <a:lt2>
          <a:srgbClr val="68A7BE"/>
        </a:lt2>
        <a:accent1>
          <a:srgbClr val="CAACCC"/>
        </a:accent1>
        <a:accent2>
          <a:srgbClr val="A7CCD9"/>
        </a:accent2>
        <a:accent3>
          <a:srgbClr val="FFFFFF"/>
        </a:accent3>
        <a:accent4>
          <a:srgbClr val="464660"/>
        </a:accent4>
        <a:accent5>
          <a:srgbClr val="E1D2E2"/>
        </a:accent5>
        <a:accent6>
          <a:srgbClr val="97B9C4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4">
        <a:dk1>
          <a:srgbClr val="545472"/>
        </a:dk1>
        <a:lt1>
          <a:srgbClr val="FFFFFF"/>
        </a:lt1>
        <a:dk2>
          <a:srgbClr val="892D5B"/>
        </a:dk2>
        <a:lt2>
          <a:srgbClr val="AC3872"/>
        </a:lt2>
        <a:accent1>
          <a:srgbClr val="660066"/>
        </a:accent1>
        <a:accent2>
          <a:srgbClr val="E2A6C4"/>
        </a:accent2>
        <a:accent3>
          <a:srgbClr val="FFFFFF"/>
        </a:accent3>
        <a:accent4>
          <a:srgbClr val="464660"/>
        </a:accent4>
        <a:accent5>
          <a:srgbClr val="B8AAB8"/>
        </a:accent5>
        <a:accent6>
          <a:srgbClr val="CD96B1"/>
        </a:accent6>
        <a:hlink>
          <a:srgbClr val="8585FF"/>
        </a:hlink>
        <a:folHlink>
          <a:srgbClr val="563E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5">
        <a:dk1>
          <a:srgbClr val="545472"/>
        </a:dk1>
        <a:lt1>
          <a:srgbClr val="FFFFFF"/>
        </a:lt1>
        <a:dk2>
          <a:srgbClr val="892D5B"/>
        </a:dk2>
        <a:lt2>
          <a:srgbClr val="515BA7"/>
        </a:lt2>
        <a:accent1>
          <a:srgbClr val="8BD8E7"/>
        </a:accent1>
        <a:accent2>
          <a:srgbClr val="A5AAD3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959ABF"/>
        </a:accent6>
        <a:hlink>
          <a:srgbClr val="B78AFA"/>
        </a:hlink>
        <a:folHlink>
          <a:srgbClr val="A0A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6">
        <a:dk1>
          <a:srgbClr val="545472"/>
        </a:dk1>
        <a:lt1>
          <a:srgbClr val="FFFFFF"/>
        </a:lt1>
        <a:dk2>
          <a:srgbClr val="37467F"/>
        </a:dk2>
        <a:lt2>
          <a:srgbClr val="547A3C"/>
        </a:lt2>
        <a:accent1>
          <a:srgbClr val="8BD8E7"/>
        </a:accent1>
        <a:accent2>
          <a:srgbClr val="B7D3A5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A6BF95"/>
        </a:accent6>
        <a:hlink>
          <a:srgbClr val="619147"/>
        </a:hlink>
        <a:folHlink>
          <a:srgbClr val="94BE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7">
        <a:dk1>
          <a:srgbClr val="545472"/>
        </a:dk1>
        <a:lt1>
          <a:srgbClr val="FFFFFF"/>
        </a:lt1>
        <a:dk2>
          <a:srgbClr val="655851"/>
        </a:dk2>
        <a:lt2>
          <a:srgbClr val="B49234"/>
        </a:lt2>
        <a:accent1>
          <a:srgbClr val="F8C684"/>
        </a:accent1>
        <a:accent2>
          <a:srgbClr val="E1CE97"/>
        </a:accent2>
        <a:accent3>
          <a:srgbClr val="FFFFFF"/>
        </a:accent3>
        <a:accent4>
          <a:srgbClr val="464660"/>
        </a:accent4>
        <a:accent5>
          <a:srgbClr val="FBDFC2"/>
        </a:accent5>
        <a:accent6>
          <a:srgbClr val="CCBA88"/>
        </a:accent6>
        <a:hlink>
          <a:srgbClr val="7C6148"/>
        </a:hlink>
        <a:folHlink>
          <a:srgbClr val="8E856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Designs\Sumi Painting.pot</Template>
  <TotalTime>1685</TotalTime>
  <Words>2398</Words>
  <Application>Microsoft Office PowerPoint</Application>
  <PresentationFormat>全屏显示(4:3)</PresentationFormat>
  <Paragraphs>259</Paragraphs>
  <Slides>43</Slides>
  <Notes>0</Notes>
  <HiddenSlides>0</HiddenSlides>
  <MMClips>3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43</vt:i4>
      </vt:variant>
    </vt:vector>
  </HeadingPairs>
  <TitlesOfParts>
    <vt:vector size="44" baseType="lpstr">
      <vt:lpstr>Sumi Painting</vt:lpstr>
      <vt:lpstr>幻灯片 1</vt:lpstr>
      <vt:lpstr>幻灯片 2</vt:lpstr>
      <vt:lpstr>幻灯片 3</vt:lpstr>
      <vt:lpstr>幻灯片 4</vt:lpstr>
      <vt:lpstr>幻灯片 5</vt:lpstr>
      <vt:lpstr> 大自然怎么会有语言呢？ “大自然的语言”指的是什么？</vt:lpstr>
      <vt:lpstr>幻灯片 7</vt:lpstr>
      <vt:lpstr>幻灯片 8</vt:lpstr>
      <vt:lpstr>幻灯片 9</vt:lpstr>
      <vt:lpstr>幻灯片 10</vt:lpstr>
      <vt:lpstr>学习重点</vt:lpstr>
      <vt:lpstr>幻灯片 12</vt:lpstr>
      <vt:lpstr>幻灯片 13</vt:lpstr>
      <vt:lpstr>幻灯片 14</vt:lpstr>
      <vt:lpstr>幻灯片 15</vt:lpstr>
      <vt:lpstr>细读全文，具体了解</vt:lpstr>
      <vt:lpstr>本段哪些事物属于“大自然的语言”?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     杏花开了，就好像大自然在传语要赶快耕地；桃花开了，又好像在暗示要赶快种谷子。布谷鸟开始唱歌，劳动人民懂得它在唱什么：“阿公阿婆，割麦插禾。”   加红色的词语好在哪里？注意标点符号。</vt:lpstr>
      <vt:lpstr>摘出文段中表示时间推移的词语</vt:lpstr>
      <vt:lpstr>幻灯片 35</vt:lpstr>
      <vt:lpstr>幻灯片 36</vt:lpstr>
      <vt:lpstr>幻灯片 37</vt:lpstr>
      <vt:lpstr>幻灯片 38</vt:lpstr>
      <vt:lpstr>幻灯片 39</vt:lpstr>
      <vt:lpstr>如在早春三四月间，南京桃花要比北京早开20天，但是到晚春五月初，南京刺槐开花只比北京早10天。所以在华北常感觉到春季短促，冬天结束，夏天就到了。      这几句运用了什么说明方法？是想说明什么？</vt:lpstr>
      <vt:lpstr>本文说明语言，除了生动，还有准确、严密</vt:lpstr>
      <vt:lpstr>采集几则农谚，说说它们包含的物候知识。</vt:lpstr>
      <vt:lpstr>幻灯片 43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/>
  <cp:keywords/>
  <dc:description/>
  <cp:lastModifiedBy>USER</cp:lastModifiedBy>
  <cp:revision>37</cp:revision>
  <cp:lastPrinted>1601-01-01T00:00:00Z</cp:lastPrinted>
  <dcterms:created xsi:type="dcterms:W3CDTF">1601-01-01T00:00:00Z</dcterms:created>
  <dcterms:modified xsi:type="dcterms:W3CDTF">2013-11-26T06:09:23Z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