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wmf" ContentType="image/x-wmf"/>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fntdata" ContentType="application/x-fontdata"/>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Default Extension="bin" ContentType="application/vnd.ms-office.activeX"/>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activeX/activeX1.xml" ContentType="application/vnd.ms-office.activeX+xml"/>
  <Default Extension="wav" ContentType="audio/wav"/>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Default Extension="wdp" ContentType="image/vnd.ms-photo"/>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vml" ContentType="application/vnd.openxmlformats-officedocument.vmlDrawing"/>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318" r:id="rId2"/>
    <p:sldId id="261" r:id="rId3"/>
    <p:sldId id="262" r:id="rId4"/>
    <p:sldId id="279" r:id="rId5"/>
    <p:sldId id="277" r:id="rId6"/>
    <p:sldId id="278" r:id="rId7"/>
    <p:sldId id="276" r:id="rId8"/>
    <p:sldId id="260" r:id="rId9"/>
    <p:sldId id="259" r:id="rId10"/>
    <p:sldId id="316" r:id="rId11"/>
    <p:sldId id="267" r:id="rId12"/>
    <p:sldId id="281" r:id="rId13"/>
    <p:sldId id="283" r:id="rId14"/>
    <p:sldId id="284" r:id="rId15"/>
    <p:sldId id="291" r:id="rId16"/>
    <p:sldId id="293" r:id="rId17"/>
    <p:sldId id="294" r:id="rId18"/>
    <p:sldId id="292" r:id="rId19"/>
    <p:sldId id="295" r:id="rId20"/>
    <p:sldId id="296" r:id="rId21"/>
    <p:sldId id="285" r:id="rId22"/>
    <p:sldId id="298" r:id="rId23"/>
    <p:sldId id="280" r:id="rId24"/>
    <p:sldId id="299" r:id="rId25"/>
    <p:sldId id="286" r:id="rId26"/>
    <p:sldId id="302" r:id="rId27"/>
    <p:sldId id="304" r:id="rId28"/>
    <p:sldId id="305" r:id="rId29"/>
    <p:sldId id="270" r:id="rId30"/>
    <p:sldId id="268" r:id="rId31"/>
    <p:sldId id="303" r:id="rId32"/>
    <p:sldId id="301" r:id="rId33"/>
    <p:sldId id="306" r:id="rId34"/>
    <p:sldId id="300" r:id="rId35"/>
    <p:sldId id="288" r:id="rId36"/>
    <p:sldId id="307" r:id="rId37"/>
    <p:sldId id="308" r:id="rId38"/>
    <p:sldId id="309" r:id="rId39"/>
    <p:sldId id="310" r:id="rId40"/>
    <p:sldId id="289" r:id="rId41"/>
    <p:sldId id="312" r:id="rId42"/>
    <p:sldId id="311" r:id="rId43"/>
    <p:sldId id="313" r:id="rId44"/>
    <p:sldId id="314" r:id="rId45"/>
    <p:sldId id="315" r:id="rId46"/>
    <p:sldId id="290" r:id="rId47"/>
    <p:sldId id="282" r:id="rId48"/>
    <p:sldId id="317" r:id="rId49"/>
  </p:sldIdLst>
  <p:sldSz cx="9144000" cy="6858000" type="screen4x3"/>
  <p:notesSz cx="6858000" cy="9144000"/>
  <p:embeddedFontLst>
    <p:embeddedFont>
      <p:font typeface="张海山锐谐体" panose="02000000000000000000" pitchFamily="2" charset="-122"/>
      <p:regular r:id="rId50"/>
    </p:embeddedFont>
    <p:embeddedFont>
      <p:font typeface="Algerian" panose="04020705040A02060702" pitchFamily="82" charset="0"/>
      <p:regular r:id="rId51"/>
    </p:embeddedFont>
    <p:embeddedFont>
      <p:font typeface="方正姚体" panose="02010601030101010101" pitchFamily="2" charset="-122"/>
      <p:regular r:id="rId52"/>
    </p:embeddedFont>
    <p:embeddedFont>
      <p:font typeface="方正准圆简体" panose="03000509000000000000" pitchFamily="65" charset="-122"/>
      <p:regular r:id="rId53"/>
    </p:embeddedFont>
    <p:embeddedFont>
      <p:font typeface="PMingLiU" panose="02020500000000000000" pitchFamily="18" charset="-120"/>
      <p:regular r:id="rId54"/>
    </p:embeddedFont>
    <p:embeddedFont>
      <p:font typeface="幼圆" panose="02010509060101010101" pitchFamily="49" charset="-122"/>
      <p:regular r:id="rId55"/>
    </p:embeddedFont>
    <p:embeddedFont>
      <p:font typeface="Calibri" panose="020F0502020204030204" pitchFamily="34" charset="0"/>
      <p:regular r:id="rId56"/>
      <p:bold r:id="rId57"/>
      <p:italic r:id="rId58"/>
      <p:boldItalic r:id="rId59"/>
    </p:embeddedFont>
    <p:embeddedFont>
      <p:font typeface="Centaur" panose="02030504050205020304" pitchFamily="18" charset="0"/>
      <p:regular r:id="rId60"/>
    </p:embeddedFont>
    <p:embeddedFont>
      <p:font typeface="微软雅黑" panose="020B0503020204020204" pitchFamily="34" charset="-122"/>
      <p:regular r:id="rId61"/>
      <p:bold r:id="rId6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9708" autoAdjust="0"/>
  </p:normalViewPr>
  <p:slideViewPr>
    <p:cSldViewPr>
      <p:cViewPr varScale="1">
        <p:scale>
          <a:sx n="91" d="100"/>
          <a:sy n="91" d="100"/>
        </p:scale>
        <p:origin x="972"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2.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7.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2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D02A1E-23C9-4ECB-AFD2-79965ADF6D90}" type="datetimeFigureOut">
              <a:rPr lang="zh-CN" altLang="en-US" smtClean="0"/>
              <a:pPr/>
              <a:t>2014/11/10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4D1DC17-3916-4645-A4B7-A41AEEB0310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02A1E-23C9-4ECB-AFD2-79965ADF6D90}" type="datetimeFigureOut">
              <a:rPr lang="zh-CN" altLang="en-US" smtClean="0"/>
              <a:pPr/>
              <a:t>2014/11/10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1DC17-3916-4645-A4B7-A41AEEB0310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27.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 Target="slide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 Target="slide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48000">
              <a:schemeClr val="bg1">
                <a:lumMod val="85000"/>
              </a:schemeClr>
            </a:gs>
            <a:gs pos="100000">
              <a:schemeClr val="bg1">
                <a:lumMod val="75000"/>
              </a:schemeClr>
            </a:gs>
          </a:gsLst>
          <a:lin ang="54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4800" b="1" dirty="0" smtClean="0"/>
              <a:t>语文版</a:t>
            </a:r>
            <a:r>
              <a:rPr lang="en-US" altLang="zh-CN" sz="4800" b="1" dirty="0" smtClean="0"/>
              <a:t>--</a:t>
            </a:r>
            <a:r>
              <a:rPr lang="zh-CN" altLang="en-US" sz="4800" b="1" dirty="0" smtClean="0"/>
              <a:t>初二下幻灯片课件</a:t>
            </a:r>
            <a:endParaRPr lang="zh-CN" altLang="en-US" sz="4800" b="1" dirty="0"/>
          </a:p>
        </p:txBody>
      </p:sp>
      <p:sp>
        <p:nvSpPr>
          <p:cNvPr id="3" name="副标题 2"/>
          <p:cNvSpPr>
            <a:spLocks noGrp="1"/>
          </p:cNvSpPr>
          <p:nvPr>
            <p:ph type="subTitle" idx="1"/>
          </p:nvPr>
        </p:nvSpPr>
        <p:spPr/>
        <p:txBody>
          <a:bodyPr>
            <a:normAutofit/>
          </a:bodyPr>
          <a:lstStyle/>
          <a:p>
            <a:r>
              <a:rPr lang="zh-CN" altLang="en-US" dirty="0" smtClean="0">
                <a:solidFill>
                  <a:schemeClr val="tx1"/>
                </a:solidFill>
                <a:latin typeface="微软雅黑" panose="020B0503020204020204" pitchFamily="34" charset="-122"/>
                <a:ea typeface="微软雅黑" panose="020B0503020204020204" pitchFamily="34" charset="-122"/>
              </a:rPr>
              <a:t>使用</a:t>
            </a:r>
            <a:r>
              <a:rPr lang="en-US" altLang="zh-CN" dirty="0" smtClean="0">
                <a:solidFill>
                  <a:schemeClr val="tx1"/>
                </a:solidFill>
                <a:latin typeface="微软雅黑" panose="020B0503020204020204" pitchFamily="34" charset="-122"/>
                <a:ea typeface="微软雅黑" panose="020B0503020204020204" pitchFamily="34" charset="-122"/>
              </a:rPr>
              <a:t>Office 2010</a:t>
            </a:r>
            <a:r>
              <a:rPr lang="zh-CN" altLang="en-US" dirty="0" smtClean="0">
                <a:solidFill>
                  <a:schemeClr val="tx1"/>
                </a:solidFill>
                <a:latin typeface="微软雅黑" panose="020B0503020204020204" pitchFamily="34" charset="-122"/>
                <a:ea typeface="微软雅黑" panose="020B0503020204020204" pitchFamily="34" charset="-122"/>
              </a:rPr>
              <a:t>体验效果更佳！</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0" y="0"/>
            <a:ext cx="1723549" cy="1015663"/>
          </a:xfrm>
          <a:prstGeom prst="rect">
            <a:avLst/>
          </a:prstGeom>
          <a:noFill/>
        </p:spPr>
        <p:txBody>
          <a:bodyPr wrap="none" rtlCol="0">
            <a:spAutoFit/>
          </a:bodyPr>
          <a:lstStyle/>
          <a:p>
            <a:r>
              <a:rPr lang="zh-CN" altLang="en-US" sz="6000" dirty="0" smtClean="0">
                <a:latin typeface="张海山锐谐体" panose="02000000000000000000" pitchFamily="2" charset="-122"/>
                <a:ea typeface="张海山锐谐体" panose="02000000000000000000" pitchFamily="2" charset="-122"/>
              </a:rPr>
              <a:t>扉页</a:t>
            </a:r>
            <a:endParaRPr lang="zh-CN" altLang="en-US" sz="6000" dirty="0">
              <a:latin typeface="张海山锐谐体" panose="02000000000000000000" pitchFamily="2" charset="-122"/>
              <a:ea typeface="张海山锐谐体" panose="02000000000000000000" pitchFamily="2" charset="-122"/>
            </a:endParaRPr>
          </a:p>
        </p:txBody>
      </p:sp>
      <p:sp>
        <p:nvSpPr>
          <p:cNvPr id="9" name="矩形 8"/>
          <p:cNvSpPr/>
          <p:nvPr/>
        </p:nvSpPr>
        <p:spPr bwMode="auto">
          <a:xfrm>
            <a:off x="0" y="5805264"/>
            <a:ext cx="9144000" cy="1063373"/>
          </a:xfrm>
          <a:prstGeom prst="rect">
            <a:avLst/>
          </a:prstGeom>
          <a:solidFill>
            <a:schemeClr val="accent5"/>
          </a:solidFill>
        </p:spPr>
        <p:txBody>
          <a:bodyPr wrap="none" rtlCol="0" fromWordArt="1" anchor="ctr"/>
          <a:lstStyle/>
          <a:p>
            <a:r>
              <a:rPr lang="zh-CN" altLang="en-US" sz="2400" kern="10" dirty="0" smtClean="0">
                <a:solidFill>
                  <a:schemeClr val="bg1"/>
                </a:solidFill>
                <a:latin typeface="微软雅黑" panose="020B0503020204020204" pitchFamily="34" charset="-122"/>
                <a:ea typeface="微软雅黑" panose="020B0503020204020204" pitchFamily="34" charset="-122"/>
              </a:rPr>
              <a:t>为压缩作品大小，部分视频音频已删除！请自行在</a:t>
            </a:r>
            <a:r>
              <a:rPr lang="en-US" altLang="zh-CN" sz="2400" kern="10" dirty="0" smtClean="0">
                <a:solidFill>
                  <a:schemeClr val="bg1"/>
                </a:solidFill>
                <a:latin typeface="微软雅黑" panose="020B0503020204020204" pitchFamily="34" charset="-122"/>
                <a:ea typeface="微软雅黑" panose="020B0503020204020204" pitchFamily="34" charset="-122"/>
              </a:rPr>
              <a:t>5156</a:t>
            </a:r>
            <a:r>
              <a:rPr lang="zh-CN" altLang="en-US" sz="2400" kern="10" dirty="0" smtClean="0">
                <a:solidFill>
                  <a:schemeClr val="bg1"/>
                </a:solidFill>
                <a:latin typeface="微软雅黑" panose="020B0503020204020204" pitchFamily="34" charset="-122"/>
                <a:ea typeface="微软雅黑" panose="020B0503020204020204" pitchFamily="34" charset="-122"/>
              </a:rPr>
              <a:t>语文网寻找</a:t>
            </a:r>
            <a:endParaRPr lang="en-US" altLang="zh-CN" sz="2400" kern="10" dirty="0" smtClean="0">
              <a:solidFill>
                <a:schemeClr val="bg1"/>
              </a:solidFill>
              <a:latin typeface="微软雅黑" panose="020B0503020204020204" pitchFamily="34" charset="-122"/>
              <a:ea typeface="微软雅黑" panose="020B0503020204020204" pitchFamily="34" charset="-122"/>
            </a:endParaRPr>
          </a:p>
          <a:p>
            <a:r>
              <a:rPr lang="zh-CN" altLang="en-US" sz="2400" kern="10" dirty="0" smtClean="0">
                <a:solidFill>
                  <a:schemeClr val="bg1"/>
                </a:solidFill>
                <a:latin typeface="微软雅黑" panose="020B0503020204020204" pitchFamily="34" charset="-122"/>
                <a:ea typeface="微软雅黑" panose="020B0503020204020204" pitchFamily="34" charset="-122"/>
              </a:rPr>
              <a:t>素材添加！</a:t>
            </a:r>
            <a:endParaRPr lang="en-US" altLang="zh-CN" sz="2400" kern="10" dirty="0" smtClean="0">
              <a:solidFill>
                <a:schemeClr val="bg1"/>
              </a:solidFill>
              <a:latin typeface="微软雅黑" panose="020B0503020204020204" pitchFamily="34" charset="-122"/>
              <a:ea typeface="微软雅黑" panose="020B0503020204020204" pitchFamily="34" charset="-122"/>
            </a:endParaRPr>
          </a:p>
          <a:p>
            <a:pPr algn="r"/>
            <a:r>
              <a:rPr lang="zh-CN" altLang="en-US" sz="1400" kern="10" dirty="0" smtClean="0">
                <a:solidFill>
                  <a:schemeClr val="bg1"/>
                </a:solidFill>
                <a:latin typeface="微软雅黑" panose="020B0503020204020204" pitchFamily="34" charset="-122"/>
                <a:ea typeface="微软雅黑" panose="020B0503020204020204" pitchFamily="34" charset="-122"/>
              </a:rPr>
              <a:t>原创</a:t>
            </a:r>
            <a:r>
              <a:rPr lang="zh-CN" altLang="en-US" sz="1400" kern="10" dirty="0" smtClean="0">
                <a:solidFill>
                  <a:schemeClr val="bg1"/>
                </a:solidFill>
                <a:latin typeface="微软雅黑" panose="020B0503020204020204" pitchFamily="34" charset="-122"/>
                <a:ea typeface="微软雅黑" panose="020B0503020204020204" pitchFamily="34" charset="-122"/>
              </a:rPr>
              <a:t>作品，作者版权所有。</a:t>
            </a:r>
            <a:endParaRPr lang="zh-CN" altLang="en-US" sz="1400" kern="1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38945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3" name="矩形 2"/>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61095903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3"/>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a:t>
            </a:r>
            <a:endParaRPr lang="zh-CN" altLang="en-US" sz="4000" dirty="0">
              <a:latin typeface="微软雅黑" pitchFamily="34" charset="-122"/>
              <a:ea typeface="微软雅黑" pitchFamily="34" charset="-122"/>
            </a:endParaRPr>
          </a:p>
        </p:txBody>
      </p:sp>
      <p:sp>
        <p:nvSpPr>
          <p:cNvPr id="3" name="矩形 2"/>
          <p:cNvSpPr/>
          <p:nvPr/>
        </p:nvSpPr>
        <p:spPr>
          <a:xfrm>
            <a:off x="2915816" y="188640"/>
            <a:ext cx="6108357" cy="5852179"/>
          </a:xfrm>
          <a:prstGeom prst="rect">
            <a:avLst/>
          </a:prstGeom>
        </p:spPr>
        <p:txBody>
          <a:bodyPr wrap="square">
            <a:spAutoFit/>
          </a:bodyPr>
          <a:lstStyle/>
          <a:p>
            <a:pPr>
              <a:lnSpc>
                <a:spcPct val="150000"/>
              </a:lnSpc>
            </a:pPr>
            <a:r>
              <a:rPr lang="zh-CN" altLang="en-US" sz="2100" dirty="0">
                <a:solidFill>
                  <a:schemeClr val="bg1"/>
                </a:solidFill>
                <a:latin typeface="微软雅黑" pitchFamily="34" charset="-122"/>
                <a:ea typeface="微软雅黑" pitchFamily="34" charset="-122"/>
              </a:rPr>
              <a:t>马丁</a:t>
            </a:r>
            <a:r>
              <a:rPr lang="en-US" altLang="zh-CN" sz="2100" dirty="0">
                <a:solidFill>
                  <a:schemeClr val="bg1"/>
                </a:solidFill>
                <a:latin typeface="微软雅黑" pitchFamily="34" charset="-122"/>
                <a:ea typeface="微软雅黑" pitchFamily="34" charset="-122"/>
              </a:rPr>
              <a:t>·</a:t>
            </a:r>
            <a:r>
              <a:rPr lang="zh-CN" altLang="en-US" sz="2100" dirty="0">
                <a:solidFill>
                  <a:schemeClr val="bg1"/>
                </a:solidFill>
                <a:latin typeface="微软雅黑" pitchFamily="34" charset="-122"/>
                <a:ea typeface="微软雅黑" pitchFamily="34" charset="-122"/>
              </a:rPr>
              <a:t>路德</a:t>
            </a:r>
            <a:r>
              <a:rPr lang="en-US" altLang="zh-CN" sz="2100" dirty="0">
                <a:solidFill>
                  <a:schemeClr val="bg1"/>
                </a:solidFill>
                <a:latin typeface="微软雅黑" pitchFamily="34" charset="-122"/>
                <a:ea typeface="微软雅黑" pitchFamily="34" charset="-122"/>
              </a:rPr>
              <a:t>·</a:t>
            </a:r>
            <a:r>
              <a:rPr lang="zh-CN" altLang="en-US" sz="2100" dirty="0">
                <a:solidFill>
                  <a:schemeClr val="bg1"/>
                </a:solidFill>
                <a:latin typeface="微软雅黑" pitchFamily="34" charset="-122"/>
                <a:ea typeface="微软雅黑" pitchFamily="34" charset="-122"/>
              </a:rPr>
              <a:t>金（英语：</a:t>
            </a:r>
            <a:r>
              <a:rPr lang="en-US" altLang="zh-CN" sz="2100" dirty="0">
                <a:solidFill>
                  <a:schemeClr val="bg1"/>
                </a:solidFill>
                <a:latin typeface="微软雅黑" pitchFamily="34" charset="-122"/>
                <a:ea typeface="微软雅黑" pitchFamily="34" charset="-122"/>
              </a:rPr>
              <a:t>Martin Luther King, Jr.</a:t>
            </a:r>
            <a:r>
              <a:rPr lang="zh-CN" altLang="en-US" sz="2100" dirty="0">
                <a:solidFill>
                  <a:schemeClr val="bg1"/>
                </a:solidFill>
                <a:latin typeface="微软雅黑" pitchFamily="34" charset="-122"/>
                <a:ea typeface="微软雅黑" pitchFamily="34" charset="-122"/>
              </a:rPr>
              <a:t>，</a:t>
            </a:r>
            <a:r>
              <a:rPr lang="en-US" altLang="zh-CN" sz="2100" dirty="0">
                <a:solidFill>
                  <a:srgbClr val="FFC000"/>
                </a:solidFill>
                <a:latin typeface="微软雅黑" pitchFamily="34" charset="-122"/>
                <a:ea typeface="微软雅黑" pitchFamily="34" charset="-122"/>
              </a:rPr>
              <a:t>1929</a:t>
            </a:r>
            <a:r>
              <a:rPr lang="zh-CN" altLang="en-US" sz="2100" dirty="0">
                <a:solidFill>
                  <a:srgbClr val="FFC000"/>
                </a:solidFill>
                <a:latin typeface="微软雅黑" pitchFamily="34" charset="-122"/>
                <a:ea typeface="微软雅黑" pitchFamily="34" charset="-122"/>
              </a:rPr>
              <a:t>年</a:t>
            </a:r>
            <a:r>
              <a:rPr lang="en-US" altLang="zh-CN" sz="2100" dirty="0">
                <a:solidFill>
                  <a:srgbClr val="FFC000"/>
                </a:solidFill>
                <a:latin typeface="微软雅黑" pitchFamily="34" charset="-122"/>
                <a:ea typeface="微软雅黑" pitchFamily="34" charset="-122"/>
              </a:rPr>
              <a:t>1</a:t>
            </a:r>
            <a:r>
              <a:rPr lang="zh-CN" altLang="en-US" sz="2100" dirty="0">
                <a:solidFill>
                  <a:srgbClr val="FFC000"/>
                </a:solidFill>
                <a:latin typeface="微软雅黑" pitchFamily="34" charset="-122"/>
                <a:ea typeface="微软雅黑" pitchFamily="34" charset="-122"/>
              </a:rPr>
              <a:t>月</a:t>
            </a:r>
            <a:r>
              <a:rPr lang="en-US" altLang="zh-CN" sz="2100" dirty="0">
                <a:solidFill>
                  <a:srgbClr val="FFC000"/>
                </a:solidFill>
                <a:latin typeface="微软雅黑" pitchFamily="34" charset="-122"/>
                <a:ea typeface="微软雅黑" pitchFamily="34" charset="-122"/>
              </a:rPr>
              <a:t>15</a:t>
            </a:r>
            <a:r>
              <a:rPr lang="zh-CN" altLang="en-US" sz="2100" dirty="0">
                <a:solidFill>
                  <a:srgbClr val="FFC000"/>
                </a:solidFill>
                <a:latin typeface="微软雅黑" pitchFamily="34" charset="-122"/>
                <a:ea typeface="微软雅黑" pitchFamily="34" charset="-122"/>
              </a:rPr>
              <a:t>日－</a:t>
            </a:r>
            <a:r>
              <a:rPr lang="en-US" altLang="zh-CN" sz="2100" dirty="0">
                <a:solidFill>
                  <a:srgbClr val="FFC000"/>
                </a:solidFill>
                <a:latin typeface="微软雅黑" pitchFamily="34" charset="-122"/>
                <a:ea typeface="微软雅黑" pitchFamily="34" charset="-122"/>
              </a:rPr>
              <a:t>1968</a:t>
            </a:r>
            <a:r>
              <a:rPr lang="zh-CN" altLang="en-US" sz="2100" dirty="0">
                <a:solidFill>
                  <a:srgbClr val="FFC000"/>
                </a:solidFill>
                <a:latin typeface="微软雅黑" pitchFamily="34" charset="-122"/>
                <a:ea typeface="微软雅黑" pitchFamily="34" charset="-122"/>
              </a:rPr>
              <a:t>年</a:t>
            </a:r>
            <a:r>
              <a:rPr lang="en-US" altLang="zh-CN" sz="2100" dirty="0">
                <a:solidFill>
                  <a:srgbClr val="FFC000"/>
                </a:solidFill>
                <a:latin typeface="微软雅黑" pitchFamily="34" charset="-122"/>
                <a:ea typeface="微软雅黑" pitchFamily="34" charset="-122"/>
              </a:rPr>
              <a:t>4</a:t>
            </a:r>
            <a:r>
              <a:rPr lang="zh-CN" altLang="en-US" sz="2100" dirty="0">
                <a:solidFill>
                  <a:srgbClr val="FFC000"/>
                </a:solidFill>
                <a:latin typeface="微软雅黑" pitchFamily="34" charset="-122"/>
                <a:ea typeface="微软雅黑" pitchFamily="34" charset="-122"/>
              </a:rPr>
              <a:t>月</a:t>
            </a:r>
            <a:r>
              <a:rPr lang="en-US" altLang="zh-CN" sz="2100" dirty="0">
                <a:solidFill>
                  <a:srgbClr val="FFC000"/>
                </a:solidFill>
                <a:latin typeface="微软雅黑" pitchFamily="34" charset="-122"/>
                <a:ea typeface="微软雅黑" pitchFamily="34" charset="-122"/>
              </a:rPr>
              <a:t>4</a:t>
            </a:r>
            <a:r>
              <a:rPr lang="zh-CN" altLang="en-US" sz="2100" dirty="0">
                <a:solidFill>
                  <a:srgbClr val="FFC000"/>
                </a:solidFill>
                <a:latin typeface="微软雅黑" pitchFamily="34" charset="-122"/>
                <a:ea typeface="微软雅黑" pitchFamily="34" charset="-122"/>
              </a:rPr>
              <a:t>日</a:t>
            </a:r>
            <a:r>
              <a:rPr lang="zh-CN" altLang="en-US" sz="2100" dirty="0">
                <a:solidFill>
                  <a:schemeClr val="bg1"/>
                </a:solidFill>
                <a:latin typeface="微软雅黑" pitchFamily="34" charset="-122"/>
                <a:ea typeface="微软雅黑" pitchFamily="34" charset="-122"/>
              </a:rPr>
              <a:t>），美国牧师，行动主义者，美国民权运动领袖。因采用非暴力推动美国的民权进步而为世瞩目，</a:t>
            </a:r>
            <a:r>
              <a:rPr lang="en-US" altLang="zh-CN" sz="2100" dirty="0">
                <a:solidFill>
                  <a:schemeClr val="bg1"/>
                </a:solidFill>
                <a:latin typeface="微软雅黑" pitchFamily="34" charset="-122"/>
                <a:ea typeface="微软雅黑" pitchFamily="34" charset="-122"/>
              </a:rPr>
              <a:t>1963</a:t>
            </a:r>
            <a:r>
              <a:rPr lang="zh-CN" altLang="en-US" sz="2100" dirty="0">
                <a:solidFill>
                  <a:schemeClr val="bg1"/>
                </a:solidFill>
                <a:latin typeface="微软雅黑" pitchFamily="34" charset="-122"/>
                <a:ea typeface="微软雅黑" pitchFamily="34" charset="-122"/>
              </a:rPr>
              <a:t>年</a:t>
            </a:r>
            <a:r>
              <a:rPr lang="en-US" altLang="zh-CN" sz="2100" dirty="0">
                <a:solidFill>
                  <a:schemeClr val="bg1"/>
                </a:solidFill>
                <a:latin typeface="微软雅黑" pitchFamily="34" charset="-122"/>
                <a:ea typeface="微软雅黑" pitchFamily="34" charset="-122"/>
              </a:rPr>
              <a:t>8</a:t>
            </a:r>
            <a:r>
              <a:rPr lang="zh-CN" altLang="en-US" sz="2100" dirty="0">
                <a:solidFill>
                  <a:schemeClr val="bg1"/>
                </a:solidFill>
                <a:latin typeface="微软雅黑" pitchFamily="34" charset="-122"/>
                <a:ea typeface="微软雅黑" pitchFamily="34" charset="-122"/>
              </a:rPr>
              <a:t>月</a:t>
            </a:r>
            <a:r>
              <a:rPr lang="en-US" altLang="zh-CN" sz="2100" dirty="0">
                <a:solidFill>
                  <a:schemeClr val="bg1"/>
                </a:solidFill>
                <a:latin typeface="微软雅黑" pitchFamily="34" charset="-122"/>
                <a:ea typeface="微软雅黑" pitchFamily="34" charset="-122"/>
              </a:rPr>
              <a:t>28</a:t>
            </a:r>
            <a:r>
              <a:rPr lang="zh-CN" altLang="en-US" sz="2100" dirty="0">
                <a:solidFill>
                  <a:schemeClr val="bg1"/>
                </a:solidFill>
                <a:latin typeface="微软雅黑" pitchFamily="34" charset="-122"/>
                <a:ea typeface="微软雅黑" pitchFamily="34" charset="-122"/>
              </a:rPr>
              <a:t>日在林肯纪念堂前发表</a:t>
            </a:r>
            <a:r>
              <a:rPr lang="en-US" altLang="zh-CN" sz="2100" dirty="0">
                <a:solidFill>
                  <a:schemeClr val="bg1"/>
                </a:solidFill>
                <a:latin typeface="微软雅黑" pitchFamily="34" charset="-122"/>
                <a:ea typeface="微软雅黑" pitchFamily="34" charset="-122"/>
              </a:rPr>
              <a:t>《</a:t>
            </a:r>
            <a:r>
              <a:rPr lang="zh-CN" altLang="en-US" sz="2100" dirty="0">
                <a:solidFill>
                  <a:schemeClr val="bg1"/>
                </a:solidFill>
                <a:latin typeface="微软雅黑" pitchFamily="34" charset="-122"/>
                <a:ea typeface="微软雅黑" pitchFamily="34" charset="-122"/>
              </a:rPr>
              <a:t>我有一个梦想</a:t>
            </a:r>
            <a:r>
              <a:rPr lang="en-US" altLang="zh-CN" sz="2100" dirty="0">
                <a:solidFill>
                  <a:schemeClr val="bg1"/>
                </a:solidFill>
                <a:latin typeface="微软雅黑" pitchFamily="34" charset="-122"/>
                <a:ea typeface="微软雅黑" pitchFamily="34" charset="-122"/>
              </a:rPr>
              <a:t>》</a:t>
            </a:r>
            <a:r>
              <a:rPr lang="zh-CN" altLang="en-US" sz="2100" dirty="0">
                <a:solidFill>
                  <a:schemeClr val="bg1"/>
                </a:solidFill>
                <a:latin typeface="微软雅黑" pitchFamily="34" charset="-122"/>
                <a:ea typeface="微软雅黑" pitchFamily="34" charset="-122"/>
              </a:rPr>
              <a:t>的演说，并因此获得</a:t>
            </a:r>
            <a:r>
              <a:rPr lang="en-US" altLang="zh-CN" sz="2100" dirty="0">
                <a:solidFill>
                  <a:schemeClr val="bg1"/>
                </a:solidFill>
                <a:latin typeface="微软雅黑" pitchFamily="34" charset="-122"/>
                <a:ea typeface="微软雅黑" pitchFamily="34" charset="-122"/>
              </a:rPr>
              <a:t>1964</a:t>
            </a:r>
            <a:r>
              <a:rPr lang="zh-CN" altLang="en-US" sz="2100" dirty="0">
                <a:solidFill>
                  <a:schemeClr val="bg1"/>
                </a:solidFill>
                <a:latin typeface="微软雅黑" pitchFamily="34" charset="-122"/>
                <a:ea typeface="微软雅黑" pitchFamily="34" charset="-122"/>
              </a:rPr>
              <a:t>年</a:t>
            </a:r>
            <a:r>
              <a:rPr lang="zh-CN" altLang="en-US" sz="2100" dirty="0">
                <a:solidFill>
                  <a:srgbClr val="FFC000"/>
                </a:solidFill>
                <a:latin typeface="微软雅黑" pitchFamily="34" charset="-122"/>
                <a:ea typeface="微软雅黑" pitchFamily="34" charset="-122"/>
              </a:rPr>
              <a:t>诺贝尔和平奖</a:t>
            </a:r>
            <a:r>
              <a:rPr lang="zh-CN" altLang="en-US" sz="2100" dirty="0">
                <a:solidFill>
                  <a:schemeClr val="bg1"/>
                </a:solidFill>
                <a:latin typeface="微软雅黑" pitchFamily="34" charset="-122"/>
                <a:ea typeface="微软雅黑" pitchFamily="34" charset="-122"/>
              </a:rPr>
              <a:t>。金也是当代美国自由主义的象征，通称金牧师。其后，他将目标重新设定在结束贫困和终止越南战争上。</a:t>
            </a:r>
            <a:r>
              <a:rPr lang="en-US" altLang="zh-CN" sz="2100" dirty="0">
                <a:solidFill>
                  <a:srgbClr val="FFC000"/>
                </a:solidFill>
                <a:latin typeface="微软雅黑" pitchFamily="34" charset="-122"/>
                <a:ea typeface="微软雅黑" pitchFamily="34" charset="-122"/>
              </a:rPr>
              <a:t>1968</a:t>
            </a:r>
            <a:r>
              <a:rPr lang="zh-CN" altLang="en-US" sz="2100" dirty="0">
                <a:solidFill>
                  <a:srgbClr val="FFC000"/>
                </a:solidFill>
                <a:latin typeface="微软雅黑" pitchFamily="34" charset="-122"/>
                <a:ea typeface="微软雅黑" pitchFamily="34" charset="-122"/>
              </a:rPr>
              <a:t>年</a:t>
            </a:r>
            <a:r>
              <a:rPr lang="en-US" altLang="zh-CN" sz="2100" dirty="0">
                <a:solidFill>
                  <a:srgbClr val="FFC000"/>
                </a:solidFill>
                <a:latin typeface="微软雅黑" pitchFamily="34" charset="-122"/>
                <a:ea typeface="微软雅黑" pitchFamily="34" charset="-122"/>
              </a:rPr>
              <a:t>4</a:t>
            </a:r>
            <a:r>
              <a:rPr lang="zh-CN" altLang="en-US" sz="2100" dirty="0">
                <a:solidFill>
                  <a:srgbClr val="FFC000"/>
                </a:solidFill>
                <a:latin typeface="微软雅黑" pitchFamily="34" charset="-122"/>
                <a:ea typeface="微软雅黑" pitchFamily="34" charset="-122"/>
              </a:rPr>
              <a:t>月</a:t>
            </a:r>
            <a:r>
              <a:rPr lang="en-US" altLang="zh-CN" sz="2100" dirty="0">
                <a:solidFill>
                  <a:srgbClr val="FFC000"/>
                </a:solidFill>
                <a:latin typeface="微软雅黑" pitchFamily="34" charset="-122"/>
                <a:ea typeface="微软雅黑" pitchFamily="34" charset="-122"/>
              </a:rPr>
              <a:t>4</a:t>
            </a:r>
            <a:r>
              <a:rPr lang="zh-CN" altLang="en-US" sz="2100" dirty="0">
                <a:solidFill>
                  <a:srgbClr val="FFC000"/>
                </a:solidFill>
                <a:latin typeface="微软雅黑" pitchFamily="34" charset="-122"/>
                <a:ea typeface="微软雅黑" pitchFamily="34" charset="-122"/>
              </a:rPr>
              <a:t>日金在孟菲斯被白人优越主义者刺杀身亡</a:t>
            </a:r>
            <a:r>
              <a:rPr lang="zh-CN" altLang="en-US" sz="2100" dirty="0">
                <a:solidFill>
                  <a:schemeClr val="bg1"/>
                </a:solidFill>
                <a:latin typeface="微软雅黑" pitchFamily="34" charset="-122"/>
                <a:ea typeface="微软雅黑" pitchFamily="34" charset="-122"/>
              </a:rPr>
              <a:t>。身后在</a:t>
            </a:r>
            <a:r>
              <a:rPr lang="en-US" altLang="zh-CN" sz="2100" dirty="0">
                <a:solidFill>
                  <a:schemeClr val="bg1"/>
                </a:solidFill>
                <a:latin typeface="微软雅黑" pitchFamily="34" charset="-122"/>
                <a:ea typeface="微软雅黑" pitchFamily="34" charset="-122"/>
              </a:rPr>
              <a:t>1977</a:t>
            </a:r>
            <a:r>
              <a:rPr lang="zh-CN" altLang="en-US" sz="2100" dirty="0">
                <a:solidFill>
                  <a:schemeClr val="bg1"/>
                </a:solidFill>
                <a:latin typeface="微软雅黑" pitchFamily="34" charset="-122"/>
                <a:ea typeface="微软雅黑" pitchFamily="34" charset="-122"/>
              </a:rPr>
              <a:t>年和</a:t>
            </a:r>
            <a:r>
              <a:rPr lang="en-US" altLang="zh-CN" sz="2100" dirty="0">
                <a:solidFill>
                  <a:schemeClr val="bg1"/>
                </a:solidFill>
                <a:latin typeface="微软雅黑" pitchFamily="34" charset="-122"/>
                <a:ea typeface="微软雅黑" pitchFamily="34" charset="-122"/>
              </a:rPr>
              <a:t>2004</a:t>
            </a:r>
            <a:r>
              <a:rPr lang="zh-CN" altLang="en-US" sz="2100" dirty="0">
                <a:solidFill>
                  <a:schemeClr val="bg1"/>
                </a:solidFill>
                <a:latin typeface="微软雅黑" pitchFamily="34" charset="-122"/>
                <a:ea typeface="微软雅黑" pitchFamily="34" charset="-122"/>
              </a:rPr>
              <a:t>年被追授总统自由勋章和国会金质奖章。</a:t>
            </a:r>
            <a:r>
              <a:rPr lang="en-US" altLang="zh-CN" sz="2100" dirty="0">
                <a:solidFill>
                  <a:schemeClr val="bg1"/>
                </a:solidFill>
                <a:latin typeface="微软雅黑" pitchFamily="34" charset="-122"/>
                <a:ea typeface="微软雅黑" pitchFamily="34" charset="-122"/>
              </a:rPr>
              <a:t>1983</a:t>
            </a:r>
            <a:r>
              <a:rPr lang="zh-CN" altLang="en-US" sz="2100" dirty="0">
                <a:solidFill>
                  <a:schemeClr val="bg1"/>
                </a:solidFill>
                <a:latin typeface="微软雅黑" pitchFamily="34" charset="-122"/>
                <a:ea typeface="微软雅黑" pitchFamily="34" charset="-122"/>
              </a:rPr>
              <a:t>年美国设立马丁</a:t>
            </a:r>
            <a:r>
              <a:rPr lang="en-US" altLang="zh-CN" sz="2100" dirty="0">
                <a:solidFill>
                  <a:schemeClr val="bg1"/>
                </a:solidFill>
                <a:latin typeface="微软雅黑" pitchFamily="34" charset="-122"/>
                <a:ea typeface="微软雅黑" pitchFamily="34" charset="-122"/>
              </a:rPr>
              <a:t>·</a:t>
            </a:r>
            <a:r>
              <a:rPr lang="zh-CN" altLang="en-US" sz="2100" dirty="0">
                <a:solidFill>
                  <a:schemeClr val="bg1"/>
                </a:solidFill>
                <a:latin typeface="微软雅黑" pitchFamily="34" charset="-122"/>
                <a:ea typeface="微软雅黑" pitchFamily="34" charset="-122"/>
              </a:rPr>
              <a:t>路德</a:t>
            </a:r>
            <a:r>
              <a:rPr lang="en-US" altLang="zh-CN" sz="2100" dirty="0">
                <a:solidFill>
                  <a:schemeClr val="bg1"/>
                </a:solidFill>
                <a:latin typeface="微软雅黑" pitchFamily="34" charset="-122"/>
                <a:ea typeface="微软雅黑" pitchFamily="34" charset="-122"/>
              </a:rPr>
              <a:t>·</a:t>
            </a:r>
            <a:r>
              <a:rPr lang="zh-CN" altLang="en-US" sz="2100" dirty="0">
                <a:solidFill>
                  <a:schemeClr val="bg1"/>
                </a:solidFill>
                <a:latin typeface="微软雅黑" pitchFamily="34" charset="-122"/>
                <a:ea typeface="微软雅黑" pitchFamily="34" charset="-122"/>
              </a:rPr>
              <a:t>金纪念日并定为联邦法定假日。</a:t>
            </a:r>
          </a:p>
        </p:txBody>
      </p:sp>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8536" y="548680"/>
            <a:ext cx="2648948" cy="2066179"/>
          </a:xfrm>
          <a:prstGeom prst="rect">
            <a:avLst/>
          </a:prstGeom>
          <a:ln w="88900" cap="sq" cmpd="thickThin">
            <a:solidFill>
              <a:srgbClr val="000000"/>
            </a:solidFill>
            <a:prstDash val="solid"/>
            <a:miter lim="800000"/>
          </a:ln>
          <a:effectLst>
            <a:innerShdw blurRad="76200">
              <a:srgbClr val="000000"/>
            </a:innerShdw>
          </a:effectLst>
        </p:spPr>
      </p:pic>
      <p:sp>
        <p:nvSpPr>
          <p:cNvPr id="7" name="TextBox 6"/>
          <p:cNvSpPr txBox="1"/>
          <p:nvPr/>
        </p:nvSpPr>
        <p:spPr>
          <a:xfrm>
            <a:off x="158536" y="2909095"/>
            <a:ext cx="2646878" cy="461665"/>
          </a:xfrm>
          <a:prstGeom prst="rect">
            <a:avLst/>
          </a:prstGeom>
          <a:noFill/>
        </p:spPr>
        <p:txBody>
          <a:bodyPr wrap="none" rtlCol="0">
            <a:spAutoFit/>
          </a:bodyPr>
          <a:lstStyle/>
          <a:p>
            <a:r>
              <a:rPr lang="zh-CN" altLang="en-US" sz="2400" dirty="0" smtClean="0">
                <a:solidFill>
                  <a:schemeClr val="bg1"/>
                </a:solidFill>
                <a:latin typeface="微软雅黑" pitchFamily="34" charset="-122"/>
                <a:ea typeface="微软雅黑" pitchFamily="34" charset="-122"/>
              </a:rPr>
              <a:t>美国黑人运动领袖</a:t>
            </a:r>
            <a:endParaRPr lang="zh-CN" altLang="en-US" sz="2400"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6967" y="3622675"/>
            <a:ext cx="2680900" cy="178251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5" name="Picture 2" descr="3_42-31-917-8892_2003012313859"/>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1520" y="625089"/>
            <a:ext cx="2520280" cy="3658637"/>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6" name="矩形 5"/>
          <p:cNvSpPr/>
          <p:nvPr/>
        </p:nvSpPr>
        <p:spPr>
          <a:xfrm>
            <a:off x="2987824" y="294666"/>
            <a:ext cx="5904656" cy="5262979"/>
          </a:xfrm>
          <a:prstGeom prst="rect">
            <a:avLst/>
          </a:prstGeom>
        </p:spPr>
        <p:txBody>
          <a:bodyPr wrap="square">
            <a:spAutoFit/>
          </a:bodyPr>
          <a:lstStyle/>
          <a:p>
            <a:pPr>
              <a:lnSpc>
                <a:spcPct val="150000"/>
              </a:lnSpc>
            </a:pPr>
            <a:r>
              <a:rPr kumimoji="1" lang="en-US" altLang="zh-CN" sz="2800" dirty="0" smtClean="0">
                <a:solidFill>
                  <a:srgbClr val="FFC000"/>
                </a:solidFill>
                <a:latin typeface="微软雅黑" pitchFamily="34" charset="-122"/>
                <a:ea typeface="微软雅黑" pitchFamily="34" charset="-122"/>
              </a:rPr>
              <a:t>1963</a:t>
            </a:r>
            <a:r>
              <a:rPr kumimoji="1" lang="zh-CN" altLang="en-US" sz="2800" dirty="0" smtClean="0">
                <a:solidFill>
                  <a:srgbClr val="FFC000"/>
                </a:solidFill>
                <a:latin typeface="微软雅黑" pitchFamily="34" charset="-122"/>
                <a:ea typeface="微软雅黑" pitchFamily="34" charset="-122"/>
              </a:rPr>
              <a:t>年</a:t>
            </a:r>
            <a:r>
              <a:rPr kumimoji="1" lang="en-US" altLang="zh-CN" sz="2800" dirty="0" smtClean="0">
                <a:solidFill>
                  <a:srgbClr val="FFC000"/>
                </a:solidFill>
                <a:latin typeface="微软雅黑" pitchFamily="34" charset="-122"/>
                <a:ea typeface="微软雅黑" pitchFamily="34" charset="-122"/>
              </a:rPr>
              <a:t>08</a:t>
            </a:r>
            <a:r>
              <a:rPr kumimoji="1" lang="zh-CN" altLang="en-US" sz="2800" dirty="0" smtClean="0">
                <a:solidFill>
                  <a:srgbClr val="FFC000"/>
                </a:solidFill>
                <a:latin typeface="微软雅黑" pitchFamily="34" charset="-122"/>
                <a:ea typeface="微软雅黑" pitchFamily="34" charset="-122"/>
              </a:rPr>
              <a:t>月</a:t>
            </a:r>
            <a:r>
              <a:rPr kumimoji="1" lang="en-US" altLang="zh-CN" sz="2800" dirty="0" smtClean="0">
                <a:solidFill>
                  <a:srgbClr val="FFC000"/>
                </a:solidFill>
                <a:latin typeface="微软雅黑" pitchFamily="34" charset="-122"/>
                <a:ea typeface="微软雅黑" pitchFamily="34" charset="-122"/>
              </a:rPr>
              <a:t>23</a:t>
            </a:r>
            <a:r>
              <a:rPr kumimoji="1" lang="zh-CN" altLang="en-US" sz="2800" dirty="0" smtClean="0">
                <a:solidFill>
                  <a:srgbClr val="FFC000"/>
                </a:solidFill>
                <a:latin typeface="微软雅黑" pitchFamily="34" charset="-122"/>
                <a:ea typeface="微软雅黑" pitchFamily="34" charset="-122"/>
              </a:rPr>
              <a:t>日</a:t>
            </a:r>
            <a:r>
              <a:rPr kumimoji="1" lang="zh-CN" altLang="en-US" sz="2800" dirty="0">
                <a:solidFill>
                  <a:schemeClr val="bg1"/>
                </a:solidFill>
                <a:latin typeface="微软雅黑" pitchFamily="34" charset="-122"/>
                <a:ea typeface="微软雅黑" pitchFamily="34" charset="-122"/>
              </a:rPr>
              <a:t>，马丁</a:t>
            </a:r>
            <a:r>
              <a:rPr kumimoji="1" lang="en-US" altLang="zh-CN" sz="2800" dirty="0">
                <a:solidFill>
                  <a:schemeClr val="bg1"/>
                </a:solidFill>
                <a:latin typeface="微软雅黑" pitchFamily="34" charset="-122"/>
                <a:ea typeface="微软雅黑" pitchFamily="34" charset="-122"/>
              </a:rPr>
              <a:t>·</a:t>
            </a:r>
            <a:r>
              <a:rPr kumimoji="1" lang="zh-CN" altLang="en-US" sz="2800" dirty="0">
                <a:solidFill>
                  <a:schemeClr val="bg1"/>
                </a:solidFill>
                <a:latin typeface="微软雅黑" pitchFamily="34" charset="-122"/>
                <a:ea typeface="微软雅黑" pitchFamily="34" charset="-122"/>
              </a:rPr>
              <a:t>路德</a:t>
            </a:r>
            <a:r>
              <a:rPr kumimoji="1" lang="en-US" altLang="zh-CN" sz="2800" dirty="0">
                <a:solidFill>
                  <a:schemeClr val="bg1"/>
                </a:solidFill>
                <a:latin typeface="微软雅黑" pitchFamily="34" charset="-122"/>
                <a:ea typeface="微软雅黑" pitchFamily="34" charset="-122"/>
              </a:rPr>
              <a:t>·</a:t>
            </a:r>
            <a:r>
              <a:rPr kumimoji="1" lang="zh-CN" altLang="en-US" sz="2800" dirty="0">
                <a:solidFill>
                  <a:schemeClr val="bg1"/>
                </a:solidFill>
                <a:latin typeface="微软雅黑" pitchFamily="34" charset="-122"/>
                <a:ea typeface="微软雅黑" pitchFamily="34" charset="-122"/>
              </a:rPr>
              <a:t>金组织了美国历史上影响深远的“自由进军”运动。他率领一支庞大的游行队伍向首都华盛顿进军，为全美国的黑人争取人权。他在</a:t>
            </a:r>
            <a:r>
              <a:rPr kumimoji="1" lang="zh-CN" altLang="en-US" sz="2800" dirty="0">
                <a:solidFill>
                  <a:srgbClr val="FFC000"/>
                </a:solidFill>
                <a:latin typeface="微软雅黑" pitchFamily="34" charset="-122"/>
                <a:ea typeface="微软雅黑" pitchFamily="34" charset="-122"/>
              </a:rPr>
              <a:t>林肯纪念堂</a:t>
            </a:r>
            <a:r>
              <a:rPr kumimoji="1" lang="zh-CN" altLang="en-US" sz="2800" dirty="0">
                <a:solidFill>
                  <a:schemeClr val="bg1"/>
                </a:solidFill>
                <a:latin typeface="微软雅黑" pitchFamily="34" charset="-122"/>
                <a:ea typeface="微软雅黑" pitchFamily="34" charset="-122"/>
              </a:rPr>
              <a:t>前向２５万人发表了著名的演说</a:t>
            </a:r>
            <a:r>
              <a:rPr kumimoji="1" lang="en-US" altLang="zh-CN" sz="2800" dirty="0">
                <a:solidFill>
                  <a:schemeClr val="bg1"/>
                </a:solidFill>
                <a:latin typeface="微软雅黑" pitchFamily="34" charset="-122"/>
                <a:ea typeface="微软雅黑" pitchFamily="34" charset="-122"/>
              </a:rPr>
              <a:t>《</a:t>
            </a:r>
            <a:r>
              <a:rPr kumimoji="1" lang="zh-CN" altLang="en-US" sz="2800" dirty="0">
                <a:solidFill>
                  <a:schemeClr val="bg1"/>
                </a:solidFill>
                <a:latin typeface="微软雅黑" pitchFamily="34" charset="-122"/>
                <a:ea typeface="微软雅黑" pitchFamily="34" charset="-122"/>
              </a:rPr>
              <a:t>我有一个梦想</a:t>
            </a:r>
            <a:r>
              <a:rPr kumimoji="1" lang="en-US" altLang="zh-CN" sz="2800" dirty="0">
                <a:solidFill>
                  <a:schemeClr val="bg1"/>
                </a:solidFill>
                <a:latin typeface="微软雅黑" pitchFamily="34" charset="-122"/>
                <a:ea typeface="微软雅黑" pitchFamily="34" charset="-122"/>
              </a:rPr>
              <a:t>》</a:t>
            </a:r>
            <a:r>
              <a:rPr kumimoji="1" lang="zh-CN" altLang="en-US" sz="2800" dirty="0">
                <a:solidFill>
                  <a:schemeClr val="bg1"/>
                </a:solidFill>
                <a:latin typeface="微软雅黑" pitchFamily="34" charset="-122"/>
                <a:ea typeface="微软雅黑" pitchFamily="34" charset="-122"/>
              </a:rPr>
              <a:t>，为反对种族歧视、争取平等发出呼号。</a:t>
            </a:r>
          </a:p>
        </p:txBody>
      </p:sp>
      <p:sp>
        <p:nvSpPr>
          <p:cNvPr id="7" name="矩形 6"/>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a:t>
            </a:r>
            <a:endParaRPr lang="zh-CN" altLang="en-US" sz="4000" dirty="0">
              <a:latin typeface="微软雅黑" pitchFamily="34" charset="-122"/>
              <a:ea typeface="微软雅黑" pitchFamily="34" charset="-122"/>
            </a:endParaRPr>
          </a:p>
        </p:txBody>
      </p:sp>
      <p:sp>
        <p:nvSpPr>
          <p:cNvPr id="8" name="TextBox 7"/>
          <p:cNvSpPr txBox="1"/>
          <p:nvPr/>
        </p:nvSpPr>
        <p:spPr>
          <a:xfrm>
            <a:off x="188221" y="4551511"/>
            <a:ext cx="2646878" cy="461665"/>
          </a:xfrm>
          <a:prstGeom prst="rect">
            <a:avLst/>
          </a:prstGeom>
          <a:noFill/>
        </p:spPr>
        <p:txBody>
          <a:bodyPr wrap="none" rtlCol="0">
            <a:spAutoFit/>
          </a:bodyPr>
          <a:lstStyle/>
          <a:p>
            <a:r>
              <a:rPr lang="zh-CN" altLang="en-US" sz="2400" dirty="0" smtClean="0">
                <a:solidFill>
                  <a:schemeClr val="bg1"/>
                </a:solidFill>
                <a:latin typeface="微软雅黑" pitchFamily="34" charset="-122"/>
                <a:ea typeface="微软雅黑" pitchFamily="34" charset="-122"/>
              </a:rPr>
              <a:t>美国黑人运动领袖</a:t>
            </a:r>
            <a:endParaRPr lang="zh-CN" altLang="en-US" sz="2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53621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5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800736" y="317646"/>
            <a:ext cx="5544616" cy="3567036"/>
          </a:xfrm>
          <a:prstGeom prst="rect">
            <a:avLst/>
          </a:prstGeom>
          <a:ln>
            <a:noFill/>
          </a:ln>
          <a:effectLst>
            <a:outerShdw blurRad="292100" dist="139700" dir="2700000" algn="tl" rotWithShape="0">
              <a:srgbClr val="333333">
                <a:alpha val="65000"/>
              </a:srgbClr>
            </a:outerShdw>
          </a:effectLst>
        </p:spPr>
      </p:pic>
      <p:sp>
        <p:nvSpPr>
          <p:cNvPr id="5" name="矩形 4"/>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a:t>
            </a:r>
            <a:endParaRPr lang="zh-CN" altLang="en-US" sz="4000" dirty="0">
              <a:latin typeface="微软雅黑" pitchFamily="34" charset="-122"/>
              <a:ea typeface="微软雅黑" pitchFamily="34" charset="-122"/>
            </a:endParaRPr>
          </a:p>
        </p:txBody>
      </p:sp>
      <p:sp>
        <p:nvSpPr>
          <p:cNvPr id="6" name="矩形 5"/>
          <p:cNvSpPr/>
          <p:nvPr/>
        </p:nvSpPr>
        <p:spPr>
          <a:xfrm>
            <a:off x="2297220" y="4039502"/>
            <a:ext cx="4536504" cy="369332"/>
          </a:xfrm>
          <a:prstGeom prst="rect">
            <a:avLst/>
          </a:prstGeom>
        </p:spPr>
        <p:txBody>
          <a:bodyPr wrap="square">
            <a:spAutoFit/>
          </a:bodyPr>
          <a:lstStyle/>
          <a:p>
            <a:r>
              <a:rPr kumimoji="1" lang="zh-CN" altLang="en-US" dirty="0">
                <a:solidFill>
                  <a:schemeClr val="bg1"/>
                </a:solidFill>
                <a:latin typeface="微软雅黑" pitchFamily="34" charset="-122"/>
                <a:ea typeface="微软雅黑" pitchFamily="34" charset="-122"/>
              </a:rPr>
              <a:t>马丁</a:t>
            </a:r>
            <a:r>
              <a:rPr kumimoji="1" lang="en-US" altLang="zh-CN" dirty="0">
                <a:solidFill>
                  <a:schemeClr val="bg1"/>
                </a:solidFill>
                <a:latin typeface="微软雅黑" pitchFamily="34" charset="-122"/>
                <a:ea typeface="微软雅黑" pitchFamily="34" charset="-122"/>
              </a:rPr>
              <a:t>·</a:t>
            </a:r>
            <a:r>
              <a:rPr kumimoji="1" lang="zh-CN" altLang="en-US" dirty="0">
                <a:solidFill>
                  <a:schemeClr val="bg1"/>
                </a:solidFill>
                <a:latin typeface="微软雅黑" pitchFamily="34" charset="-122"/>
                <a:ea typeface="微软雅黑" pitchFamily="34" charset="-122"/>
              </a:rPr>
              <a:t>路德</a:t>
            </a:r>
            <a:r>
              <a:rPr kumimoji="1" lang="en-US" altLang="zh-CN" dirty="0">
                <a:solidFill>
                  <a:schemeClr val="bg1"/>
                </a:solidFill>
                <a:latin typeface="微软雅黑" pitchFamily="34" charset="-122"/>
                <a:ea typeface="微软雅黑" pitchFamily="34" charset="-122"/>
              </a:rPr>
              <a:t>·</a:t>
            </a:r>
            <a:r>
              <a:rPr kumimoji="1" lang="zh-CN" altLang="en-US" dirty="0">
                <a:solidFill>
                  <a:schemeClr val="bg1"/>
                </a:solidFill>
                <a:latin typeface="微软雅黑" pitchFamily="34" charset="-122"/>
                <a:ea typeface="微软雅黑" pitchFamily="34" charset="-122"/>
              </a:rPr>
              <a:t>金走在游行队伍的最前列（左四）</a:t>
            </a:r>
          </a:p>
        </p:txBody>
      </p:sp>
      <p:sp>
        <p:nvSpPr>
          <p:cNvPr id="7" name="矩形 6"/>
          <p:cNvSpPr/>
          <p:nvPr/>
        </p:nvSpPr>
        <p:spPr>
          <a:xfrm>
            <a:off x="280996" y="4444969"/>
            <a:ext cx="8584097" cy="1754326"/>
          </a:xfrm>
          <a:prstGeom prst="rect">
            <a:avLst/>
          </a:prstGeom>
        </p:spPr>
        <p:txBody>
          <a:bodyPr wrap="square">
            <a:spAutoFit/>
          </a:bodyPr>
          <a:lstStyle/>
          <a:p>
            <a:pPr>
              <a:lnSpc>
                <a:spcPct val="150000"/>
              </a:lnSpc>
            </a:pPr>
            <a:r>
              <a:rPr kumimoji="1" lang="en-US" altLang="zh-CN" dirty="0">
                <a:solidFill>
                  <a:schemeClr val="bg1"/>
                </a:solidFill>
                <a:latin typeface="微软雅黑" pitchFamily="34" charset="-122"/>
                <a:ea typeface="微软雅黑" pitchFamily="34" charset="-122"/>
              </a:rPr>
              <a:t>1963</a:t>
            </a:r>
            <a:r>
              <a:rPr kumimoji="1" lang="zh-CN" altLang="en-US" dirty="0">
                <a:solidFill>
                  <a:schemeClr val="bg1"/>
                </a:solidFill>
                <a:latin typeface="微软雅黑" pitchFamily="34" charset="-122"/>
                <a:ea typeface="微软雅黑" pitchFamily="34" charset="-122"/>
              </a:rPr>
              <a:t>年</a:t>
            </a:r>
            <a:r>
              <a:rPr kumimoji="1" lang="en-US" altLang="zh-CN" dirty="0">
                <a:solidFill>
                  <a:schemeClr val="bg1"/>
                </a:solidFill>
                <a:latin typeface="微软雅黑" pitchFamily="34" charset="-122"/>
                <a:ea typeface="微软雅黑" pitchFamily="34" charset="-122"/>
              </a:rPr>
              <a:t>8</a:t>
            </a:r>
            <a:r>
              <a:rPr kumimoji="1" lang="zh-CN" altLang="en-US" dirty="0">
                <a:solidFill>
                  <a:schemeClr val="bg1"/>
                </a:solidFill>
                <a:latin typeface="微软雅黑" pitchFamily="34" charset="-122"/>
                <a:ea typeface="微软雅黑" pitchFamily="34" charset="-122"/>
              </a:rPr>
              <a:t>月</a:t>
            </a:r>
            <a:r>
              <a:rPr kumimoji="1" lang="en-US" altLang="zh-CN" dirty="0">
                <a:solidFill>
                  <a:schemeClr val="bg1"/>
                </a:solidFill>
                <a:latin typeface="微软雅黑" pitchFamily="34" charset="-122"/>
                <a:ea typeface="微软雅黑" pitchFamily="34" charset="-122"/>
              </a:rPr>
              <a:t>23</a:t>
            </a:r>
            <a:r>
              <a:rPr kumimoji="1" lang="zh-CN" altLang="en-US" dirty="0">
                <a:solidFill>
                  <a:schemeClr val="bg1"/>
                </a:solidFill>
                <a:latin typeface="微软雅黑" pitchFamily="34" charset="-122"/>
                <a:ea typeface="微软雅黑" pitchFamily="34" charset="-122"/>
              </a:rPr>
              <a:t>日，金率领一支庞大的游行队伍向首都华盛顿进军，为全美国的黑人争取人权。他在林肯纪念堂前向</a:t>
            </a:r>
            <a:r>
              <a:rPr kumimoji="1" lang="en-US" altLang="zh-CN" dirty="0">
                <a:solidFill>
                  <a:schemeClr val="bg1"/>
                </a:solidFill>
                <a:latin typeface="微软雅黑" pitchFamily="34" charset="-122"/>
                <a:ea typeface="微软雅黑" pitchFamily="34" charset="-122"/>
              </a:rPr>
              <a:t>25</a:t>
            </a:r>
            <a:r>
              <a:rPr kumimoji="1" lang="zh-CN" altLang="en-US" dirty="0">
                <a:solidFill>
                  <a:schemeClr val="bg1"/>
                </a:solidFill>
                <a:latin typeface="微软雅黑" pitchFamily="34" charset="-122"/>
                <a:ea typeface="微软雅黑" pitchFamily="34" charset="-122"/>
              </a:rPr>
              <a:t>万人发表了著名演说“我有一个梦想”。当时，美国许多黑人没有投票权，种族隔离在美国各地十分盛行。金在</a:t>
            </a:r>
            <a:r>
              <a:rPr kumimoji="1" lang="en-US" altLang="zh-CN" dirty="0">
                <a:solidFill>
                  <a:schemeClr val="bg1"/>
                </a:solidFill>
                <a:latin typeface="微软雅黑" pitchFamily="34" charset="-122"/>
                <a:ea typeface="微软雅黑" pitchFamily="34" charset="-122"/>
              </a:rPr>
              <a:t>1968</a:t>
            </a:r>
            <a:r>
              <a:rPr kumimoji="1" lang="zh-CN" altLang="en-US" dirty="0">
                <a:solidFill>
                  <a:schemeClr val="bg1"/>
                </a:solidFill>
                <a:latin typeface="微软雅黑" pitchFamily="34" charset="-122"/>
                <a:ea typeface="微软雅黑" pitchFamily="34" charset="-122"/>
              </a:rPr>
              <a:t>年</a:t>
            </a:r>
            <a:r>
              <a:rPr kumimoji="1" lang="en-US" altLang="zh-CN" dirty="0">
                <a:solidFill>
                  <a:schemeClr val="bg1"/>
                </a:solidFill>
                <a:latin typeface="微软雅黑" pitchFamily="34" charset="-122"/>
                <a:ea typeface="微软雅黑" pitchFamily="34" charset="-122"/>
              </a:rPr>
              <a:t>4</a:t>
            </a:r>
            <a:r>
              <a:rPr kumimoji="1" lang="zh-CN" altLang="en-US" dirty="0">
                <a:solidFill>
                  <a:schemeClr val="bg1"/>
                </a:solidFill>
                <a:latin typeface="微软雅黑" pitchFamily="34" charset="-122"/>
                <a:ea typeface="微软雅黑" pitchFamily="34" charset="-122"/>
              </a:rPr>
              <a:t>月</a:t>
            </a:r>
            <a:r>
              <a:rPr kumimoji="1" lang="en-US" altLang="zh-CN" dirty="0">
                <a:solidFill>
                  <a:schemeClr val="bg1"/>
                </a:solidFill>
                <a:latin typeface="微软雅黑" pitchFamily="34" charset="-122"/>
                <a:ea typeface="微软雅黑" pitchFamily="34" charset="-122"/>
              </a:rPr>
              <a:t>4</a:t>
            </a:r>
            <a:r>
              <a:rPr kumimoji="1" lang="zh-CN" altLang="en-US" dirty="0">
                <a:solidFill>
                  <a:schemeClr val="bg1"/>
                </a:solidFill>
                <a:latin typeface="微软雅黑" pitchFamily="34" charset="-122"/>
                <a:ea typeface="微软雅黑" pitchFamily="34" charset="-122"/>
              </a:rPr>
              <a:t>日在田纳西州被暗杀。</a:t>
            </a:r>
            <a:endParaRPr lang="zh-CN" alt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0" y="4437112"/>
            <a:ext cx="7164288" cy="7857"/>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3131840" y="1381084"/>
            <a:ext cx="594320" cy="60775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768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ppt_y</p:attrName>
                                        </p:attrNameLst>
                                      </p:cBhvr>
                                      <p:tavLst>
                                        <p:tav tm="0">
                                          <p:val>
                                            <p:strVal val="#ppt_y+#ppt_h*1.125000"/>
                                          </p:val>
                                        </p:tav>
                                        <p:tav tm="100000">
                                          <p:val>
                                            <p:strVal val="#ppt_y"/>
                                          </p:val>
                                        </p:tav>
                                      </p:tavLst>
                                    </p:anim>
                                    <p:animEffect transition="in" filter="wipe(up)">
                                      <p:cBhvr>
                                        <p:cTn id="15" dur="500"/>
                                        <p:tgtEl>
                                          <p:spTgt spid="6"/>
                                        </p:tgtEl>
                                      </p:cBhvr>
                                    </p:animEffect>
                                  </p:childTnLst>
                                </p:cTn>
                              </p:par>
                            </p:childTnLst>
                          </p:cTn>
                        </p:par>
                        <p:par>
                          <p:cTn id="16" fill="hold">
                            <p:stCondLst>
                              <p:cond delay="1000"/>
                            </p:stCondLst>
                            <p:childTnLst>
                              <p:par>
                                <p:cTn id="17" presetID="1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up)">
                                      <p:cBhvr>
                                        <p:cTn id="20" dur="500"/>
                                        <p:tgtEl>
                                          <p:spTgt spid="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演讲现场</a:t>
            </a:r>
            <a:endParaRPr lang="zh-CN" altLang="en-US" sz="4000" dirty="0">
              <a:latin typeface="微软雅黑" pitchFamily="34" charset="-122"/>
              <a:ea typeface="微软雅黑"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80996" y="300810"/>
            <a:ext cx="8568952" cy="56356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4371308"/>
      </p:ext>
    </p:extLst>
  </p:cSld>
  <p:clrMapOvr>
    <a:masterClrMapping/>
  </p:clrMapOvr>
  <p:transition spd="slow" advTm="5000">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演讲现场</a:t>
            </a:r>
            <a:endParaRPr lang="zh-CN" altLang="en-US" sz="4000" dirty="0">
              <a:latin typeface="微软雅黑" pitchFamily="34" charset="-122"/>
              <a:ea typeface="微软雅黑" pitchFamily="34" charset="-122"/>
            </a:endParaRPr>
          </a:p>
        </p:txBody>
      </p:sp>
      <p:pic>
        <p:nvPicPr>
          <p:cNvPr id="3" name="图片 2"/>
          <p:cNvPicPr>
            <a:picLocks noChangeAspect="1"/>
          </p:cNvPicPr>
          <p:nvPr/>
        </p:nvPicPr>
        <p:blipFill rotWithShape="1">
          <a:blip r:embed="rId2" cstate="email">
            <a:extLst>
              <a:ext uri="{28A0092B-C50C-407E-A947-70E740481C1C}">
                <a14:useLocalDpi xmlns:a14="http://schemas.microsoft.com/office/drawing/2010/main"/>
              </a:ext>
            </a:extLst>
          </a:blip>
          <a:srcRect t="-1"/>
          <a:stretch/>
        </p:blipFill>
        <p:spPr>
          <a:xfrm>
            <a:off x="289380" y="836712"/>
            <a:ext cx="8552184" cy="45759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603009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grpId="0" nodeType="clickEffect">
                                  <p:stCondLst>
                                    <p:cond delay="4500"/>
                                  </p:stCondLst>
                                  <p:childTnLst>
                                    <p:anim calcmode="lin" valueType="num">
                                      <p:cBhvr additive="base">
                                        <p:cTn id="6" dur="500"/>
                                        <p:tgtEl>
                                          <p:spTgt spid="4"/>
                                        </p:tgtEl>
                                        <p:attrNameLst>
                                          <p:attrName>ppt_y</p:attrName>
                                        </p:attrNameLst>
                                      </p:cBhvr>
                                      <p:tavLst>
                                        <p:tav tm="0">
                                          <p:val>
                                            <p:strVal val="#ppt_y"/>
                                          </p:val>
                                        </p:tav>
                                        <p:tav tm="100000">
                                          <p:val>
                                            <p:strVal val="#ppt_y+#ppt_h*1.125000"/>
                                          </p:val>
                                        </p:tav>
                                      </p:tavLst>
                                    </p:anim>
                                    <p:animEffect transition="out" filter="wipe(down)">
                                      <p:cBhvr>
                                        <p:cTn id="7" dur="500"/>
                                        <p:tgtEl>
                                          <p:spTgt spid="4"/>
                                        </p:tgtEl>
                                      </p:cBhvr>
                                    </p:animEffect>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金的家庭</a:t>
            </a:r>
            <a:endParaRPr lang="zh-CN" altLang="en-US" sz="4000" dirty="0">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996" y="260648"/>
            <a:ext cx="8568952" cy="57079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245037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金的家庭</a:t>
            </a:r>
            <a:endParaRPr lang="zh-CN" altLang="en-US" sz="4000" dirty="0">
              <a:latin typeface="微软雅黑" pitchFamily="34" charset="-122"/>
              <a:ea typeface="微软雅黑"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996" y="260648"/>
            <a:ext cx="8568952" cy="56726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5884669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金的家庭</a:t>
            </a:r>
            <a:endParaRPr lang="zh-CN" altLang="en-US" sz="4000" dirty="0">
              <a:latin typeface="微软雅黑" pitchFamily="34" charset="-122"/>
              <a:ea typeface="微软雅黑" pitchFamily="34" charset="-122"/>
            </a:endParaRPr>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78526" y="251138"/>
            <a:ext cx="3773892" cy="57091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298826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金的家庭</a:t>
            </a:r>
            <a:endParaRPr lang="zh-CN" altLang="en-US" sz="4000" dirty="0">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0996" y="310885"/>
            <a:ext cx="8568953" cy="56840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8355062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你都认识这些人吗？</a:t>
            </a:r>
            <a:endParaRPr lang="zh-CN" altLang="en-US" sz="4000" dirty="0">
              <a:latin typeface="微软雅黑" pitchFamily="34" charset="-122"/>
              <a:ea typeface="微软雅黑" pitchFamily="34" charset="-122"/>
            </a:endParaRPr>
          </a:p>
        </p:txBody>
      </p:sp>
      <p:pic>
        <p:nvPicPr>
          <p:cNvPr id="3074" name="Picture 2" descr="C:\Documents and Settings\Administrator\桌面\MTE4MDAzNDEwNzQzMTY2NDc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260648"/>
            <a:ext cx="2736304" cy="2736304"/>
          </a:xfrm>
          <a:prstGeom prst="rect">
            <a:avLst/>
          </a:prstGeom>
          <a:ln w="88900" cap="sq" cmpd="thickThin">
            <a:solidFill>
              <a:srgbClr val="000000"/>
            </a:solidFill>
            <a:prstDash val="solid"/>
            <a:miter lim="800000"/>
          </a:ln>
          <a:effectLst>
            <a:innerShdw blurRad="76200">
              <a:srgbClr val="000000"/>
            </a:innerShdw>
          </a:effectLst>
        </p:spPr>
      </p:pic>
      <p:pic>
        <p:nvPicPr>
          <p:cNvPr id="3075" name="Picture 3" descr="C:\Documents and Settings\Administrator\桌面\t01c6e12b4813491dd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51920" y="260648"/>
            <a:ext cx="1964726" cy="2747214"/>
          </a:xfrm>
          <a:prstGeom prst="rect">
            <a:avLst/>
          </a:prstGeom>
          <a:ln w="88900" cap="sq" cmpd="thickThin">
            <a:solidFill>
              <a:srgbClr val="000000"/>
            </a:solidFill>
            <a:prstDash val="solid"/>
            <a:miter lim="800000"/>
          </a:ln>
          <a:effectLst>
            <a:innerShdw blurRad="76200">
              <a:srgbClr val="000000"/>
            </a:innerShdw>
          </a:effectLst>
        </p:spPr>
      </p:pic>
      <p:pic>
        <p:nvPicPr>
          <p:cNvPr id="3076" name="Picture 4" descr="C:\Documents and Settings\Administrator\桌面\t0118d1b2bcf61c3da0.jpg"/>
          <p:cNvPicPr>
            <a:picLocks noChangeAspect="1" noChangeArrowheads="1"/>
          </p:cNvPicPr>
          <p:nvPr/>
        </p:nvPicPr>
        <p:blipFill>
          <a:blip r:embed="rId4" cstate="print"/>
          <a:srcRect/>
          <a:stretch>
            <a:fillRect/>
          </a:stretch>
        </p:blipFill>
        <p:spPr bwMode="auto">
          <a:xfrm>
            <a:off x="6732240" y="260648"/>
            <a:ext cx="2088232" cy="2760884"/>
          </a:xfrm>
          <a:prstGeom prst="rect">
            <a:avLst/>
          </a:prstGeom>
          <a:ln w="88900" cap="sq" cmpd="thickThin">
            <a:solidFill>
              <a:srgbClr val="000000"/>
            </a:solidFill>
            <a:prstDash val="solid"/>
            <a:miter lim="800000"/>
          </a:ln>
          <a:effectLst>
            <a:innerShdw blurRad="76200">
              <a:srgbClr val="000000"/>
            </a:innerShdw>
          </a:effectLst>
        </p:spPr>
      </p:pic>
      <p:sp>
        <p:nvSpPr>
          <p:cNvPr id="10" name="TextBox 9"/>
          <p:cNvSpPr txBox="1"/>
          <p:nvPr/>
        </p:nvSpPr>
        <p:spPr>
          <a:xfrm>
            <a:off x="6732240" y="2636912"/>
            <a:ext cx="1164101"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哈里</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贝瑞</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1" name="TextBox 10"/>
          <p:cNvSpPr txBox="1"/>
          <p:nvPr/>
        </p:nvSpPr>
        <p:spPr>
          <a:xfrm>
            <a:off x="3779912" y="2636912"/>
            <a:ext cx="1394934"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摩根</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费尔曼</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2" name="TextBox 11"/>
          <p:cNvSpPr txBox="1"/>
          <p:nvPr/>
        </p:nvSpPr>
        <p:spPr>
          <a:xfrm>
            <a:off x="251520" y="2636912"/>
            <a:ext cx="1394934"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威尔</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史密斯</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077" name="Picture 5" descr="C:\Documents and Settings\Administrator\桌面\t01747801bea3e663f3.jpg"/>
          <p:cNvPicPr>
            <a:picLocks noChangeAspect="1" noChangeArrowheads="1"/>
          </p:cNvPicPr>
          <p:nvPr/>
        </p:nvPicPr>
        <p:blipFill>
          <a:blip r:embed="rId5" cstate="print"/>
          <a:srcRect/>
          <a:stretch>
            <a:fillRect/>
          </a:stretch>
        </p:blipFill>
        <p:spPr bwMode="auto">
          <a:xfrm>
            <a:off x="251520" y="3212976"/>
            <a:ext cx="2381250" cy="2819400"/>
          </a:xfrm>
          <a:prstGeom prst="rect">
            <a:avLst/>
          </a:prstGeom>
          <a:ln w="88900" cap="sq" cmpd="thickThin">
            <a:solidFill>
              <a:srgbClr val="000000"/>
            </a:solidFill>
            <a:prstDash val="solid"/>
            <a:miter lim="800000"/>
          </a:ln>
          <a:effectLst>
            <a:innerShdw blurRad="76200">
              <a:srgbClr val="000000"/>
            </a:innerShdw>
          </a:effectLst>
        </p:spPr>
      </p:pic>
      <p:sp>
        <p:nvSpPr>
          <p:cNvPr id="14" name="TextBox 13"/>
          <p:cNvSpPr txBox="1"/>
          <p:nvPr/>
        </p:nvSpPr>
        <p:spPr>
          <a:xfrm>
            <a:off x="251520" y="3212976"/>
            <a:ext cx="1394934"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迈克尔</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乔丹</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078" name="Picture 6" descr="C:\Documents and Settings\Administrator\桌面\t015f35bbb6d60ab1a2.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851920" y="3212976"/>
            <a:ext cx="1944814" cy="2808312"/>
          </a:xfrm>
          <a:prstGeom prst="rect">
            <a:avLst/>
          </a:prstGeom>
          <a:ln w="88900" cap="sq" cmpd="thickThin">
            <a:solidFill>
              <a:srgbClr val="000000"/>
            </a:solidFill>
            <a:prstDash val="solid"/>
            <a:miter lim="800000"/>
          </a:ln>
          <a:effectLst>
            <a:innerShdw blurRad="76200">
              <a:srgbClr val="000000"/>
            </a:innerShdw>
          </a:effectLst>
        </p:spPr>
      </p:pic>
      <p:sp>
        <p:nvSpPr>
          <p:cNvPr id="16" name="TextBox 15"/>
          <p:cNvSpPr txBox="1"/>
          <p:nvPr/>
        </p:nvSpPr>
        <p:spPr>
          <a:xfrm>
            <a:off x="3851920" y="3212976"/>
            <a:ext cx="1625766"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科比</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布莱恩特</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079" name="Picture 7" descr="C:\Documents and Settings\Administrator\桌面\t014cba97af6d3d95d3.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16216" y="3212976"/>
            <a:ext cx="2304257" cy="2813113"/>
          </a:xfrm>
          <a:prstGeom prst="rect">
            <a:avLst/>
          </a:prstGeom>
          <a:ln w="88900" cap="sq" cmpd="thickThin">
            <a:solidFill>
              <a:srgbClr val="000000"/>
            </a:solidFill>
            <a:prstDash val="solid"/>
            <a:miter lim="800000"/>
          </a:ln>
          <a:effectLst>
            <a:innerShdw blurRad="76200">
              <a:srgbClr val="000000"/>
            </a:innerShdw>
          </a:effectLst>
        </p:spPr>
      </p:pic>
      <p:sp>
        <p:nvSpPr>
          <p:cNvPr id="18" name="TextBox 17"/>
          <p:cNvSpPr txBox="1"/>
          <p:nvPr/>
        </p:nvSpPr>
        <p:spPr>
          <a:xfrm>
            <a:off x="6588224" y="3212976"/>
            <a:ext cx="1394934" cy="369332"/>
          </a:xfrm>
          <a:prstGeom prst="rect">
            <a:avLst/>
          </a:prstGeom>
          <a:noFill/>
        </p:spPr>
        <p:txBody>
          <a:bodyPr wrap="none" rtlCol="0">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凯文</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加内特</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5"/>
                                        </p:tgtEl>
                                        <p:attrNameLst>
                                          <p:attrName>ppt_x</p:attrName>
                                          <p:attrName>ppt_y</p:attrName>
                                        </p:attrNameLst>
                                      </p:cBhvr>
                                      <p:rCtr x="0" y="223"/>
                                    </p:animMotion>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fade">
                                      <p:cBhvr>
                                        <p:cTn id="14" dur="500"/>
                                        <p:tgtEl>
                                          <p:spTgt spid="3074"/>
                                        </p:tgtEl>
                                      </p:cBhvr>
                                    </p:animEffect>
                                  </p:childTnLst>
                                </p:cTn>
                              </p:par>
                              <p:par>
                                <p:cTn id="15" presetID="10" presetClass="entr" presetSubtype="0" fill="hold" nodeType="withEffect">
                                  <p:stCondLst>
                                    <p:cond delay="200"/>
                                  </p:stCondLst>
                                  <p:childTnLst>
                                    <p:set>
                                      <p:cBhvr>
                                        <p:cTn id="16" dur="1" fill="hold">
                                          <p:stCondLst>
                                            <p:cond delay="0"/>
                                          </p:stCondLst>
                                        </p:cTn>
                                        <p:tgtEl>
                                          <p:spTgt spid="3075"/>
                                        </p:tgtEl>
                                        <p:attrNameLst>
                                          <p:attrName>style.visibility</p:attrName>
                                        </p:attrNameLst>
                                      </p:cBhvr>
                                      <p:to>
                                        <p:strVal val="visible"/>
                                      </p:to>
                                    </p:set>
                                    <p:animEffect transition="in" filter="fade">
                                      <p:cBhvr>
                                        <p:cTn id="17" dur="500"/>
                                        <p:tgtEl>
                                          <p:spTgt spid="3075"/>
                                        </p:tgtEl>
                                      </p:cBhvr>
                                    </p:animEffect>
                                  </p:childTnLst>
                                </p:cTn>
                              </p:par>
                              <p:par>
                                <p:cTn id="18" presetID="10" presetClass="entr" presetSubtype="0" fill="hold" nodeType="withEffect">
                                  <p:stCondLst>
                                    <p:cond delay="400"/>
                                  </p:stCondLst>
                                  <p:childTnLst>
                                    <p:set>
                                      <p:cBhvr>
                                        <p:cTn id="19" dur="1" fill="hold">
                                          <p:stCondLst>
                                            <p:cond delay="0"/>
                                          </p:stCondLst>
                                        </p:cTn>
                                        <p:tgtEl>
                                          <p:spTgt spid="3076"/>
                                        </p:tgtEl>
                                        <p:attrNameLst>
                                          <p:attrName>style.visibility</p:attrName>
                                        </p:attrNameLst>
                                      </p:cBhvr>
                                      <p:to>
                                        <p:strVal val="visible"/>
                                      </p:to>
                                    </p:set>
                                    <p:animEffect transition="in" filter="fade">
                                      <p:cBhvr>
                                        <p:cTn id="20" dur="500"/>
                                        <p:tgtEl>
                                          <p:spTgt spid="3076"/>
                                        </p:tgtEl>
                                      </p:cBhvr>
                                    </p:animEffect>
                                  </p:childTnLst>
                                </p:cTn>
                              </p:par>
                              <p:par>
                                <p:cTn id="21" presetID="10" presetClass="entr" presetSubtype="0" fill="hold" nodeType="withEffect">
                                  <p:stCondLst>
                                    <p:cond delay="600"/>
                                  </p:stCondLst>
                                  <p:childTnLst>
                                    <p:set>
                                      <p:cBhvr>
                                        <p:cTn id="22" dur="1" fill="hold">
                                          <p:stCondLst>
                                            <p:cond delay="0"/>
                                          </p:stCondLst>
                                        </p:cTn>
                                        <p:tgtEl>
                                          <p:spTgt spid="3077"/>
                                        </p:tgtEl>
                                        <p:attrNameLst>
                                          <p:attrName>style.visibility</p:attrName>
                                        </p:attrNameLst>
                                      </p:cBhvr>
                                      <p:to>
                                        <p:strVal val="visible"/>
                                      </p:to>
                                    </p:set>
                                    <p:animEffect transition="in" filter="fade">
                                      <p:cBhvr>
                                        <p:cTn id="23" dur="500"/>
                                        <p:tgtEl>
                                          <p:spTgt spid="3077"/>
                                        </p:tgtEl>
                                      </p:cBhvr>
                                    </p:animEffect>
                                  </p:childTnLst>
                                </p:cTn>
                              </p:par>
                              <p:par>
                                <p:cTn id="24" presetID="10" presetClass="entr" presetSubtype="0" fill="hold" nodeType="withEffect">
                                  <p:stCondLst>
                                    <p:cond delay="800"/>
                                  </p:stCondLst>
                                  <p:childTnLst>
                                    <p:set>
                                      <p:cBhvr>
                                        <p:cTn id="25" dur="1" fill="hold">
                                          <p:stCondLst>
                                            <p:cond delay="0"/>
                                          </p:stCondLst>
                                        </p:cTn>
                                        <p:tgtEl>
                                          <p:spTgt spid="3078"/>
                                        </p:tgtEl>
                                        <p:attrNameLst>
                                          <p:attrName>style.visibility</p:attrName>
                                        </p:attrNameLst>
                                      </p:cBhvr>
                                      <p:to>
                                        <p:strVal val="visible"/>
                                      </p:to>
                                    </p:set>
                                    <p:animEffect transition="in" filter="fade">
                                      <p:cBhvr>
                                        <p:cTn id="26" dur="500"/>
                                        <p:tgtEl>
                                          <p:spTgt spid="3078"/>
                                        </p:tgtEl>
                                      </p:cBhvr>
                                    </p:animEffect>
                                  </p:childTnLst>
                                </p:cTn>
                              </p:par>
                              <p:par>
                                <p:cTn id="27" presetID="10" presetClass="entr" presetSubtype="0" fill="hold" nodeType="withEffect">
                                  <p:stCondLst>
                                    <p:cond delay="1000"/>
                                  </p:stCondLst>
                                  <p:childTnLst>
                                    <p:set>
                                      <p:cBhvr>
                                        <p:cTn id="28" dur="1" fill="hold">
                                          <p:stCondLst>
                                            <p:cond delay="0"/>
                                          </p:stCondLst>
                                        </p:cTn>
                                        <p:tgtEl>
                                          <p:spTgt spid="3079"/>
                                        </p:tgtEl>
                                        <p:attrNameLst>
                                          <p:attrName>style.visibility</p:attrName>
                                        </p:attrNameLst>
                                      </p:cBhvr>
                                      <p:to>
                                        <p:strVal val="visible"/>
                                      </p:to>
                                    </p:set>
                                    <p:animEffect transition="in" filter="fade">
                                      <p:cBhvr>
                                        <p:cTn id="29" dur="500"/>
                                        <p:tgtEl>
                                          <p:spTgt spid="307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p:bldP spid="11" grpId="0"/>
      <p:bldP spid="12" grpId="0"/>
      <p:bldP spid="14" grpId="0"/>
      <p:bldP spid="16"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金的家庭</a:t>
            </a:r>
            <a:endParaRPr lang="zh-CN" altLang="en-US" sz="4000" dirty="0">
              <a:latin typeface="微软雅黑" pitchFamily="34" charset="-122"/>
              <a:ea typeface="微软雅黑" pitchFamily="34" charset="-122"/>
            </a:endParaRPr>
          </a:p>
        </p:txBody>
      </p:sp>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tretch>
            <a:fillRect/>
          </a:stretch>
        </p:blipFill>
        <p:spPr>
          <a:xfrm>
            <a:off x="280996" y="260648"/>
            <a:ext cx="8568952" cy="56658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7772011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xit" presetSubtype="4" fill="hold" grpId="0" nodeType="afterEffect">
                                  <p:stCondLst>
                                    <p:cond delay="4500"/>
                                  </p:stCondLst>
                                  <p:childTnLst>
                                    <p:anim calcmode="lin" valueType="num">
                                      <p:cBhvr additive="base">
                                        <p:cTn id="6" dur="500"/>
                                        <p:tgtEl>
                                          <p:spTgt spid="4"/>
                                        </p:tgtEl>
                                        <p:attrNameLst>
                                          <p:attrName>ppt_y</p:attrName>
                                        </p:attrNameLst>
                                      </p:cBhvr>
                                      <p:tavLst>
                                        <p:tav tm="0">
                                          <p:val>
                                            <p:strVal val="#ppt_y"/>
                                          </p:val>
                                        </p:tav>
                                        <p:tav tm="100000">
                                          <p:val>
                                            <p:strVal val="#ppt_y+#ppt_h*1.125000"/>
                                          </p:val>
                                        </p:tav>
                                      </p:tavLst>
                                    </p:anim>
                                    <p:animEffect transition="out" filter="wipe(down)">
                                      <p:cBhvr>
                                        <p:cTn id="7" dur="500"/>
                                        <p:tgtEl>
                                          <p:spTgt spid="4"/>
                                        </p:tgtEl>
                                      </p:cBhvr>
                                    </p:animEffect>
                                    <p:set>
                                      <p:cBhvr>
                                        <p:cTn id="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2" name="Picture 2" descr="我有一个梦想的相关图片6"/>
          <p:cNvPicPr>
            <a:picLocks noGrp="1" noChangeAspect="1" noChangeArrowheads="1"/>
          </p:cNvPicPr>
          <p:nvPr>
            <p:ph/>
          </p:nvPr>
        </p:nvPicPr>
        <p:blipFill>
          <a:blip r:embed="rId2">
            <a:extLst>
              <a:ext uri="{28A0092B-C50C-407E-A947-70E740481C1C}">
                <a14:useLocalDpi xmlns:a14="http://schemas.microsoft.com/office/drawing/2010/main"/>
              </a:ext>
            </a:extLst>
          </a:blip>
          <a:srcRect/>
          <a:stretch>
            <a:fillRect/>
          </a:stretch>
        </p:blipFill>
        <p:spPr>
          <a:xfrm>
            <a:off x="1248467" y="188640"/>
            <a:ext cx="6634010" cy="47837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a:t>
            </a:r>
            <a:endParaRPr lang="zh-CN" altLang="en-US" sz="4000" dirty="0">
              <a:latin typeface="微软雅黑" pitchFamily="34" charset="-122"/>
              <a:ea typeface="微软雅黑" pitchFamily="34" charset="-122"/>
            </a:endParaRPr>
          </a:p>
        </p:txBody>
      </p:sp>
      <p:sp>
        <p:nvSpPr>
          <p:cNvPr id="4" name="Rectangle 3"/>
          <p:cNvSpPr>
            <a:spLocks noChangeArrowheads="1"/>
          </p:cNvSpPr>
          <p:nvPr/>
        </p:nvSpPr>
        <p:spPr bwMode="auto">
          <a:xfrm>
            <a:off x="280996" y="5157192"/>
            <a:ext cx="8568952"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800" dirty="0">
                <a:solidFill>
                  <a:schemeClr val="bg1"/>
                </a:solidFill>
                <a:latin typeface="微软雅黑" pitchFamily="34" charset="-122"/>
                <a:ea typeface="微软雅黑" pitchFamily="34" charset="-122"/>
              </a:rPr>
              <a:t>1968</a:t>
            </a:r>
            <a:r>
              <a:rPr lang="zh-CN" altLang="en-US" sz="2800" dirty="0">
                <a:solidFill>
                  <a:schemeClr val="bg1"/>
                </a:solidFill>
                <a:latin typeface="微软雅黑" pitchFamily="34" charset="-122"/>
                <a:ea typeface="微软雅黑" pitchFamily="34" charset="-122"/>
              </a:rPr>
              <a:t>年</a:t>
            </a:r>
            <a:r>
              <a:rPr lang="en-US" altLang="zh-CN" sz="2800" dirty="0">
                <a:solidFill>
                  <a:schemeClr val="bg1"/>
                </a:solidFill>
                <a:latin typeface="微软雅黑" pitchFamily="34" charset="-122"/>
                <a:ea typeface="微软雅黑" pitchFamily="34" charset="-122"/>
              </a:rPr>
              <a:t>4</a:t>
            </a:r>
            <a:r>
              <a:rPr lang="zh-CN" altLang="en-US" sz="2800" dirty="0">
                <a:solidFill>
                  <a:schemeClr val="bg1"/>
                </a:solidFill>
                <a:latin typeface="微软雅黑" pitchFamily="34" charset="-122"/>
                <a:ea typeface="微软雅黑" pitchFamily="34" charset="-122"/>
              </a:rPr>
              <a:t>月</a:t>
            </a:r>
            <a:r>
              <a:rPr lang="en-US" altLang="zh-CN" sz="2800" dirty="0">
                <a:solidFill>
                  <a:schemeClr val="bg1"/>
                </a:solidFill>
                <a:latin typeface="微软雅黑" pitchFamily="34" charset="-122"/>
                <a:ea typeface="微软雅黑" pitchFamily="34" charset="-122"/>
              </a:rPr>
              <a:t>3</a:t>
            </a:r>
            <a:r>
              <a:rPr lang="zh-CN" altLang="en-US" sz="2800" dirty="0">
                <a:solidFill>
                  <a:schemeClr val="bg1"/>
                </a:solidFill>
                <a:latin typeface="微软雅黑" pitchFamily="34" charset="-122"/>
                <a:ea typeface="微软雅黑" pitchFamily="34" charset="-122"/>
              </a:rPr>
              <a:t>日马丁</a:t>
            </a:r>
            <a:r>
              <a:rPr lang="en-US" altLang="zh-CN" sz="2800" dirty="0">
                <a:solidFill>
                  <a:schemeClr val="bg1"/>
                </a:solidFill>
                <a:latin typeface="微软雅黑" pitchFamily="34" charset="-122"/>
                <a:ea typeface="微软雅黑" pitchFamily="34" charset="-122"/>
              </a:rPr>
              <a:t>·</a:t>
            </a:r>
            <a:r>
              <a:rPr lang="zh-CN" altLang="en-US" sz="2800" dirty="0">
                <a:solidFill>
                  <a:schemeClr val="bg1"/>
                </a:solidFill>
                <a:latin typeface="微软雅黑" pitchFamily="34" charset="-122"/>
                <a:ea typeface="微软雅黑" pitchFamily="34" charset="-122"/>
              </a:rPr>
              <a:t>路德</a:t>
            </a:r>
            <a:r>
              <a:rPr lang="en-US" altLang="zh-CN" sz="2800" dirty="0">
                <a:solidFill>
                  <a:schemeClr val="bg1"/>
                </a:solidFill>
                <a:latin typeface="微软雅黑" pitchFamily="34" charset="-122"/>
                <a:ea typeface="微软雅黑" pitchFamily="34" charset="-122"/>
              </a:rPr>
              <a:t>·</a:t>
            </a:r>
            <a:r>
              <a:rPr lang="zh-CN" altLang="en-US" sz="2800" dirty="0">
                <a:solidFill>
                  <a:schemeClr val="bg1"/>
                </a:solidFill>
                <a:latin typeface="微软雅黑" pitchFamily="34" charset="-122"/>
                <a:ea typeface="微软雅黑" pitchFamily="34" charset="-122"/>
              </a:rPr>
              <a:t>金（右二）在遇刺前一天还和其他领导人在一起</a:t>
            </a:r>
          </a:p>
        </p:txBody>
      </p:sp>
      <p:sp>
        <p:nvSpPr>
          <p:cNvPr id="5" name="椭圆 4"/>
          <p:cNvSpPr/>
          <p:nvPr/>
        </p:nvSpPr>
        <p:spPr>
          <a:xfrm>
            <a:off x="5220072" y="1556792"/>
            <a:ext cx="864096" cy="85852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2321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3" name="矩形 2"/>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马丁</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路德</a:t>
            </a:r>
            <a:r>
              <a:rPr lang="en-US" altLang="zh-CN" sz="4000" dirty="0" smtClean="0">
                <a:latin typeface="微软雅黑" pitchFamily="34" charset="-122"/>
                <a:ea typeface="微软雅黑" pitchFamily="34" charset="-122"/>
              </a:rPr>
              <a:t>·</a:t>
            </a:r>
            <a:r>
              <a:rPr lang="zh-CN" altLang="en-US" sz="4000" dirty="0" smtClean="0">
                <a:latin typeface="微软雅黑" pitchFamily="34" charset="-122"/>
                <a:ea typeface="微软雅黑" pitchFamily="34" charset="-122"/>
              </a:rPr>
              <a:t>金</a:t>
            </a:r>
            <a:endParaRPr lang="zh-CN" altLang="en-US" sz="4000" dirty="0">
              <a:latin typeface="微软雅黑" pitchFamily="34" charset="-122"/>
              <a:ea typeface="微软雅黑" pitchFamily="34" charset="-122"/>
            </a:endParaRPr>
          </a:p>
        </p:txBody>
      </p:sp>
      <p:sp>
        <p:nvSpPr>
          <p:cNvPr id="7" name="Rectangle 2"/>
          <p:cNvSpPr>
            <a:spLocks noChangeArrowheads="1"/>
          </p:cNvSpPr>
          <p:nvPr/>
        </p:nvSpPr>
        <p:spPr bwMode="auto">
          <a:xfrm>
            <a:off x="280996" y="5157192"/>
            <a:ext cx="856895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800" dirty="0">
                <a:solidFill>
                  <a:schemeClr val="bg1"/>
                </a:solidFill>
                <a:latin typeface="微软雅黑" pitchFamily="34" charset="-122"/>
                <a:ea typeface="微软雅黑" pitchFamily="34" charset="-122"/>
              </a:rPr>
              <a:t>1968</a:t>
            </a:r>
            <a:r>
              <a:rPr kumimoji="1" lang="zh-CN" altLang="en-US" sz="2800" dirty="0">
                <a:solidFill>
                  <a:schemeClr val="bg1"/>
                </a:solidFill>
                <a:latin typeface="微软雅黑" pitchFamily="34" charset="-122"/>
                <a:ea typeface="微软雅黑" pitchFamily="34" charset="-122"/>
              </a:rPr>
              <a:t>年</a:t>
            </a:r>
            <a:r>
              <a:rPr kumimoji="1" lang="en-US" altLang="zh-CN" sz="2800" dirty="0">
                <a:solidFill>
                  <a:schemeClr val="bg1"/>
                </a:solidFill>
                <a:latin typeface="微软雅黑" pitchFamily="34" charset="-122"/>
                <a:ea typeface="微软雅黑" pitchFamily="34" charset="-122"/>
              </a:rPr>
              <a:t>4</a:t>
            </a:r>
            <a:r>
              <a:rPr kumimoji="1" lang="zh-CN" altLang="en-US" sz="2800" dirty="0">
                <a:solidFill>
                  <a:schemeClr val="bg1"/>
                </a:solidFill>
                <a:latin typeface="微软雅黑" pitchFamily="34" charset="-122"/>
                <a:ea typeface="微软雅黑" pitchFamily="34" charset="-122"/>
              </a:rPr>
              <a:t>月</a:t>
            </a:r>
            <a:r>
              <a:rPr kumimoji="1" lang="en-US" altLang="zh-CN" sz="2800" dirty="0">
                <a:solidFill>
                  <a:schemeClr val="bg1"/>
                </a:solidFill>
                <a:latin typeface="微软雅黑" pitchFamily="34" charset="-122"/>
                <a:ea typeface="微软雅黑" pitchFamily="34" charset="-122"/>
              </a:rPr>
              <a:t>4</a:t>
            </a:r>
            <a:r>
              <a:rPr kumimoji="1" lang="zh-CN" altLang="en-US" sz="2800" dirty="0">
                <a:solidFill>
                  <a:schemeClr val="bg1"/>
                </a:solidFill>
                <a:latin typeface="微软雅黑" pitchFamily="34" charset="-122"/>
                <a:ea typeface="微软雅黑" pitchFamily="34" charset="-122"/>
              </a:rPr>
              <a:t>日，马丁</a:t>
            </a:r>
            <a:r>
              <a:rPr kumimoji="1" lang="en-US" altLang="zh-CN" sz="2800" dirty="0">
                <a:solidFill>
                  <a:schemeClr val="bg1"/>
                </a:solidFill>
                <a:latin typeface="微软雅黑" pitchFamily="34" charset="-122"/>
                <a:ea typeface="微软雅黑" pitchFamily="34" charset="-122"/>
              </a:rPr>
              <a:t>·</a:t>
            </a:r>
            <a:r>
              <a:rPr kumimoji="1" lang="zh-CN" altLang="en-US" sz="2800" dirty="0">
                <a:solidFill>
                  <a:schemeClr val="bg1"/>
                </a:solidFill>
                <a:latin typeface="微软雅黑" pitchFamily="34" charset="-122"/>
                <a:ea typeface="微软雅黑" pitchFamily="34" charset="-122"/>
              </a:rPr>
              <a:t>路德</a:t>
            </a:r>
            <a:r>
              <a:rPr kumimoji="1" lang="en-US" altLang="zh-CN" sz="2800" dirty="0">
                <a:solidFill>
                  <a:schemeClr val="bg1"/>
                </a:solidFill>
                <a:latin typeface="微软雅黑" pitchFamily="34" charset="-122"/>
                <a:ea typeface="微软雅黑" pitchFamily="34" charset="-122"/>
              </a:rPr>
              <a:t>·</a:t>
            </a:r>
            <a:r>
              <a:rPr kumimoji="1" lang="zh-CN" altLang="en-US" sz="2800" dirty="0">
                <a:solidFill>
                  <a:schemeClr val="bg1"/>
                </a:solidFill>
                <a:latin typeface="微软雅黑" pitchFamily="34" charset="-122"/>
                <a:ea typeface="微软雅黑" pitchFamily="34" charset="-122"/>
              </a:rPr>
              <a:t>金在旅馆的阳台上遇害。他的同事们急忙呼救，并一起向打枪的方向指去。 </a:t>
            </a:r>
          </a:p>
        </p:txBody>
      </p:sp>
      <p:pic>
        <p:nvPicPr>
          <p:cNvPr id="8" name="Picture 3" descr="图片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0787" y="476672"/>
            <a:ext cx="8568952" cy="43146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圆角矩形 8"/>
          <p:cNvSpPr/>
          <p:nvPr/>
        </p:nvSpPr>
        <p:spPr>
          <a:xfrm rot="1371968">
            <a:off x="-334009" y="2399455"/>
            <a:ext cx="5976664" cy="1803095"/>
          </a:xfrm>
          <a:prstGeom prst="roundRect">
            <a:avLst/>
          </a:prstGeom>
          <a:noFill/>
          <a:ln w="508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b="1" dirty="0" smtClean="0">
                <a:solidFill>
                  <a:srgbClr val="FF0000"/>
                </a:solidFill>
                <a:latin typeface="Algerian" pitchFamily="82" charset="0"/>
                <a:ea typeface="微软雅黑" pitchFamily="34" charset="-122"/>
              </a:rPr>
              <a:t>He died</a:t>
            </a:r>
            <a:endParaRPr lang="zh-CN" altLang="en-US" sz="9600" b="1" dirty="0">
              <a:solidFill>
                <a:srgbClr val="FF0000"/>
              </a:solidFill>
              <a:latin typeface="Algerian" pitchFamily="82" charset="0"/>
              <a:ea typeface="微软雅黑" pitchFamily="34" charset="-122"/>
            </a:endParaRPr>
          </a:p>
        </p:txBody>
      </p:sp>
    </p:spTree>
    <p:extLst>
      <p:ext uri="{BB962C8B-B14F-4D97-AF65-F5344CB8AC3E}">
        <p14:creationId xmlns:p14="http://schemas.microsoft.com/office/powerpoint/2010/main" val="968699428"/>
      </p:ext>
    </p:extLst>
  </p:cSld>
  <p:clrMapOvr>
    <a:masterClrMapping/>
  </p:clrMapOvr>
  <mc:AlternateContent xmlns:mc="http://schemas.openxmlformats.org/markup-compatibility/2006" xmlns:p14="http://schemas.microsoft.com/office/powerpoint/2010/main">
    <mc:Choice Requires="p14">
      <p:transition spd="slow">
        <p14:flash/>
        <p:sndAc>
          <p:stSnd>
            <p:snd r:embed="rId2" name="camera.wav"/>
          </p:stSnd>
        </p:sndAc>
      </p:transition>
    </mc:Choice>
    <mc:Fallback xmlns="">
      <p:transition spd="slow">
        <p:fade/>
        <p:sndAc>
          <p:stSnd>
            <p:snd r:embed="rId5" name="camera.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subTnLst>
                                    <p:audio>
                                      <p:cMediaNode vol="100000">
                                        <p:cTn display="0" masterRel="sameClick">
                                          <p:stCondLst>
                                            <p:cond evt="begin" delay="0">
                                              <p:tn val="5"/>
                                            </p:cond>
                                          </p:stCondLst>
                                          <p:endCondLst>
                                            <p:cond evt="onStopAudio" delay="0">
                                              <p:tgtEl>
                                                <p:sldTgt/>
                                              </p:tgtEl>
                                            </p:cond>
                                          </p:endCondLst>
                                        </p:cTn>
                                        <p:tgtEl>
                                          <p:sndTgt r:embed="rId3"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什么是梦想？</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432619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827584" y="476672"/>
            <a:ext cx="1944216" cy="1107996"/>
          </a:xfrm>
          <a:prstGeom prst="rect">
            <a:avLst/>
          </a:prstGeom>
          <a:noFill/>
        </p:spPr>
        <p:txBody>
          <a:bodyPr wrap="square" rtlCol="0">
            <a:spAutoFit/>
          </a:bodyPr>
          <a:lstStyle/>
          <a:p>
            <a:r>
              <a:rPr lang="zh-CN" altLang="en-US" sz="6600" dirty="0" smtClean="0">
                <a:solidFill>
                  <a:schemeClr val="bg1"/>
                </a:solidFill>
                <a:latin typeface="微软雅黑" pitchFamily="34" charset="-122"/>
                <a:ea typeface="微软雅黑" pitchFamily="34" charset="-122"/>
              </a:rPr>
              <a:t>梦想</a:t>
            </a:r>
            <a:endParaRPr lang="zh-CN" altLang="en-US" sz="6600" dirty="0">
              <a:solidFill>
                <a:schemeClr val="bg1"/>
              </a:solidFill>
              <a:latin typeface="微软雅黑" pitchFamily="34" charset="-122"/>
              <a:ea typeface="微软雅黑" pitchFamily="34" charset="-122"/>
            </a:endParaRPr>
          </a:p>
        </p:txBody>
      </p:sp>
      <p:sp>
        <p:nvSpPr>
          <p:cNvPr id="6" name="TextBox 5"/>
          <p:cNvSpPr txBox="1"/>
          <p:nvPr/>
        </p:nvSpPr>
        <p:spPr>
          <a:xfrm>
            <a:off x="2798344" y="245840"/>
            <a:ext cx="3195105" cy="1569660"/>
          </a:xfrm>
          <a:prstGeom prst="rect">
            <a:avLst/>
          </a:prstGeom>
          <a:noFill/>
        </p:spPr>
        <p:txBody>
          <a:bodyPr wrap="none" rtlCol="0">
            <a:spAutoFit/>
          </a:bodyPr>
          <a:lstStyle/>
          <a:p>
            <a:r>
              <a:rPr lang="zh-CN" altLang="en-US" sz="9600" dirty="0" smtClean="0">
                <a:solidFill>
                  <a:schemeClr val="bg1"/>
                </a:solidFill>
                <a:latin typeface="微软雅黑" pitchFamily="34" charset="-122"/>
                <a:ea typeface="微软雅黑" pitchFamily="34" charset="-122"/>
              </a:rPr>
              <a:t>是</a:t>
            </a:r>
            <a:r>
              <a:rPr lang="en-US" altLang="zh-CN" sz="9600" dirty="0" smtClean="0">
                <a:solidFill>
                  <a:schemeClr val="bg1"/>
                </a:solidFill>
                <a:latin typeface="微软雅黑" pitchFamily="34" charset="-122"/>
                <a:ea typeface="微软雅黑" pitchFamily="34" charset="-122"/>
              </a:rPr>
              <a:t>......</a:t>
            </a:r>
            <a:endParaRPr lang="zh-CN" altLang="en-US" sz="9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9294749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750" fill="hold"/>
                                        <p:tgtEl>
                                          <p:spTgt spid="5"/>
                                        </p:tgtEl>
                                        <p:attrNameLst>
                                          <p:attrName>ppt_x</p:attrName>
                                        </p:attrNameLst>
                                      </p:cBhvr>
                                      <p:tavLst>
                                        <p:tav tm="0">
                                          <p:val>
                                            <p:strVal val="0-#ppt_w/2"/>
                                          </p:val>
                                        </p:tav>
                                        <p:tav tm="100000">
                                          <p:val>
                                            <p:strVal val="#ppt_x"/>
                                          </p:val>
                                        </p:tav>
                                      </p:tavLst>
                                    </p:anim>
                                    <p:anim calcmode="lin" valueType="num">
                                      <p:cBhvr additive="base">
                                        <p:cTn id="8" dur="175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75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2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什么是梦想？</a:t>
            </a:r>
            <a:endParaRPr lang="zh-CN" altLang="en-US" sz="4000" dirty="0">
              <a:latin typeface="微软雅黑" pitchFamily="34" charset="-122"/>
              <a:ea typeface="微软雅黑" pitchFamily="34" charset="-122"/>
            </a:endParaRPr>
          </a:p>
        </p:txBody>
      </p:sp>
      <p:sp>
        <p:nvSpPr>
          <p:cNvPr id="3" name="Rectangle 3"/>
          <p:cNvSpPr txBox="1">
            <a:spLocks noChangeArrowheads="1"/>
          </p:cNvSpPr>
          <p:nvPr/>
        </p:nvSpPr>
        <p:spPr>
          <a:xfrm>
            <a:off x="280996" y="332656"/>
            <a:ext cx="8610600" cy="20162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40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endParaRPr lang="zh-CN" altLang="en-US" sz="40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 name="矩形 4"/>
          <p:cNvSpPr/>
          <p:nvPr/>
        </p:nvSpPr>
        <p:spPr>
          <a:xfrm>
            <a:off x="280996" y="1196752"/>
            <a:ext cx="8610600" cy="3456384"/>
          </a:xfrm>
          <a:prstGeom prst="rect">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48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梦想</a:t>
            </a:r>
            <a:r>
              <a:rPr lang="zh-CN" altLang="en-US" sz="48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是一个美好的期望 ，可以通过一定的方式和途径，通过自己的努力和拼搏成为</a:t>
            </a:r>
            <a:r>
              <a:rPr lang="zh-CN" altLang="en-US" sz="48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现实</a:t>
            </a:r>
            <a:endParaRPr lang="zh-CN" altLang="en-US" sz="48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1142568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什么是梦想？</a:t>
            </a:r>
            <a:endParaRPr lang="zh-CN" altLang="en-US" sz="4000" dirty="0">
              <a:latin typeface="微软雅黑" pitchFamily="34" charset="-122"/>
              <a:ea typeface="微软雅黑" pitchFamily="34" charset="-122"/>
            </a:endParaRPr>
          </a:p>
        </p:txBody>
      </p:sp>
      <p:sp>
        <p:nvSpPr>
          <p:cNvPr id="3" name="Rectangle 3"/>
          <p:cNvSpPr txBox="1">
            <a:spLocks noChangeArrowheads="1"/>
          </p:cNvSpPr>
          <p:nvPr/>
        </p:nvSpPr>
        <p:spPr>
          <a:xfrm>
            <a:off x="280996" y="332656"/>
            <a:ext cx="8610600" cy="201622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40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endParaRPr lang="zh-CN" altLang="en-US" sz="40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5" name="矩形 4"/>
          <p:cNvSpPr/>
          <p:nvPr/>
        </p:nvSpPr>
        <p:spPr>
          <a:xfrm>
            <a:off x="280996" y="836712"/>
            <a:ext cx="8610600" cy="4824536"/>
          </a:xfrm>
          <a:prstGeom prst="rect">
            <a:avLst/>
          </a:pr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48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梦想</a:t>
            </a:r>
            <a:r>
              <a:rPr lang="zh-CN" altLang="en-US" sz="48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最大的意义是给予人们一个方向，一个目标。如果只把梦想当做梦，那么这样的人生可以说没有什么亮点。梦想使人伟大，人的伟大就是把梦想作为目标来执着的追求</a:t>
            </a:r>
            <a:r>
              <a:rPr lang="zh-CN" altLang="en-US" sz="48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endParaRPr lang="zh-CN" altLang="en-US" sz="48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408683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a:latin typeface="微软雅黑" pitchFamily="34" charset="-122"/>
                <a:ea typeface="微软雅黑" pitchFamily="34" charset="-122"/>
              </a:rPr>
              <a:t>检查预习</a:t>
            </a:r>
          </a:p>
        </p:txBody>
      </p:sp>
    </p:spTree>
    <p:extLst>
      <p:ext uri="{BB962C8B-B14F-4D97-AF65-F5344CB8AC3E}">
        <p14:creationId xmlns:p14="http://schemas.microsoft.com/office/powerpoint/2010/main" val="133962326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5"/>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检查预习</a:t>
            </a:r>
            <a:endParaRPr lang="zh-CN" altLang="en-US" sz="4000" dirty="0">
              <a:latin typeface="微软雅黑" pitchFamily="34" charset="-122"/>
              <a:ea typeface="微软雅黑" pitchFamily="34" charset="-122"/>
            </a:endParaRPr>
          </a:p>
        </p:txBody>
      </p:sp>
      <p:sp>
        <p:nvSpPr>
          <p:cNvPr id="6" name="矩形 5"/>
          <p:cNvSpPr/>
          <p:nvPr/>
        </p:nvSpPr>
        <p:spPr>
          <a:xfrm>
            <a:off x="280996" y="960292"/>
            <a:ext cx="3070071" cy="646331"/>
          </a:xfrm>
          <a:prstGeom prst="rect">
            <a:avLst/>
          </a:prstGeom>
        </p:spPr>
        <p:txBody>
          <a:bodyPr wrap="none">
            <a:spAutoFit/>
          </a:bodyPr>
          <a:lstStyle/>
          <a:p>
            <a:pPr marL="571500" indent="-571500">
              <a:buFont typeface="Arial" pitchFamily="34" charset="0"/>
              <a:buChar char="•"/>
            </a:pPr>
            <a:r>
              <a:rPr lang="zh-CN" altLang="en-US" sz="3600" dirty="0" smtClean="0">
                <a:solidFill>
                  <a:schemeClr val="bg1"/>
                </a:solidFill>
                <a:latin typeface="微软雅黑" pitchFamily="34" charset="-122"/>
                <a:ea typeface="微软雅黑" pitchFamily="34" charset="-122"/>
              </a:rPr>
              <a:t>骇人听闻：</a:t>
            </a:r>
            <a:endParaRPr lang="zh-CN" altLang="en-US" sz="3600" dirty="0">
              <a:solidFill>
                <a:schemeClr val="bg1"/>
              </a:solidFill>
              <a:latin typeface="微软雅黑" pitchFamily="34" charset="-122"/>
              <a:ea typeface="微软雅黑" pitchFamily="34" charset="-122"/>
            </a:endParaRPr>
          </a:p>
        </p:txBody>
      </p:sp>
      <p:sp>
        <p:nvSpPr>
          <p:cNvPr id="7" name="矩形 6"/>
          <p:cNvSpPr/>
          <p:nvPr/>
        </p:nvSpPr>
        <p:spPr>
          <a:xfrm>
            <a:off x="280994" y="1606623"/>
            <a:ext cx="3070071" cy="646331"/>
          </a:xfrm>
          <a:prstGeom prst="rect">
            <a:avLst/>
          </a:prstGeom>
        </p:spPr>
        <p:txBody>
          <a:bodyPr wrap="none">
            <a:spAutoFit/>
          </a:bodyPr>
          <a:lstStyle/>
          <a:p>
            <a:pPr marL="571500" indent="-571500">
              <a:buFont typeface="Arial" pitchFamily="34" charset="0"/>
              <a:buChar char="•"/>
            </a:pPr>
            <a:r>
              <a:rPr lang="zh-CN" altLang="en-US" sz="3600" dirty="0" smtClean="0">
                <a:solidFill>
                  <a:schemeClr val="bg1"/>
                </a:solidFill>
                <a:latin typeface="微软雅黑" pitchFamily="34" charset="-122"/>
                <a:ea typeface="微软雅黑" pitchFamily="34" charset="-122"/>
              </a:rPr>
              <a:t>义愤填膺：</a:t>
            </a:r>
            <a:endParaRPr lang="zh-CN" altLang="en-US" sz="3600" dirty="0">
              <a:solidFill>
                <a:schemeClr val="bg1"/>
              </a:solidFill>
              <a:latin typeface="微软雅黑" pitchFamily="34" charset="-122"/>
              <a:ea typeface="微软雅黑" pitchFamily="34" charset="-122"/>
            </a:endParaRPr>
          </a:p>
        </p:txBody>
      </p:sp>
      <p:sp>
        <p:nvSpPr>
          <p:cNvPr id="8" name="矩形 7"/>
          <p:cNvSpPr/>
          <p:nvPr/>
        </p:nvSpPr>
        <p:spPr>
          <a:xfrm>
            <a:off x="280995" y="2252954"/>
            <a:ext cx="3070071" cy="646331"/>
          </a:xfrm>
          <a:prstGeom prst="rect">
            <a:avLst/>
          </a:prstGeom>
        </p:spPr>
        <p:txBody>
          <a:bodyPr wrap="none">
            <a:spAutoFit/>
          </a:bodyPr>
          <a:lstStyle/>
          <a:p>
            <a:pPr marL="571500" indent="-571500">
              <a:buFont typeface="Arial" pitchFamily="34" charset="0"/>
              <a:buChar char="•"/>
            </a:pPr>
            <a:r>
              <a:rPr lang="zh-CN" altLang="en-US" sz="3600" dirty="0" smtClean="0">
                <a:solidFill>
                  <a:schemeClr val="bg1"/>
                </a:solidFill>
                <a:latin typeface="微软雅黑" pitchFamily="34" charset="-122"/>
                <a:ea typeface="微软雅黑" pitchFamily="34" charset="-122"/>
              </a:rPr>
              <a:t>安之若素：</a:t>
            </a:r>
            <a:endParaRPr lang="zh-CN" altLang="en-US" sz="3600" dirty="0">
              <a:solidFill>
                <a:schemeClr val="bg1"/>
              </a:solidFill>
              <a:latin typeface="微软雅黑" pitchFamily="34" charset="-122"/>
              <a:ea typeface="微软雅黑" pitchFamily="34" charset="-122"/>
            </a:endParaRPr>
          </a:p>
        </p:txBody>
      </p:sp>
      <p:sp>
        <p:nvSpPr>
          <p:cNvPr id="9" name="矩形 8"/>
          <p:cNvSpPr/>
          <p:nvPr/>
        </p:nvSpPr>
        <p:spPr>
          <a:xfrm>
            <a:off x="280993" y="2899285"/>
            <a:ext cx="3070071" cy="646331"/>
          </a:xfrm>
          <a:prstGeom prst="rect">
            <a:avLst/>
          </a:prstGeom>
        </p:spPr>
        <p:txBody>
          <a:bodyPr wrap="none">
            <a:spAutoFit/>
          </a:bodyPr>
          <a:lstStyle/>
          <a:p>
            <a:pPr marL="571500" indent="-571500">
              <a:buFont typeface="Arial" pitchFamily="34" charset="0"/>
              <a:buChar char="•"/>
            </a:pPr>
            <a:r>
              <a:rPr lang="zh-CN" altLang="en-US" sz="3600" dirty="0" smtClean="0">
                <a:solidFill>
                  <a:schemeClr val="bg1"/>
                </a:solidFill>
                <a:latin typeface="微软雅黑" pitchFamily="34" charset="-122"/>
                <a:ea typeface="微软雅黑" pitchFamily="34" charset="-122"/>
              </a:rPr>
              <a:t>心急如焚：</a:t>
            </a:r>
            <a:endParaRPr lang="zh-CN" altLang="en-US" sz="3600" dirty="0">
              <a:solidFill>
                <a:schemeClr val="bg1"/>
              </a:solidFill>
              <a:latin typeface="微软雅黑" pitchFamily="34" charset="-122"/>
              <a:ea typeface="微软雅黑" pitchFamily="34" charset="-122"/>
            </a:endParaRPr>
          </a:p>
        </p:txBody>
      </p:sp>
      <p:sp>
        <p:nvSpPr>
          <p:cNvPr id="10" name="矩形 9"/>
          <p:cNvSpPr/>
          <p:nvPr/>
        </p:nvSpPr>
        <p:spPr>
          <a:xfrm>
            <a:off x="280991" y="4044214"/>
            <a:ext cx="3070071" cy="646331"/>
          </a:xfrm>
          <a:prstGeom prst="rect">
            <a:avLst/>
          </a:prstGeom>
        </p:spPr>
        <p:txBody>
          <a:bodyPr wrap="none">
            <a:spAutoFit/>
          </a:bodyPr>
          <a:lstStyle/>
          <a:p>
            <a:pPr marL="571500" indent="-571500">
              <a:buFont typeface="Arial" pitchFamily="34" charset="0"/>
              <a:buChar char="•"/>
            </a:pPr>
            <a:r>
              <a:rPr lang="zh-CN" altLang="en-US" sz="3600" dirty="0" smtClean="0">
                <a:solidFill>
                  <a:schemeClr val="bg1"/>
                </a:solidFill>
                <a:latin typeface="微软雅黑" pitchFamily="34" charset="-122"/>
                <a:ea typeface="微软雅黑" pitchFamily="34" charset="-122"/>
              </a:rPr>
              <a:t>摇摇欲坠：</a:t>
            </a:r>
            <a:endParaRPr lang="zh-CN" altLang="en-US" sz="3600" dirty="0">
              <a:solidFill>
                <a:schemeClr val="bg1"/>
              </a:solidFill>
              <a:latin typeface="微软雅黑" pitchFamily="34" charset="-122"/>
              <a:ea typeface="微软雅黑" pitchFamily="34" charset="-122"/>
            </a:endParaRPr>
          </a:p>
        </p:txBody>
      </p:sp>
      <p:sp>
        <p:nvSpPr>
          <p:cNvPr id="11" name="矩形 10"/>
          <p:cNvSpPr/>
          <p:nvPr/>
        </p:nvSpPr>
        <p:spPr>
          <a:xfrm>
            <a:off x="3169465" y="1015692"/>
            <a:ext cx="5262979" cy="590931"/>
          </a:xfrm>
          <a:prstGeom prst="rect">
            <a:avLst/>
          </a:prstGeom>
        </p:spPr>
        <p:txBody>
          <a:bodyPr wrap="none">
            <a:spAutoFit/>
          </a:bodyPr>
          <a:lstStyle/>
          <a:p>
            <a:pPr>
              <a:lnSpc>
                <a:spcPct val="90000"/>
              </a:lnSpc>
            </a:pPr>
            <a:r>
              <a:rPr lang="zh-CN" altLang="en-US" sz="3600" dirty="0">
                <a:solidFill>
                  <a:srgbClr val="FFC000"/>
                </a:solidFill>
                <a:latin typeface="微软雅黑" pitchFamily="34" charset="-122"/>
                <a:ea typeface="微软雅黑" pitchFamily="34" charset="-122"/>
              </a:rPr>
              <a:t>使人听了感到十分震惊。</a:t>
            </a:r>
          </a:p>
        </p:txBody>
      </p:sp>
      <p:sp>
        <p:nvSpPr>
          <p:cNvPr id="12" name="矩形 11"/>
          <p:cNvSpPr/>
          <p:nvPr/>
        </p:nvSpPr>
        <p:spPr>
          <a:xfrm>
            <a:off x="3169465" y="1662023"/>
            <a:ext cx="4801314" cy="590931"/>
          </a:xfrm>
          <a:prstGeom prst="rect">
            <a:avLst/>
          </a:prstGeom>
        </p:spPr>
        <p:txBody>
          <a:bodyPr wrap="none">
            <a:spAutoFit/>
          </a:bodyPr>
          <a:lstStyle/>
          <a:p>
            <a:pPr>
              <a:lnSpc>
                <a:spcPct val="90000"/>
              </a:lnSpc>
            </a:pPr>
            <a:r>
              <a:rPr lang="zh-CN" altLang="en-US" sz="3600" dirty="0">
                <a:solidFill>
                  <a:srgbClr val="FFC000"/>
                </a:solidFill>
                <a:latin typeface="微软雅黑" pitchFamily="34" charset="-122"/>
                <a:ea typeface="微软雅黑" pitchFamily="34" charset="-122"/>
              </a:rPr>
              <a:t>形容心中充满了愤怒。</a:t>
            </a:r>
          </a:p>
        </p:txBody>
      </p:sp>
      <p:sp>
        <p:nvSpPr>
          <p:cNvPr id="13" name="矩形 12"/>
          <p:cNvSpPr/>
          <p:nvPr/>
        </p:nvSpPr>
        <p:spPr>
          <a:xfrm>
            <a:off x="3169465" y="2336217"/>
            <a:ext cx="5262979" cy="590931"/>
          </a:xfrm>
          <a:prstGeom prst="rect">
            <a:avLst/>
          </a:prstGeom>
        </p:spPr>
        <p:txBody>
          <a:bodyPr wrap="none">
            <a:spAutoFit/>
          </a:bodyPr>
          <a:lstStyle/>
          <a:p>
            <a:pPr>
              <a:lnSpc>
                <a:spcPct val="90000"/>
              </a:lnSpc>
            </a:pPr>
            <a:r>
              <a:rPr lang="zh-CN" altLang="en-US" sz="3600" dirty="0">
                <a:solidFill>
                  <a:srgbClr val="FFC000"/>
                </a:solidFill>
                <a:latin typeface="微软雅黑" pitchFamily="34" charset="-122"/>
                <a:ea typeface="微软雅黑" pitchFamily="34" charset="-122"/>
              </a:rPr>
              <a:t>安定镇静，跟平常一样。</a:t>
            </a:r>
          </a:p>
        </p:txBody>
      </p:sp>
      <p:sp>
        <p:nvSpPr>
          <p:cNvPr id="14" name="矩形 13"/>
          <p:cNvSpPr/>
          <p:nvPr/>
        </p:nvSpPr>
        <p:spPr>
          <a:xfrm>
            <a:off x="3169465" y="2959957"/>
            <a:ext cx="5688627" cy="1089529"/>
          </a:xfrm>
          <a:prstGeom prst="rect">
            <a:avLst/>
          </a:prstGeom>
        </p:spPr>
        <p:txBody>
          <a:bodyPr wrap="square">
            <a:spAutoFit/>
          </a:bodyPr>
          <a:lstStyle/>
          <a:p>
            <a:pPr>
              <a:lnSpc>
                <a:spcPct val="90000"/>
              </a:lnSpc>
            </a:pPr>
            <a:r>
              <a:rPr lang="zh-CN" altLang="en-US" sz="3600" dirty="0">
                <a:solidFill>
                  <a:srgbClr val="FFC000"/>
                </a:solidFill>
                <a:latin typeface="微软雅黑" pitchFamily="34" charset="-122"/>
                <a:ea typeface="微软雅黑" pitchFamily="34" charset="-122"/>
              </a:rPr>
              <a:t>心里急得像火烧一样。形容十分焦急。</a:t>
            </a:r>
          </a:p>
        </p:txBody>
      </p:sp>
      <p:sp>
        <p:nvSpPr>
          <p:cNvPr id="15" name="矩形 14"/>
          <p:cNvSpPr/>
          <p:nvPr/>
        </p:nvSpPr>
        <p:spPr>
          <a:xfrm>
            <a:off x="3169465" y="4049486"/>
            <a:ext cx="5760635" cy="1588127"/>
          </a:xfrm>
          <a:prstGeom prst="rect">
            <a:avLst/>
          </a:prstGeom>
        </p:spPr>
        <p:txBody>
          <a:bodyPr wrap="square">
            <a:spAutoFit/>
          </a:bodyPr>
          <a:lstStyle/>
          <a:p>
            <a:pPr>
              <a:lnSpc>
                <a:spcPct val="90000"/>
              </a:lnSpc>
            </a:pPr>
            <a:r>
              <a:rPr lang="zh-CN" altLang="en-US" sz="3600" dirty="0">
                <a:solidFill>
                  <a:srgbClr val="FFC000"/>
                </a:solidFill>
                <a:latin typeface="微软雅黑" pitchFamily="34" charset="-122"/>
                <a:ea typeface="微软雅黑" pitchFamily="34" charset="-122"/>
              </a:rPr>
              <a:t>摇摇晃晃，就要落下来。比喻地位或基础极不稳固，马上就要垮台的样子。</a:t>
            </a:r>
          </a:p>
        </p:txBody>
      </p:sp>
    </p:spTree>
    <p:extLst>
      <p:ext uri="{BB962C8B-B14F-4D97-AF65-F5344CB8AC3E}">
        <p14:creationId xmlns:p14="http://schemas.microsoft.com/office/powerpoint/2010/main" val="11465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
                                        </p:tgtEl>
                                        <p:attrNameLst>
                                          <p:attrName>ppt_y</p:attrName>
                                        </p:attrNameLst>
                                      </p:cBhvr>
                                      <p:tavLst>
                                        <p:tav tm="0">
                                          <p:val>
                                            <p:strVal val="#ppt_y"/>
                                          </p:val>
                                        </p:tav>
                                        <p:tav tm="100000">
                                          <p:val>
                                            <p:strVal val="#ppt_y"/>
                                          </p:val>
                                        </p:tav>
                                      </p:tavLst>
                                    </p:anim>
                                    <p:anim calcmode="lin" valueType="num">
                                      <p:cBhvr>
                                        <p:cTn id="2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par>
                                <p:cTn id="33" presetID="41" presetClass="entr" presetSubtype="0" fill="hold" grpId="0" nodeType="withEffect">
                                  <p:stCondLst>
                                    <p:cond delay="0"/>
                                  </p:stCondLst>
                                  <p:iterate type="lt">
                                    <p:tmPct val="10000"/>
                                  </p:iterate>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1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1000"/>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10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left)">
                                      <p:cBhvr>
                                        <p:cTn id="59" dur="10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left)">
                                      <p:cBhvr>
                                        <p:cTn id="6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有感情地朗读课文</a:t>
            </a:r>
            <a:endParaRPr lang="zh-CN" altLang="en-US" sz="40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5"/>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你都认识这些人吗？</a:t>
            </a:r>
            <a:endParaRPr lang="zh-CN" altLang="en-US" sz="4000" dirty="0">
              <a:latin typeface="微软雅黑" pitchFamily="34" charset="-122"/>
              <a:ea typeface="微软雅黑" pitchFamily="34" charset="-122"/>
            </a:endParaRPr>
          </a:p>
        </p:txBody>
      </p:sp>
      <p:pic>
        <p:nvPicPr>
          <p:cNvPr id="4098" name="Picture 2" descr="C:\Documents and Settings\Administrator\桌面\t01555c640c5f2d6e07.jpg"/>
          <p:cNvPicPr>
            <a:picLocks noChangeAspect="1" noChangeArrowheads="1"/>
          </p:cNvPicPr>
          <p:nvPr/>
        </p:nvPicPr>
        <p:blipFill>
          <a:blip r:embed="rId2" cstate="print"/>
          <a:srcRect/>
          <a:stretch>
            <a:fillRect/>
          </a:stretch>
        </p:blipFill>
        <p:spPr bwMode="auto">
          <a:xfrm>
            <a:off x="323528" y="332655"/>
            <a:ext cx="4464496" cy="5571691"/>
          </a:xfrm>
          <a:prstGeom prst="rect">
            <a:avLst/>
          </a:prstGeom>
          <a:ln w="88900" cap="sq" cmpd="thickThin">
            <a:solidFill>
              <a:srgbClr val="000000"/>
            </a:solidFill>
            <a:prstDash val="solid"/>
            <a:miter lim="800000"/>
          </a:ln>
          <a:effectLst>
            <a:innerShdw blurRad="76200">
              <a:srgbClr val="000000"/>
            </a:innerShdw>
          </a:effectLst>
        </p:spPr>
      </p:pic>
      <p:sp>
        <p:nvSpPr>
          <p:cNvPr id="6" name="矩形 5"/>
          <p:cNvSpPr/>
          <p:nvPr/>
        </p:nvSpPr>
        <p:spPr>
          <a:xfrm>
            <a:off x="323528" y="5517232"/>
            <a:ext cx="1627369" cy="369332"/>
          </a:xfrm>
          <a:prstGeom prst="rect">
            <a:avLst/>
          </a:prstGeom>
        </p:spPr>
        <p:txBody>
          <a:bodyPr wrap="none">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康多莉扎</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赖斯</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099" name="Picture 3" descr="C:\Documents and Settings\Administrator\桌面\t01a0c466d2c982b76a.jpg"/>
          <p:cNvPicPr>
            <a:picLocks noChangeAspect="1" noChangeArrowheads="1"/>
          </p:cNvPicPr>
          <p:nvPr/>
        </p:nvPicPr>
        <p:blipFill>
          <a:blip r:embed="rId3" cstate="print"/>
          <a:srcRect/>
          <a:stretch>
            <a:fillRect/>
          </a:stretch>
        </p:blipFill>
        <p:spPr bwMode="auto">
          <a:xfrm>
            <a:off x="5076056" y="332656"/>
            <a:ext cx="3746081" cy="2592288"/>
          </a:xfrm>
          <a:prstGeom prst="rect">
            <a:avLst/>
          </a:prstGeom>
          <a:ln w="88900" cap="sq" cmpd="thickThin">
            <a:solidFill>
              <a:srgbClr val="000000"/>
            </a:solidFill>
            <a:prstDash val="solid"/>
            <a:miter lim="800000"/>
          </a:ln>
          <a:effectLst>
            <a:innerShdw blurRad="76200">
              <a:srgbClr val="000000"/>
            </a:innerShdw>
          </a:effectLst>
        </p:spPr>
      </p:pic>
      <p:sp>
        <p:nvSpPr>
          <p:cNvPr id="8" name="矩形 7"/>
          <p:cNvSpPr/>
          <p:nvPr/>
        </p:nvSpPr>
        <p:spPr>
          <a:xfrm>
            <a:off x="5076056" y="332656"/>
            <a:ext cx="877163" cy="369332"/>
          </a:xfrm>
          <a:prstGeom prst="rect">
            <a:avLst/>
          </a:prstGeom>
        </p:spPr>
        <p:txBody>
          <a:bodyPr wrap="none">
            <a:spAutoFit/>
          </a:bodyPr>
          <a:lstStyle/>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鲍威尔</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9" name="矩形 8"/>
          <p:cNvSpPr/>
          <p:nvPr/>
        </p:nvSpPr>
        <p:spPr>
          <a:xfrm>
            <a:off x="5724128" y="3140968"/>
            <a:ext cx="2185214" cy="461665"/>
          </a:xfrm>
          <a:prstGeom prst="rect">
            <a:avLst/>
          </a:prstGeom>
        </p:spPr>
        <p:txBody>
          <a:bodyPr wrap="none">
            <a:spAutoFit/>
          </a:bodyPr>
          <a:lstStyle/>
          <a:p>
            <a:r>
              <a:rPr lang="zh-CN" altLang="en-US" sz="2400" dirty="0" smtClean="0">
                <a:solidFill>
                  <a:schemeClr val="bg1"/>
                </a:solidFill>
                <a:latin typeface="微软雅黑" pitchFamily="34" charset="-122"/>
                <a:ea typeface="微软雅黑" pitchFamily="34" charset="-122"/>
              </a:rPr>
              <a:t>↑美国前国务卿</a:t>
            </a:r>
            <a:endParaRPr lang="zh-CN" altLang="en-US" sz="2400" dirty="0">
              <a:solidFill>
                <a:schemeClr val="bg1"/>
              </a:solidFill>
              <a:latin typeface="微软雅黑" pitchFamily="34" charset="-122"/>
              <a:ea typeface="微软雅黑" pitchFamily="34" charset="-122"/>
            </a:endParaRPr>
          </a:p>
        </p:txBody>
      </p:sp>
      <p:sp>
        <p:nvSpPr>
          <p:cNvPr id="10" name="矩形 9"/>
          <p:cNvSpPr/>
          <p:nvPr/>
        </p:nvSpPr>
        <p:spPr>
          <a:xfrm>
            <a:off x="5076056" y="4077072"/>
            <a:ext cx="4067944" cy="1938992"/>
          </a:xfrm>
          <a:prstGeom prst="rect">
            <a:avLst/>
          </a:prstGeom>
        </p:spPr>
        <p:txBody>
          <a:bodyPr wrap="square">
            <a:spAutoFit/>
          </a:bodyPr>
          <a:lstStyle/>
          <a:p>
            <a:r>
              <a:rPr lang="en-US" altLang="zh-CN" sz="2400" dirty="0" smtClean="0">
                <a:solidFill>
                  <a:schemeClr val="bg1"/>
                </a:solidFill>
                <a:latin typeface="微软雅黑" pitchFamily="34" charset="-122"/>
                <a:ea typeface="微软雅黑" pitchFamily="34" charset="-122"/>
              </a:rPr>
              <a:t>←</a:t>
            </a:r>
          </a:p>
          <a:p>
            <a:r>
              <a:rPr lang="zh-CN" altLang="en-US" sz="2400" dirty="0" smtClean="0">
                <a:solidFill>
                  <a:schemeClr val="bg1"/>
                </a:solidFill>
                <a:latin typeface="微软雅黑" pitchFamily="34" charset="-122"/>
                <a:ea typeface="微软雅黑" pitchFamily="34" charset="-122"/>
              </a:rPr>
              <a:t>前</a:t>
            </a:r>
            <a:r>
              <a:rPr lang="zh-CN" altLang="en-US" sz="2400" dirty="0">
                <a:solidFill>
                  <a:schemeClr val="bg1"/>
                </a:solidFill>
                <a:latin typeface="微软雅黑" pitchFamily="34" charset="-122"/>
                <a:ea typeface="微软雅黑" pitchFamily="34" charset="-122"/>
              </a:rPr>
              <a:t>美国国务卿。她是美国历史上就任此职的第一位女性非裔美国人，继克林</a:t>
            </a:r>
            <a:r>
              <a:rPr lang="en-US" altLang="zh-CN" sz="2400" dirty="0">
                <a:solidFill>
                  <a:schemeClr val="bg1"/>
                </a:solidFill>
                <a:latin typeface="微软雅黑" pitchFamily="34" charset="-122"/>
                <a:ea typeface="微软雅黑" pitchFamily="34" charset="-122"/>
              </a:rPr>
              <a:t>·</a:t>
            </a:r>
            <a:r>
              <a:rPr lang="zh-CN" altLang="en-US" sz="2400" dirty="0">
                <a:solidFill>
                  <a:schemeClr val="bg1"/>
                </a:solidFill>
                <a:latin typeface="微软雅黑" pitchFamily="34" charset="-122"/>
                <a:ea typeface="微软雅黑" pitchFamily="34" charset="-122"/>
              </a:rPr>
              <a:t>鲍威尔后的第二位非裔</a:t>
            </a:r>
            <a:r>
              <a:rPr lang="zh-CN" altLang="en-US" sz="2400" dirty="0" smtClean="0">
                <a:solidFill>
                  <a:schemeClr val="bg1"/>
                </a:solidFill>
                <a:latin typeface="微软雅黑" pitchFamily="34" charset="-122"/>
                <a:ea typeface="微软雅黑" pitchFamily="34" charset="-122"/>
              </a:rPr>
              <a:t>美国人。</a:t>
            </a:r>
            <a:endParaRPr lang="zh-CN" altLang="en-US" sz="2400" dirty="0">
              <a:solidFill>
                <a:schemeClr val="bg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nodeType="withEffect">
                                  <p:stCondLst>
                                    <p:cond delay="200"/>
                                  </p:stCondLst>
                                  <p:childTnLst>
                                    <p:set>
                                      <p:cBhvr>
                                        <p:cTn id="9" dur="1" fill="hold">
                                          <p:stCondLst>
                                            <p:cond delay="0"/>
                                          </p:stCondLst>
                                        </p:cTn>
                                        <p:tgtEl>
                                          <p:spTgt spid="4099"/>
                                        </p:tgtEl>
                                        <p:attrNameLst>
                                          <p:attrName>style.visibility</p:attrName>
                                        </p:attrNameLst>
                                      </p:cBhvr>
                                      <p:to>
                                        <p:strVal val="visible"/>
                                      </p:to>
                                    </p:set>
                                    <p:animEffect transition="in" filter="fade">
                                      <p:cBhvr>
                                        <p:cTn id="10" dur="500"/>
                                        <p:tgtEl>
                                          <p:spTgt spid="409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8" name="矩形 7"/>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感情地朗读课文</a:t>
            </a:r>
            <a:endParaRPr lang="zh-CN" altLang="en-US" sz="4000" dirty="0">
              <a:latin typeface="微软雅黑" pitchFamily="34" charset="-122"/>
              <a:ea typeface="微软雅黑" pitchFamily="34" charset="-122"/>
            </a:endParaRPr>
          </a:p>
        </p:txBody>
      </p:sp>
    </p:spTree>
    <p:controls>
      <mc:AlternateContent xmlns:mc="http://schemas.openxmlformats.org/markup-compatibility/2006">
        <mc:Choice xmlns:v="urn:schemas-microsoft-com:vml" Requires="v">
          <p:control spid="1053" name="TextBox1" r:id="rId2" imgW="8572680" imgH="5981760"/>
        </mc:Choice>
        <mc:Fallback>
          <p:control name="TextBox1" r:id="rId2" imgW="8572680" imgH="5981760">
            <p:pic>
              <p:nvPicPr>
                <p:cNvPr id="2" name="TextBox1"/>
                <p:cNvPicPr preferRelativeResize="0">
                  <a:picLocks noChangeArrowheads="1" noChangeShapeType="1"/>
                </p:cNvPicPr>
                <p:nvPr/>
              </p:nvPicPr>
              <p:blipFill>
                <a:blip r:embed="rId4"/>
                <a:srcRect/>
                <a:stretch>
                  <a:fillRect/>
                </a:stretch>
              </p:blipFill>
              <p:spPr bwMode="auto">
                <a:xfrm>
                  <a:off x="280996" y="115888"/>
                  <a:ext cx="8568952" cy="5977408"/>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思考探究</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39255470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5"/>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6" name="图片 5"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2483" y="2520724"/>
            <a:ext cx="761165" cy="75736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TextBox 6"/>
          <p:cNvSpPr txBox="1"/>
          <p:nvPr/>
        </p:nvSpPr>
        <p:spPr>
          <a:xfrm>
            <a:off x="1619673" y="2525030"/>
            <a:ext cx="5262979" cy="646331"/>
          </a:xfrm>
          <a:prstGeom prst="rect">
            <a:avLst/>
          </a:prstGeom>
          <a:noFill/>
        </p:spPr>
        <p:txBody>
          <a:bodyPr wrap="none" rtlCol="0">
            <a:spAutoFit/>
          </a:bodyPr>
          <a:lstStyle/>
          <a:p>
            <a:r>
              <a:rPr lang="zh-CN" altLang="en-US" sz="3600" dirty="0" smtClean="0">
                <a:solidFill>
                  <a:schemeClr val="bg1"/>
                </a:solidFill>
                <a:latin typeface="微软雅黑" pitchFamily="34" charset="-122"/>
                <a:ea typeface="微软雅黑" pitchFamily="34" charset="-122"/>
              </a:rPr>
              <a:t>“我”有怎样一个梦想？</a:t>
            </a:r>
            <a:endParaRPr lang="zh-CN" altLang="en-US" sz="3600" dirty="0">
              <a:solidFill>
                <a:schemeClr val="bg1"/>
              </a:solidFill>
              <a:latin typeface="微软雅黑" pitchFamily="34" charset="-122"/>
              <a:ea typeface="微软雅黑" pitchFamily="34" charset="-122"/>
            </a:endParaRPr>
          </a:p>
        </p:txBody>
      </p:sp>
      <p:pic>
        <p:nvPicPr>
          <p:cNvPr id="8" name="图片 7" descr="t014d62aee48534e30b.jpg">
            <a:hlinkClick r:id="rId2" action="ppaction://hlinksldjump" highlightClick="1"/>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2483" y="3462198"/>
            <a:ext cx="756838" cy="7530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TextBox 8"/>
          <p:cNvSpPr txBox="1"/>
          <p:nvPr/>
        </p:nvSpPr>
        <p:spPr>
          <a:xfrm>
            <a:off x="1619673" y="3462198"/>
            <a:ext cx="5724644" cy="646331"/>
          </a:xfrm>
          <a:prstGeom prst="rect">
            <a:avLst/>
          </a:prstGeom>
          <a:noFill/>
        </p:spPr>
        <p:txBody>
          <a:bodyPr wrap="none" rtlCol="0">
            <a:spAutoFit/>
          </a:bodyPr>
          <a:lstStyle/>
          <a:p>
            <a:r>
              <a:rPr lang="zh-CN" altLang="en-US" sz="3600" dirty="0" smtClean="0">
                <a:solidFill>
                  <a:schemeClr val="bg1"/>
                </a:solidFill>
                <a:latin typeface="微软雅黑" pitchFamily="34" charset="-122"/>
                <a:ea typeface="微软雅黑" pitchFamily="34" charset="-122"/>
              </a:rPr>
              <a:t>“我”为什么有这个梦想？</a:t>
            </a:r>
            <a:endParaRPr lang="zh-CN" altLang="en-US" sz="3600" dirty="0">
              <a:solidFill>
                <a:schemeClr val="bg1"/>
              </a:solidFill>
              <a:latin typeface="微软雅黑" pitchFamily="34" charset="-122"/>
              <a:ea typeface="微软雅黑" pitchFamily="34" charset="-122"/>
            </a:endParaRPr>
          </a:p>
        </p:txBody>
      </p:sp>
      <p:pic>
        <p:nvPicPr>
          <p:cNvPr id="10" name="图片 9" descr="t014d62aee48534e30b.jpg">
            <a:hlinkClick r:id="rId2" action="ppaction://hlinksldjump" highlightClick="1"/>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2484" y="4393809"/>
            <a:ext cx="756838" cy="7530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TextBox 10"/>
          <p:cNvSpPr txBox="1"/>
          <p:nvPr/>
        </p:nvSpPr>
        <p:spPr>
          <a:xfrm>
            <a:off x="1619674" y="4393809"/>
            <a:ext cx="7109639" cy="646331"/>
          </a:xfrm>
          <a:prstGeom prst="rect">
            <a:avLst/>
          </a:prstGeom>
          <a:noFill/>
        </p:spPr>
        <p:txBody>
          <a:bodyPr wrap="none" rtlCol="0">
            <a:spAutoFit/>
          </a:bodyPr>
          <a:lstStyle/>
          <a:p>
            <a:r>
              <a:rPr lang="zh-CN" altLang="en-US" sz="3600" dirty="0" smtClean="0">
                <a:solidFill>
                  <a:schemeClr val="bg1"/>
                </a:solidFill>
                <a:latin typeface="微软雅黑" pitchFamily="34" charset="-122"/>
                <a:ea typeface="微软雅黑" pitchFamily="34" charset="-122"/>
              </a:rPr>
              <a:t>“我”这个梦想体现在哪个方面？</a:t>
            </a:r>
            <a:endParaRPr lang="zh-CN" altLang="en-US" sz="3600" dirty="0">
              <a:solidFill>
                <a:schemeClr val="bg1"/>
              </a:solidFill>
              <a:latin typeface="微软雅黑" pitchFamily="34" charset="-122"/>
              <a:ea typeface="微软雅黑" pitchFamily="34" charset="-122"/>
            </a:endParaRPr>
          </a:p>
        </p:txBody>
      </p:sp>
      <p:pic>
        <p:nvPicPr>
          <p:cNvPr id="12" name="图片 11" descr="t014d62aee48534e30b.jpg">
            <a:hlinkClick r:id="rId2" action="ppaction://hlinksldjump" highlightClick="1"/>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2484" y="5280647"/>
            <a:ext cx="756838" cy="7530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3" name="TextBox 12"/>
          <p:cNvSpPr txBox="1"/>
          <p:nvPr/>
        </p:nvSpPr>
        <p:spPr>
          <a:xfrm>
            <a:off x="1619673" y="5280646"/>
            <a:ext cx="6647974" cy="646331"/>
          </a:xfrm>
          <a:prstGeom prst="rect">
            <a:avLst/>
          </a:prstGeom>
          <a:noFill/>
        </p:spPr>
        <p:txBody>
          <a:bodyPr wrap="none" rtlCol="0">
            <a:spAutoFit/>
          </a:bodyPr>
          <a:lstStyle/>
          <a:p>
            <a:r>
              <a:rPr lang="zh-CN" altLang="en-US" sz="3600" dirty="0" smtClean="0">
                <a:solidFill>
                  <a:schemeClr val="bg1"/>
                </a:solidFill>
                <a:latin typeface="微软雅黑" pitchFamily="34" charset="-122"/>
                <a:ea typeface="微软雅黑" pitchFamily="34" charset="-122"/>
              </a:rPr>
              <a:t>“我们”该怎样实现这个梦想？</a:t>
            </a:r>
            <a:endParaRPr lang="zh-CN" altLang="en-US" sz="3600" dirty="0">
              <a:solidFill>
                <a:schemeClr val="bg1"/>
              </a:solidFill>
              <a:latin typeface="微软雅黑" pitchFamily="34" charset="-122"/>
              <a:ea typeface="微软雅黑" pitchFamily="34" charset="-122"/>
            </a:endParaRPr>
          </a:p>
        </p:txBody>
      </p:sp>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思考探究</a:t>
            </a:r>
            <a:endParaRPr lang="zh-CN" altLang="en-US" sz="4000" dirty="0">
              <a:latin typeface="微软雅黑" pitchFamily="34" charset="-122"/>
              <a:ea typeface="微软雅黑" pitchFamily="34" charset="-122"/>
            </a:endParaRPr>
          </a:p>
        </p:txBody>
      </p:sp>
      <p:sp>
        <p:nvSpPr>
          <p:cNvPr id="3" name="矩形 2"/>
          <p:cNvSpPr/>
          <p:nvPr/>
        </p:nvSpPr>
        <p:spPr>
          <a:xfrm>
            <a:off x="284468" y="166267"/>
            <a:ext cx="8568953" cy="7424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itchFamily="2" charset="2"/>
              <a:buChar char="Ø"/>
            </a:pPr>
            <a:r>
              <a:rPr lang="zh-CN" altLang="en-US" sz="4000" dirty="0" smtClean="0">
                <a:effectLst>
                  <a:outerShdw blurRad="38100" dist="38100" dir="2700000" algn="tl">
                    <a:srgbClr val="000000">
                      <a:alpha val="43137"/>
                    </a:srgbClr>
                  </a:outerShdw>
                </a:effectLst>
                <a:latin typeface="微软雅黑" pitchFamily="34" charset="-122"/>
                <a:ea typeface="微软雅黑" pitchFamily="34" charset="-122"/>
              </a:rPr>
              <a:t>着重朗读段落</a:t>
            </a:r>
            <a:endParaRPr lang="zh-CN" altLang="en-US" sz="40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 name="矩形 3"/>
          <p:cNvSpPr/>
          <p:nvPr/>
        </p:nvSpPr>
        <p:spPr>
          <a:xfrm>
            <a:off x="284469" y="928541"/>
            <a:ext cx="8568952" cy="74245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itchFamily="2" charset="2"/>
              <a:buChar char="Ø"/>
            </a:pPr>
            <a:r>
              <a:rPr lang="zh-CN" altLang="en-US" sz="4000" dirty="0" smtClean="0">
                <a:effectLst>
                  <a:outerShdw blurRad="38100" dist="38100" dir="2700000" algn="tl">
                    <a:srgbClr val="000000">
                      <a:alpha val="43137"/>
                    </a:srgbClr>
                  </a:outerShdw>
                </a:effectLst>
                <a:latin typeface="微软雅黑" pitchFamily="34" charset="-122"/>
                <a:ea typeface="微软雅黑" pitchFamily="34" charset="-122"/>
              </a:rPr>
              <a:t>合作探究关键词句</a:t>
            </a:r>
            <a:endParaRPr lang="zh-CN" altLang="en-US" sz="40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矩形 13"/>
          <p:cNvSpPr/>
          <p:nvPr/>
        </p:nvSpPr>
        <p:spPr>
          <a:xfrm>
            <a:off x="284469" y="1690739"/>
            <a:ext cx="8568952" cy="5037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effectLst>
                  <a:outerShdw blurRad="38100" dist="38100" dir="2700000" algn="tl">
                    <a:srgbClr val="000000">
                      <a:alpha val="43137"/>
                    </a:srgbClr>
                  </a:outerShdw>
                </a:effectLst>
                <a:latin typeface="微软雅黑" pitchFamily="34" charset="-122"/>
                <a:ea typeface="微软雅黑" pitchFamily="34" charset="-122"/>
              </a:rPr>
              <a:t>并带上以下问题</a:t>
            </a:r>
            <a:endParaRPr lang="zh-CN" altLang="en-US" sz="32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23341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500"/>
                            </p:stCondLst>
                            <p:childTnLst>
                              <p:par>
                                <p:cTn id="18" presetID="2" presetClass="entr" presetSubtype="1"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ppt_x"/>
                                          </p:val>
                                        </p:tav>
                                        <p:tav tm="100000">
                                          <p:val>
                                            <p:strVal val="#ppt_x"/>
                                          </p:val>
                                        </p:tav>
                                      </p:tavLst>
                                    </p:anim>
                                    <p:anim calcmode="lin" valueType="num">
                                      <p:cBhvr additive="base">
                                        <p:cTn id="21" dur="1000" fill="hold"/>
                                        <p:tgtEl>
                                          <p:spTgt spid="6"/>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ppt_x"/>
                                          </p:val>
                                        </p:tav>
                                        <p:tav tm="100000">
                                          <p:val>
                                            <p:strVal val="#ppt_x"/>
                                          </p:val>
                                        </p:tav>
                                      </p:tavLst>
                                    </p:anim>
                                    <p:anim calcmode="lin" valueType="num">
                                      <p:cBhvr additive="base">
                                        <p:cTn id="25" dur="1000" fill="hold"/>
                                        <p:tgtEl>
                                          <p:spTgt spid="7"/>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ppt_x"/>
                                          </p:val>
                                        </p:tav>
                                        <p:tav tm="100000">
                                          <p:val>
                                            <p:strVal val="#ppt_x"/>
                                          </p:val>
                                        </p:tav>
                                      </p:tavLst>
                                    </p:anim>
                                    <p:anim calcmode="lin" valueType="num">
                                      <p:cBhvr additive="base">
                                        <p:cTn id="29" dur="1000" fill="hold"/>
                                        <p:tgtEl>
                                          <p:spTgt spid="8"/>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ppt_x"/>
                                          </p:val>
                                        </p:tav>
                                        <p:tav tm="100000">
                                          <p:val>
                                            <p:strVal val="#ppt_x"/>
                                          </p:val>
                                        </p:tav>
                                      </p:tavLst>
                                    </p:anim>
                                    <p:anim calcmode="lin" valueType="num">
                                      <p:cBhvr additive="base">
                                        <p:cTn id="33" dur="1000" fill="hold"/>
                                        <p:tgtEl>
                                          <p:spTgt spid="9"/>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fill="hold"/>
                                        <p:tgtEl>
                                          <p:spTgt spid="10"/>
                                        </p:tgtEl>
                                        <p:attrNameLst>
                                          <p:attrName>ppt_x</p:attrName>
                                        </p:attrNameLst>
                                      </p:cBhvr>
                                      <p:tavLst>
                                        <p:tav tm="0">
                                          <p:val>
                                            <p:strVal val="#ppt_x"/>
                                          </p:val>
                                        </p:tav>
                                        <p:tav tm="100000">
                                          <p:val>
                                            <p:strVal val="#ppt_x"/>
                                          </p:val>
                                        </p:tav>
                                      </p:tavLst>
                                    </p:anim>
                                    <p:anim calcmode="lin" valueType="num">
                                      <p:cBhvr additive="base">
                                        <p:cTn id="37" dur="1000" fill="hold"/>
                                        <p:tgtEl>
                                          <p:spTgt spid="10"/>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1000" fill="hold"/>
                                        <p:tgtEl>
                                          <p:spTgt spid="11"/>
                                        </p:tgtEl>
                                        <p:attrNameLst>
                                          <p:attrName>ppt_x</p:attrName>
                                        </p:attrNameLst>
                                      </p:cBhvr>
                                      <p:tavLst>
                                        <p:tav tm="0">
                                          <p:val>
                                            <p:strVal val="#ppt_x"/>
                                          </p:val>
                                        </p:tav>
                                        <p:tav tm="100000">
                                          <p:val>
                                            <p:strVal val="#ppt_x"/>
                                          </p:val>
                                        </p:tav>
                                      </p:tavLst>
                                    </p:anim>
                                    <p:anim calcmode="lin" valueType="num">
                                      <p:cBhvr additive="base">
                                        <p:cTn id="41" dur="1000" fill="hold"/>
                                        <p:tgtEl>
                                          <p:spTgt spid="11"/>
                                        </p:tgtEl>
                                        <p:attrNameLst>
                                          <p:attrName>ppt_y</p:attrName>
                                        </p:attrNameLst>
                                      </p:cBhvr>
                                      <p:tavLst>
                                        <p:tav tm="0">
                                          <p:val>
                                            <p:strVal val="0-#ppt_h/2"/>
                                          </p:val>
                                        </p:tav>
                                        <p:tav tm="100000">
                                          <p:val>
                                            <p:strVal val="#ppt_y"/>
                                          </p:val>
                                        </p:tav>
                                      </p:tavLst>
                                    </p:anim>
                                  </p:childTnLst>
                                </p:cTn>
                              </p:par>
                              <p:par>
                                <p:cTn id="42" presetID="2" presetClass="entr" presetSubtype="1"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1000" fill="hold"/>
                                        <p:tgtEl>
                                          <p:spTgt spid="12"/>
                                        </p:tgtEl>
                                        <p:attrNameLst>
                                          <p:attrName>ppt_x</p:attrName>
                                        </p:attrNameLst>
                                      </p:cBhvr>
                                      <p:tavLst>
                                        <p:tav tm="0">
                                          <p:val>
                                            <p:strVal val="#ppt_x"/>
                                          </p:val>
                                        </p:tav>
                                        <p:tav tm="100000">
                                          <p:val>
                                            <p:strVal val="#ppt_x"/>
                                          </p:val>
                                        </p:tav>
                                      </p:tavLst>
                                    </p:anim>
                                    <p:anim calcmode="lin" valueType="num">
                                      <p:cBhvr additive="base">
                                        <p:cTn id="45" dur="1000" fill="hold"/>
                                        <p:tgtEl>
                                          <p:spTgt spid="12"/>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1000" fill="hold"/>
                                        <p:tgtEl>
                                          <p:spTgt spid="13"/>
                                        </p:tgtEl>
                                        <p:attrNameLst>
                                          <p:attrName>ppt_x</p:attrName>
                                        </p:attrNameLst>
                                      </p:cBhvr>
                                      <p:tavLst>
                                        <p:tav tm="0">
                                          <p:val>
                                            <p:strVal val="#ppt_x"/>
                                          </p:val>
                                        </p:tav>
                                        <p:tav tm="100000">
                                          <p:val>
                                            <p:strVal val="#ppt_x"/>
                                          </p:val>
                                        </p:tav>
                                      </p:tavLst>
                                    </p:anim>
                                    <p:anim calcmode="lin" valueType="num">
                                      <p:cBhvr additive="base">
                                        <p:cTn id="49"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3" grpId="0" animBg="1"/>
      <p:bldP spid="4" grpId="0"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6937528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5"/>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pic>
        <p:nvPicPr>
          <p:cNvPr id="3" name="图片 2"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7624" y="193187"/>
            <a:ext cx="864096" cy="859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TextBox 3"/>
          <p:cNvSpPr txBox="1"/>
          <p:nvPr/>
        </p:nvSpPr>
        <p:spPr>
          <a:xfrm>
            <a:off x="2164814" y="299909"/>
            <a:ext cx="5262979" cy="646331"/>
          </a:xfrm>
          <a:prstGeom prst="rect">
            <a:avLst/>
          </a:prstGeom>
          <a:noFill/>
        </p:spPr>
        <p:txBody>
          <a:bodyPr wrap="none" rtlCol="0">
            <a:spAutoFit/>
          </a:bodyPr>
          <a:lstStyle/>
          <a:p>
            <a:r>
              <a:rPr lang="zh-CN" altLang="en-US" sz="3600" dirty="0" smtClean="0">
                <a:solidFill>
                  <a:schemeClr val="bg1"/>
                </a:solidFill>
                <a:latin typeface="微软雅黑" pitchFamily="34" charset="-122"/>
                <a:ea typeface="微软雅黑" pitchFamily="34" charset="-122"/>
              </a:rPr>
              <a:t>“我”有怎样一个梦想？</a:t>
            </a:r>
            <a:endParaRPr lang="zh-CN" altLang="en-US" sz="3600" dirty="0">
              <a:solidFill>
                <a:schemeClr val="bg1"/>
              </a:solidFill>
              <a:latin typeface="微软雅黑" pitchFamily="34" charset="-122"/>
              <a:ea typeface="微软雅黑" pitchFamily="34" charset="-122"/>
            </a:endParaRPr>
          </a:p>
        </p:txBody>
      </p:sp>
      <p:sp>
        <p:nvSpPr>
          <p:cNvPr id="5" name="TextBox 4"/>
          <p:cNvSpPr txBox="1"/>
          <p:nvPr/>
        </p:nvSpPr>
        <p:spPr>
          <a:xfrm>
            <a:off x="599028" y="1265768"/>
            <a:ext cx="2441694" cy="584775"/>
          </a:xfrm>
          <a:prstGeom prst="rect">
            <a:avLst/>
          </a:prstGeom>
          <a:noFill/>
        </p:spPr>
        <p:txBody>
          <a:bodyPr wrap="none" rtlCol="0">
            <a:spAutoFit/>
          </a:bodyPr>
          <a:lstStyle/>
          <a:p>
            <a:r>
              <a:rPr lang="en-US" altLang="zh-CN" sz="3200" dirty="0" smtClean="0">
                <a:solidFill>
                  <a:srgbClr val="FFFF00"/>
                </a:solidFill>
                <a:latin typeface="幼圆" pitchFamily="49" charset="-122"/>
                <a:ea typeface="幼圆" pitchFamily="49" charset="-122"/>
              </a:rPr>
              <a:t>18-26</a:t>
            </a:r>
            <a:r>
              <a:rPr lang="zh-CN" altLang="en-US" sz="3200" dirty="0" smtClean="0">
                <a:solidFill>
                  <a:srgbClr val="FFFF00"/>
                </a:solidFill>
                <a:latin typeface="幼圆" pitchFamily="49" charset="-122"/>
                <a:ea typeface="幼圆" pitchFamily="49" charset="-122"/>
              </a:rPr>
              <a:t>自然段</a:t>
            </a:r>
            <a:endParaRPr lang="zh-CN" altLang="en-US" sz="3200" dirty="0">
              <a:solidFill>
                <a:srgbClr val="FFFF00"/>
              </a:solidFill>
              <a:latin typeface="幼圆" pitchFamily="49" charset="-122"/>
              <a:ea typeface="幼圆" pitchFamily="49" charset="-122"/>
            </a:endParaRPr>
          </a:p>
        </p:txBody>
      </p:sp>
      <p:sp>
        <p:nvSpPr>
          <p:cNvPr id="6" name="Text Box 6"/>
          <p:cNvSpPr txBox="1">
            <a:spLocks noChangeArrowheads="1"/>
          </p:cNvSpPr>
          <p:nvPr/>
        </p:nvSpPr>
        <p:spPr bwMode="auto">
          <a:xfrm>
            <a:off x="733318" y="2057401"/>
            <a:ext cx="242121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人人平等</a:t>
            </a:r>
          </a:p>
        </p:txBody>
      </p:sp>
      <p:sp>
        <p:nvSpPr>
          <p:cNvPr id="7" name="Text Box 7"/>
          <p:cNvSpPr txBox="1">
            <a:spLocks noChangeArrowheads="1"/>
          </p:cNvSpPr>
          <p:nvPr/>
        </p:nvSpPr>
        <p:spPr bwMode="auto">
          <a:xfrm>
            <a:off x="733318" y="2705101"/>
            <a:ext cx="362265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拥有自由正义</a:t>
            </a:r>
          </a:p>
        </p:txBody>
      </p:sp>
      <p:sp>
        <p:nvSpPr>
          <p:cNvPr id="8" name="Text Box 8"/>
          <p:cNvSpPr txBox="1">
            <a:spLocks noChangeArrowheads="1"/>
          </p:cNvSpPr>
          <p:nvPr/>
        </p:nvSpPr>
        <p:spPr bwMode="auto">
          <a:xfrm>
            <a:off x="733318" y="3425825"/>
            <a:ext cx="506281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消除种族歧视和隔离</a:t>
            </a:r>
          </a:p>
        </p:txBody>
      </p:sp>
      <p:sp>
        <p:nvSpPr>
          <p:cNvPr id="9" name="Text Box 9"/>
          <p:cNvSpPr txBox="1">
            <a:spLocks noChangeArrowheads="1"/>
          </p:cNvSpPr>
          <p:nvPr/>
        </p:nvSpPr>
        <p:spPr bwMode="auto">
          <a:xfrm>
            <a:off x="733319" y="4077072"/>
            <a:ext cx="50628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黑人白人情同手足</a:t>
            </a:r>
          </a:p>
        </p:txBody>
      </p:sp>
      <p:sp>
        <p:nvSpPr>
          <p:cNvPr id="10" name="Text Box 12"/>
          <p:cNvSpPr txBox="1">
            <a:spLocks noChangeArrowheads="1"/>
          </p:cNvSpPr>
          <p:nvPr/>
        </p:nvSpPr>
        <p:spPr bwMode="auto">
          <a:xfrm>
            <a:off x="280996" y="4941168"/>
            <a:ext cx="8568952" cy="1077218"/>
          </a:xfrm>
          <a:prstGeom prst="rect">
            <a:avLst/>
          </a:prstGeom>
          <a:solidFill>
            <a:schemeClr val="tx1">
              <a:lumMod val="75000"/>
              <a:lumOff val="25000"/>
              <a:alpha val="60000"/>
            </a:schemeClr>
          </a:solidFill>
          <a:ln w="76200" cmpd="tri">
            <a:noFill/>
            <a:miter lim="800000"/>
            <a:headEnd/>
            <a:tailEnd/>
          </a:ln>
          <a:effectLst/>
        </p:spPr>
        <p:txBody>
          <a:bodyPr wrap="square">
            <a:spAutoFit/>
          </a:bodyPr>
          <a:lstStyle/>
          <a:p>
            <a:pPr>
              <a:spcBef>
                <a:spcPct val="50000"/>
              </a:spcBef>
            </a:pPr>
            <a:r>
              <a:rPr lang="zh-CN" altLang="en-US" sz="3200" dirty="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要求政府，从政治、经济、文化上给予黑人真正的自由与平等</a:t>
            </a:r>
            <a:r>
              <a:rPr lang="zh-CN" altLang="en-US" sz="3200" dirty="0" smtClean="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权利。</a:t>
            </a:r>
            <a:endParaRPr lang="zh-CN" altLang="en-US" sz="3200" dirty="0">
              <a:solidFill>
                <a:srgbClr val="FFC000"/>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23341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 calcmode="lin" valueType="num">
                                      <p:cBhvr>
                                        <p:cTn id="4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pic>
        <p:nvPicPr>
          <p:cNvPr id="5" name="图片 4"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7624" y="193188"/>
            <a:ext cx="864096" cy="859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p:nvPr/>
        </p:nvSpPr>
        <p:spPr>
          <a:xfrm>
            <a:off x="2164814" y="299910"/>
            <a:ext cx="5678468" cy="646331"/>
          </a:xfrm>
          <a:prstGeom prst="rect">
            <a:avLst/>
          </a:prstGeom>
          <a:noFill/>
        </p:spPr>
        <p:txBody>
          <a:bodyPr wrap="square" rtlCol="0">
            <a:spAutoFit/>
          </a:bodyPr>
          <a:lstStyle/>
          <a:p>
            <a:r>
              <a:rPr lang="zh-CN" altLang="en-US" sz="3600" dirty="0">
                <a:solidFill>
                  <a:schemeClr val="bg1"/>
                </a:solidFill>
                <a:latin typeface="微软雅黑" pitchFamily="34" charset="-122"/>
                <a:ea typeface="微软雅黑" pitchFamily="34" charset="-122"/>
              </a:rPr>
              <a:t>“我”为什么有这个梦想</a:t>
            </a:r>
            <a:r>
              <a:rPr lang="zh-CN" altLang="en-US" sz="3600" dirty="0" smtClean="0">
                <a:solidFill>
                  <a:schemeClr val="bg1"/>
                </a:solidFill>
                <a:latin typeface="微软雅黑" pitchFamily="34" charset="-122"/>
                <a:ea typeface="微软雅黑" pitchFamily="34" charset="-122"/>
              </a:rPr>
              <a:t>？</a:t>
            </a:r>
            <a:endParaRPr lang="zh-CN" altLang="en-US" sz="3600" dirty="0">
              <a:solidFill>
                <a:schemeClr val="bg1"/>
              </a:solidFill>
              <a:latin typeface="微软雅黑" pitchFamily="34" charset="-122"/>
              <a:ea typeface="微软雅黑" pitchFamily="34" charset="-122"/>
            </a:endParaRPr>
          </a:p>
        </p:txBody>
      </p:sp>
      <p:sp>
        <p:nvSpPr>
          <p:cNvPr id="7" name="TextBox 6"/>
          <p:cNvSpPr txBox="1"/>
          <p:nvPr/>
        </p:nvSpPr>
        <p:spPr>
          <a:xfrm>
            <a:off x="839478" y="1265768"/>
            <a:ext cx="2074607" cy="584775"/>
          </a:xfrm>
          <a:prstGeom prst="rect">
            <a:avLst/>
          </a:prstGeom>
          <a:noFill/>
        </p:spPr>
        <p:txBody>
          <a:bodyPr wrap="none" rtlCol="0">
            <a:spAutoFit/>
          </a:bodyPr>
          <a:lstStyle/>
          <a:p>
            <a:r>
              <a:rPr lang="en-US" altLang="zh-CN" sz="3200" dirty="0" smtClean="0">
                <a:solidFill>
                  <a:srgbClr val="FFFF00"/>
                </a:solidFill>
                <a:latin typeface="幼圆" pitchFamily="49" charset="-122"/>
                <a:ea typeface="幼圆" pitchFamily="49" charset="-122"/>
              </a:rPr>
              <a:t>1-7</a:t>
            </a:r>
            <a:r>
              <a:rPr lang="zh-CN" altLang="en-US" sz="3200" dirty="0" smtClean="0">
                <a:solidFill>
                  <a:srgbClr val="FFFF00"/>
                </a:solidFill>
                <a:latin typeface="幼圆" pitchFamily="49" charset="-122"/>
                <a:ea typeface="幼圆" pitchFamily="49" charset="-122"/>
              </a:rPr>
              <a:t>自然段</a:t>
            </a:r>
            <a:endParaRPr lang="zh-CN" altLang="en-US" sz="3200" dirty="0">
              <a:solidFill>
                <a:srgbClr val="FFFF00"/>
              </a:solidFill>
              <a:latin typeface="幼圆" pitchFamily="49" charset="-122"/>
              <a:ea typeface="幼圆" pitchFamily="49" charset="-122"/>
            </a:endParaRPr>
          </a:p>
        </p:txBody>
      </p:sp>
      <p:sp>
        <p:nvSpPr>
          <p:cNvPr id="9" name="Text Box 5"/>
          <p:cNvSpPr txBox="1">
            <a:spLocks noChangeArrowheads="1"/>
          </p:cNvSpPr>
          <p:nvPr/>
        </p:nvSpPr>
        <p:spPr bwMode="auto">
          <a:xfrm>
            <a:off x="733319" y="2070849"/>
            <a:ext cx="811663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一百年前，政府许下“解放黑奴”的宣言，给黑奴带来了希望</a:t>
            </a:r>
          </a:p>
        </p:txBody>
      </p:sp>
      <p:sp>
        <p:nvSpPr>
          <p:cNvPr id="10" name="Text Box 6"/>
          <p:cNvSpPr txBox="1">
            <a:spLocks noChangeArrowheads="1"/>
          </p:cNvSpPr>
          <p:nvPr/>
        </p:nvSpPr>
        <p:spPr bwMode="auto">
          <a:xfrm>
            <a:off x="733319" y="3148067"/>
            <a:ext cx="811663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一百年后，政府没有兑现诺言，“宣言”成为“空头支票”，黑人依然没有自由和平等</a:t>
            </a:r>
          </a:p>
        </p:txBody>
      </p:sp>
      <p:sp>
        <p:nvSpPr>
          <p:cNvPr id="11" name="Text Box 7"/>
          <p:cNvSpPr txBox="1">
            <a:spLocks noChangeArrowheads="1"/>
          </p:cNvSpPr>
          <p:nvPr/>
        </p:nvSpPr>
        <p:spPr bwMode="auto">
          <a:xfrm>
            <a:off x="733319" y="4717727"/>
            <a:ext cx="811663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457200" indent="-457200">
              <a:spcBef>
                <a:spcPct val="50000"/>
              </a:spcBef>
              <a:buFont typeface="Wingdings" pitchFamily="2" charset="2"/>
              <a:buChar char="Ø"/>
            </a:pPr>
            <a:r>
              <a:rPr lang="zh-CN" altLang="en-US" sz="3200" dirty="0">
                <a:solidFill>
                  <a:schemeClr val="bg1"/>
                </a:solidFill>
                <a:latin typeface="微软雅黑" pitchFamily="34" charset="-122"/>
                <a:ea typeface="微软雅黑" pitchFamily="34" charset="-122"/>
              </a:rPr>
              <a:t>如果黑人没有自由和平等，国家就得不到稳定</a:t>
            </a:r>
          </a:p>
        </p:txBody>
      </p:sp>
    </p:spTree>
    <p:extLst>
      <p:ext uri="{BB962C8B-B14F-4D97-AF65-F5344CB8AC3E}">
        <p14:creationId xmlns:p14="http://schemas.microsoft.com/office/powerpoint/2010/main" val="114256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pic>
        <p:nvPicPr>
          <p:cNvPr id="3" name="图片 2"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7624" y="193187"/>
            <a:ext cx="864096" cy="859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TextBox 3"/>
          <p:cNvSpPr txBox="1"/>
          <p:nvPr/>
        </p:nvSpPr>
        <p:spPr>
          <a:xfrm>
            <a:off x="2164814" y="299909"/>
            <a:ext cx="6722076" cy="646331"/>
          </a:xfrm>
          <a:prstGeom prst="rect">
            <a:avLst/>
          </a:prstGeom>
          <a:noFill/>
        </p:spPr>
        <p:txBody>
          <a:bodyPr wrap="square" rtlCol="0">
            <a:spAutoFit/>
          </a:bodyPr>
          <a:lstStyle/>
          <a:p>
            <a:r>
              <a:rPr lang="zh-CN" altLang="en-US" sz="3600" dirty="0">
                <a:solidFill>
                  <a:schemeClr val="bg1"/>
                </a:solidFill>
                <a:latin typeface="微软雅黑" pitchFamily="34" charset="-122"/>
                <a:ea typeface="微软雅黑" pitchFamily="34" charset="-122"/>
              </a:rPr>
              <a:t>“我”这个梦想体现在哪个方面</a:t>
            </a:r>
            <a:r>
              <a:rPr lang="zh-CN" altLang="en-US" sz="3600" dirty="0" smtClean="0">
                <a:solidFill>
                  <a:schemeClr val="bg1"/>
                </a:solidFill>
                <a:latin typeface="微软雅黑" pitchFamily="34" charset="-122"/>
                <a:ea typeface="微软雅黑" pitchFamily="34" charset="-122"/>
              </a:rPr>
              <a:t>？</a:t>
            </a:r>
            <a:endParaRPr lang="zh-CN" altLang="en-US" sz="3600" dirty="0">
              <a:solidFill>
                <a:schemeClr val="bg1"/>
              </a:solidFill>
              <a:latin typeface="微软雅黑" pitchFamily="34" charset="-122"/>
              <a:ea typeface="微软雅黑" pitchFamily="34" charset="-122"/>
            </a:endParaRPr>
          </a:p>
        </p:txBody>
      </p:sp>
      <p:sp>
        <p:nvSpPr>
          <p:cNvPr id="5" name="矩形 4"/>
          <p:cNvSpPr/>
          <p:nvPr/>
        </p:nvSpPr>
        <p:spPr>
          <a:xfrm>
            <a:off x="329094" y="1255258"/>
            <a:ext cx="2441694" cy="584775"/>
          </a:xfrm>
          <a:prstGeom prst="rect">
            <a:avLst/>
          </a:prstGeom>
        </p:spPr>
        <p:txBody>
          <a:bodyPr wrap="none">
            <a:spAutoFit/>
          </a:bodyPr>
          <a:lstStyle/>
          <a:p>
            <a:r>
              <a:rPr lang="en-US" altLang="zh-CN" sz="3200" dirty="0">
                <a:solidFill>
                  <a:srgbClr val="FFFF00"/>
                </a:solidFill>
                <a:latin typeface="幼圆" pitchFamily="49" charset="-122"/>
                <a:ea typeface="幼圆" pitchFamily="49" charset="-122"/>
              </a:rPr>
              <a:t>8—17</a:t>
            </a:r>
            <a:r>
              <a:rPr lang="zh-CN" altLang="en-US" sz="3200" dirty="0" smtClean="0">
                <a:solidFill>
                  <a:srgbClr val="FFFF00"/>
                </a:solidFill>
                <a:latin typeface="幼圆" pitchFamily="49" charset="-122"/>
                <a:ea typeface="幼圆" pitchFamily="49" charset="-122"/>
              </a:rPr>
              <a:t>自然段</a:t>
            </a:r>
            <a:endParaRPr lang="zh-CN" altLang="en-US" sz="3200" dirty="0">
              <a:solidFill>
                <a:srgbClr val="FFFF00"/>
              </a:solidFill>
              <a:latin typeface="幼圆" pitchFamily="49" charset="-122"/>
              <a:ea typeface="幼圆" pitchFamily="49" charset="-122"/>
            </a:endParaRPr>
          </a:p>
        </p:txBody>
      </p:sp>
      <p:sp>
        <p:nvSpPr>
          <p:cNvPr id="6" name="矩形 5"/>
          <p:cNvSpPr/>
          <p:nvPr/>
        </p:nvSpPr>
        <p:spPr>
          <a:xfrm>
            <a:off x="3275856" y="1224479"/>
            <a:ext cx="3416320" cy="646331"/>
          </a:xfrm>
          <a:prstGeom prst="rect">
            <a:avLst/>
          </a:prstGeom>
        </p:spPr>
        <p:txBody>
          <a:bodyPr wrap="none">
            <a:spAutoFit/>
          </a:bodyPr>
          <a:lstStyle/>
          <a:p>
            <a:r>
              <a:rPr lang="zh-CN" altLang="en-US" sz="3600" dirty="0">
                <a:solidFill>
                  <a:srgbClr val="FF0000"/>
                </a:solidFill>
                <a:latin typeface="微软雅黑" pitchFamily="34" charset="-122"/>
                <a:ea typeface="微软雅黑" pitchFamily="34" charset="-122"/>
              </a:rPr>
              <a:t>非暴力斗争方式</a:t>
            </a:r>
          </a:p>
        </p:txBody>
      </p:sp>
      <p:sp>
        <p:nvSpPr>
          <p:cNvPr id="8" name="矩形 7"/>
          <p:cNvSpPr/>
          <p:nvPr/>
        </p:nvSpPr>
        <p:spPr>
          <a:xfrm>
            <a:off x="280997" y="2616685"/>
            <a:ext cx="8568952" cy="1569660"/>
          </a:xfrm>
          <a:prstGeom prst="rect">
            <a:avLst/>
          </a:prstGeom>
          <a:solidFill>
            <a:schemeClr val="tx1">
              <a:lumMod val="75000"/>
              <a:lumOff val="25000"/>
              <a:alpha val="60000"/>
            </a:schemeClr>
          </a:solidFill>
        </p:spPr>
        <p:txBody>
          <a:bodyPr wrap="square">
            <a:spAutoFit/>
          </a:bodyPr>
          <a:lstStyle/>
          <a:p>
            <a:r>
              <a:rPr lang="zh-CN" altLang="en-US" sz="48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哪些</a:t>
            </a:r>
            <a:r>
              <a:rPr lang="zh-CN" altLang="en-US" sz="48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段落？哪些语句反映了</a:t>
            </a:r>
            <a:r>
              <a:rPr lang="zh-CN" altLang="en-US" sz="4800" dirty="0">
                <a:solidFill>
                  <a:srgbClr val="FFC000"/>
                </a:solidFill>
                <a:effectLst>
                  <a:outerShdw blurRad="38100" dist="38100" dir="2700000" algn="tl">
                    <a:srgbClr val="000000">
                      <a:alpha val="43137"/>
                    </a:srgbClr>
                  </a:outerShdw>
                </a:effectLst>
                <a:latin typeface="微软雅黑" pitchFamily="34" charset="-122"/>
                <a:ea typeface="微软雅黑" pitchFamily="34" charset="-122"/>
              </a:rPr>
              <a:t>这种斗争方式？</a:t>
            </a:r>
          </a:p>
        </p:txBody>
      </p:sp>
    </p:spTree>
    <p:extLst>
      <p:ext uri="{BB962C8B-B14F-4D97-AF65-F5344CB8AC3E}">
        <p14:creationId xmlns:p14="http://schemas.microsoft.com/office/powerpoint/2010/main" val="2066105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style.rotation</p:attrName>
                                        </p:attrNameLst>
                                      </p:cBhvr>
                                      <p:tavLst>
                                        <p:tav tm="0">
                                          <p:val>
                                            <p:fltVal val="720"/>
                                          </p:val>
                                        </p:tav>
                                        <p:tav tm="100000">
                                          <p:val>
                                            <p:fltVal val="0"/>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8"/>
                                        </p:tgtEl>
                                        <p:attrNameLst>
                                          <p:attrName>ppt_y</p:attrName>
                                        </p:attrNameLst>
                                      </p:cBhvr>
                                      <p:tavLst>
                                        <p:tav tm="0">
                                          <p:val>
                                            <p:strVal val="#ppt_y"/>
                                          </p:val>
                                        </p:tav>
                                        <p:tav tm="100000">
                                          <p:val>
                                            <p:strVal val="#ppt_y"/>
                                          </p:val>
                                        </p:tav>
                                      </p:tavLst>
                                    </p:anim>
                                    <p:anim calcmode="lin" valueType="num">
                                      <p:cBhvr>
                                        <p:cTn id="3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pic>
        <p:nvPicPr>
          <p:cNvPr id="3" name="图片 2"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7624" y="193187"/>
            <a:ext cx="864096" cy="859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TextBox 3"/>
          <p:cNvSpPr txBox="1"/>
          <p:nvPr/>
        </p:nvSpPr>
        <p:spPr>
          <a:xfrm>
            <a:off x="2164814" y="299909"/>
            <a:ext cx="6722076" cy="646331"/>
          </a:xfrm>
          <a:prstGeom prst="rect">
            <a:avLst/>
          </a:prstGeom>
          <a:noFill/>
        </p:spPr>
        <p:txBody>
          <a:bodyPr wrap="square" rtlCol="0">
            <a:spAutoFit/>
          </a:bodyPr>
          <a:lstStyle/>
          <a:p>
            <a:r>
              <a:rPr lang="zh-CN" altLang="en-US" sz="3600" dirty="0">
                <a:solidFill>
                  <a:schemeClr val="bg1"/>
                </a:solidFill>
                <a:latin typeface="微软雅黑" pitchFamily="34" charset="-122"/>
                <a:ea typeface="微软雅黑" pitchFamily="34" charset="-122"/>
              </a:rPr>
              <a:t>“我”这个梦想体现在哪个方面</a:t>
            </a:r>
            <a:r>
              <a:rPr lang="zh-CN" altLang="en-US" sz="3600" dirty="0" smtClean="0">
                <a:solidFill>
                  <a:schemeClr val="bg1"/>
                </a:solidFill>
                <a:latin typeface="微软雅黑" pitchFamily="34" charset="-122"/>
                <a:ea typeface="微软雅黑" pitchFamily="34" charset="-122"/>
              </a:rPr>
              <a:t>？</a:t>
            </a:r>
            <a:endParaRPr lang="zh-CN" altLang="en-US" sz="3600" dirty="0">
              <a:solidFill>
                <a:schemeClr val="bg1"/>
              </a:solidFill>
              <a:latin typeface="微软雅黑" pitchFamily="34" charset="-122"/>
              <a:ea typeface="微软雅黑" pitchFamily="34" charset="-122"/>
            </a:endParaRPr>
          </a:p>
        </p:txBody>
      </p:sp>
      <p:sp>
        <p:nvSpPr>
          <p:cNvPr id="5" name="矩形 4"/>
          <p:cNvSpPr/>
          <p:nvPr/>
        </p:nvSpPr>
        <p:spPr>
          <a:xfrm>
            <a:off x="996745" y="1249275"/>
            <a:ext cx="1245854" cy="584775"/>
          </a:xfrm>
          <a:prstGeom prst="rect">
            <a:avLst/>
          </a:prstGeom>
        </p:spPr>
        <p:txBody>
          <a:bodyPr wrap="none">
            <a:spAutoFit/>
          </a:bodyPr>
          <a:lstStyle/>
          <a:p>
            <a:r>
              <a:rPr lang="zh-CN" altLang="en-US" sz="3200" dirty="0" smtClean="0">
                <a:solidFill>
                  <a:srgbClr val="FFFF00"/>
                </a:solidFill>
                <a:latin typeface="幼圆" pitchFamily="49" charset="-122"/>
                <a:ea typeface="幼圆" pitchFamily="49" charset="-122"/>
              </a:rPr>
              <a:t>第</a:t>
            </a:r>
            <a:r>
              <a:rPr lang="en-US" altLang="zh-CN" sz="3200" dirty="0" smtClean="0">
                <a:solidFill>
                  <a:srgbClr val="FFFF00"/>
                </a:solidFill>
                <a:latin typeface="幼圆" pitchFamily="49" charset="-122"/>
                <a:ea typeface="幼圆" pitchFamily="49" charset="-122"/>
              </a:rPr>
              <a:t>8</a:t>
            </a:r>
            <a:r>
              <a:rPr lang="zh-CN" altLang="en-US" sz="3200" dirty="0" smtClean="0">
                <a:solidFill>
                  <a:srgbClr val="FFFF00"/>
                </a:solidFill>
                <a:latin typeface="幼圆" pitchFamily="49" charset="-122"/>
                <a:ea typeface="幼圆" pitchFamily="49" charset="-122"/>
              </a:rPr>
              <a:t>段</a:t>
            </a:r>
            <a:endParaRPr lang="zh-CN" altLang="en-US" sz="3200" dirty="0">
              <a:solidFill>
                <a:srgbClr val="FFFF00"/>
              </a:solidFill>
              <a:latin typeface="幼圆" pitchFamily="49" charset="-122"/>
              <a:ea typeface="幼圆" pitchFamily="49" charset="-122"/>
            </a:endParaRPr>
          </a:p>
        </p:txBody>
      </p:sp>
      <p:sp>
        <p:nvSpPr>
          <p:cNvPr id="6" name="矩形 5"/>
          <p:cNvSpPr/>
          <p:nvPr/>
        </p:nvSpPr>
        <p:spPr>
          <a:xfrm>
            <a:off x="280996" y="1834050"/>
            <a:ext cx="8568952" cy="4031873"/>
          </a:xfrm>
          <a:prstGeom prst="rect">
            <a:avLst/>
          </a:prstGeom>
        </p:spPr>
        <p:txBody>
          <a:bodyPr wrap="square">
            <a:spAutoFit/>
          </a:bodyPr>
          <a:lstStyle/>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a:t>
            </a:r>
            <a:r>
              <a:rPr kumimoji="1" lang="zh-CN" altLang="en-US" sz="3200" dirty="0">
                <a:solidFill>
                  <a:srgbClr val="FFC000"/>
                </a:solidFill>
                <a:latin typeface="微软雅黑" pitchFamily="34" charset="-122"/>
                <a:ea typeface="微软雅黑" pitchFamily="34" charset="-122"/>
              </a:rPr>
              <a:t>不要</a:t>
            </a:r>
            <a:r>
              <a:rPr kumimoji="1" lang="zh-CN" altLang="en-US" sz="3200" dirty="0">
                <a:solidFill>
                  <a:schemeClr val="bg1"/>
                </a:solidFill>
                <a:latin typeface="微软雅黑" pitchFamily="34" charset="-122"/>
                <a:ea typeface="微软雅黑" pitchFamily="34" charset="-122"/>
              </a:rPr>
              <a:t>采取错误的做法。</a:t>
            </a:r>
          </a:p>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a:t>
            </a:r>
            <a:r>
              <a:rPr kumimoji="1" lang="zh-CN" altLang="en-US" sz="3200" dirty="0">
                <a:solidFill>
                  <a:srgbClr val="FFC000"/>
                </a:solidFill>
                <a:latin typeface="微软雅黑" pitchFamily="34" charset="-122"/>
                <a:ea typeface="微软雅黑" pitchFamily="34" charset="-122"/>
              </a:rPr>
              <a:t>不要</a:t>
            </a:r>
            <a:r>
              <a:rPr kumimoji="1" lang="zh-CN" altLang="en-US" sz="3200" dirty="0">
                <a:solidFill>
                  <a:schemeClr val="bg1"/>
                </a:solidFill>
                <a:latin typeface="微软雅黑" pitchFamily="34" charset="-122"/>
                <a:ea typeface="微软雅黑" pitchFamily="34" charset="-122"/>
              </a:rPr>
              <a:t>为了满足对自由的渴望而抱着敌对和仇恨之杯痛饮。         </a:t>
            </a:r>
          </a:p>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我们斗争时</a:t>
            </a:r>
            <a:r>
              <a:rPr kumimoji="1" lang="zh-CN" altLang="en-US" sz="3200" dirty="0">
                <a:solidFill>
                  <a:srgbClr val="FFC000"/>
                </a:solidFill>
                <a:latin typeface="微软雅黑" pitchFamily="34" charset="-122"/>
                <a:ea typeface="微软雅黑" pitchFamily="34" charset="-122"/>
              </a:rPr>
              <a:t>必须</a:t>
            </a:r>
            <a:r>
              <a:rPr kumimoji="1" lang="zh-CN" altLang="en-US" sz="3200" dirty="0">
                <a:solidFill>
                  <a:schemeClr val="bg1"/>
                </a:solidFill>
                <a:latin typeface="微软雅黑" pitchFamily="34" charset="-122"/>
                <a:ea typeface="微软雅黑" pitchFamily="34" charset="-122"/>
              </a:rPr>
              <a:t>永远举止得体，纪律严明。</a:t>
            </a:r>
          </a:p>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a:t>
            </a:r>
            <a:r>
              <a:rPr kumimoji="1" lang="zh-CN" altLang="en-US" sz="3200" dirty="0">
                <a:solidFill>
                  <a:srgbClr val="FFC000"/>
                </a:solidFill>
                <a:latin typeface="微软雅黑" pitchFamily="34" charset="-122"/>
                <a:ea typeface="微软雅黑" pitchFamily="34" charset="-122"/>
              </a:rPr>
              <a:t>不能</a:t>
            </a:r>
            <a:r>
              <a:rPr kumimoji="1" lang="zh-CN" altLang="en-US" sz="3200" dirty="0">
                <a:solidFill>
                  <a:schemeClr val="bg1"/>
                </a:solidFill>
                <a:latin typeface="微软雅黑" pitchFamily="34" charset="-122"/>
                <a:ea typeface="微软雅黑" pitchFamily="34" charset="-122"/>
              </a:rPr>
              <a:t>容许我们的具有崭新内容的抗议蜕变为暴力行动。         </a:t>
            </a:r>
          </a:p>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a:t>
            </a:r>
            <a:r>
              <a:rPr kumimoji="1" lang="zh-CN" altLang="en-US" sz="3200" dirty="0">
                <a:solidFill>
                  <a:srgbClr val="FFC000"/>
                </a:solidFill>
                <a:latin typeface="微软雅黑" pitchFamily="34" charset="-122"/>
                <a:ea typeface="微软雅黑" pitchFamily="34" charset="-122"/>
              </a:rPr>
              <a:t>要</a:t>
            </a:r>
            <a:r>
              <a:rPr kumimoji="1" lang="zh-CN" altLang="en-US" sz="3200" dirty="0">
                <a:solidFill>
                  <a:schemeClr val="bg1"/>
                </a:solidFill>
                <a:latin typeface="微软雅黑" pitchFamily="34" charset="-122"/>
                <a:ea typeface="微软雅黑" pitchFamily="34" charset="-122"/>
              </a:rPr>
              <a:t>不断地升华到以精神力量对抗物质力量的崇高境界中去。</a:t>
            </a:r>
          </a:p>
        </p:txBody>
      </p:sp>
    </p:spTree>
    <p:extLst>
      <p:ext uri="{BB962C8B-B14F-4D97-AF65-F5344CB8AC3E}">
        <p14:creationId xmlns:p14="http://schemas.microsoft.com/office/powerpoint/2010/main" val="3161152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sp>
        <p:nvSpPr>
          <p:cNvPr id="3" name="矩形 2"/>
          <p:cNvSpPr/>
          <p:nvPr/>
        </p:nvSpPr>
        <p:spPr>
          <a:xfrm>
            <a:off x="280996" y="1991742"/>
            <a:ext cx="8568952" cy="1077218"/>
          </a:xfrm>
          <a:prstGeom prst="rect">
            <a:avLst/>
          </a:prstGeom>
        </p:spPr>
        <p:txBody>
          <a:bodyPr wrap="square">
            <a:spAutoFit/>
          </a:bodyPr>
          <a:lstStyle/>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我们却</a:t>
            </a:r>
            <a:r>
              <a:rPr kumimoji="1" lang="zh-CN" altLang="en-US" sz="3200" dirty="0">
                <a:solidFill>
                  <a:srgbClr val="FFC000"/>
                </a:solidFill>
                <a:latin typeface="微软雅黑" pitchFamily="34" charset="-122"/>
                <a:ea typeface="微软雅黑" pitchFamily="34" charset="-122"/>
              </a:rPr>
              <a:t>不能</a:t>
            </a:r>
            <a:r>
              <a:rPr kumimoji="1" lang="zh-CN" altLang="en-US" sz="3200" dirty="0">
                <a:solidFill>
                  <a:schemeClr val="bg1"/>
                </a:solidFill>
                <a:latin typeface="微软雅黑" pitchFamily="34" charset="-122"/>
                <a:ea typeface="微软雅黑" pitchFamily="34" charset="-122"/>
              </a:rPr>
              <a:t>因此不信任所有的白人。</a:t>
            </a:r>
          </a:p>
          <a:p>
            <a:pPr marL="457200" indent="-457200">
              <a:buFont typeface="Wingdings" pitchFamily="2" charset="2"/>
              <a:buChar char="Ø"/>
            </a:pPr>
            <a:r>
              <a:rPr kumimoji="1" lang="zh-CN" altLang="en-US" sz="3200" dirty="0">
                <a:solidFill>
                  <a:schemeClr val="bg1"/>
                </a:solidFill>
                <a:latin typeface="微软雅黑" pitchFamily="34" charset="-122"/>
                <a:ea typeface="微软雅黑" pitchFamily="34" charset="-122"/>
              </a:rPr>
              <a:t>我们</a:t>
            </a:r>
            <a:r>
              <a:rPr kumimoji="1" lang="zh-CN" altLang="en-US" sz="3200" dirty="0">
                <a:solidFill>
                  <a:srgbClr val="FFC000"/>
                </a:solidFill>
                <a:latin typeface="微软雅黑" pitchFamily="34" charset="-122"/>
                <a:ea typeface="微软雅黑" pitchFamily="34" charset="-122"/>
              </a:rPr>
              <a:t>不能</a:t>
            </a:r>
            <a:r>
              <a:rPr kumimoji="1" lang="zh-CN" altLang="en-US" sz="3200" dirty="0">
                <a:solidFill>
                  <a:schemeClr val="bg1"/>
                </a:solidFill>
                <a:latin typeface="微软雅黑" pitchFamily="34" charset="-122"/>
                <a:ea typeface="微软雅黑" pitchFamily="34" charset="-122"/>
              </a:rPr>
              <a:t>单独行动</a:t>
            </a:r>
          </a:p>
        </p:txBody>
      </p:sp>
      <p:pic>
        <p:nvPicPr>
          <p:cNvPr id="4" name="图片 3"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7624" y="193187"/>
            <a:ext cx="864096" cy="859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2164814" y="299909"/>
            <a:ext cx="6722076" cy="646331"/>
          </a:xfrm>
          <a:prstGeom prst="rect">
            <a:avLst/>
          </a:prstGeom>
          <a:noFill/>
        </p:spPr>
        <p:txBody>
          <a:bodyPr wrap="square" rtlCol="0">
            <a:spAutoFit/>
          </a:bodyPr>
          <a:lstStyle/>
          <a:p>
            <a:r>
              <a:rPr lang="zh-CN" altLang="en-US" sz="3600" dirty="0">
                <a:solidFill>
                  <a:schemeClr val="bg1"/>
                </a:solidFill>
                <a:latin typeface="微软雅黑" pitchFamily="34" charset="-122"/>
                <a:ea typeface="微软雅黑" pitchFamily="34" charset="-122"/>
              </a:rPr>
              <a:t>“我”这个梦想体现在哪个方面</a:t>
            </a:r>
            <a:r>
              <a:rPr lang="zh-CN" altLang="en-US" sz="3600" dirty="0" smtClean="0">
                <a:solidFill>
                  <a:schemeClr val="bg1"/>
                </a:solidFill>
                <a:latin typeface="微软雅黑" pitchFamily="34" charset="-122"/>
                <a:ea typeface="微软雅黑" pitchFamily="34" charset="-122"/>
              </a:rPr>
              <a:t>？</a:t>
            </a:r>
            <a:endParaRPr lang="zh-CN" altLang="en-US" sz="3600" dirty="0">
              <a:solidFill>
                <a:schemeClr val="bg1"/>
              </a:solidFill>
              <a:latin typeface="微软雅黑" pitchFamily="34" charset="-122"/>
              <a:ea typeface="微软雅黑" pitchFamily="34" charset="-122"/>
            </a:endParaRPr>
          </a:p>
        </p:txBody>
      </p:sp>
      <p:sp>
        <p:nvSpPr>
          <p:cNvPr id="6" name="矩形 5"/>
          <p:cNvSpPr/>
          <p:nvPr/>
        </p:nvSpPr>
        <p:spPr>
          <a:xfrm>
            <a:off x="996745" y="1249275"/>
            <a:ext cx="1245854" cy="584775"/>
          </a:xfrm>
          <a:prstGeom prst="rect">
            <a:avLst/>
          </a:prstGeom>
        </p:spPr>
        <p:txBody>
          <a:bodyPr wrap="none">
            <a:spAutoFit/>
          </a:bodyPr>
          <a:lstStyle/>
          <a:p>
            <a:r>
              <a:rPr lang="zh-CN" altLang="en-US" sz="3200" dirty="0" smtClean="0">
                <a:solidFill>
                  <a:srgbClr val="FFFF00"/>
                </a:solidFill>
                <a:latin typeface="幼圆" pitchFamily="49" charset="-122"/>
                <a:ea typeface="幼圆" pitchFamily="49" charset="-122"/>
              </a:rPr>
              <a:t>第</a:t>
            </a:r>
            <a:r>
              <a:rPr lang="en-US" altLang="zh-CN" sz="3200" dirty="0">
                <a:solidFill>
                  <a:srgbClr val="FFFF00"/>
                </a:solidFill>
                <a:latin typeface="幼圆" pitchFamily="49" charset="-122"/>
                <a:ea typeface="幼圆" pitchFamily="49" charset="-122"/>
              </a:rPr>
              <a:t>9</a:t>
            </a:r>
            <a:r>
              <a:rPr lang="zh-CN" altLang="en-US" sz="3200" dirty="0" smtClean="0">
                <a:solidFill>
                  <a:srgbClr val="FFFF00"/>
                </a:solidFill>
                <a:latin typeface="幼圆" pitchFamily="49" charset="-122"/>
                <a:ea typeface="幼圆" pitchFamily="49" charset="-122"/>
              </a:rPr>
              <a:t>段</a:t>
            </a:r>
            <a:endParaRPr lang="zh-CN" altLang="en-US" sz="3200" dirty="0">
              <a:solidFill>
                <a:srgbClr val="FFFF00"/>
              </a:solidFill>
              <a:latin typeface="幼圆" pitchFamily="49" charset="-122"/>
              <a:ea typeface="幼圆" pitchFamily="49" charset="-122"/>
            </a:endParaRPr>
          </a:p>
        </p:txBody>
      </p:sp>
      <p:sp>
        <p:nvSpPr>
          <p:cNvPr id="7" name="Text Box 5"/>
          <p:cNvSpPr txBox="1">
            <a:spLocks noChangeArrowheads="1"/>
          </p:cNvSpPr>
          <p:nvPr/>
        </p:nvSpPr>
        <p:spPr bwMode="auto">
          <a:xfrm>
            <a:off x="280996" y="4221088"/>
            <a:ext cx="8568952" cy="762000"/>
          </a:xfrm>
          <a:prstGeom prst="rect">
            <a:avLst/>
          </a:prstGeom>
          <a:solidFill>
            <a:schemeClr val="tx1">
              <a:lumMod val="75000"/>
              <a:lumOff val="25000"/>
              <a:alpha val="60000"/>
            </a:schemeClr>
          </a:solidFill>
          <a:ln>
            <a:noFill/>
          </a:ln>
          <a:effectLst/>
        </p:spPr>
        <p:txBody>
          <a:bodyPr wrap="square">
            <a:spAutoFit/>
          </a:bodyPr>
          <a:lstStyle/>
          <a:p>
            <a:pPr>
              <a:spcBef>
                <a:spcPct val="50000"/>
              </a:spcBef>
            </a:pPr>
            <a:r>
              <a:rPr lang="zh-CN" altLang="en-US" sz="44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和平、团结、彻底、永远</a:t>
            </a:r>
            <a:r>
              <a:rPr lang="zh-CN" altLang="en-US" sz="4400" dirty="0" smtClean="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向前</a:t>
            </a:r>
            <a:r>
              <a:rPr lang="zh-CN" altLang="en-US" sz="44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a:t>
            </a:r>
          </a:p>
        </p:txBody>
      </p:sp>
    </p:spTree>
    <p:extLst>
      <p:ext uri="{BB962C8B-B14F-4D97-AF65-F5344CB8AC3E}">
        <p14:creationId xmlns:p14="http://schemas.microsoft.com/office/powerpoint/2010/main" val="3161152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请同学发言</a:t>
            </a:r>
            <a:endParaRPr lang="zh-CN" altLang="en-US" sz="4000" dirty="0">
              <a:latin typeface="微软雅黑" pitchFamily="34" charset="-122"/>
              <a:ea typeface="微软雅黑" pitchFamily="34" charset="-122"/>
            </a:endParaRPr>
          </a:p>
        </p:txBody>
      </p:sp>
      <p:pic>
        <p:nvPicPr>
          <p:cNvPr id="4" name="图片 3" descr="t014d62aee48534e30b.jpg">
            <a:hlinkClick r:id="rId2" action="ppaction://hlinksldjump" highlightClick="1"/>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87624" y="193187"/>
            <a:ext cx="864096" cy="8597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TextBox 4"/>
          <p:cNvSpPr txBox="1"/>
          <p:nvPr/>
        </p:nvSpPr>
        <p:spPr>
          <a:xfrm>
            <a:off x="2164814" y="299909"/>
            <a:ext cx="5575538" cy="646331"/>
          </a:xfrm>
          <a:prstGeom prst="rect">
            <a:avLst/>
          </a:prstGeom>
          <a:noFill/>
        </p:spPr>
        <p:txBody>
          <a:bodyPr wrap="square" rtlCol="0">
            <a:spAutoFit/>
          </a:bodyPr>
          <a:lstStyle/>
          <a:p>
            <a:r>
              <a:rPr lang="zh-CN" altLang="en-US" sz="3600" dirty="0">
                <a:solidFill>
                  <a:schemeClr val="bg1"/>
                </a:solidFill>
                <a:latin typeface="微软雅黑" pitchFamily="34" charset="-122"/>
                <a:ea typeface="微软雅黑" pitchFamily="34" charset="-122"/>
              </a:rPr>
              <a:t>我们该怎样实现这个</a:t>
            </a:r>
            <a:r>
              <a:rPr lang="zh-CN" altLang="en-US" sz="3600" dirty="0" smtClean="0">
                <a:solidFill>
                  <a:schemeClr val="bg1"/>
                </a:solidFill>
                <a:latin typeface="微软雅黑" pitchFamily="34" charset="-122"/>
                <a:ea typeface="微软雅黑" pitchFamily="34" charset="-122"/>
              </a:rPr>
              <a:t>梦想？</a:t>
            </a:r>
          </a:p>
        </p:txBody>
      </p:sp>
      <p:sp>
        <p:nvSpPr>
          <p:cNvPr id="6" name="矩形 5"/>
          <p:cNvSpPr/>
          <p:nvPr/>
        </p:nvSpPr>
        <p:spPr>
          <a:xfrm>
            <a:off x="341918" y="1249274"/>
            <a:ext cx="2441694" cy="584775"/>
          </a:xfrm>
          <a:prstGeom prst="rect">
            <a:avLst/>
          </a:prstGeom>
        </p:spPr>
        <p:txBody>
          <a:bodyPr wrap="none">
            <a:spAutoFit/>
          </a:bodyPr>
          <a:lstStyle/>
          <a:p>
            <a:r>
              <a:rPr lang="zh-CN" altLang="en-US" sz="3200" dirty="0" smtClean="0">
                <a:solidFill>
                  <a:srgbClr val="FFFF00"/>
                </a:solidFill>
                <a:latin typeface="幼圆" pitchFamily="49" charset="-122"/>
                <a:ea typeface="幼圆" pitchFamily="49" charset="-122"/>
              </a:rPr>
              <a:t>阅读</a:t>
            </a:r>
            <a:r>
              <a:rPr lang="en-US" altLang="zh-CN" sz="3200" dirty="0" smtClean="0">
                <a:solidFill>
                  <a:srgbClr val="FFFF00"/>
                </a:solidFill>
                <a:latin typeface="幼圆" pitchFamily="49" charset="-122"/>
                <a:ea typeface="幼圆" pitchFamily="49" charset="-122"/>
              </a:rPr>
              <a:t>11-16</a:t>
            </a:r>
            <a:r>
              <a:rPr lang="zh-CN" altLang="en-US" sz="3200" dirty="0" smtClean="0">
                <a:solidFill>
                  <a:srgbClr val="FFFF00"/>
                </a:solidFill>
                <a:latin typeface="幼圆" pitchFamily="49" charset="-122"/>
                <a:ea typeface="幼圆" pitchFamily="49" charset="-122"/>
              </a:rPr>
              <a:t>段</a:t>
            </a:r>
            <a:endParaRPr lang="zh-CN" altLang="en-US" sz="3200" dirty="0">
              <a:solidFill>
                <a:srgbClr val="FFFF00"/>
              </a:solidFill>
              <a:latin typeface="幼圆" pitchFamily="49" charset="-122"/>
              <a:ea typeface="幼圆" pitchFamily="49" charset="-122"/>
            </a:endParaRPr>
          </a:p>
        </p:txBody>
      </p:sp>
      <p:sp>
        <p:nvSpPr>
          <p:cNvPr id="8" name="Rectangle 3"/>
          <p:cNvSpPr txBox="1">
            <a:spLocks noChangeArrowheads="1"/>
          </p:cNvSpPr>
          <p:nvPr/>
        </p:nvSpPr>
        <p:spPr>
          <a:xfrm>
            <a:off x="341918" y="2060848"/>
            <a:ext cx="7543800" cy="295232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itchFamily="2" charset="2"/>
              <a:buChar char="Ø"/>
            </a:pPr>
            <a:r>
              <a:rPr lang="zh-CN" altLang="en-US" dirty="0" smtClean="0">
                <a:solidFill>
                  <a:schemeClr val="bg1"/>
                </a:solidFill>
                <a:latin typeface="微软雅黑" pitchFamily="34" charset="-122"/>
                <a:ea typeface="微软雅黑" pitchFamily="34" charset="-122"/>
              </a:rPr>
              <a:t>警察停止对黑人的野蛮迫害</a:t>
            </a:r>
          </a:p>
          <a:p>
            <a:pPr>
              <a:buFont typeface="Wingdings" pitchFamily="2" charset="2"/>
              <a:buChar char="Ø"/>
            </a:pPr>
            <a:r>
              <a:rPr lang="zh-CN" altLang="en-US" dirty="0" smtClean="0">
                <a:solidFill>
                  <a:schemeClr val="bg1"/>
                </a:solidFill>
                <a:latin typeface="微软雅黑" pitchFamily="34" charset="-122"/>
                <a:ea typeface="微软雅黑" pitchFamily="34" charset="-122"/>
              </a:rPr>
              <a:t>黑人能和白人一样找到旅馆住宿</a:t>
            </a:r>
          </a:p>
          <a:p>
            <a:pPr>
              <a:buFont typeface="Wingdings" pitchFamily="2" charset="2"/>
              <a:buChar char="Ø"/>
            </a:pPr>
            <a:r>
              <a:rPr lang="zh-CN" altLang="en-US" dirty="0" smtClean="0">
                <a:solidFill>
                  <a:schemeClr val="bg1"/>
                </a:solidFill>
                <a:latin typeface="微软雅黑" pitchFamily="34" charset="-122"/>
                <a:ea typeface="微软雅黑" pitchFamily="34" charset="-122"/>
              </a:rPr>
              <a:t>黑人的基本活动不被局限在贫民区内</a:t>
            </a:r>
          </a:p>
          <a:p>
            <a:pPr>
              <a:buFont typeface="Wingdings" pitchFamily="2" charset="2"/>
              <a:buChar char="Ø"/>
            </a:pPr>
            <a:r>
              <a:rPr lang="zh-CN" altLang="en-US" dirty="0" smtClean="0">
                <a:solidFill>
                  <a:schemeClr val="bg1"/>
                </a:solidFill>
                <a:latin typeface="微软雅黑" pitchFamily="34" charset="-122"/>
                <a:ea typeface="微软雅黑" pitchFamily="34" charset="-122"/>
              </a:rPr>
              <a:t>黑人能和白人一样享有选举权</a:t>
            </a:r>
          </a:p>
          <a:p>
            <a:pPr>
              <a:buFont typeface="Wingdings" pitchFamily="2" charset="2"/>
              <a:buChar char="Ø"/>
            </a:pPr>
            <a:r>
              <a:rPr lang="zh-CN" altLang="en-US" dirty="0" smtClean="0">
                <a:solidFill>
                  <a:schemeClr val="bg1"/>
                </a:solidFill>
                <a:latin typeface="微软雅黑" pitchFamily="34" charset="-122"/>
                <a:ea typeface="微软雅黑" pitchFamily="34" charset="-122"/>
              </a:rPr>
              <a:t>正义和公正滚滚而来</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59981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p:stCondLst>
                                    <p:cond delay="0"/>
                                  </p:stCondLst>
                                  <p:iterate type="lt">
                                    <p:tmPct val="10000"/>
                                  </p:iterate>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25"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nodeType="clickEffect">
                                  <p:stCondLst>
                                    <p:cond delay="0"/>
                                  </p:stCondLst>
                                  <p:iterate type="lt">
                                    <p:tmPct val="10000"/>
                                  </p:iterate>
                                  <p:childTnLst>
                                    <p:set>
                                      <p:cBhvr>
                                        <p:cTn id="31" dur="1" fill="hold">
                                          <p:stCondLst>
                                            <p:cond delay="0"/>
                                          </p:stCondLst>
                                        </p:cTn>
                                        <p:tgtEl>
                                          <p:spTgt spid="8">
                                            <p:txEl>
                                              <p:pRg st="1" end="1"/>
                                            </p:txEl>
                                          </p:spTgt>
                                        </p:tgtEl>
                                        <p:attrNameLst>
                                          <p:attrName>style.visibility</p:attrName>
                                        </p:attrNameLst>
                                      </p:cBhvr>
                                      <p:to>
                                        <p:strVal val="visible"/>
                                      </p:to>
                                    </p:set>
                                    <p:anim calcmode="lin" valueType="num">
                                      <p:cBhvr>
                                        <p:cTn id="32" dur="500" fill="hold"/>
                                        <p:tgtEl>
                                          <p:spTgt spid="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8">
                                            <p:txEl>
                                              <p:pRg st="1" end="1"/>
                                            </p:txEl>
                                          </p:spTgt>
                                        </p:tgtEl>
                                        <p:attrNameLst>
                                          <p:attrName>ppt_y</p:attrName>
                                        </p:attrNameLst>
                                      </p:cBhvr>
                                      <p:tavLst>
                                        <p:tav tm="0">
                                          <p:val>
                                            <p:strVal val="#ppt_y"/>
                                          </p:val>
                                        </p:tav>
                                        <p:tav tm="100000">
                                          <p:val>
                                            <p:strVal val="#ppt_y"/>
                                          </p:val>
                                        </p:tav>
                                      </p:tavLst>
                                    </p:anim>
                                    <p:anim calcmode="lin" valueType="num">
                                      <p:cBhvr>
                                        <p:cTn id="34" dur="500" fill="hold"/>
                                        <p:tgtEl>
                                          <p:spTgt spid="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8">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41" presetClass="entr" presetSubtype="0" fill="hold" nodeType="clickEffect">
                                  <p:stCondLst>
                                    <p:cond delay="0"/>
                                  </p:stCondLst>
                                  <p:iterate type="lt">
                                    <p:tmPct val="10000"/>
                                  </p:iterate>
                                  <p:childTnLst>
                                    <p:set>
                                      <p:cBhvr>
                                        <p:cTn id="40" dur="1" fill="hold">
                                          <p:stCondLst>
                                            <p:cond delay="0"/>
                                          </p:stCondLst>
                                        </p:cTn>
                                        <p:tgtEl>
                                          <p:spTgt spid="8">
                                            <p:txEl>
                                              <p:pRg st="2" end="2"/>
                                            </p:txEl>
                                          </p:spTgt>
                                        </p:tgtEl>
                                        <p:attrNameLst>
                                          <p:attrName>style.visibility</p:attrName>
                                        </p:attrNameLst>
                                      </p:cBhvr>
                                      <p:to>
                                        <p:strVal val="visible"/>
                                      </p:to>
                                    </p:set>
                                    <p:anim calcmode="lin" valueType="num">
                                      <p:cBhvr>
                                        <p:cTn id="41" dur="500" fill="hold"/>
                                        <p:tgtEl>
                                          <p:spTgt spid="8">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
                                            <p:txEl>
                                              <p:pRg st="2" end="2"/>
                                            </p:txEl>
                                          </p:spTgt>
                                        </p:tgtEl>
                                        <p:attrNameLst>
                                          <p:attrName>ppt_y</p:attrName>
                                        </p:attrNameLst>
                                      </p:cBhvr>
                                      <p:tavLst>
                                        <p:tav tm="0">
                                          <p:val>
                                            <p:strVal val="#ppt_y"/>
                                          </p:val>
                                        </p:tav>
                                        <p:tav tm="100000">
                                          <p:val>
                                            <p:strVal val="#ppt_y"/>
                                          </p:val>
                                        </p:tav>
                                      </p:tavLst>
                                    </p:anim>
                                    <p:anim calcmode="lin" valueType="num">
                                      <p:cBhvr>
                                        <p:cTn id="43" dur="500" fill="hold"/>
                                        <p:tgtEl>
                                          <p:spTgt spid="8">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nodeType="clickEffect">
                                  <p:stCondLst>
                                    <p:cond delay="0"/>
                                  </p:stCondLst>
                                  <p:iterate type="lt">
                                    <p:tmPct val="10000"/>
                                  </p:iterate>
                                  <p:childTnLst>
                                    <p:set>
                                      <p:cBhvr>
                                        <p:cTn id="49" dur="1" fill="hold">
                                          <p:stCondLst>
                                            <p:cond delay="0"/>
                                          </p:stCondLst>
                                        </p:cTn>
                                        <p:tgtEl>
                                          <p:spTgt spid="8">
                                            <p:txEl>
                                              <p:pRg st="3" end="3"/>
                                            </p:txEl>
                                          </p:spTgt>
                                        </p:tgtEl>
                                        <p:attrNameLst>
                                          <p:attrName>style.visibility</p:attrName>
                                        </p:attrNameLst>
                                      </p:cBhvr>
                                      <p:to>
                                        <p:strVal val="visible"/>
                                      </p:to>
                                    </p:set>
                                    <p:anim calcmode="lin" valueType="num">
                                      <p:cBhvr>
                                        <p:cTn id="50" dur="500" fill="hold"/>
                                        <p:tgtEl>
                                          <p:spTgt spid="8">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8">
                                            <p:txEl>
                                              <p:pRg st="3" end="3"/>
                                            </p:txEl>
                                          </p:spTgt>
                                        </p:tgtEl>
                                        <p:attrNameLst>
                                          <p:attrName>ppt_y</p:attrName>
                                        </p:attrNameLst>
                                      </p:cBhvr>
                                      <p:tavLst>
                                        <p:tav tm="0">
                                          <p:val>
                                            <p:strVal val="#ppt_y"/>
                                          </p:val>
                                        </p:tav>
                                        <p:tav tm="100000">
                                          <p:val>
                                            <p:strVal val="#ppt_y"/>
                                          </p:val>
                                        </p:tav>
                                      </p:tavLst>
                                    </p:anim>
                                    <p:anim calcmode="lin" valueType="num">
                                      <p:cBhvr>
                                        <p:cTn id="52" dur="500" fill="hold"/>
                                        <p:tgtEl>
                                          <p:spTgt spid="8">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8">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8">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41" presetClass="entr" presetSubtype="0" fill="hold" nodeType="clickEffect">
                                  <p:stCondLst>
                                    <p:cond delay="0"/>
                                  </p:stCondLst>
                                  <p:iterate type="lt">
                                    <p:tmPct val="10000"/>
                                  </p:iterate>
                                  <p:childTnLst>
                                    <p:set>
                                      <p:cBhvr>
                                        <p:cTn id="58" dur="1" fill="hold">
                                          <p:stCondLst>
                                            <p:cond delay="0"/>
                                          </p:stCondLst>
                                        </p:cTn>
                                        <p:tgtEl>
                                          <p:spTgt spid="8">
                                            <p:txEl>
                                              <p:pRg st="4" end="4"/>
                                            </p:txEl>
                                          </p:spTgt>
                                        </p:tgtEl>
                                        <p:attrNameLst>
                                          <p:attrName>style.visibility</p:attrName>
                                        </p:attrNameLst>
                                      </p:cBhvr>
                                      <p:to>
                                        <p:strVal val="visible"/>
                                      </p:to>
                                    </p:set>
                                    <p:anim calcmode="lin" valueType="num">
                                      <p:cBhvr>
                                        <p:cTn id="59" dur="500" fill="hold"/>
                                        <p:tgtEl>
                                          <p:spTgt spid="8">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8">
                                            <p:txEl>
                                              <p:pRg st="4" end="4"/>
                                            </p:txEl>
                                          </p:spTgt>
                                        </p:tgtEl>
                                        <p:attrNameLst>
                                          <p:attrName>ppt_y</p:attrName>
                                        </p:attrNameLst>
                                      </p:cBhvr>
                                      <p:tavLst>
                                        <p:tav tm="0">
                                          <p:val>
                                            <p:strVal val="#ppt_y"/>
                                          </p:val>
                                        </p:tav>
                                        <p:tav tm="100000">
                                          <p:val>
                                            <p:strVal val="#ppt_y"/>
                                          </p:val>
                                        </p:tav>
                                      </p:tavLst>
                                    </p:anim>
                                    <p:anim calcmode="lin" valueType="num">
                                      <p:cBhvr>
                                        <p:cTn id="61" dur="500" fill="hold"/>
                                        <p:tgtEl>
                                          <p:spTgt spid="8">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8">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5" name="矩形 4"/>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黑人历史</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26832271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5"/>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思考探究</a:t>
            </a:r>
            <a:endParaRPr lang="zh-CN" altLang="en-US" sz="4000" dirty="0">
              <a:latin typeface="微软雅黑" pitchFamily="34" charset="-122"/>
              <a:ea typeface="微软雅黑" pitchFamily="34" charset="-122"/>
            </a:endParaRPr>
          </a:p>
        </p:txBody>
      </p:sp>
      <p:sp>
        <p:nvSpPr>
          <p:cNvPr id="3" name="Rectangle 3"/>
          <p:cNvSpPr>
            <a:spLocks noChangeArrowheads="1"/>
          </p:cNvSpPr>
          <p:nvPr/>
        </p:nvSpPr>
        <p:spPr bwMode="auto">
          <a:xfrm>
            <a:off x="280996" y="332656"/>
            <a:ext cx="8568952" cy="5584825"/>
          </a:xfrm>
          <a:prstGeom prst="rect">
            <a:avLst/>
          </a:prstGeom>
          <a:solidFill>
            <a:schemeClr val="tx1">
              <a:lumMod val="75000"/>
              <a:lumOff val="25000"/>
              <a:alpha val="60000"/>
            </a:schemeClr>
          </a:solidFill>
          <a:ln>
            <a:noFill/>
          </a:ln>
          <a:effectLst/>
        </p:spPr>
        <p:txBody>
          <a:bodyPr wrap="square">
            <a:spAutoFit/>
          </a:bodyPr>
          <a:lstStyle/>
          <a:p>
            <a:r>
              <a:rPr kumimoji="1" lang="zh-CN" altLang="en-US"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马丁</a:t>
            </a:r>
            <a:r>
              <a:rPr kumimoji="1" lang="en-US" altLang="zh-CN"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a:t>
            </a:r>
            <a:r>
              <a:rPr kumimoji="1" lang="zh-CN" altLang="en-US"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路德</a:t>
            </a:r>
            <a:r>
              <a:rPr kumimoji="1" lang="en-US" altLang="zh-CN"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a:t>
            </a:r>
            <a:r>
              <a:rPr kumimoji="1" lang="zh-CN" altLang="en-US"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金的“梦想”是？</a:t>
            </a:r>
          </a:p>
          <a:p>
            <a:r>
              <a:rPr kumimoji="1" lang="zh-CN" altLang="en-US"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政治上：</a:t>
            </a:r>
          </a:p>
          <a:p>
            <a:r>
              <a:rPr kumimoji="1" lang="zh-CN" altLang="en-US" sz="3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希望美国的有色人种能享有和白人一样的生存、自由和追求幸福的权利，有同等的地位和公民权。</a:t>
            </a:r>
          </a:p>
          <a:p>
            <a:r>
              <a:rPr kumimoji="1" lang="zh-CN" altLang="en-US"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文化上：</a:t>
            </a:r>
          </a:p>
          <a:p>
            <a:r>
              <a:rPr kumimoji="1" lang="zh-CN" altLang="en-US" sz="3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希望得到尊重和理解，有受教育的权利和自由。</a:t>
            </a:r>
          </a:p>
          <a:p>
            <a:r>
              <a:rPr kumimoji="1" lang="zh-CN" altLang="en-US" sz="3600" dirty="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经济上：</a:t>
            </a:r>
          </a:p>
          <a:p>
            <a:r>
              <a:rPr kumimoji="1" lang="zh-CN" altLang="en-US" sz="3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希望有和白人一样的就业和发展的机会。</a:t>
            </a:r>
          </a:p>
        </p:txBody>
      </p:sp>
    </p:spTree>
    <p:extLst>
      <p:ext uri="{BB962C8B-B14F-4D97-AF65-F5344CB8AC3E}">
        <p14:creationId xmlns:p14="http://schemas.microsoft.com/office/powerpoint/2010/main" val="114256857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2" end="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3">
                                            <p:txEl>
                                              <p:pRg st="4" end="4"/>
                                            </p:txEl>
                                          </p:spTgt>
                                        </p:tgtEl>
                                        <p:attrNameLst>
                                          <p:attrName>style.visibility</p:attrName>
                                        </p:attrNameLst>
                                      </p:cBhvr>
                                      <p:to>
                                        <p:strVal val="visible"/>
                                      </p:to>
                                    </p:set>
                                    <p:anim calcmode="lin" valueType="num">
                                      <p:cBhvr>
                                        <p:cTn id="16"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18"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p:cTn id="25"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a:latin typeface="微软雅黑" pitchFamily="34" charset="-122"/>
                <a:ea typeface="微软雅黑" pitchFamily="34" charset="-122"/>
              </a:rPr>
              <a:t>全文结构层次</a:t>
            </a:r>
          </a:p>
        </p:txBody>
      </p:sp>
    </p:spTree>
    <p:extLst>
      <p:ext uri="{BB962C8B-B14F-4D97-AF65-F5344CB8AC3E}">
        <p14:creationId xmlns:p14="http://schemas.microsoft.com/office/powerpoint/2010/main" val="193978546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4"/>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29085" y="743396"/>
            <a:ext cx="8882062"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solidFill>
                  <a:schemeClr val="bg1"/>
                </a:solidFill>
                <a:latin typeface="微软雅黑" pitchFamily="34" charset="-122"/>
                <a:ea typeface="微软雅黑" pitchFamily="34" charset="-122"/>
              </a:rPr>
              <a:t>一、回顾</a:t>
            </a:r>
            <a:r>
              <a:rPr lang="en-US" altLang="zh-CN" sz="3200" dirty="0">
                <a:solidFill>
                  <a:schemeClr val="bg1"/>
                </a:solidFill>
                <a:latin typeface="微软雅黑" pitchFamily="34" charset="-122"/>
                <a:ea typeface="微软雅黑" pitchFamily="34" charset="-122"/>
              </a:rPr>
              <a:t>《</a:t>
            </a:r>
            <a:r>
              <a:rPr lang="zh-CN" altLang="en-US" sz="3200" dirty="0">
                <a:solidFill>
                  <a:schemeClr val="bg1"/>
                </a:solidFill>
                <a:latin typeface="微软雅黑" pitchFamily="34" charset="-122"/>
                <a:ea typeface="微软雅黑" pitchFamily="34" charset="-122"/>
              </a:rPr>
              <a:t>解放黑奴宣言</a:t>
            </a:r>
            <a:r>
              <a:rPr lang="en-US" altLang="zh-CN" sz="3200" dirty="0">
                <a:solidFill>
                  <a:schemeClr val="bg1"/>
                </a:solidFill>
                <a:latin typeface="微软雅黑" pitchFamily="34" charset="-122"/>
                <a:ea typeface="微软雅黑" pitchFamily="34" charset="-122"/>
              </a:rPr>
              <a:t>》</a:t>
            </a:r>
            <a:r>
              <a:rPr lang="zh-CN" altLang="en-US" sz="3200" dirty="0">
                <a:solidFill>
                  <a:schemeClr val="bg1"/>
                </a:solidFill>
                <a:latin typeface="微软雅黑" pitchFamily="34" charset="-122"/>
                <a:ea typeface="微软雅黑" pitchFamily="34" charset="-122"/>
              </a:rPr>
              <a:t>的重大意义（</a:t>
            </a:r>
            <a:r>
              <a:rPr lang="en-US" altLang="zh-CN" sz="3200" dirty="0">
                <a:solidFill>
                  <a:schemeClr val="bg1"/>
                </a:solidFill>
                <a:latin typeface="微软雅黑" pitchFamily="34" charset="-122"/>
                <a:ea typeface="微软雅黑" pitchFamily="34" charset="-122"/>
              </a:rPr>
              <a:t>1</a:t>
            </a:r>
            <a:r>
              <a:rPr lang="zh-CN" altLang="en-US" sz="3200" dirty="0">
                <a:solidFill>
                  <a:schemeClr val="bg1"/>
                </a:solidFill>
                <a:latin typeface="微软雅黑" pitchFamily="34" charset="-122"/>
                <a:ea typeface="微软雅黑" pitchFamily="34" charset="-122"/>
              </a:rPr>
              <a:t>）</a:t>
            </a:r>
          </a:p>
          <a:p>
            <a:r>
              <a:rPr lang="zh-CN" altLang="en-US" sz="3200" dirty="0">
                <a:solidFill>
                  <a:schemeClr val="bg1"/>
                </a:solidFill>
                <a:latin typeface="微软雅黑" pitchFamily="34" charset="-122"/>
                <a:ea typeface="微软雅黑" pitchFamily="34" charset="-122"/>
              </a:rPr>
              <a:t>二、揭露黑人生活的现状，抨击美国社会黑暗的</a:t>
            </a:r>
          </a:p>
          <a:p>
            <a:r>
              <a:rPr lang="en-US" altLang="zh-CN" sz="800" dirty="0">
                <a:solidFill>
                  <a:schemeClr val="bg1"/>
                </a:solidFill>
                <a:latin typeface="微软雅黑" pitchFamily="34" charset="-122"/>
                <a:ea typeface="微软雅黑" pitchFamily="34" charset="-122"/>
              </a:rPr>
              <a:t>.</a:t>
            </a:r>
            <a:r>
              <a:rPr lang="en-US" altLang="zh-CN" sz="3200" dirty="0">
                <a:solidFill>
                  <a:schemeClr val="bg1"/>
                </a:solidFill>
                <a:latin typeface="微软雅黑" pitchFamily="34" charset="-122"/>
                <a:ea typeface="微软雅黑" pitchFamily="34" charset="-122"/>
              </a:rPr>
              <a:t>      </a:t>
            </a:r>
            <a:r>
              <a:rPr lang="zh-CN" altLang="en-US" sz="3200" dirty="0">
                <a:solidFill>
                  <a:schemeClr val="bg1"/>
                </a:solidFill>
                <a:latin typeface="微软雅黑" pitchFamily="34" charset="-122"/>
                <a:ea typeface="微软雅黑" pitchFamily="34" charset="-122"/>
              </a:rPr>
              <a:t>一面</a:t>
            </a:r>
            <a:r>
              <a:rPr lang="en-US" altLang="zh-CN" sz="3200" dirty="0">
                <a:solidFill>
                  <a:schemeClr val="bg1"/>
                </a:solidFill>
                <a:latin typeface="微软雅黑" pitchFamily="34" charset="-122"/>
                <a:ea typeface="微软雅黑" pitchFamily="34" charset="-122"/>
              </a:rPr>
              <a:t>,</a:t>
            </a:r>
            <a:r>
              <a:rPr lang="zh-CN" altLang="en-US" sz="3200" dirty="0">
                <a:solidFill>
                  <a:schemeClr val="bg1"/>
                </a:solidFill>
                <a:latin typeface="微软雅黑" pitchFamily="34" charset="-122"/>
                <a:ea typeface="微软雅黑" pitchFamily="34" charset="-122"/>
              </a:rPr>
              <a:t>提出自己正当的要求（</a:t>
            </a:r>
            <a:r>
              <a:rPr lang="en-US" altLang="zh-CN" sz="3200" dirty="0">
                <a:solidFill>
                  <a:schemeClr val="bg1"/>
                </a:solidFill>
                <a:latin typeface="微软雅黑" pitchFamily="34" charset="-122"/>
                <a:ea typeface="微软雅黑" pitchFamily="34" charset="-122"/>
              </a:rPr>
              <a:t>2</a:t>
            </a:r>
            <a:r>
              <a:rPr lang="zh-CN" altLang="en-US" sz="3200" dirty="0">
                <a:solidFill>
                  <a:schemeClr val="bg1"/>
                </a:solidFill>
                <a:latin typeface="微软雅黑" pitchFamily="34" charset="-122"/>
                <a:ea typeface="微软雅黑" pitchFamily="34" charset="-122"/>
              </a:rPr>
              <a:t>～</a:t>
            </a:r>
            <a:r>
              <a:rPr lang="en-US" altLang="zh-CN" sz="3200" dirty="0">
                <a:solidFill>
                  <a:schemeClr val="bg1"/>
                </a:solidFill>
                <a:latin typeface="微软雅黑" pitchFamily="34" charset="-122"/>
                <a:ea typeface="微软雅黑" pitchFamily="34" charset="-122"/>
              </a:rPr>
              <a:t>16</a:t>
            </a:r>
            <a:r>
              <a:rPr lang="zh-CN" altLang="en-US" sz="3200" dirty="0">
                <a:solidFill>
                  <a:schemeClr val="bg1"/>
                </a:solidFill>
                <a:latin typeface="微软雅黑" pitchFamily="34" charset="-122"/>
                <a:ea typeface="微软雅黑" pitchFamily="34" charset="-122"/>
              </a:rPr>
              <a:t>）</a:t>
            </a:r>
          </a:p>
          <a:p>
            <a:r>
              <a:rPr lang="zh-CN" altLang="en-US" sz="3200" dirty="0">
                <a:solidFill>
                  <a:schemeClr val="bg1"/>
                </a:solidFill>
                <a:latin typeface="微软雅黑" pitchFamily="34" charset="-122"/>
                <a:ea typeface="微软雅黑" pitchFamily="34" charset="-122"/>
              </a:rPr>
              <a:t>       揭露黑人</a:t>
            </a:r>
            <a:r>
              <a:rPr lang="en-US" altLang="zh-CN" sz="3200" dirty="0">
                <a:solidFill>
                  <a:schemeClr val="bg1"/>
                </a:solidFill>
                <a:latin typeface="微软雅黑" pitchFamily="34" charset="-122"/>
                <a:ea typeface="微软雅黑" pitchFamily="34" charset="-122"/>
              </a:rPr>
              <a:t>_________________</a:t>
            </a:r>
            <a:r>
              <a:rPr lang="zh-CN" altLang="en-US" sz="3200" dirty="0">
                <a:solidFill>
                  <a:schemeClr val="bg1"/>
                </a:solidFill>
                <a:latin typeface="微软雅黑" pitchFamily="34" charset="-122"/>
                <a:ea typeface="微软雅黑" pitchFamily="34" charset="-122"/>
              </a:rPr>
              <a:t>的现状</a:t>
            </a:r>
          </a:p>
          <a:p>
            <a:r>
              <a:rPr lang="zh-CN" altLang="en-US" sz="3200" dirty="0">
                <a:solidFill>
                  <a:schemeClr val="bg1"/>
                </a:solidFill>
                <a:latin typeface="微软雅黑" pitchFamily="34" charset="-122"/>
                <a:ea typeface="微软雅黑" pitchFamily="34" charset="-122"/>
              </a:rPr>
              <a:t>       讽刺当局</a:t>
            </a:r>
            <a:r>
              <a:rPr lang="en-US" altLang="zh-CN" sz="3200" dirty="0">
                <a:solidFill>
                  <a:schemeClr val="bg1"/>
                </a:solidFill>
                <a:latin typeface="微软雅黑" pitchFamily="34" charset="-122"/>
                <a:ea typeface="微软雅黑" pitchFamily="34" charset="-122"/>
              </a:rPr>
              <a:t>_________________</a:t>
            </a:r>
            <a:r>
              <a:rPr lang="zh-CN" altLang="en-US" sz="3200" dirty="0">
                <a:solidFill>
                  <a:schemeClr val="bg1"/>
                </a:solidFill>
                <a:latin typeface="微软雅黑" pitchFamily="34" charset="-122"/>
                <a:ea typeface="微软雅黑" pitchFamily="34" charset="-122"/>
              </a:rPr>
              <a:t>的许诺</a:t>
            </a:r>
          </a:p>
          <a:p>
            <a:r>
              <a:rPr lang="zh-CN" altLang="en-US" sz="3200" dirty="0">
                <a:solidFill>
                  <a:schemeClr val="bg1"/>
                </a:solidFill>
                <a:latin typeface="微软雅黑" pitchFamily="34" charset="-122"/>
                <a:ea typeface="微软雅黑" pitchFamily="34" charset="-122"/>
              </a:rPr>
              <a:t>       提出</a:t>
            </a:r>
            <a:r>
              <a:rPr lang="en-US" altLang="zh-CN" sz="3200" dirty="0">
                <a:solidFill>
                  <a:schemeClr val="bg1"/>
                </a:solidFill>
                <a:latin typeface="微软雅黑" pitchFamily="34" charset="-122"/>
                <a:ea typeface="微软雅黑" pitchFamily="34" charset="-122"/>
              </a:rPr>
              <a:t>____________________</a:t>
            </a:r>
            <a:r>
              <a:rPr lang="zh-CN" altLang="en-US" sz="3200" dirty="0">
                <a:solidFill>
                  <a:schemeClr val="bg1"/>
                </a:solidFill>
                <a:latin typeface="微软雅黑" pitchFamily="34" charset="-122"/>
                <a:ea typeface="微软雅黑" pitchFamily="34" charset="-122"/>
              </a:rPr>
              <a:t>的要求</a:t>
            </a:r>
          </a:p>
          <a:p>
            <a:r>
              <a:rPr lang="zh-CN" altLang="en-US" sz="3200" dirty="0">
                <a:solidFill>
                  <a:schemeClr val="bg1"/>
                </a:solidFill>
                <a:latin typeface="微软雅黑" pitchFamily="34" charset="-122"/>
                <a:ea typeface="微软雅黑" pitchFamily="34" charset="-122"/>
              </a:rPr>
              <a:t>       提醒当局 </a:t>
            </a:r>
            <a:r>
              <a:rPr lang="en-US" altLang="zh-CN" sz="3200" dirty="0">
                <a:solidFill>
                  <a:schemeClr val="bg1"/>
                </a:solidFill>
                <a:latin typeface="微软雅黑" pitchFamily="34" charset="-122"/>
                <a:ea typeface="微软雅黑" pitchFamily="34" charset="-122"/>
              </a:rPr>
              <a:t>_________________</a:t>
            </a:r>
            <a:r>
              <a:rPr lang="zh-CN" altLang="en-US" sz="3200" dirty="0">
                <a:solidFill>
                  <a:schemeClr val="bg1"/>
                </a:solidFill>
                <a:latin typeface="微软雅黑" pitchFamily="34" charset="-122"/>
                <a:ea typeface="微软雅黑" pitchFamily="34" charset="-122"/>
              </a:rPr>
              <a:t>的后果</a:t>
            </a:r>
          </a:p>
          <a:p>
            <a:r>
              <a:rPr lang="zh-CN" altLang="en-US" sz="3200" dirty="0">
                <a:solidFill>
                  <a:schemeClr val="bg1"/>
                </a:solidFill>
                <a:latin typeface="微软雅黑" pitchFamily="34" charset="-122"/>
                <a:ea typeface="微软雅黑" pitchFamily="34" charset="-122"/>
              </a:rPr>
              <a:t>       讲究</a:t>
            </a:r>
            <a:r>
              <a:rPr lang="en-US" altLang="zh-CN" sz="3200" dirty="0">
                <a:solidFill>
                  <a:schemeClr val="bg1"/>
                </a:solidFill>
                <a:latin typeface="微软雅黑" pitchFamily="34" charset="-122"/>
                <a:ea typeface="微软雅黑" pitchFamily="34" charset="-122"/>
              </a:rPr>
              <a:t>_____________________</a:t>
            </a:r>
            <a:r>
              <a:rPr lang="zh-CN" altLang="en-US" sz="3200" dirty="0">
                <a:solidFill>
                  <a:schemeClr val="bg1"/>
                </a:solidFill>
                <a:latin typeface="微软雅黑" pitchFamily="34" charset="-122"/>
                <a:ea typeface="微软雅黑" pitchFamily="34" charset="-122"/>
              </a:rPr>
              <a:t>的策略</a:t>
            </a:r>
          </a:p>
          <a:p>
            <a:r>
              <a:rPr lang="zh-CN" altLang="en-US" sz="3200" dirty="0">
                <a:solidFill>
                  <a:schemeClr val="bg1"/>
                </a:solidFill>
                <a:latin typeface="微软雅黑" pitchFamily="34" charset="-122"/>
                <a:ea typeface="微软雅黑" pitchFamily="34" charset="-122"/>
              </a:rPr>
              <a:t>       表明</a:t>
            </a:r>
            <a:r>
              <a:rPr lang="en-US" altLang="zh-CN" sz="3200" dirty="0">
                <a:solidFill>
                  <a:schemeClr val="bg1"/>
                </a:solidFill>
                <a:latin typeface="微软雅黑" pitchFamily="34" charset="-122"/>
                <a:ea typeface="微软雅黑" pitchFamily="34" charset="-122"/>
              </a:rPr>
              <a:t>_____________________</a:t>
            </a:r>
            <a:r>
              <a:rPr lang="zh-CN" altLang="en-US" sz="3200" dirty="0">
                <a:solidFill>
                  <a:schemeClr val="bg1"/>
                </a:solidFill>
                <a:latin typeface="微软雅黑" pitchFamily="34" charset="-122"/>
                <a:ea typeface="微软雅黑" pitchFamily="34" charset="-122"/>
              </a:rPr>
              <a:t>的决心</a:t>
            </a:r>
          </a:p>
          <a:p>
            <a:r>
              <a:rPr lang="zh-CN" altLang="en-US" sz="3200" dirty="0">
                <a:solidFill>
                  <a:schemeClr val="bg1"/>
                </a:solidFill>
                <a:latin typeface="微软雅黑" pitchFamily="34" charset="-122"/>
                <a:ea typeface="微软雅黑" pitchFamily="34" charset="-122"/>
              </a:rPr>
              <a:t>三、展望：斗争必胜（</a:t>
            </a:r>
            <a:r>
              <a:rPr lang="en-US" altLang="zh-CN" sz="3200" dirty="0">
                <a:solidFill>
                  <a:schemeClr val="bg1"/>
                </a:solidFill>
                <a:latin typeface="微软雅黑" pitchFamily="34" charset="-122"/>
                <a:ea typeface="微软雅黑" pitchFamily="34" charset="-122"/>
              </a:rPr>
              <a:t>17</a:t>
            </a:r>
            <a:r>
              <a:rPr lang="zh-CN" altLang="en-US" sz="3200" dirty="0">
                <a:solidFill>
                  <a:schemeClr val="bg1"/>
                </a:solidFill>
                <a:latin typeface="微软雅黑" pitchFamily="34" charset="-122"/>
                <a:ea typeface="微软雅黑" pitchFamily="34" charset="-122"/>
              </a:rPr>
              <a:t>～</a:t>
            </a:r>
            <a:r>
              <a:rPr lang="en-US" altLang="zh-CN" sz="3200" dirty="0">
                <a:solidFill>
                  <a:schemeClr val="bg1"/>
                </a:solidFill>
                <a:latin typeface="微软雅黑" pitchFamily="34" charset="-122"/>
                <a:ea typeface="微软雅黑" pitchFamily="34" charset="-122"/>
              </a:rPr>
              <a:t>32</a:t>
            </a:r>
            <a:r>
              <a:rPr lang="zh-CN" altLang="en-US" sz="3200" dirty="0">
                <a:solidFill>
                  <a:schemeClr val="bg1"/>
                </a:solidFill>
                <a:latin typeface="微软雅黑" pitchFamily="34" charset="-122"/>
                <a:ea typeface="微软雅黑" pitchFamily="34" charset="-122"/>
              </a:rPr>
              <a:t>）</a:t>
            </a:r>
          </a:p>
        </p:txBody>
      </p:sp>
      <p:sp>
        <p:nvSpPr>
          <p:cNvPr id="3" name="Text Box 4"/>
          <p:cNvSpPr txBox="1">
            <a:spLocks noChangeArrowheads="1"/>
          </p:cNvSpPr>
          <p:nvPr/>
        </p:nvSpPr>
        <p:spPr bwMode="auto">
          <a:xfrm>
            <a:off x="3471084" y="2204864"/>
            <a:ext cx="142058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66FF33"/>
                </a:solidFill>
                <a:latin typeface="方正准圆简体" panose="03000509000000000000" pitchFamily="65" charset="-122"/>
                <a:ea typeface="方正准圆简体" panose="03000509000000000000" pitchFamily="65" charset="-122"/>
              </a:rPr>
              <a:t>受歧视</a:t>
            </a:r>
          </a:p>
        </p:txBody>
      </p:sp>
      <p:sp>
        <p:nvSpPr>
          <p:cNvPr id="4" name="Text Box 5"/>
          <p:cNvSpPr txBox="1">
            <a:spLocks noChangeArrowheads="1"/>
          </p:cNvSpPr>
          <p:nvPr/>
        </p:nvSpPr>
        <p:spPr bwMode="auto">
          <a:xfrm>
            <a:off x="3203848" y="2676580"/>
            <a:ext cx="22445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66FF33"/>
                </a:solidFill>
                <a:latin typeface="方正准圆简体" panose="03000509000000000000" pitchFamily="65" charset="-122"/>
                <a:ea typeface="方正准圆简体" panose="03000509000000000000" pitchFamily="65" charset="-122"/>
              </a:rPr>
              <a:t>空头支票式</a:t>
            </a:r>
          </a:p>
        </p:txBody>
      </p:sp>
      <p:sp>
        <p:nvSpPr>
          <p:cNvPr id="5" name="Text Box 6"/>
          <p:cNvSpPr txBox="1">
            <a:spLocks noChangeArrowheads="1"/>
          </p:cNvSpPr>
          <p:nvPr/>
        </p:nvSpPr>
        <p:spPr bwMode="auto">
          <a:xfrm>
            <a:off x="2257036" y="3140968"/>
            <a:ext cx="348044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66FF33"/>
                </a:solidFill>
                <a:latin typeface="方正准圆简体" panose="03000509000000000000" pitchFamily="65" charset="-122"/>
                <a:ea typeface="方正准圆简体" panose="03000509000000000000" pitchFamily="65" charset="-122"/>
              </a:rPr>
              <a:t>自由、民主、平等</a:t>
            </a:r>
          </a:p>
        </p:txBody>
      </p:sp>
      <p:sp>
        <p:nvSpPr>
          <p:cNvPr id="6" name="Text Box 7"/>
          <p:cNvSpPr txBox="1">
            <a:spLocks noChangeArrowheads="1"/>
          </p:cNvSpPr>
          <p:nvPr/>
        </p:nvSpPr>
        <p:spPr bwMode="auto">
          <a:xfrm>
            <a:off x="3059112" y="3645024"/>
            <a:ext cx="22445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66FF33"/>
                </a:solidFill>
                <a:latin typeface="方正准圆简体" panose="03000509000000000000" pitchFamily="65" charset="-122"/>
                <a:ea typeface="方正准圆简体" panose="03000509000000000000" pitchFamily="65" charset="-122"/>
              </a:rPr>
              <a:t>不兑现许诺</a:t>
            </a:r>
          </a:p>
        </p:txBody>
      </p:sp>
      <p:sp>
        <p:nvSpPr>
          <p:cNvPr id="7" name="Text Box 8"/>
          <p:cNvSpPr txBox="1">
            <a:spLocks noChangeArrowheads="1"/>
          </p:cNvSpPr>
          <p:nvPr/>
        </p:nvSpPr>
        <p:spPr bwMode="auto">
          <a:xfrm>
            <a:off x="2874993" y="4097151"/>
            <a:ext cx="22445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66FF33"/>
                </a:solidFill>
                <a:latin typeface="方正准圆简体" panose="03000509000000000000" pitchFamily="65" charset="-122"/>
                <a:ea typeface="方正准圆简体" panose="03000509000000000000" pitchFamily="65" charset="-122"/>
              </a:rPr>
              <a:t>非暴力斗争</a:t>
            </a:r>
          </a:p>
        </p:txBody>
      </p:sp>
      <p:sp>
        <p:nvSpPr>
          <p:cNvPr id="8" name="Text Box 9"/>
          <p:cNvSpPr txBox="1">
            <a:spLocks noChangeArrowheads="1"/>
          </p:cNvSpPr>
          <p:nvPr/>
        </p:nvSpPr>
        <p:spPr bwMode="auto">
          <a:xfrm>
            <a:off x="1991511" y="4658661"/>
            <a:ext cx="38924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solidFill>
                  <a:srgbClr val="66FF33"/>
                </a:solidFill>
                <a:latin typeface="方正准圆简体" panose="03000509000000000000" pitchFamily="65" charset="-122"/>
                <a:ea typeface="方正准圆简体" panose="03000509000000000000" pitchFamily="65" charset="-122"/>
              </a:rPr>
              <a:t>坚持斗争，直至胜利</a:t>
            </a:r>
          </a:p>
        </p:txBody>
      </p:sp>
      <p:sp>
        <p:nvSpPr>
          <p:cNvPr id="9" name="矩形 8"/>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a:latin typeface="微软雅黑" pitchFamily="34" charset="-122"/>
                <a:ea typeface="微软雅黑" pitchFamily="34" charset="-122"/>
              </a:rPr>
              <a:t>全文结构层次</a:t>
            </a:r>
          </a:p>
        </p:txBody>
      </p:sp>
    </p:spTree>
    <p:extLst>
      <p:ext uri="{BB962C8B-B14F-4D97-AF65-F5344CB8AC3E}">
        <p14:creationId xmlns:p14="http://schemas.microsoft.com/office/powerpoint/2010/main" val="471796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演讲词特点</a:t>
            </a:r>
            <a:endParaRPr lang="zh-CN" altLang="en-US" sz="4000" dirty="0">
              <a:latin typeface="微软雅黑" pitchFamily="34" charset="-122"/>
              <a:ea typeface="微软雅黑" pitchFamily="34" charset="-122"/>
            </a:endParaRPr>
          </a:p>
        </p:txBody>
      </p:sp>
    </p:spTree>
    <p:extLst>
      <p:ext uri="{BB962C8B-B14F-4D97-AF65-F5344CB8AC3E}">
        <p14:creationId xmlns:p14="http://schemas.microsoft.com/office/powerpoint/2010/main" val="361945304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4"/>
                                        </p:tgtEl>
                                        <p:attrNameLst>
                                          <p:attrName>ppt_x</p:attrName>
                                          <p:attrName>ppt_y</p:attrName>
                                        </p:attrNameLst>
                                      </p:cBhvr>
                                      <p:rCtr x="0" y="2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演讲词特点</a:t>
            </a:r>
            <a:endParaRPr lang="zh-CN" altLang="en-US" sz="4000" dirty="0">
              <a:latin typeface="微软雅黑" pitchFamily="34" charset="-122"/>
              <a:ea typeface="微软雅黑" pitchFamily="34" charset="-122"/>
            </a:endParaRPr>
          </a:p>
        </p:txBody>
      </p:sp>
      <p:sp>
        <p:nvSpPr>
          <p:cNvPr id="7" name="矩形 6"/>
          <p:cNvSpPr/>
          <p:nvPr/>
        </p:nvSpPr>
        <p:spPr>
          <a:xfrm>
            <a:off x="467544" y="128161"/>
            <a:ext cx="3057247" cy="523220"/>
          </a:xfrm>
          <a:prstGeom prst="rect">
            <a:avLst/>
          </a:prstGeom>
        </p:spPr>
        <p:txBody>
          <a:bodyPr wrap="none">
            <a:spAutoFit/>
          </a:bodyPr>
          <a:lstStyle/>
          <a:p>
            <a:r>
              <a:rPr lang="zh-CN" altLang="en-US" sz="2800" dirty="0">
                <a:solidFill>
                  <a:srgbClr val="FFFF00"/>
                </a:solidFill>
                <a:latin typeface="幼圆" pitchFamily="49" charset="-122"/>
                <a:ea typeface="幼圆" pitchFamily="49" charset="-122"/>
              </a:rPr>
              <a:t>三多：（形式上）</a:t>
            </a:r>
          </a:p>
        </p:txBody>
      </p:sp>
      <p:sp>
        <p:nvSpPr>
          <p:cNvPr id="8" name="矩形 7"/>
          <p:cNvSpPr/>
          <p:nvPr/>
        </p:nvSpPr>
        <p:spPr>
          <a:xfrm>
            <a:off x="280996" y="3844126"/>
            <a:ext cx="3057247" cy="523220"/>
          </a:xfrm>
          <a:prstGeom prst="rect">
            <a:avLst/>
          </a:prstGeom>
        </p:spPr>
        <p:txBody>
          <a:bodyPr wrap="none">
            <a:spAutoFit/>
          </a:bodyPr>
          <a:lstStyle/>
          <a:p>
            <a:r>
              <a:rPr lang="zh-CN" altLang="en-US" sz="2800" dirty="0">
                <a:solidFill>
                  <a:srgbClr val="FFFF00"/>
                </a:solidFill>
                <a:latin typeface="幼圆" pitchFamily="49" charset="-122"/>
                <a:ea typeface="幼圆" pitchFamily="49" charset="-122"/>
              </a:rPr>
              <a:t>三性：（内容上）</a:t>
            </a:r>
          </a:p>
        </p:txBody>
      </p:sp>
      <p:sp>
        <p:nvSpPr>
          <p:cNvPr id="9" name="矩形 8"/>
          <p:cNvSpPr/>
          <p:nvPr/>
        </p:nvSpPr>
        <p:spPr>
          <a:xfrm>
            <a:off x="467544" y="651381"/>
            <a:ext cx="8382404" cy="3046988"/>
          </a:xfrm>
          <a:prstGeom prst="rect">
            <a:avLst/>
          </a:prstGeom>
        </p:spPr>
        <p:txBody>
          <a:bodyPr wrap="square">
            <a:spAutoFit/>
          </a:bodyPr>
          <a:lstStyle/>
          <a:p>
            <a:pPr marL="285750" indent="-285750">
              <a:lnSpc>
                <a:spcPct val="150000"/>
              </a:lnSpc>
              <a:buClrTx/>
              <a:buFont typeface="Wingdings" pitchFamily="2" charset="2"/>
              <a:buChar char="Ø"/>
            </a:pPr>
            <a:r>
              <a:rPr lang="zh-CN" altLang="en-US" sz="3200" dirty="0">
                <a:solidFill>
                  <a:schemeClr val="bg1"/>
                </a:solidFill>
                <a:latin typeface="微软雅黑" pitchFamily="34" charset="-122"/>
                <a:ea typeface="微软雅黑" pitchFamily="34" charset="-122"/>
              </a:rPr>
              <a:t>用整句（排比，气势强大）</a:t>
            </a:r>
          </a:p>
          <a:p>
            <a:pPr marL="285750" indent="-285750">
              <a:lnSpc>
                <a:spcPct val="150000"/>
              </a:lnSpc>
              <a:buClrTx/>
              <a:buFont typeface="Wingdings" pitchFamily="2" charset="2"/>
              <a:buChar char="Ø"/>
            </a:pPr>
            <a:r>
              <a:rPr lang="zh-CN" altLang="en-US" sz="3200" dirty="0" smtClean="0">
                <a:solidFill>
                  <a:schemeClr val="bg1"/>
                </a:solidFill>
                <a:latin typeface="微软雅黑" pitchFamily="34" charset="-122"/>
                <a:ea typeface="微软雅黑" pitchFamily="34" charset="-122"/>
              </a:rPr>
              <a:t>多</a:t>
            </a:r>
            <a:r>
              <a:rPr lang="zh-CN" altLang="en-US" sz="3200" dirty="0">
                <a:solidFill>
                  <a:schemeClr val="bg1"/>
                </a:solidFill>
                <a:latin typeface="微软雅黑" pitchFamily="34" charset="-122"/>
                <a:ea typeface="微软雅黑" pitchFamily="34" charset="-122"/>
              </a:rPr>
              <a:t>用短句、呼唤语（感召力，煽动性</a:t>
            </a:r>
            <a:r>
              <a:rPr lang="zh-CN" altLang="en-US" sz="3200" dirty="0" smtClean="0">
                <a:solidFill>
                  <a:schemeClr val="bg1"/>
                </a:solidFill>
                <a:latin typeface="微软雅黑" pitchFamily="34" charset="-122"/>
                <a:ea typeface="微软雅黑" pitchFamily="34" charset="-122"/>
              </a:rPr>
              <a:t>）</a:t>
            </a:r>
          </a:p>
          <a:p>
            <a:pPr marL="285750" indent="-285750">
              <a:lnSpc>
                <a:spcPct val="150000"/>
              </a:lnSpc>
              <a:buClrTx/>
              <a:buFont typeface="Wingdings" pitchFamily="2" charset="2"/>
              <a:buChar char="Ø"/>
            </a:pPr>
            <a:r>
              <a:rPr lang="zh-CN" altLang="en-US" sz="3200" dirty="0" smtClean="0">
                <a:solidFill>
                  <a:schemeClr val="bg1"/>
                </a:solidFill>
                <a:latin typeface="微软雅黑" pitchFamily="34" charset="-122"/>
                <a:ea typeface="微软雅黑" pitchFamily="34" charset="-122"/>
              </a:rPr>
              <a:t>多用修辞格（比喻、排比、反问等增强</a:t>
            </a:r>
            <a:r>
              <a:rPr lang="zh-CN" altLang="en-US" sz="3200" dirty="0">
                <a:solidFill>
                  <a:schemeClr val="bg1"/>
                </a:solidFill>
                <a:latin typeface="微软雅黑" pitchFamily="34" charset="-122"/>
                <a:ea typeface="微软雅黑" pitchFamily="34" charset="-122"/>
              </a:rPr>
              <a:t>感染力）</a:t>
            </a:r>
          </a:p>
        </p:txBody>
      </p:sp>
      <p:sp>
        <p:nvSpPr>
          <p:cNvPr id="10" name="矩形 9"/>
          <p:cNvSpPr/>
          <p:nvPr/>
        </p:nvSpPr>
        <p:spPr>
          <a:xfrm>
            <a:off x="467544" y="4510861"/>
            <a:ext cx="5724644" cy="646331"/>
          </a:xfrm>
          <a:prstGeom prst="rect">
            <a:avLst/>
          </a:prstGeom>
        </p:spPr>
        <p:txBody>
          <a:bodyPr wrap="none">
            <a:spAutoFit/>
          </a:bodyPr>
          <a:lstStyle/>
          <a:p>
            <a:pPr>
              <a:buClrTx/>
              <a:buFontTx/>
              <a:buNone/>
            </a:pPr>
            <a:r>
              <a:rPr lang="zh-CN" altLang="en-US" sz="3600" dirty="0" smtClean="0">
                <a:solidFill>
                  <a:schemeClr val="bg1"/>
                </a:solidFill>
                <a:latin typeface="微软雅黑" pitchFamily="34" charset="-122"/>
                <a:ea typeface="微软雅黑" pitchFamily="34" charset="-122"/>
              </a:rPr>
              <a:t>针对性、逻辑性、思想性。</a:t>
            </a:r>
            <a:endParaRPr lang="zh-CN" altLang="en-US" sz="3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0009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left)">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left)">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wipe(left)">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9" name="TextBox 8"/>
          <p:cNvSpPr txBox="1"/>
          <p:nvPr/>
        </p:nvSpPr>
        <p:spPr>
          <a:xfrm>
            <a:off x="-7544" y="4554994"/>
            <a:ext cx="9151544" cy="1754326"/>
          </a:xfrm>
          <a:prstGeom prst="rect">
            <a:avLst/>
          </a:prstGeom>
          <a:solidFill>
            <a:schemeClr val="accent3">
              <a:alpha val="85000"/>
            </a:schemeClr>
          </a:solidFill>
        </p:spPr>
        <p:txBody>
          <a:bodyPr wrap="square" rtlCol="0">
            <a:spAutoFit/>
          </a:bodyPr>
          <a:lstStyle/>
          <a:p>
            <a:pPr algn="ctr"/>
            <a:r>
              <a:rPr lang="zh-CN" altLang="en-US" sz="5400" dirty="0" smtClean="0">
                <a:solidFill>
                  <a:schemeClr val="bg1"/>
                </a:solidFill>
                <a:latin typeface="微软雅黑" pitchFamily="34" charset="-122"/>
                <a:ea typeface="微软雅黑" pitchFamily="34" charset="-122"/>
              </a:rPr>
              <a:t>自由平等是人类永远的梦想，也是人类永远的追求！</a:t>
            </a:r>
            <a:endParaRPr lang="zh-CN" altLang="en-US" sz="5400" dirty="0">
              <a:solidFill>
                <a:schemeClr val="bg1"/>
              </a:solidFill>
              <a:latin typeface="微软雅黑" pitchFamily="34" charset="-122"/>
              <a:ea typeface="微软雅黑" pitchFamily="34" charset="-122"/>
            </a:endParaRPr>
          </a:p>
        </p:txBody>
      </p:sp>
      <p:sp>
        <p:nvSpPr>
          <p:cNvPr id="4" name="TextBox 3"/>
          <p:cNvSpPr txBox="1"/>
          <p:nvPr/>
        </p:nvSpPr>
        <p:spPr>
          <a:xfrm>
            <a:off x="-3614" y="0"/>
            <a:ext cx="9145807" cy="1569660"/>
          </a:xfrm>
          <a:prstGeom prst="rect">
            <a:avLst/>
          </a:prstGeom>
          <a:solidFill>
            <a:srgbClr val="00B0F0">
              <a:alpha val="65000"/>
            </a:srgbClr>
          </a:solidFill>
        </p:spPr>
        <p:txBody>
          <a:bodyPr wrap="square" rtlCol="0">
            <a:spAutoFit/>
          </a:bodyPr>
          <a:lstStyle/>
          <a:p>
            <a:pPr algn="ctr"/>
            <a:r>
              <a:rPr lang="zh-CN" altLang="en-US" sz="9600" dirty="0">
                <a:solidFill>
                  <a:srgbClr val="FFFF00"/>
                </a:solidFill>
              </a:rPr>
              <a:t>现在</a:t>
            </a:r>
          </a:p>
        </p:txBody>
      </p:sp>
      <p:sp>
        <p:nvSpPr>
          <p:cNvPr id="5" name="Text Box 4"/>
          <p:cNvSpPr txBox="1">
            <a:spLocks noChangeArrowheads="1"/>
          </p:cNvSpPr>
          <p:nvPr/>
        </p:nvSpPr>
        <p:spPr bwMode="auto">
          <a:xfrm>
            <a:off x="-3614" y="1569660"/>
            <a:ext cx="9144000" cy="1320800"/>
          </a:xfrm>
          <a:prstGeom prst="rect">
            <a:avLst/>
          </a:prstGeom>
          <a:solidFill>
            <a:srgbClr val="00B050">
              <a:alpha val="65000"/>
            </a:srgbClr>
          </a:solidFill>
          <a:ln w="9525">
            <a:noFill/>
            <a:miter lim="800000"/>
            <a:headEnd/>
            <a:tailEnd/>
          </a:ln>
          <a:effectLst/>
        </p:spPr>
        <p:txBody>
          <a:bodyPr wrap="square">
            <a:spAutoFit/>
          </a:bodyPr>
          <a:lstStyle/>
          <a:p>
            <a:pPr algn="ctr"/>
            <a:r>
              <a:rPr lang="zh-CN" altLang="en-US" sz="4000" b="1" dirty="0">
                <a:solidFill>
                  <a:schemeClr val="bg1"/>
                </a:solidFill>
                <a:latin typeface="微软雅黑" pitchFamily="34" charset="-122"/>
                <a:ea typeface="微软雅黑" pitchFamily="34" charset="-122"/>
              </a:rPr>
              <a:t>很多年过去了，你</a:t>
            </a:r>
            <a:r>
              <a:rPr lang="zh-CN" altLang="en-US" sz="4000" b="1" dirty="0" smtClean="0">
                <a:solidFill>
                  <a:schemeClr val="bg1"/>
                </a:solidFill>
                <a:latin typeface="微软雅黑" pitchFamily="34" charset="-122"/>
                <a:ea typeface="微软雅黑" pitchFamily="34" charset="-122"/>
              </a:rPr>
              <a:t>认为马丁</a:t>
            </a:r>
            <a:r>
              <a:rPr lang="en-US" altLang="zh-CN" sz="4000" b="1" dirty="0" smtClean="0">
                <a:solidFill>
                  <a:schemeClr val="bg1"/>
                </a:solidFill>
                <a:latin typeface="微软雅黑" pitchFamily="34" charset="-122"/>
                <a:ea typeface="微软雅黑" pitchFamily="34" charset="-122"/>
              </a:rPr>
              <a:t>·</a:t>
            </a:r>
            <a:r>
              <a:rPr lang="zh-CN" altLang="en-US" sz="4000" b="1" dirty="0" smtClean="0">
                <a:solidFill>
                  <a:schemeClr val="bg1"/>
                </a:solidFill>
                <a:latin typeface="微软雅黑" pitchFamily="34" charset="-122"/>
                <a:ea typeface="微软雅黑" pitchFamily="34" charset="-122"/>
              </a:rPr>
              <a:t>路德</a:t>
            </a:r>
            <a:r>
              <a:rPr lang="en-US" altLang="zh-CN" sz="4000" b="1" dirty="0" smtClean="0">
                <a:solidFill>
                  <a:schemeClr val="bg1"/>
                </a:solidFill>
                <a:latin typeface="微软雅黑" pitchFamily="34" charset="-122"/>
                <a:ea typeface="微软雅黑" pitchFamily="34" charset="-122"/>
              </a:rPr>
              <a:t>·</a:t>
            </a:r>
            <a:r>
              <a:rPr lang="zh-CN" altLang="en-US" sz="4000" b="1" dirty="0" smtClean="0">
                <a:solidFill>
                  <a:schemeClr val="bg1"/>
                </a:solidFill>
                <a:latin typeface="微软雅黑" pitchFamily="34" charset="-122"/>
                <a:ea typeface="微软雅黑" pitchFamily="34" charset="-122"/>
              </a:rPr>
              <a:t>金</a:t>
            </a:r>
            <a:r>
              <a:rPr lang="zh-CN" altLang="en-US" sz="4000" b="1" dirty="0">
                <a:solidFill>
                  <a:schemeClr val="bg1"/>
                </a:solidFill>
                <a:latin typeface="微软雅黑" pitchFamily="34" charset="-122"/>
                <a:ea typeface="微软雅黑" pitchFamily="34" charset="-122"/>
              </a:rPr>
              <a:t>的梦想实现了吗？</a:t>
            </a:r>
          </a:p>
        </p:txBody>
      </p:sp>
      <p:sp>
        <p:nvSpPr>
          <p:cNvPr id="7" name="爆炸形 2 6"/>
          <p:cNvSpPr/>
          <p:nvPr/>
        </p:nvSpPr>
        <p:spPr>
          <a:xfrm>
            <a:off x="4788024" y="548680"/>
            <a:ext cx="5040560" cy="4134634"/>
          </a:xfrm>
          <a:prstGeom prst="irregularSeal2">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6000" dirty="0" smtClean="0">
                <a:solidFill>
                  <a:schemeClr val="bg1"/>
                </a:solidFill>
                <a:latin typeface="微软雅黑" pitchFamily="34" charset="-122"/>
                <a:ea typeface="微软雅黑" pitchFamily="34" charset="-122"/>
              </a:rPr>
              <a:t>实现了！</a:t>
            </a:r>
            <a:endParaRPr lang="zh-CN" altLang="en-US" sz="6000" dirty="0">
              <a:solidFill>
                <a:schemeClr val="bg1"/>
              </a:solidFill>
              <a:latin typeface="微软雅黑" pitchFamily="34" charset="-122"/>
              <a:ea typeface="微软雅黑" pitchFamily="34" charset="-122"/>
            </a:endParaRPr>
          </a:p>
        </p:txBody>
      </p:sp>
      <p:sp>
        <p:nvSpPr>
          <p:cNvPr id="2" name="文本框 1"/>
          <p:cNvSpPr txBox="1"/>
          <p:nvPr/>
        </p:nvSpPr>
        <p:spPr>
          <a:xfrm>
            <a:off x="7092280" y="6396335"/>
            <a:ext cx="1415772" cy="461665"/>
          </a:xfrm>
          <a:prstGeom prst="rect">
            <a:avLst/>
          </a:prstGeom>
          <a:noFill/>
        </p:spPr>
        <p:txBody>
          <a:bodyPr wrap="none" rtlCol="0">
            <a:spAutoFit/>
          </a:bodyPr>
          <a:lstStyle/>
          <a:p>
            <a:r>
              <a:rPr lang="zh-CN" altLang="en-US" sz="2400" dirty="0" smtClean="0">
                <a:solidFill>
                  <a:schemeClr val="bg1">
                    <a:alpha val="95000"/>
                  </a:schemeClr>
                </a:solidFill>
                <a:latin typeface="微软雅黑" panose="020B0503020204020204" pitchFamily="34" charset="-122"/>
                <a:ea typeface="微软雅黑" panose="020B0503020204020204" pitchFamily="34" charset="-122"/>
              </a:rPr>
              <a:t>欣赏风景</a:t>
            </a:r>
            <a:endParaRPr lang="zh-CN" altLang="en-US" sz="2400" dirty="0">
              <a:solidFill>
                <a:schemeClr val="bg1">
                  <a:alpha val="95000"/>
                </a:schemeClr>
              </a:solidFill>
              <a:latin typeface="微软雅黑" panose="020B0503020204020204" pitchFamily="34" charset="-122"/>
              <a:ea typeface="微软雅黑" panose="020B0503020204020204" pitchFamily="34" charset="-122"/>
            </a:endParaRPr>
          </a:p>
        </p:txBody>
      </p:sp>
      <p:sp>
        <p:nvSpPr>
          <p:cNvPr id="3" name="矩形 2"/>
          <p:cNvSpPr/>
          <p:nvPr/>
        </p:nvSpPr>
        <p:spPr bwMode="auto">
          <a:xfrm>
            <a:off x="8508052" y="6552403"/>
            <a:ext cx="576064" cy="172517"/>
          </a:xfrm>
          <a:prstGeom prst="rect">
            <a:avLst/>
          </a:prstGeom>
          <a:noFill/>
          <a:ln w="22225">
            <a:solidFill>
              <a:schemeClr val="bg1"/>
            </a:solidFill>
          </a:ln>
        </p:spPr>
        <p:txBody>
          <a:bodyPr wrap="none" rtlCol="0" fromWordArt="1" anchor="ctr">
            <a:prstTxWarp prst="textPlain">
              <a:avLst>
                <a:gd name="adj" fmla="val 50000"/>
              </a:avLst>
            </a:prstTxWarp>
          </a:bodyPr>
          <a:lstStyle/>
          <a:p>
            <a:pPr algn="ctr"/>
            <a:endParaRPr lang="zh-CN" altLang="en-US" sz="54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endParaRPr>
          </a:p>
        </p:txBody>
      </p:sp>
      <p:sp>
        <p:nvSpPr>
          <p:cNvPr id="6" name="矩形 5"/>
          <p:cNvSpPr/>
          <p:nvPr/>
        </p:nvSpPr>
        <p:spPr bwMode="auto">
          <a:xfrm>
            <a:off x="8536627" y="6508895"/>
            <a:ext cx="108000" cy="252000"/>
          </a:xfrm>
          <a:prstGeom prst="rect">
            <a:avLst/>
          </a:prstGeom>
          <a:solidFill>
            <a:schemeClr val="bg1"/>
          </a:solidFill>
        </p:spPr>
        <p:txBody>
          <a:bodyPr wrap="none" rtlCol="0" fromWordArt="1" anchor="ctr">
            <a:prstTxWarp prst="textPlain">
              <a:avLst>
                <a:gd name="adj" fmla="val 50000"/>
              </a:avLst>
            </a:prstTxWarp>
          </a:bodyPr>
          <a:lstStyle/>
          <a:p>
            <a:pPr algn="ctr"/>
            <a:endParaRPr lang="zh-CN" altLang="en-US" sz="54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endParaRPr>
          </a:p>
        </p:txBody>
      </p:sp>
      <p:sp>
        <p:nvSpPr>
          <p:cNvPr id="10" name="矩形 9"/>
          <p:cNvSpPr/>
          <p:nvPr/>
        </p:nvSpPr>
        <p:spPr bwMode="auto">
          <a:xfrm>
            <a:off x="8942786" y="6508895"/>
            <a:ext cx="108000" cy="252000"/>
          </a:xfrm>
          <a:prstGeom prst="rect">
            <a:avLst/>
          </a:prstGeom>
          <a:solidFill>
            <a:schemeClr val="bg1"/>
          </a:solidFill>
        </p:spPr>
        <p:txBody>
          <a:bodyPr wrap="none" rtlCol="0" fromWordArt="1" anchor="ctr">
            <a:prstTxWarp prst="textPlain">
              <a:avLst>
                <a:gd name="adj" fmla="val 50000"/>
              </a:avLst>
            </a:prstTxWarp>
          </a:bodyPr>
          <a:lstStyle/>
          <a:p>
            <a:pPr algn="ctr"/>
            <a:endParaRPr lang="zh-CN" altLang="en-US" sz="54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endParaRPr>
          </a:p>
        </p:txBody>
      </p:sp>
    </p:spTree>
    <p:extLst>
      <p:ext uri="{BB962C8B-B14F-4D97-AF65-F5344CB8AC3E}">
        <p14:creationId xmlns:p14="http://schemas.microsoft.com/office/powerpoint/2010/main" val="3842535046"/>
      </p:ext>
    </p:extLst>
  </p:cSld>
  <p:clrMapOvr>
    <a:masterClrMapping/>
  </p:clrMapOvr>
  <mc:AlternateContent xmlns:mc="http://schemas.openxmlformats.org/markup-compatibility/2006" xmlns:p14="http://schemas.microsoft.com/office/powerpoint/2010/main">
    <mc:Choice Requires="p14">
      <p:transition spd="slow" p14:dur="40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32"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strVal val="4*#ppt_w"/>
                                          </p:val>
                                        </p:tav>
                                        <p:tav tm="100000">
                                          <p:val>
                                            <p:strVal val="#ppt_w"/>
                                          </p:val>
                                        </p:tav>
                                      </p:tavLst>
                                    </p:anim>
                                    <p:anim calcmode="lin" valueType="num">
                                      <p:cBhvr>
                                        <p:cTn id="17" dur="500" fill="hold"/>
                                        <p:tgtEl>
                                          <p:spTgt spid="7"/>
                                        </p:tgtEl>
                                        <p:attrNameLst>
                                          <p:attrName>ppt_h</p:attrName>
                                        </p:attrNameLst>
                                      </p:cBhvr>
                                      <p:tavLst>
                                        <p:tav tm="0">
                                          <p:val>
                                            <p:strVal val="4*#ppt_h"/>
                                          </p:val>
                                        </p:tav>
                                        <p:tav tm="100000">
                                          <p:val>
                                            <p:strVal val="#ppt_h"/>
                                          </p:val>
                                        </p:tav>
                                      </p:tavLst>
                                    </p:anim>
                                  </p:childTnLst>
                                  <p:subTnLst>
                                    <p:audio>
                                      <p:cMediaNode vol="100000">
                                        <p:cTn display="0" masterRel="sameClick">
                                          <p:stCondLst>
                                            <p:cond evt="begin" delay="0">
                                              <p:tn val="14"/>
                                            </p:cond>
                                          </p:stCondLst>
                                          <p:endCondLst>
                                            <p:cond evt="onStopAudio" delay="0">
                                              <p:tgtEl>
                                                <p:sldTgt/>
                                              </p:tgtEl>
                                            </p:cond>
                                          </p:endCondLst>
                                        </p:cTn>
                                        <p:tgtEl>
                                          <p:sndTgt r:embed="rId2" name="explode.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10" presetClass="exit" presetSubtype="0" fill="hold" grpId="1"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xit" presetSubtype="0" fill="hold" grpId="0" nodeType="withEffect">
                                  <p:stCondLst>
                                    <p:cond delay="0"/>
                                  </p:stCondLst>
                                  <p:childTnLst>
                                    <p:animEffect transition="out" filter="fade">
                                      <p:cBhvr>
                                        <p:cTn id="42" dur="500"/>
                                        <p:tgtEl>
                                          <p:spTgt spid="6"/>
                                        </p:tgtEl>
                                      </p:cBhvr>
                                    </p:animEffect>
                                    <p:set>
                                      <p:cBhvr>
                                        <p:cTn id="4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44" restart="whenNotActive" fill="hold" evtFilter="cancelBubble" nodeType="interactiveSeq">
                <p:stCondLst>
                  <p:cond evt="onClick" delay="0">
                    <p:tgtEl>
                      <p:spTgt spid="10"/>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grpId="2"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2" nodeType="with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par>
                                <p:cTn id="53" presetID="10" presetClass="entr" presetSubtype="0" fill="hold" grpId="2" nodeType="with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fade">
                                      <p:cBhvr>
                                        <p:cTn id="55" dur="500"/>
                                        <p:tgtEl>
                                          <p:spTgt spid="7"/>
                                        </p:tgtEl>
                                      </p:cBhvr>
                                    </p:animEffect>
                                  </p:childTnLst>
                                </p:cTn>
                              </p:par>
                              <p:par>
                                <p:cTn id="56" presetID="10" presetClass="entr" presetSubtype="0" fill="hold" grpId="2"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par>
                                <p:cTn id="59" presetID="10" presetClass="exit" presetSubtype="0" fill="hold" grpId="1" nodeType="withEffect">
                                  <p:stCondLst>
                                    <p:cond delay="0"/>
                                  </p:stCondLst>
                                  <p:childTnLst>
                                    <p:animEffect transition="out" filter="fade">
                                      <p:cBhvr>
                                        <p:cTn id="60" dur="500"/>
                                        <p:tgtEl>
                                          <p:spTgt spid="10"/>
                                        </p:tgtEl>
                                      </p:cBhvr>
                                    </p:animEffect>
                                    <p:set>
                                      <p:cBhvr>
                                        <p:cTn id="61" dur="1" fill="hold">
                                          <p:stCondLst>
                                            <p:cond delay="499"/>
                                          </p:stCondLst>
                                        </p:cTn>
                                        <p:tgtEl>
                                          <p:spTgt spid="10"/>
                                        </p:tgtEl>
                                        <p:attrNameLst>
                                          <p:attrName>style.visibility</p:attrName>
                                        </p:attrNameLst>
                                      </p:cBhvr>
                                      <p:to>
                                        <p:strVal val="hidden"/>
                                      </p:to>
                                    </p:set>
                                  </p:childTnLst>
                                </p:cTn>
                              </p:par>
                              <p:par>
                                <p:cTn id="62" presetID="10" presetClass="entr" presetSubtype="0" fill="hold" grpId="1"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childTnLst>
                    </p:cTn>
                  </p:par>
                </p:childTnLst>
              </p:cTn>
              <p:nextCondLst>
                <p:cond evt="onClick" delay="0">
                  <p:tgtEl>
                    <p:spTgt spid="10"/>
                  </p:tgtEl>
                </p:cond>
              </p:nextCondLst>
            </p:seq>
          </p:childTnLst>
        </p:cTn>
      </p:par>
    </p:tnLst>
    <p:bldLst>
      <p:bldP spid="9" grpId="0" animBg="1"/>
      <p:bldP spid="9" grpId="1" animBg="1"/>
      <p:bldP spid="9" grpId="2" animBg="1"/>
      <p:bldP spid="4" grpId="0" animBg="1"/>
      <p:bldP spid="4" grpId="1" animBg="1"/>
      <p:bldP spid="4" grpId="2" animBg="1"/>
      <p:bldP spid="5" grpId="0" animBg="1"/>
      <p:bldP spid="5" grpId="1" animBg="1"/>
      <p:bldP spid="5" grpId="2" animBg="1"/>
      <p:bldP spid="7" grpId="0" animBg="1"/>
      <p:bldP spid="7" grpId="1" animBg="1"/>
      <p:bldP spid="7" grpId="2" animBg="1"/>
      <p:bldP spid="6" grpId="0" animBg="1"/>
      <p:bldP spid="6" grpId="1" animBg="1"/>
      <p:bldP spid="10" grpId="0" animBg="1"/>
      <p:bldP spid="10"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p:nvSpPr>
        <p:spPr>
          <a:xfrm>
            <a:off x="284973" y="3140968"/>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原版</a:t>
            </a:r>
            <a:endParaRPr lang="zh-CN" altLang="en-US" sz="4000" dirty="0">
              <a:latin typeface="微软雅黑" pitchFamily="34" charset="-122"/>
              <a:ea typeface="微软雅黑" pitchFamily="34" charset="-122"/>
            </a:endParaRPr>
          </a:p>
        </p:txBody>
      </p:sp>
      <p:sp>
        <p:nvSpPr>
          <p:cNvPr id="3" name="燕尾形 2">
            <a:hlinkClick r:id="" action="ppaction://hlinkshowjump?jump=endshow"/>
          </p:cNvPr>
          <p:cNvSpPr/>
          <p:nvPr/>
        </p:nvSpPr>
        <p:spPr>
          <a:xfrm>
            <a:off x="8244408" y="6195272"/>
            <a:ext cx="609517" cy="648072"/>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14256857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42" presetClass="path" presetSubtype="0" fill="hold" grpId="1" nodeType="afterEffect">
                                  <p:stCondLst>
                                    <p:cond delay="0"/>
                                  </p:stCondLst>
                                  <p:childTnLst>
                                    <p:animMotion origin="layout" path="M -2.77778E-6 3.38575E-6 L 0.00035 0.44565 " pathEditMode="relative" rAng="0" ptsTypes="AA">
                                      <p:cBhvr>
                                        <p:cTn id="10" dur="1000" fill="hold"/>
                                        <p:tgtEl>
                                          <p:spTgt spid="2"/>
                                        </p:tgtEl>
                                        <p:attrNameLst>
                                          <p:attrName>ppt_x</p:attrName>
                                          <p:attrName>ppt_y</p:attrName>
                                        </p:attrNameLst>
                                      </p:cBhvr>
                                      <p:rCtr x="0" y="223"/>
                                    </p:animMotion>
                                  </p:childTnLst>
                                </p:cTn>
                              </p:par>
                            </p:childTnLst>
                          </p:cTn>
                        </p:par>
                        <p:par>
                          <p:cTn id="11" fill="hold">
                            <p:stCondLst>
                              <p:cond delay="15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6" name="矩形 5"/>
          <p:cNvSpPr/>
          <p:nvPr/>
        </p:nvSpPr>
        <p:spPr>
          <a:xfrm>
            <a:off x="19654" y="6858000"/>
            <a:ext cx="9144000" cy="33886200"/>
          </a:xfrm>
          <a:prstGeom prst="rect">
            <a:avLst/>
          </a:prstGeom>
        </p:spPr>
        <p:txBody>
          <a:bodyPr wrap="square">
            <a:spAutoFit/>
          </a:bodyPr>
          <a:lstStyle/>
          <a:p>
            <a:r>
              <a:rPr lang="en-US" altLang="zh-CN" dirty="0">
                <a:solidFill>
                  <a:schemeClr val="bg1"/>
                </a:solidFill>
              </a:rPr>
              <a:t>《I have a dream!》</a:t>
            </a:r>
          </a:p>
          <a:p>
            <a:r>
              <a:rPr lang="zh-CN" altLang="en-US" dirty="0">
                <a:solidFill>
                  <a:schemeClr val="bg1"/>
                </a:solidFill>
              </a:rPr>
              <a:t>　　</a:t>
            </a:r>
            <a:r>
              <a:rPr lang="en-US" altLang="zh-CN" dirty="0">
                <a:solidFill>
                  <a:schemeClr val="bg1"/>
                </a:solidFill>
              </a:rPr>
              <a:t>Delivered on the steps at the Lincoln Memorial in Washington D.C. on August 28, 1963. Source: Martin Luther King, </a:t>
            </a:r>
            <a:r>
              <a:rPr lang="en-US" altLang="zh-CN" dirty="0" err="1">
                <a:solidFill>
                  <a:schemeClr val="bg1"/>
                </a:solidFill>
              </a:rPr>
              <a:t>Jr</a:t>
            </a:r>
            <a:r>
              <a:rPr lang="en-US" altLang="zh-CN" dirty="0">
                <a:solidFill>
                  <a:schemeClr val="bg1"/>
                </a:solidFill>
              </a:rPr>
              <a:t>: The Peaceful Warrior, Pocket Books, NY 1968</a:t>
            </a:r>
          </a:p>
          <a:p>
            <a:r>
              <a:rPr lang="zh-CN" altLang="en-US" dirty="0">
                <a:solidFill>
                  <a:schemeClr val="bg1"/>
                </a:solidFill>
              </a:rPr>
              <a:t>　　</a:t>
            </a:r>
            <a:r>
              <a:rPr lang="zh-CN" altLang="en-US" dirty="0">
                <a:solidFill>
                  <a:schemeClr val="bg1"/>
                </a:solidFill>
                <a:latin typeface="微软雅黑" pitchFamily="34" charset="-122"/>
                <a:ea typeface="微软雅黑" pitchFamily="34" charset="-122"/>
              </a:rPr>
              <a:t>正文如下</a:t>
            </a:r>
            <a:r>
              <a:rPr lang="en-US" altLang="zh-CN" dirty="0">
                <a:solidFill>
                  <a:schemeClr val="bg1"/>
                </a:solidFill>
              </a:rPr>
              <a:t>:</a:t>
            </a:r>
          </a:p>
          <a:p>
            <a:r>
              <a:rPr lang="zh-CN" altLang="en-US" dirty="0">
                <a:solidFill>
                  <a:schemeClr val="bg1"/>
                </a:solidFill>
              </a:rPr>
              <a:t>　　</a:t>
            </a:r>
            <a:r>
              <a:rPr lang="en-US" altLang="zh-CN" dirty="0">
                <a:solidFill>
                  <a:schemeClr val="bg1"/>
                </a:solidFill>
              </a:rPr>
              <a:t>I am happy to join with you today in what will go down in history as the greatest demonstration for freedom in the history of our nation.</a:t>
            </a:r>
          </a:p>
          <a:p>
            <a:r>
              <a:rPr lang="zh-CN" altLang="en-US" dirty="0">
                <a:solidFill>
                  <a:schemeClr val="bg1"/>
                </a:solidFill>
              </a:rPr>
              <a:t>　　</a:t>
            </a:r>
            <a:r>
              <a:rPr lang="en-US" altLang="zh-CN" dirty="0">
                <a:solidFill>
                  <a:schemeClr val="bg1"/>
                </a:solidFill>
              </a:rPr>
              <a:t>Five score years ago, a great American, in whose symbolic shadow we stand today, signed the Emancipation Proclamation. This momentous decree came as a great beacon light of hope to millions of Negro slaves who had been seared in the flames of withering injustice. It came as a joyous daybreak to end the long night of bad captivity.</a:t>
            </a:r>
          </a:p>
          <a:p>
            <a:r>
              <a:rPr lang="zh-CN" altLang="en-US" dirty="0">
                <a:solidFill>
                  <a:schemeClr val="bg1"/>
                </a:solidFill>
              </a:rPr>
              <a:t>　　</a:t>
            </a:r>
            <a:r>
              <a:rPr lang="en-US" altLang="zh-CN" dirty="0">
                <a:solidFill>
                  <a:schemeClr val="bg1"/>
                </a:solidFill>
              </a:rPr>
              <a:t>But one hundred years later, the Negro still is not free. One hundred years later, the life of the Negro is still sadly crippled by the manacles of segregation and the chains of discrimination. One hundred years later, the Negro lives on a lonely island of poverty in the midst of a vast ocean of material prosperity. One hundred years later, the Negro is still languished in the corners of American society and finds himself an exile in his own land. So we’ve come here today to dramatize a shameful condition.</a:t>
            </a:r>
          </a:p>
          <a:p>
            <a:r>
              <a:rPr lang="zh-CN" altLang="en-US" dirty="0">
                <a:solidFill>
                  <a:schemeClr val="bg1"/>
                </a:solidFill>
              </a:rPr>
              <a:t>　　</a:t>
            </a:r>
            <a:r>
              <a:rPr lang="en-US" altLang="zh-CN" dirty="0">
                <a:solidFill>
                  <a:schemeClr val="bg1"/>
                </a:solidFill>
              </a:rPr>
              <a:t>In a sense we have come to our nation's capital to cash a </a:t>
            </a:r>
            <a:r>
              <a:rPr lang="en-US" altLang="zh-CN" dirty="0" err="1">
                <a:solidFill>
                  <a:schemeClr val="bg1"/>
                </a:solidFill>
              </a:rPr>
              <a:t>cheque</a:t>
            </a:r>
            <a:r>
              <a:rPr lang="en-US" altLang="zh-CN" dirty="0">
                <a:solidFill>
                  <a:schemeClr val="bg1"/>
                </a:solidFill>
              </a:rPr>
              <a:t>. When the architects of our republic wrote the magnificent words of the Constitution and the Declaration of Independence, they were signing a promissory note to which every American was to fall heir. This note was a promise that all men, yes, black men as well as white men, would be guaranteed the unalienable rights of life, liberty, and the pursuit of happiness.</a:t>
            </a:r>
          </a:p>
          <a:p>
            <a:r>
              <a:rPr lang="zh-CN" altLang="en-US" dirty="0">
                <a:solidFill>
                  <a:schemeClr val="bg1"/>
                </a:solidFill>
              </a:rPr>
              <a:t>　　</a:t>
            </a:r>
            <a:r>
              <a:rPr lang="en-US" altLang="zh-CN" dirty="0">
                <a:solidFill>
                  <a:schemeClr val="bg1"/>
                </a:solidFill>
              </a:rPr>
              <a:t>It is obvious today that America has defaulted on this promissory note in </a:t>
            </a:r>
            <a:r>
              <a:rPr lang="en-US" altLang="zh-CN" dirty="0" err="1">
                <a:solidFill>
                  <a:schemeClr val="bg1"/>
                </a:solidFill>
              </a:rPr>
              <a:t>sofar</a:t>
            </a:r>
            <a:r>
              <a:rPr lang="en-US" altLang="zh-CN" dirty="0">
                <a:solidFill>
                  <a:schemeClr val="bg1"/>
                </a:solidFill>
              </a:rPr>
              <a:t> as her citizens of color are concerned. Instead of honoring this sacred obligation, America has given the Negro people a bad </a:t>
            </a:r>
            <a:r>
              <a:rPr lang="en-US" altLang="zh-CN" dirty="0" err="1">
                <a:solidFill>
                  <a:schemeClr val="bg1"/>
                </a:solidFill>
              </a:rPr>
              <a:t>cheque</a:t>
            </a:r>
            <a:r>
              <a:rPr lang="en-US" altLang="zh-CN" dirty="0">
                <a:solidFill>
                  <a:schemeClr val="bg1"/>
                </a:solidFill>
              </a:rPr>
              <a:t>, a </a:t>
            </a:r>
            <a:r>
              <a:rPr lang="en-US" altLang="zh-CN" dirty="0" err="1">
                <a:solidFill>
                  <a:schemeClr val="bg1"/>
                </a:solidFill>
              </a:rPr>
              <a:t>cheque</a:t>
            </a:r>
            <a:r>
              <a:rPr lang="en-US" altLang="zh-CN" dirty="0">
                <a:solidFill>
                  <a:schemeClr val="bg1"/>
                </a:solidFill>
              </a:rPr>
              <a:t> which has come back marked "insufficient funds". But we refuse to believe that the bank of justice is bankrupt. We refuse to believe that there are insufficient funds in the great vaults of opportunity of this nation. So we have come to cash </a:t>
            </a:r>
            <a:r>
              <a:rPr lang="en-US" altLang="zh-CN" dirty="0" err="1">
                <a:solidFill>
                  <a:schemeClr val="bg1"/>
                </a:solidFill>
              </a:rPr>
              <a:t>thischeque</a:t>
            </a:r>
            <a:r>
              <a:rPr lang="en-US" altLang="zh-CN" dirty="0">
                <a:solidFill>
                  <a:schemeClr val="bg1"/>
                </a:solidFill>
              </a:rPr>
              <a:t> — a </a:t>
            </a:r>
            <a:r>
              <a:rPr lang="en-US" altLang="zh-CN" dirty="0" err="1">
                <a:solidFill>
                  <a:schemeClr val="bg1"/>
                </a:solidFill>
              </a:rPr>
              <a:t>cheque</a:t>
            </a:r>
            <a:r>
              <a:rPr lang="en-US" altLang="zh-CN" dirty="0">
                <a:solidFill>
                  <a:schemeClr val="bg1"/>
                </a:solidFill>
              </a:rPr>
              <a:t> that will give us upon demand the riches of freedom and the security of justice. We have also come to this hallowed spot to remind America of the fierce urgency of now. This is no time to engage in the luxury of cooling off or to take the tranquilizing drug of gradualism. Now is the time to make real the promises of democracy. Now is the time to rise from the dark and desolate valley of segregation to the sunlit path of racial justice. Now is the time to lift our nation from the quick sands of racial injustice to the solid rock of brotherhood. Now is the time to make justice a reality for all of God's children.</a:t>
            </a:r>
          </a:p>
          <a:p>
            <a:r>
              <a:rPr lang="zh-CN" altLang="en-US" dirty="0">
                <a:solidFill>
                  <a:schemeClr val="bg1"/>
                </a:solidFill>
              </a:rPr>
              <a:t>　　</a:t>
            </a:r>
            <a:r>
              <a:rPr lang="en-US" altLang="zh-CN" dirty="0">
                <a:solidFill>
                  <a:schemeClr val="bg1"/>
                </a:solidFill>
              </a:rPr>
              <a:t>It would be fatal for the nation to overlook the urgency of the moment. This sweltering summer of the Negro's legitimate discontent will not pass until there is an invigorating autumn of freedom and equality. Nineteen sixty-three is not an end, but a beginning. Those who hope that the Negro needed to blow off steam and will now be content will have a rude awakening if the nation returns to business as usual. There will be neither rest nor tranquility in America until the Negro is granted his citizenship rights. The whirlwinds of revolt will continue to shake the foundations of our nation until the bright day of justice emerges.</a:t>
            </a:r>
          </a:p>
          <a:p>
            <a:r>
              <a:rPr lang="zh-CN" altLang="en-US" dirty="0">
                <a:solidFill>
                  <a:schemeClr val="bg1"/>
                </a:solidFill>
              </a:rPr>
              <a:t>　　</a:t>
            </a:r>
            <a:r>
              <a:rPr lang="en-US" altLang="zh-CN" dirty="0">
                <a:solidFill>
                  <a:schemeClr val="bg1"/>
                </a:solidFill>
              </a:rPr>
              <a:t>But there is something that I must say to my people who stand on the warm threshold which leads into the palace of justice. In the process of gaining our rightful place we must not be guilty of wrongful deeds. Let us not seek to satisfy our thirst for freedom by drinking from the cup of bitterness and hatred.</a:t>
            </a:r>
          </a:p>
          <a:p>
            <a:r>
              <a:rPr lang="zh-CN" altLang="en-US" dirty="0">
                <a:solidFill>
                  <a:schemeClr val="bg1"/>
                </a:solidFill>
              </a:rPr>
              <a:t>　　</a:t>
            </a:r>
            <a:r>
              <a:rPr lang="en-US" altLang="zh-CN" dirty="0">
                <a:solidFill>
                  <a:schemeClr val="bg1"/>
                </a:solidFill>
              </a:rPr>
              <a:t>We must forever conduct our struggle on the high plane of dignity and discipline. We must not allow our creative protest to degenerate into physical violence. Again and again we must rise to the majestic heights of meeting physical force with soul force. The marvelous new militancy which has engulfed the Negro community must not lead us to a distrust of all white people, for many of our white brothers, as evidenced by their presence here today, have come to realize that their destiny is tied up with our destiny. They have come to realize that their freedom is inextricably bound to our freedom. We cannot walk alone.</a:t>
            </a:r>
          </a:p>
          <a:p>
            <a:r>
              <a:rPr lang="zh-CN" altLang="en-US" dirty="0">
                <a:solidFill>
                  <a:schemeClr val="bg1"/>
                </a:solidFill>
              </a:rPr>
              <a:t>　　</a:t>
            </a:r>
            <a:r>
              <a:rPr lang="en-US" altLang="zh-CN" dirty="0">
                <a:solidFill>
                  <a:schemeClr val="bg1"/>
                </a:solidFill>
              </a:rPr>
              <a:t>As we walk, we must make the pledge that we shall always march ahead. We cannot turn back. There are those who are asking the devotees of civil rights, "When will you be satisfied?" We can never be satisfied as long as the Negro is the victim of the unspeakable horrors of police brutality. We can never be satisfied, as long as our bodies, heavy with the fatigue of travel, cannot gain lodging in the motels of the highways and the hotels of the cities. We cannot be satisfied as long as the Negro's basic mobility is from a smaller ghetto to a larger one. We can never be satisfied as long as our children are stripped of their selfhood and robbed of their dignity by signs stating "For Whites Only". We cannot be satisfied as long as a Negro in Mississippi cannot vote and a Negro in New York believes he has nothing for which to vote. No, no, we are not satisfied, and we will not be satisfied until justice rolls down like waters and righteousness like a mighty stream.</a:t>
            </a:r>
          </a:p>
          <a:p>
            <a:r>
              <a:rPr lang="zh-CN" altLang="en-US" dirty="0">
                <a:solidFill>
                  <a:schemeClr val="bg1"/>
                </a:solidFill>
              </a:rPr>
              <a:t>　　</a:t>
            </a:r>
            <a:r>
              <a:rPr lang="en-US" altLang="zh-CN" dirty="0">
                <a:solidFill>
                  <a:schemeClr val="bg1"/>
                </a:solidFill>
              </a:rPr>
              <a:t>I am not unmindful that some of you have come here out of great trials and tribulations. Some of you have come fresh from narrow jail cells. Some of you have come from areas where your quest for freedom left you battered by the storms of persecution and staggered by the winds of police brutality. You have been the veterans of creative suffering. Continue to work with the faith that unearned suffering is redemptive.</a:t>
            </a:r>
          </a:p>
          <a:p>
            <a:r>
              <a:rPr lang="zh-CN" altLang="en-US" dirty="0">
                <a:solidFill>
                  <a:schemeClr val="bg1"/>
                </a:solidFill>
              </a:rPr>
              <a:t>　　</a:t>
            </a:r>
            <a:r>
              <a:rPr lang="en-US" altLang="zh-CN" dirty="0">
                <a:solidFill>
                  <a:schemeClr val="bg1"/>
                </a:solidFill>
              </a:rPr>
              <a:t>Go back to Mississippi, go back to Alabama, go back to South Carolina, go back to Georgia, go back to Louisiana, go back to the slums and ghettos of our northern cities, knowing that somehow this situation can and will be changed. Let us not wallow in the valley of despair.</a:t>
            </a:r>
          </a:p>
          <a:p>
            <a:r>
              <a:rPr lang="zh-CN" altLang="en-US" dirty="0">
                <a:solidFill>
                  <a:schemeClr val="bg1"/>
                </a:solidFill>
              </a:rPr>
              <a:t>　　</a:t>
            </a:r>
            <a:r>
              <a:rPr lang="en-US" altLang="zh-CN" dirty="0">
                <a:solidFill>
                  <a:schemeClr val="bg1"/>
                </a:solidFill>
              </a:rPr>
              <a:t>I say to you today, my friends, so even though we face the difficulties of today and tomorrow, I still have a dream. It is a dream deeply rooted in the American dream.</a:t>
            </a:r>
          </a:p>
          <a:p>
            <a:r>
              <a:rPr lang="zh-CN" altLang="en-US" dirty="0">
                <a:solidFill>
                  <a:schemeClr val="bg1"/>
                </a:solidFill>
              </a:rPr>
              <a:t>　　</a:t>
            </a:r>
            <a:r>
              <a:rPr lang="en-US" altLang="zh-CN" dirty="0">
                <a:solidFill>
                  <a:schemeClr val="bg1"/>
                </a:solidFill>
              </a:rPr>
              <a:t>I have a dream that one day this nation will rise up, live up to the true meaning of its creed: “We hold these truths to be self-evident; that all men are created equal.”</a:t>
            </a:r>
          </a:p>
          <a:p>
            <a:r>
              <a:rPr lang="zh-CN" altLang="en-US" dirty="0">
                <a:solidFill>
                  <a:schemeClr val="bg1"/>
                </a:solidFill>
              </a:rPr>
              <a:t>　　</a:t>
            </a:r>
            <a:r>
              <a:rPr lang="en-US" altLang="zh-CN" dirty="0">
                <a:solidFill>
                  <a:schemeClr val="bg1"/>
                </a:solidFill>
              </a:rPr>
              <a:t>I have a dream that one day on the red hills of Georgia the sons of former slaves and the sons of former slave-owners will be able to sit down together at the table of brotherhood.</a:t>
            </a:r>
          </a:p>
          <a:p>
            <a:r>
              <a:rPr lang="zh-CN" altLang="en-US" dirty="0">
                <a:solidFill>
                  <a:schemeClr val="bg1"/>
                </a:solidFill>
              </a:rPr>
              <a:t>　　</a:t>
            </a:r>
            <a:r>
              <a:rPr lang="en-US" altLang="zh-CN" dirty="0">
                <a:solidFill>
                  <a:schemeClr val="bg1"/>
                </a:solidFill>
              </a:rPr>
              <a:t>I have a dream that one day even the state of Mississippi, a state sweltering with the heat of injustice, sweltering with the heat of oppression, will be transformed into an oasis of freedom and justice.</a:t>
            </a:r>
          </a:p>
          <a:p>
            <a:r>
              <a:rPr lang="zh-CN" altLang="en-US" dirty="0">
                <a:solidFill>
                  <a:schemeClr val="bg1"/>
                </a:solidFill>
              </a:rPr>
              <a:t>　　</a:t>
            </a:r>
            <a:r>
              <a:rPr lang="en-US" altLang="zh-CN" dirty="0">
                <a:solidFill>
                  <a:schemeClr val="bg1"/>
                </a:solidFill>
              </a:rPr>
              <a:t>I have a dream that my four little children will one day live in a nation where they will not be judged by the color of their skin but by the content of their character.</a:t>
            </a:r>
          </a:p>
          <a:p>
            <a:r>
              <a:rPr lang="zh-CN" altLang="en-US" dirty="0">
                <a:solidFill>
                  <a:schemeClr val="bg1"/>
                </a:solidFill>
              </a:rPr>
              <a:t>　　</a:t>
            </a:r>
            <a:r>
              <a:rPr lang="en-US" altLang="zh-CN" dirty="0">
                <a:solidFill>
                  <a:schemeClr val="bg1"/>
                </a:solidFill>
              </a:rPr>
              <a:t>I have a dream today.</a:t>
            </a:r>
          </a:p>
          <a:p>
            <a:r>
              <a:rPr lang="zh-CN" altLang="en-US" dirty="0">
                <a:solidFill>
                  <a:schemeClr val="bg1"/>
                </a:solidFill>
              </a:rPr>
              <a:t>　　</a:t>
            </a:r>
            <a:r>
              <a:rPr lang="en-US" altLang="zh-CN" dirty="0">
                <a:solidFill>
                  <a:schemeClr val="bg1"/>
                </a:solidFill>
              </a:rPr>
              <a:t>I have a dream that one day down in Alabama, with its vicious racists, with its governor having his lips dripping with the words of interposition and nullification, one day right down in Alabama little black boys and black girls will be able to join hands with little white boys and white girls as sisters and brothers.</a:t>
            </a:r>
          </a:p>
          <a:p>
            <a:r>
              <a:rPr lang="zh-CN" altLang="en-US" dirty="0">
                <a:solidFill>
                  <a:schemeClr val="bg1"/>
                </a:solidFill>
              </a:rPr>
              <a:t>　　</a:t>
            </a:r>
            <a:r>
              <a:rPr lang="en-US" altLang="zh-CN" dirty="0">
                <a:solidFill>
                  <a:schemeClr val="bg1"/>
                </a:solidFill>
              </a:rPr>
              <a:t>I have a dream today.</a:t>
            </a:r>
          </a:p>
          <a:p>
            <a:r>
              <a:rPr lang="zh-CN" altLang="en-US" dirty="0">
                <a:solidFill>
                  <a:schemeClr val="bg1"/>
                </a:solidFill>
              </a:rPr>
              <a:t>　　</a:t>
            </a:r>
            <a:r>
              <a:rPr lang="en-US" altLang="zh-CN" dirty="0">
                <a:solidFill>
                  <a:schemeClr val="bg1"/>
                </a:solidFill>
              </a:rPr>
              <a:t>I have a dream that one day every valley shall be exalted, every hill and mountain shall be made low, the rough places will be made plain, and the crooked places will be made straight, and the glory of the Lord shall be revealed, and all flesh shall see it together.</a:t>
            </a:r>
          </a:p>
          <a:p>
            <a:r>
              <a:rPr lang="zh-CN" altLang="en-US" dirty="0">
                <a:solidFill>
                  <a:schemeClr val="bg1"/>
                </a:solidFill>
              </a:rPr>
              <a:t>　　</a:t>
            </a:r>
            <a:r>
              <a:rPr lang="en-US" altLang="zh-CN" dirty="0">
                <a:solidFill>
                  <a:schemeClr val="bg1"/>
                </a:solidFill>
              </a:rPr>
              <a:t>This is our hope. This is the faith that I go back to the South with. With this faith we will be able to hew out of the mountain of despair a stone of hope. With this faith we will be able to transform the jangling discords of our nation into a beautiful symphony of brotherhood. With this faith we will be able to work together, to pray together, to struggle together, to go to jail together, to stand up for freedom together, knowing that we will be free one day.</a:t>
            </a:r>
          </a:p>
          <a:p>
            <a:r>
              <a:rPr lang="zh-CN" altLang="en-US" dirty="0">
                <a:solidFill>
                  <a:schemeClr val="bg1"/>
                </a:solidFill>
              </a:rPr>
              <a:t>　　</a:t>
            </a:r>
            <a:r>
              <a:rPr lang="en-US" altLang="zh-CN" dirty="0">
                <a:solidFill>
                  <a:schemeClr val="bg1"/>
                </a:solidFill>
              </a:rPr>
              <a:t>This will be the day when all of God’s children will be able to sing with new meaning.</a:t>
            </a:r>
          </a:p>
          <a:p>
            <a:r>
              <a:rPr lang="zh-CN" altLang="en-US" dirty="0">
                <a:solidFill>
                  <a:schemeClr val="bg1"/>
                </a:solidFill>
              </a:rPr>
              <a:t>　　</a:t>
            </a:r>
            <a:r>
              <a:rPr lang="en-US" altLang="zh-CN" dirty="0">
                <a:solidFill>
                  <a:schemeClr val="bg1"/>
                </a:solidFill>
              </a:rPr>
              <a:t>My country, ’ tis of thee,</a:t>
            </a:r>
          </a:p>
          <a:p>
            <a:r>
              <a:rPr lang="zh-CN" altLang="en-US" dirty="0">
                <a:solidFill>
                  <a:schemeClr val="bg1"/>
                </a:solidFill>
              </a:rPr>
              <a:t>　　</a:t>
            </a:r>
            <a:r>
              <a:rPr lang="en-US" altLang="zh-CN" dirty="0">
                <a:solidFill>
                  <a:schemeClr val="bg1"/>
                </a:solidFill>
              </a:rPr>
              <a:t>Sweet land of liberty,</a:t>
            </a:r>
          </a:p>
          <a:p>
            <a:r>
              <a:rPr lang="zh-CN" altLang="en-US" dirty="0">
                <a:solidFill>
                  <a:schemeClr val="bg1"/>
                </a:solidFill>
              </a:rPr>
              <a:t>　　</a:t>
            </a:r>
            <a:r>
              <a:rPr lang="en-US" altLang="zh-CN" dirty="0">
                <a:solidFill>
                  <a:schemeClr val="bg1"/>
                </a:solidFill>
              </a:rPr>
              <a:t>Of thee I sing:</a:t>
            </a:r>
          </a:p>
          <a:p>
            <a:r>
              <a:rPr lang="zh-CN" altLang="en-US" dirty="0">
                <a:solidFill>
                  <a:schemeClr val="bg1"/>
                </a:solidFill>
              </a:rPr>
              <a:t>　　</a:t>
            </a:r>
            <a:r>
              <a:rPr lang="en-US" altLang="zh-CN" dirty="0">
                <a:solidFill>
                  <a:schemeClr val="bg1"/>
                </a:solidFill>
              </a:rPr>
              <a:t>Land where my fathers died,</a:t>
            </a:r>
          </a:p>
          <a:p>
            <a:r>
              <a:rPr lang="zh-CN" altLang="en-US" dirty="0">
                <a:solidFill>
                  <a:schemeClr val="bg1"/>
                </a:solidFill>
              </a:rPr>
              <a:t>　　</a:t>
            </a:r>
            <a:r>
              <a:rPr lang="en-US" altLang="zh-CN" dirty="0">
                <a:solidFill>
                  <a:schemeClr val="bg1"/>
                </a:solidFill>
              </a:rPr>
              <a:t>Land of the pilgrims’ pride,</a:t>
            </a:r>
          </a:p>
          <a:p>
            <a:r>
              <a:rPr lang="zh-CN" altLang="en-US" dirty="0">
                <a:solidFill>
                  <a:schemeClr val="bg1"/>
                </a:solidFill>
              </a:rPr>
              <a:t>　　</a:t>
            </a:r>
            <a:r>
              <a:rPr lang="en-US" altLang="zh-CN" dirty="0">
                <a:solidFill>
                  <a:schemeClr val="bg1"/>
                </a:solidFill>
              </a:rPr>
              <a:t>From every mountainside.</a:t>
            </a:r>
          </a:p>
          <a:p>
            <a:r>
              <a:rPr lang="zh-CN" altLang="en-US" dirty="0">
                <a:solidFill>
                  <a:schemeClr val="bg1"/>
                </a:solidFill>
              </a:rPr>
              <a:t>　　</a:t>
            </a:r>
            <a:r>
              <a:rPr lang="en-US" altLang="zh-CN" dirty="0">
                <a:solidFill>
                  <a:schemeClr val="bg1"/>
                </a:solidFill>
              </a:rPr>
              <a:t>Let freedom ring.</a:t>
            </a:r>
          </a:p>
          <a:p>
            <a:r>
              <a:rPr lang="zh-CN" altLang="en-US" dirty="0">
                <a:solidFill>
                  <a:schemeClr val="bg1"/>
                </a:solidFill>
              </a:rPr>
              <a:t>　　</a:t>
            </a:r>
            <a:r>
              <a:rPr lang="en-US" altLang="zh-CN" dirty="0">
                <a:solidFill>
                  <a:schemeClr val="bg1"/>
                </a:solidFill>
              </a:rPr>
              <a:t>And if America is to be a great nation this must become true. So let freedom ring from the prodigious hilltops of New Hampshire.</a:t>
            </a:r>
          </a:p>
          <a:p>
            <a:r>
              <a:rPr lang="zh-CN" altLang="en-US" dirty="0">
                <a:solidFill>
                  <a:schemeClr val="bg1"/>
                </a:solidFill>
              </a:rPr>
              <a:t>　　</a:t>
            </a:r>
            <a:r>
              <a:rPr lang="en-US" altLang="zh-CN" dirty="0">
                <a:solidFill>
                  <a:schemeClr val="bg1"/>
                </a:solidFill>
              </a:rPr>
              <a:t>Let freedom ring from the mighty mountains of New York!</a:t>
            </a:r>
          </a:p>
          <a:p>
            <a:r>
              <a:rPr lang="zh-CN" altLang="en-US" dirty="0">
                <a:solidFill>
                  <a:schemeClr val="bg1"/>
                </a:solidFill>
              </a:rPr>
              <a:t>　　</a:t>
            </a:r>
            <a:r>
              <a:rPr lang="en-US" altLang="zh-CN" dirty="0">
                <a:solidFill>
                  <a:schemeClr val="bg1"/>
                </a:solidFill>
              </a:rPr>
              <a:t>Let freedom ring from the heightening Alleghenies of Pennsylvania!</a:t>
            </a:r>
          </a:p>
          <a:p>
            <a:r>
              <a:rPr lang="zh-CN" altLang="en-US" dirty="0">
                <a:solidFill>
                  <a:schemeClr val="bg1"/>
                </a:solidFill>
              </a:rPr>
              <a:t>　　</a:t>
            </a:r>
            <a:r>
              <a:rPr lang="en-US" altLang="zh-CN" dirty="0">
                <a:solidFill>
                  <a:schemeClr val="bg1"/>
                </a:solidFill>
              </a:rPr>
              <a:t>Let freedom ring from the snowcapped Rockies of Colorado!</a:t>
            </a:r>
          </a:p>
          <a:p>
            <a:r>
              <a:rPr lang="zh-CN" altLang="en-US" dirty="0">
                <a:solidFill>
                  <a:schemeClr val="bg1"/>
                </a:solidFill>
              </a:rPr>
              <a:t>　　</a:t>
            </a:r>
            <a:r>
              <a:rPr lang="en-US" altLang="zh-CN" dirty="0">
                <a:solidFill>
                  <a:schemeClr val="bg1"/>
                </a:solidFill>
              </a:rPr>
              <a:t>Let freedom ring from the curvaceous slopes of California!</a:t>
            </a:r>
          </a:p>
          <a:p>
            <a:r>
              <a:rPr lang="zh-CN" altLang="en-US" dirty="0">
                <a:solidFill>
                  <a:schemeClr val="bg1"/>
                </a:solidFill>
              </a:rPr>
              <a:t>　　</a:t>
            </a:r>
            <a:r>
              <a:rPr lang="en-US" altLang="zh-CN" dirty="0">
                <a:solidFill>
                  <a:schemeClr val="bg1"/>
                </a:solidFill>
              </a:rPr>
              <a:t>But not only that; let freedom ring from Stone Mountain of Georgia!</a:t>
            </a:r>
          </a:p>
          <a:p>
            <a:r>
              <a:rPr lang="zh-CN" altLang="en-US" dirty="0">
                <a:solidFill>
                  <a:schemeClr val="bg1"/>
                </a:solidFill>
              </a:rPr>
              <a:t>　　</a:t>
            </a:r>
            <a:r>
              <a:rPr lang="en-US" altLang="zh-CN" dirty="0">
                <a:solidFill>
                  <a:schemeClr val="bg1"/>
                </a:solidFill>
              </a:rPr>
              <a:t>Let freedom ring from Lookout Mountain of Tennessee!</a:t>
            </a:r>
          </a:p>
          <a:p>
            <a:r>
              <a:rPr lang="zh-CN" altLang="en-US" dirty="0">
                <a:solidFill>
                  <a:schemeClr val="bg1"/>
                </a:solidFill>
              </a:rPr>
              <a:t>　　</a:t>
            </a:r>
            <a:r>
              <a:rPr lang="en-US" altLang="zh-CN" dirty="0">
                <a:solidFill>
                  <a:schemeClr val="bg1"/>
                </a:solidFill>
              </a:rPr>
              <a:t>Let freedom ring from every hill and molehill of Mississippi!</a:t>
            </a:r>
          </a:p>
          <a:p>
            <a:r>
              <a:rPr lang="zh-CN" altLang="en-US" dirty="0">
                <a:solidFill>
                  <a:schemeClr val="bg1"/>
                </a:solidFill>
              </a:rPr>
              <a:t>　　</a:t>
            </a:r>
            <a:r>
              <a:rPr lang="en-US" altLang="zh-CN" dirty="0">
                <a:solidFill>
                  <a:schemeClr val="bg1"/>
                </a:solidFill>
              </a:rPr>
              <a:t>From every mountainside, let freedom ring!</a:t>
            </a:r>
          </a:p>
          <a:p>
            <a:r>
              <a:rPr lang="zh-CN" altLang="en-US" dirty="0">
                <a:solidFill>
                  <a:schemeClr val="bg1"/>
                </a:solidFill>
              </a:rPr>
              <a:t>　　</a:t>
            </a:r>
            <a:r>
              <a:rPr lang="en-US" altLang="zh-CN" dirty="0">
                <a:solidFill>
                  <a:schemeClr val="bg1"/>
                </a:solidFill>
              </a:rPr>
              <a:t>And when this happens, when we allow freedom ring, when we let it ring from every village and every hamlet, from every state and every city, we will be able to speed up that day when all of God’s children, black men and white men, Jews and Gentiles, Protestants and Catholics, will be able to join hands and sing in the words of the old Negro spiritual, “Free at last! free at last! thank God almighty, we are free at last!”</a:t>
            </a:r>
          </a:p>
        </p:txBody>
      </p:sp>
      <p:sp>
        <p:nvSpPr>
          <p:cNvPr id="2" name="矩形 1"/>
          <p:cNvSpPr/>
          <p:nvPr/>
        </p:nvSpPr>
        <p:spPr>
          <a:xfrm>
            <a:off x="0" y="0"/>
            <a:ext cx="9144000" cy="1124744"/>
          </a:xfrm>
          <a:prstGeom prst="rect">
            <a:avLst/>
          </a:prstGeom>
          <a:gradFill>
            <a:gsLst>
              <a:gs pos="0">
                <a:schemeClr val="bg1">
                  <a:alpha val="85000"/>
                </a:schemeClr>
              </a:gs>
              <a:gs pos="40000">
                <a:schemeClr val="bg1">
                  <a:alpha val="68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7689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fill="hold" grpId="0" nodeType="withEffect">
                                  <p:stCondLst>
                                    <p:cond delay="0"/>
                                  </p:stCondLst>
                                  <p:childTnLst>
                                    <p:animMotion origin="layout" path="M -3.33333E-6 -3.38422E-6 L -0.00208 -5.72819 " pathEditMode="relative" rAng="0" ptsTypes="AA">
                                      <p:cBhvr>
                                        <p:cTn id="6" dur="355000" fill="hold"/>
                                        <p:tgtEl>
                                          <p:spTgt spid="6"/>
                                        </p:tgtEl>
                                        <p:attrNameLst>
                                          <p:attrName>ppt_x</p:attrName>
                                          <p:attrName>ppt_y</p:attrName>
                                        </p:attrNameLst>
                                      </p:cBhvr>
                                      <p:rCtr x="-104" y="-286421"/>
                                    </p:animMotion>
                                  </p:childTnLst>
                                </p:cTn>
                              </p:par>
                              <p:par>
                                <p:cTn id="7" presetID="22" presetClass="entr" presetSubtype="1" fill="hold" grpId="0" nodeType="withEffect">
                                  <p:stCondLst>
                                    <p:cond delay="20000"/>
                                  </p:stCondLst>
                                  <p:childTnLst>
                                    <p:set>
                                      <p:cBhvr>
                                        <p:cTn id="8" dur="1" fill="hold">
                                          <p:stCondLst>
                                            <p:cond delay="0"/>
                                          </p:stCondLst>
                                        </p:cTn>
                                        <p:tgtEl>
                                          <p:spTgt spid="2"/>
                                        </p:tgtEl>
                                        <p:attrNameLst>
                                          <p:attrName>style.visibility</p:attrName>
                                        </p:attrNameLst>
                                      </p:cBhvr>
                                      <p:to>
                                        <p:strVal val="visible"/>
                                      </p:to>
                                    </p:set>
                                    <p:animEffect transition="in" filter="wipe(up)">
                                      <p:cBhvr>
                                        <p:cTn id="9" dur="4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文本框 3"/>
          <p:cNvSpPr txBox="1"/>
          <p:nvPr/>
        </p:nvSpPr>
        <p:spPr>
          <a:xfrm>
            <a:off x="0" y="1628800"/>
            <a:ext cx="9144000" cy="2646878"/>
          </a:xfrm>
          <a:prstGeom prst="rect">
            <a:avLst/>
          </a:prstGeom>
          <a:noFill/>
        </p:spPr>
        <p:txBody>
          <a:bodyPr wrap="square" rtlCol="0">
            <a:spAutoFit/>
          </a:bodyPr>
          <a:lstStyle/>
          <a:p>
            <a:pPr algn="ctr"/>
            <a:r>
              <a:rPr lang="zh-CN" altLang="en-US" sz="16600" dirty="0" smtClean="0">
                <a:solidFill>
                  <a:schemeClr val="bg1"/>
                </a:solidFill>
                <a:effectLst>
                  <a:reflection blurRad="6350" stA="50000" endA="300" endPos="50000" dist="29997" dir="5400000" sy="-100000" algn="bl" rotWithShape="0"/>
                </a:effectLst>
                <a:latin typeface="方正姚体" panose="02010601030101010101" pitchFamily="2" charset="-122"/>
                <a:ea typeface="方正姚体" panose="02010601030101010101" pitchFamily="2" charset="-122"/>
              </a:rPr>
              <a:t>结束了</a:t>
            </a:r>
            <a:endParaRPr lang="zh-CN" altLang="en-US" sz="16600" dirty="0">
              <a:solidFill>
                <a:schemeClr val="bg1"/>
              </a:solidFill>
              <a:effectLst>
                <a:reflection blurRad="6350" stA="50000" endA="300" endPos="50000" dist="29997" dir="5400000" sy="-100000" algn="bl" rotWithShape="0"/>
              </a:effectLst>
              <a:latin typeface="方正姚体" panose="02010601030101010101" pitchFamily="2" charset="-122"/>
              <a:ea typeface="方正姚体" panose="02010601030101010101" pitchFamily="2" charset="-122"/>
            </a:endParaRPr>
          </a:p>
        </p:txBody>
      </p:sp>
      <p:sp>
        <p:nvSpPr>
          <p:cNvPr id="5" name="文本框 4"/>
          <p:cNvSpPr txBox="1"/>
          <p:nvPr/>
        </p:nvSpPr>
        <p:spPr>
          <a:xfrm>
            <a:off x="25133" y="1628800"/>
            <a:ext cx="9144000" cy="2646878"/>
          </a:xfrm>
          <a:prstGeom prst="rect">
            <a:avLst/>
          </a:prstGeom>
          <a:noFill/>
        </p:spPr>
        <p:txBody>
          <a:bodyPr wrap="square" rtlCol="0">
            <a:spAutoFit/>
          </a:bodyPr>
          <a:lstStyle/>
          <a:p>
            <a:pPr algn="ctr"/>
            <a:r>
              <a:rPr lang="zh-CN" altLang="en-US" sz="16600" dirty="0" smtClean="0">
                <a:solidFill>
                  <a:schemeClr val="bg1"/>
                </a:solidFill>
                <a:effectLst>
                  <a:reflection blurRad="6350" stA="50000" endA="300" endPos="50000" dist="29997" dir="5400000" sy="-100000" algn="bl" rotWithShape="0"/>
                </a:effectLst>
                <a:latin typeface="方正姚体" panose="02010601030101010101" pitchFamily="2" charset="-122"/>
                <a:ea typeface="方正姚体" panose="02010601030101010101" pitchFamily="2" charset="-122"/>
              </a:rPr>
              <a:t>谢谢</a:t>
            </a:r>
            <a:endParaRPr lang="zh-CN" altLang="en-US" sz="16600" dirty="0">
              <a:solidFill>
                <a:schemeClr val="bg1"/>
              </a:solidFill>
              <a:effectLst>
                <a:reflection blurRad="6350" stA="50000" endA="300" endPos="50000" dist="29997" dir="5400000" sy="-100000" algn="bl" rotWithShape="0"/>
              </a:effectLst>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1099314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500"/>
                            </p:stCondLst>
                            <p:childTnLst>
                              <p:par>
                                <p:cTn id="9" presetID="10" presetClass="exit" presetSubtype="0" fill="hold" grpId="1" nodeType="afterEffect">
                                  <p:stCondLst>
                                    <p:cond delay="4000"/>
                                  </p:stCondLst>
                                  <p:childTnLst>
                                    <p:animEffect transition="out" filter="fade">
                                      <p:cBhvr>
                                        <p:cTn id="10" dur="1000"/>
                                        <p:tgtEl>
                                          <p:spTgt spid="4"/>
                                        </p:tgtEl>
                                      </p:cBhvr>
                                    </p:animEffect>
                                    <p:set>
                                      <p:cBhvr>
                                        <p:cTn id="11" dur="1" fill="hold">
                                          <p:stCondLst>
                                            <p:cond delay="999"/>
                                          </p:stCondLst>
                                        </p:cTn>
                                        <p:tgtEl>
                                          <p:spTgt spid="4"/>
                                        </p:tgtEl>
                                        <p:attrNameLst>
                                          <p:attrName>style.visibility</p:attrName>
                                        </p:attrNameLst>
                                      </p:cBhvr>
                                      <p:to>
                                        <p:strVal val="hidden"/>
                                      </p:to>
                                    </p:set>
                                  </p:childTnLst>
                                </p:cTn>
                              </p:par>
                              <p:par>
                                <p:cTn id="12" presetID="10" presetClass="entr" presetSubtype="0" fill="hold" grpId="0" nodeType="withEffect">
                                  <p:stCondLst>
                                    <p:cond delay="40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黑人历史</a:t>
            </a:r>
            <a:endParaRPr lang="zh-CN" altLang="en-US" sz="4000" dirty="0">
              <a:latin typeface="微软雅黑" pitchFamily="34" charset="-122"/>
              <a:ea typeface="微软雅黑" pitchFamily="34" charset="-122"/>
            </a:endParaRPr>
          </a:p>
        </p:txBody>
      </p:sp>
      <p:pic>
        <p:nvPicPr>
          <p:cNvPr id="5" name="Picture 4" descr="无标题"/>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19672" y="1424018"/>
            <a:ext cx="5515140" cy="45662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a:xfrm>
            <a:off x="107504" y="116632"/>
            <a:ext cx="8928992" cy="1296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altLang="zh-CN" sz="3600" dirty="0" smtClean="0">
                <a:solidFill>
                  <a:schemeClr val="bg1"/>
                </a:solidFill>
                <a:latin typeface="微软雅黑" pitchFamily="34" charset="-122"/>
                <a:ea typeface="微软雅黑" pitchFamily="34" charset="-122"/>
              </a:rPr>
              <a:t>         16</a:t>
            </a:r>
            <a:r>
              <a:rPr lang="zh-CN" altLang="en-US" sz="3600" dirty="0" smtClean="0">
                <a:solidFill>
                  <a:schemeClr val="bg1"/>
                </a:solidFill>
                <a:latin typeface="微软雅黑" pitchFamily="34" charset="-122"/>
                <a:ea typeface="微软雅黑" pitchFamily="34" charset="-122"/>
              </a:rPr>
              <a:t>世纪起，欧洲白人就把非洲黑人掳掠到美洲为奴。 </a:t>
            </a:r>
            <a:endParaRPr lang="zh-CN" altLang="en-US" sz="3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76434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pic>
        <p:nvPicPr>
          <p:cNvPr id="4" name="Picture 4" descr="黑奴拍卖"/>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03648" y="2060848"/>
            <a:ext cx="5940425" cy="3933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黑人历史</a:t>
            </a:r>
            <a:endParaRPr lang="zh-CN" altLang="en-US" sz="4000" dirty="0">
              <a:latin typeface="微软雅黑" pitchFamily="34" charset="-122"/>
              <a:ea typeface="微软雅黑" pitchFamily="34" charset="-122"/>
            </a:endParaRPr>
          </a:p>
        </p:txBody>
      </p:sp>
      <p:sp>
        <p:nvSpPr>
          <p:cNvPr id="6" name="Rectangle 3"/>
          <p:cNvSpPr txBox="1">
            <a:spLocks noChangeArrowheads="1"/>
          </p:cNvSpPr>
          <p:nvPr/>
        </p:nvSpPr>
        <p:spPr>
          <a:xfrm>
            <a:off x="107504" y="116632"/>
            <a:ext cx="8928992" cy="17997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3600" dirty="0" smtClean="0">
                <a:solidFill>
                  <a:schemeClr val="bg1"/>
                </a:solidFill>
                <a:latin typeface="微软雅黑" pitchFamily="34" charset="-122"/>
                <a:ea typeface="微软雅黑" pitchFamily="34" charset="-122"/>
              </a:rPr>
              <a:t>       黑人作为商品来买卖一直延续到</a:t>
            </a:r>
            <a:r>
              <a:rPr lang="en-US" altLang="zh-CN" sz="3600" dirty="0" smtClean="0">
                <a:solidFill>
                  <a:schemeClr val="bg1"/>
                </a:solidFill>
                <a:latin typeface="微软雅黑" pitchFamily="34" charset="-122"/>
                <a:ea typeface="微软雅黑" pitchFamily="34" charset="-122"/>
              </a:rPr>
              <a:t>19</a:t>
            </a:r>
            <a:r>
              <a:rPr lang="zh-CN" altLang="en-US" sz="3600" dirty="0" smtClean="0">
                <a:solidFill>
                  <a:schemeClr val="bg1"/>
                </a:solidFill>
                <a:latin typeface="微软雅黑" pitchFamily="34" charset="-122"/>
                <a:ea typeface="微软雅黑" pitchFamily="34" charset="-122"/>
              </a:rPr>
              <a:t>世纪，</a:t>
            </a:r>
            <a:r>
              <a:rPr lang="en-US" altLang="zh-CN" sz="3600" dirty="0" smtClean="0">
                <a:solidFill>
                  <a:schemeClr val="bg1"/>
                </a:solidFill>
                <a:latin typeface="微软雅黑" pitchFamily="34" charset="-122"/>
                <a:ea typeface="微软雅黑" pitchFamily="34" charset="-122"/>
              </a:rPr>
              <a:t>1861</a:t>
            </a:r>
            <a:r>
              <a:rPr lang="zh-CN" altLang="en-US" sz="3600" dirty="0" smtClean="0">
                <a:solidFill>
                  <a:schemeClr val="bg1"/>
                </a:solidFill>
                <a:latin typeface="微软雅黑" pitchFamily="34" charset="-122"/>
                <a:ea typeface="微软雅黑" pitchFamily="34" charset="-122"/>
              </a:rPr>
              <a:t>年解放黑奴宣言，让黑人在法律上获得了自由。可是在现实生活中呢？</a:t>
            </a:r>
            <a:endParaRPr lang="zh-CN" altLang="en-US" sz="3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96782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75000"/>
          </a:schemeClr>
        </a:solidFill>
        <a:effectLst/>
      </p:bgPr>
    </p:bg>
    <p:spTree>
      <p:nvGrpSpPr>
        <p:cNvPr id="1" name=""/>
        <p:cNvGrpSpPr/>
        <p:nvPr/>
      </p:nvGrpSpPr>
      <p:grpSpPr>
        <a:xfrm>
          <a:off x="0" y="0"/>
          <a:ext cx="0" cy="0"/>
          <a:chOff x="0" y="0"/>
          <a:chExt cx="0" cy="0"/>
        </a:xfrm>
      </p:grpSpPr>
      <p:sp>
        <p:nvSpPr>
          <p:cNvPr id="4" name="矩形 3"/>
          <p:cNvSpPr/>
          <p:nvPr/>
        </p:nvSpPr>
        <p:spPr>
          <a:xfrm>
            <a:off x="280996" y="6199295"/>
            <a:ext cx="8568952" cy="6480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4000" dirty="0" smtClean="0">
                <a:latin typeface="微软雅黑" pitchFamily="34" charset="-122"/>
                <a:ea typeface="微软雅黑" pitchFamily="34" charset="-122"/>
              </a:rPr>
              <a:t>黑人历史</a:t>
            </a:r>
            <a:endParaRPr lang="zh-CN" altLang="en-US" sz="4000" dirty="0">
              <a:latin typeface="微软雅黑" pitchFamily="34" charset="-122"/>
              <a:ea typeface="微软雅黑" pitchFamily="34" charset="-122"/>
            </a:endParaRPr>
          </a:p>
        </p:txBody>
      </p:sp>
      <p:sp>
        <p:nvSpPr>
          <p:cNvPr id="5" name="Rectangle 3"/>
          <p:cNvSpPr>
            <a:spLocks noGrp="1" noChangeArrowheads="1"/>
          </p:cNvSpPr>
          <p:nvPr/>
        </p:nvSpPr>
        <p:spPr bwMode="auto">
          <a:xfrm>
            <a:off x="280996" y="116632"/>
            <a:ext cx="8568952"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60000"/>
              </a:spcBef>
              <a:spcAft>
                <a:spcPct val="0"/>
              </a:spcAft>
              <a:buClr>
                <a:schemeClr val="tx1"/>
              </a:buClr>
              <a:buChar char="•"/>
              <a:defRPr sz="3000">
                <a:solidFill>
                  <a:schemeClr val="tx1"/>
                </a:solidFill>
                <a:latin typeface="+mn-lt"/>
                <a:ea typeface="+mn-ea"/>
                <a:cs typeface="+mn-cs"/>
              </a:defRPr>
            </a:lvl1pPr>
            <a:lvl2pPr marL="742950" indent="-285750" algn="l" rtl="0" fontAlgn="base">
              <a:spcBef>
                <a:spcPct val="40000"/>
              </a:spcBef>
              <a:spcAft>
                <a:spcPct val="0"/>
              </a:spcAft>
              <a:buClr>
                <a:schemeClr val="tx1"/>
              </a:buClr>
              <a:buChar char="–"/>
              <a:defRPr sz="2600">
                <a:solidFill>
                  <a:schemeClr val="tx1"/>
                </a:solidFill>
                <a:latin typeface="+mn-lt"/>
                <a:ea typeface="+mn-ea"/>
              </a:defRPr>
            </a:lvl2pPr>
            <a:lvl3pPr marL="1143000" indent="-228600" algn="l" rtl="0" fontAlgn="base">
              <a:lnSpc>
                <a:spcPct val="95000"/>
              </a:lnSpc>
              <a:spcBef>
                <a:spcPct val="35000"/>
              </a:spcBef>
              <a:spcAft>
                <a:spcPct val="0"/>
              </a:spcAft>
              <a:buClr>
                <a:schemeClr val="tx1"/>
              </a:buClr>
              <a:buChar char="•"/>
              <a:defRPr sz="2400">
                <a:solidFill>
                  <a:schemeClr val="tx1"/>
                </a:solidFill>
                <a:latin typeface="+mn-lt"/>
                <a:ea typeface="+mn-ea"/>
              </a:defRPr>
            </a:lvl3pPr>
            <a:lvl4pPr marL="1600200" indent="-228600" algn="l" rtl="0" fontAlgn="base">
              <a:lnSpc>
                <a:spcPct val="75000"/>
              </a:lnSpc>
              <a:spcBef>
                <a:spcPct val="30000"/>
              </a:spcBef>
              <a:spcAft>
                <a:spcPct val="0"/>
              </a:spcAft>
              <a:buClr>
                <a:schemeClr val="tx1"/>
              </a:buClr>
              <a:buChar char="–"/>
              <a:defRPr sz="2000">
                <a:solidFill>
                  <a:schemeClr val="tx1"/>
                </a:solidFill>
                <a:latin typeface="+mn-lt"/>
                <a:ea typeface="+mn-ea"/>
              </a:defRPr>
            </a:lvl4pPr>
            <a:lvl5pPr marL="2057400" indent="-228600" algn="l" rtl="0" fontAlgn="base">
              <a:lnSpc>
                <a:spcPct val="75000"/>
              </a:lnSpc>
              <a:spcBef>
                <a:spcPct val="30000"/>
              </a:spcBef>
              <a:spcAft>
                <a:spcPct val="0"/>
              </a:spcAft>
              <a:buClr>
                <a:schemeClr val="tx1"/>
              </a:buClr>
              <a:buChar char="»"/>
              <a:defRPr>
                <a:solidFill>
                  <a:schemeClr val="tx1"/>
                </a:solidFill>
                <a:latin typeface="+mn-lt"/>
                <a:ea typeface="+mn-ea"/>
              </a:defRPr>
            </a:lvl5pPr>
            <a:lvl6pPr marL="2514600" indent="-228600" algn="l" rtl="0" fontAlgn="base">
              <a:lnSpc>
                <a:spcPct val="75000"/>
              </a:lnSpc>
              <a:spcBef>
                <a:spcPct val="30000"/>
              </a:spcBef>
              <a:spcAft>
                <a:spcPct val="0"/>
              </a:spcAft>
              <a:buClr>
                <a:schemeClr val="tx1"/>
              </a:buClr>
              <a:buChar char="»"/>
              <a:defRPr>
                <a:solidFill>
                  <a:schemeClr val="tx1"/>
                </a:solidFill>
                <a:latin typeface="+mn-lt"/>
                <a:ea typeface="+mn-ea"/>
              </a:defRPr>
            </a:lvl6pPr>
            <a:lvl7pPr marL="2971800" indent="-228600" algn="l" rtl="0" fontAlgn="base">
              <a:lnSpc>
                <a:spcPct val="75000"/>
              </a:lnSpc>
              <a:spcBef>
                <a:spcPct val="30000"/>
              </a:spcBef>
              <a:spcAft>
                <a:spcPct val="0"/>
              </a:spcAft>
              <a:buClr>
                <a:schemeClr val="tx1"/>
              </a:buClr>
              <a:buChar char="»"/>
              <a:defRPr>
                <a:solidFill>
                  <a:schemeClr val="tx1"/>
                </a:solidFill>
                <a:latin typeface="+mn-lt"/>
                <a:ea typeface="+mn-ea"/>
              </a:defRPr>
            </a:lvl7pPr>
            <a:lvl8pPr marL="3429000" indent="-228600" algn="l" rtl="0" fontAlgn="base">
              <a:lnSpc>
                <a:spcPct val="75000"/>
              </a:lnSpc>
              <a:spcBef>
                <a:spcPct val="30000"/>
              </a:spcBef>
              <a:spcAft>
                <a:spcPct val="0"/>
              </a:spcAft>
              <a:buClr>
                <a:schemeClr val="tx1"/>
              </a:buClr>
              <a:buChar char="»"/>
              <a:defRPr>
                <a:solidFill>
                  <a:schemeClr val="tx1"/>
                </a:solidFill>
                <a:latin typeface="+mn-lt"/>
                <a:ea typeface="+mn-ea"/>
              </a:defRPr>
            </a:lvl8pPr>
            <a:lvl9pPr marL="3886200" indent="-228600" algn="l" rtl="0" fontAlgn="base">
              <a:lnSpc>
                <a:spcPct val="75000"/>
              </a:lnSpc>
              <a:spcBef>
                <a:spcPct val="30000"/>
              </a:spcBef>
              <a:spcAft>
                <a:spcPct val="0"/>
              </a:spcAft>
              <a:buClr>
                <a:schemeClr val="tx1"/>
              </a:buClr>
              <a:buChar char="»"/>
              <a:defRPr>
                <a:solidFill>
                  <a:schemeClr val="tx1"/>
                </a:solidFill>
                <a:latin typeface="+mn-lt"/>
                <a:ea typeface="+mn-ea"/>
              </a:defRPr>
            </a:lvl9pPr>
          </a:lstStyle>
          <a:p>
            <a:pPr marL="0" indent="0">
              <a:buNone/>
            </a:pPr>
            <a:r>
              <a:rPr lang="zh-CN" altLang="en-US" sz="2400" dirty="0" smtClean="0">
                <a:solidFill>
                  <a:schemeClr val="bg1"/>
                </a:solidFill>
                <a:latin typeface="微软雅黑" pitchFamily="34" charset="-122"/>
                <a:ea typeface="微软雅黑" pitchFamily="34" charset="-122"/>
              </a:rPr>
              <a:t>       美国</a:t>
            </a:r>
            <a:r>
              <a:rPr lang="zh-CN" altLang="en-US" sz="2400" dirty="0">
                <a:solidFill>
                  <a:schemeClr val="bg1"/>
                </a:solidFill>
                <a:latin typeface="微软雅黑" pitchFamily="34" charset="-122"/>
                <a:ea typeface="微软雅黑" pitchFamily="34" charset="-122"/>
              </a:rPr>
              <a:t>的黑人在</a:t>
            </a:r>
            <a:r>
              <a:rPr lang="en-US" altLang="zh-CN" sz="2400" dirty="0">
                <a:solidFill>
                  <a:schemeClr val="bg1"/>
                </a:solidFill>
                <a:latin typeface="微软雅黑" pitchFamily="34" charset="-122"/>
                <a:ea typeface="微软雅黑" pitchFamily="34" charset="-122"/>
              </a:rPr>
              <a:t>20</a:t>
            </a:r>
            <a:r>
              <a:rPr lang="zh-CN" altLang="en-US" sz="2400" dirty="0">
                <a:solidFill>
                  <a:schemeClr val="bg1"/>
                </a:solidFill>
                <a:latin typeface="微软雅黑" pitchFamily="34" charset="-122"/>
                <a:ea typeface="微软雅黑" pitchFamily="34" charset="-122"/>
              </a:rPr>
              <a:t>世纪</a:t>
            </a:r>
            <a:r>
              <a:rPr lang="en-US" altLang="zh-CN" sz="2400" dirty="0">
                <a:solidFill>
                  <a:schemeClr val="bg1"/>
                </a:solidFill>
                <a:latin typeface="微软雅黑" pitchFamily="34" charset="-122"/>
                <a:ea typeface="微软雅黑" pitchFamily="34" charset="-122"/>
              </a:rPr>
              <a:t>50</a:t>
            </a:r>
            <a:r>
              <a:rPr lang="zh-CN" altLang="en-US" sz="2400" dirty="0">
                <a:solidFill>
                  <a:schemeClr val="bg1"/>
                </a:solidFill>
                <a:latin typeface="微软雅黑" pitchFamily="34" charset="-122"/>
                <a:ea typeface="微软雅黑" pitchFamily="34" charset="-122"/>
              </a:rPr>
              <a:t>年代，展开争取民权的运动。南部一名黑人妇女拒绝让座给白人而被捕的事件，激起持续的抗议行动。当时在教会当传道士的马丁</a:t>
            </a:r>
            <a:r>
              <a:rPr lang="en-US" altLang="zh-CN" sz="2400" dirty="0">
                <a:solidFill>
                  <a:schemeClr val="bg1"/>
                </a:solidFill>
                <a:latin typeface="微软雅黑" pitchFamily="34" charset="-122"/>
                <a:ea typeface="微软雅黑" pitchFamily="34" charset="-122"/>
              </a:rPr>
              <a:t>.</a:t>
            </a:r>
            <a:r>
              <a:rPr lang="zh-CN" altLang="en-US" sz="2400" dirty="0">
                <a:solidFill>
                  <a:schemeClr val="bg1"/>
                </a:solidFill>
                <a:latin typeface="微软雅黑" pitchFamily="34" charset="-122"/>
                <a:ea typeface="微软雅黑" pitchFamily="34" charset="-122"/>
              </a:rPr>
              <a:t>路德</a:t>
            </a:r>
            <a:r>
              <a:rPr lang="en-US" altLang="zh-CN" sz="2400" dirty="0">
                <a:solidFill>
                  <a:schemeClr val="bg1"/>
                </a:solidFill>
                <a:latin typeface="微软雅黑" pitchFamily="34" charset="-122"/>
                <a:ea typeface="微软雅黑" pitchFamily="34" charset="-122"/>
              </a:rPr>
              <a:t>.</a:t>
            </a:r>
            <a:r>
              <a:rPr lang="zh-CN" altLang="en-US" sz="2400" dirty="0">
                <a:solidFill>
                  <a:schemeClr val="bg1"/>
                </a:solidFill>
                <a:latin typeface="微软雅黑" pitchFamily="34" charset="-122"/>
                <a:ea typeface="微软雅黑" pitchFamily="34" charset="-122"/>
              </a:rPr>
              <a:t>金（</a:t>
            </a:r>
            <a:r>
              <a:rPr lang="en-US" altLang="zh-CN" sz="2400" dirty="0">
                <a:solidFill>
                  <a:schemeClr val="bg1"/>
                </a:solidFill>
                <a:latin typeface="微软雅黑" pitchFamily="34" charset="-122"/>
                <a:ea typeface="微软雅黑" pitchFamily="34" charset="-122"/>
              </a:rPr>
              <a:t>Martin Luther King</a:t>
            </a:r>
            <a:r>
              <a:rPr lang="zh-CN" altLang="en-US" sz="2400" dirty="0">
                <a:solidFill>
                  <a:schemeClr val="bg1"/>
                </a:solidFill>
                <a:latin typeface="微软雅黑" pitchFamily="34" charset="-122"/>
                <a:ea typeface="微软雅黑" pitchFamily="34" charset="-122"/>
              </a:rPr>
              <a:t>），也投入争取黑人民权</a:t>
            </a:r>
            <a:r>
              <a:rPr lang="zh-CN" altLang="en-US" sz="2400" dirty="0" smtClean="0">
                <a:solidFill>
                  <a:schemeClr val="bg1"/>
                </a:solidFill>
                <a:latin typeface="微软雅黑" pitchFamily="34" charset="-122"/>
                <a:ea typeface="微软雅黑" pitchFamily="34" charset="-122"/>
              </a:rPr>
              <a:t>运动的行列，并成为了民权</a:t>
            </a:r>
            <a:r>
              <a:rPr lang="zh-CN" altLang="en-US" sz="2400" dirty="0">
                <a:solidFill>
                  <a:schemeClr val="bg1"/>
                </a:solidFill>
                <a:latin typeface="微软雅黑" pitchFamily="34" charset="-122"/>
                <a:ea typeface="微软雅黑" pitchFamily="34" charset="-122"/>
              </a:rPr>
              <a:t>运动</a:t>
            </a:r>
            <a:r>
              <a:rPr lang="zh-CN" altLang="en-US" sz="2400" dirty="0" smtClean="0">
                <a:solidFill>
                  <a:schemeClr val="bg1"/>
                </a:solidFill>
                <a:latin typeface="微软雅黑" pitchFamily="34" charset="-122"/>
                <a:ea typeface="微软雅黑" pitchFamily="34" charset="-122"/>
              </a:rPr>
              <a:t>的领袖</a:t>
            </a:r>
            <a:r>
              <a:rPr lang="zh-CN" altLang="en-US" sz="2400" dirty="0">
                <a:solidFill>
                  <a:schemeClr val="bg1"/>
                </a:solidFill>
                <a:latin typeface="微软雅黑" pitchFamily="34" charset="-122"/>
                <a:ea typeface="微软雅黑" pitchFamily="34" charset="-122"/>
              </a:rPr>
              <a:t>。 </a:t>
            </a:r>
          </a:p>
        </p:txBody>
      </p:sp>
      <p:pic>
        <p:nvPicPr>
          <p:cNvPr id="7" name="Picture 4" descr="黑奴拍卖"/>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03648" y="2060848"/>
            <a:ext cx="5940425" cy="39338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158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234940-14030P91P22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p:spPr>
      </p:pic>
      <p:sp>
        <p:nvSpPr>
          <p:cNvPr id="5" name="TextBox 4"/>
          <p:cNvSpPr txBox="1"/>
          <p:nvPr/>
        </p:nvSpPr>
        <p:spPr>
          <a:xfrm>
            <a:off x="6881842" y="0"/>
            <a:ext cx="2262158" cy="923330"/>
          </a:xfrm>
          <a:prstGeom prst="rect">
            <a:avLst/>
          </a:prstGeom>
          <a:noFill/>
        </p:spPr>
        <p:txBody>
          <a:bodyPr wrap="none" rtlCol="0">
            <a:spAutoFit/>
          </a:bodyPr>
          <a:lstStyle/>
          <a:p>
            <a:r>
              <a:rPr lang="zh-CN" altLang="en-US"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在美国</a:t>
            </a:r>
            <a:endParaRPr lang="zh-CN" altLang="en-US" sz="5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TextBox 5"/>
          <p:cNvSpPr txBox="1"/>
          <p:nvPr/>
        </p:nvSpPr>
        <p:spPr>
          <a:xfrm>
            <a:off x="5209140" y="764704"/>
            <a:ext cx="3934860" cy="923330"/>
          </a:xfrm>
          <a:prstGeom prst="rect">
            <a:avLst/>
          </a:prstGeom>
          <a:noFill/>
        </p:spPr>
        <p:txBody>
          <a:bodyPr wrap="none" rtlCol="0">
            <a:spAutoFit/>
          </a:bodyPr>
          <a:lstStyle/>
          <a:p>
            <a:r>
              <a:rPr lang="en-US" altLang="zh-CN" sz="54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In America</a:t>
            </a:r>
            <a:endParaRPr lang="zh-CN" altLang="en-US" sz="5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7" name="TextBox 6"/>
          <p:cNvSpPr txBox="1"/>
          <p:nvPr/>
        </p:nvSpPr>
        <p:spPr>
          <a:xfrm>
            <a:off x="611560" y="2780928"/>
            <a:ext cx="7920880" cy="3693319"/>
          </a:xfrm>
          <a:prstGeom prst="rect">
            <a:avLst/>
          </a:prstGeom>
          <a:solidFill>
            <a:schemeClr val="tx1">
              <a:lumMod val="65000"/>
              <a:lumOff val="35000"/>
              <a:alpha val="60000"/>
            </a:schemeClr>
          </a:solidFill>
        </p:spPr>
        <p:txBody>
          <a:bodyPr wrap="square" rtlCol="0">
            <a:spAutoFit/>
          </a:bodyPr>
          <a:lstStyle/>
          <a:p>
            <a:r>
              <a:rPr lang="zh-CN" altLang="en-US"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约有 </a:t>
            </a:r>
            <a:r>
              <a:rPr lang="en-US" altLang="zh-CN"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38,607,500 </a:t>
            </a:r>
            <a:r>
              <a:rPr lang="zh-CN" altLang="en-US"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的黑人</a:t>
            </a:r>
            <a:r>
              <a:rPr lang="zh-CN" altLang="en-US" sz="4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占美国总人口的 </a:t>
            </a:r>
            <a:r>
              <a:rPr lang="en-US" altLang="zh-CN"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12.8%</a:t>
            </a:r>
            <a:r>
              <a:rPr lang="zh-CN" altLang="en-US"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endParaRPr lang="en-US" altLang="zh-CN"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en-US" altLang="zh-CN" sz="44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en-US" altLang="zh-CN" sz="44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en-US" altLang="zh-CN" sz="28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Approximately 38,607,500 blacks in the United States, accounting for 12.8% of the U.S. population.</a:t>
            </a:r>
          </a:p>
          <a:p>
            <a:endParaRPr lang="en-US" altLang="zh-CN" sz="28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数据来源于美人口普查局的</a:t>
            </a:r>
            <a:r>
              <a:rPr lang="en-US" altLang="zh-CN"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2007</a:t>
            </a:r>
            <a:r>
              <a:rPr lang="zh-CN" altLang="en-US"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年报告。</a:t>
            </a:r>
            <a:endParaRPr lang="zh-CN" altLang="en-US"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1026" name="Picture 2" descr="C:\Documents and Settings\Administrator\桌面\1391377677753ps.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
            <a:ext cx="9144000" cy="6858001"/>
          </a:xfrm>
          <a:prstGeom prst="rect">
            <a:avLst/>
          </a:prstGeom>
          <a:noFill/>
        </p:spPr>
      </p:pic>
      <p:sp>
        <p:nvSpPr>
          <p:cNvPr id="7" name="TextBox 6"/>
          <p:cNvSpPr txBox="1"/>
          <p:nvPr/>
        </p:nvSpPr>
        <p:spPr>
          <a:xfrm>
            <a:off x="611560" y="2060848"/>
            <a:ext cx="1623330" cy="923330"/>
          </a:xfrm>
          <a:prstGeom prst="rect">
            <a:avLst/>
          </a:prstGeom>
          <a:noFill/>
        </p:spPr>
        <p:txBody>
          <a:bodyPr wrap="none" rtlCol="0">
            <a:spAutoFit/>
          </a:bodyPr>
          <a:lstStyle/>
          <a:p>
            <a:r>
              <a:rPr lang="en-US" altLang="zh-CN" sz="5400" b="1" dirty="0" smtClean="0">
                <a:latin typeface="Centaur" pitchFamily="18" charset="0"/>
                <a:ea typeface="PMingLiU" pitchFamily="18" charset="-120"/>
              </a:rPr>
              <a:t>YOU</a:t>
            </a:r>
            <a:endParaRPr lang="zh-CN" altLang="en-US" sz="5400" b="1" dirty="0">
              <a:latin typeface="Centaur" pitchFamily="18" charset="0"/>
              <a:ea typeface="PMingLiU" pitchFamily="18" charset="-120"/>
            </a:endParaRPr>
          </a:p>
        </p:txBody>
      </p:sp>
      <p:sp>
        <p:nvSpPr>
          <p:cNvPr id="8" name="TextBox 7"/>
          <p:cNvSpPr txBox="1"/>
          <p:nvPr/>
        </p:nvSpPr>
        <p:spPr>
          <a:xfrm>
            <a:off x="2411760" y="2060848"/>
            <a:ext cx="1935530" cy="923330"/>
          </a:xfrm>
          <a:prstGeom prst="rect">
            <a:avLst/>
          </a:prstGeom>
          <a:noFill/>
        </p:spPr>
        <p:txBody>
          <a:bodyPr wrap="none" rtlCol="0">
            <a:spAutoFit/>
          </a:bodyPr>
          <a:lstStyle/>
          <a:p>
            <a:r>
              <a:rPr lang="en-US" altLang="zh-CN" sz="5400" b="1" dirty="0" smtClean="0">
                <a:latin typeface="Centaur" pitchFamily="18" charset="0"/>
                <a:ea typeface="PMingLiU" pitchFamily="18" charset="-120"/>
              </a:rPr>
              <a:t>HAVE</a:t>
            </a:r>
            <a:endParaRPr lang="zh-CN" altLang="en-US" sz="5400" b="1" dirty="0">
              <a:latin typeface="Centaur" pitchFamily="18" charset="0"/>
              <a:ea typeface="PMingLiU" pitchFamily="18" charset="-120"/>
            </a:endParaRPr>
          </a:p>
        </p:txBody>
      </p:sp>
      <p:sp>
        <p:nvSpPr>
          <p:cNvPr id="9" name="TextBox 8"/>
          <p:cNvSpPr txBox="1"/>
          <p:nvPr/>
        </p:nvSpPr>
        <p:spPr>
          <a:xfrm>
            <a:off x="4716016" y="2060848"/>
            <a:ext cx="617477" cy="923330"/>
          </a:xfrm>
          <a:prstGeom prst="rect">
            <a:avLst/>
          </a:prstGeom>
          <a:noFill/>
        </p:spPr>
        <p:txBody>
          <a:bodyPr wrap="none" rtlCol="0">
            <a:spAutoFit/>
          </a:bodyPr>
          <a:lstStyle/>
          <a:p>
            <a:r>
              <a:rPr lang="en-US" altLang="zh-CN" sz="5400" b="1" dirty="0" smtClean="0">
                <a:latin typeface="Centaur" pitchFamily="18" charset="0"/>
                <a:ea typeface="PMingLiU" pitchFamily="18" charset="-120"/>
              </a:rPr>
              <a:t>A</a:t>
            </a:r>
            <a:endParaRPr lang="zh-CN" altLang="en-US" sz="5400" b="1" dirty="0">
              <a:latin typeface="Centaur" pitchFamily="18" charset="0"/>
              <a:ea typeface="PMingLiU" pitchFamily="18" charset="-120"/>
            </a:endParaRPr>
          </a:p>
        </p:txBody>
      </p:sp>
      <p:sp>
        <p:nvSpPr>
          <p:cNvPr id="10" name="TextBox 9"/>
          <p:cNvSpPr txBox="1"/>
          <p:nvPr/>
        </p:nvSpPr>
        <p:spPr>
          <a:xfrm>
            <a:off x="5652120" y="2060848"/>
            <a:ext cx="2573140" cy="923330"/>
          </a:xfrm>
          <a:prstGeom prst="rect">
            <a:avLst/>
          </a:prstGeom>
          <a:noFill/>
        </p:spPr>
        <p:txBody>
          <a:bodyPr wrap="none" rtlCol="0">
            <a:spAutoFit/>
          </a:bodyPr>
          <a:lstStyle/>
          <a:p>
            <a:r>
              <a:rPr lang="en-US" altLang="zh-CN" sz="5400" b="1" dirty="0" smtClean="0">
                <a:latin typeface="Centaur" pitchFamily="18" charset="0"/>
                <a:ea typeface="PMingLiU" pitchFamily="18" charset="-120"/>
              </a:rPr>
              <a:t>DREAM</a:t>
            </a:r>
            <a:endParaRPr lang="zh-CN" altLang="en-US" sz="5400" b="1" dirty="0">
              <a:latin typeface="Centaur" pitchFamily="18" charset="0"/>
              <a:ea typeface="PMingLiU" pitchFamily="18" charset="-120"/>
            </a:endParaRPr>
          </a:p>
        </p:txBody>
      </p:sp>
      <p:sp>
        <p:nvSpPr>
          <p:cNvPr id="11" name="TextBox 10"/>
          <p:cNvSpPr txBox="1"/>
          <p:nvPr/>
        </p:nvSpPr>
        <p:spPr>
          <a:xfrm>
            <a:off x="0" y="3284984"/>
            <a:ext cx="9144000" cy="707886"/>
          </a:xfrm>
          <a:prstGeom prst="rect">
            <a:avLst/>
          </a:prstGeom>
          <a:noFill/>
        </p:spPr>
        <p:txBody>
          <a:bodyPr wrap="square" rtlCol="0">
            <a:spAutoFit/>
          </a:bodyPr>
          <a:lstStyle/>
          <a:p>
            <a:pPr algn="ctr"/>
            <a:r>
              <a:rPr lang="en-US" altLang="zh-CN" sz="4000" b="1" dirty="0" smtClean="0">
                <a:latin typeface="Centaur" pitchFamily="18" charset="0"/>
                <a:ea typeface="PMingLiU" pitchFamily="18" charset="-120"/>
              </a:rPr>
              <a:t>MARTIN  LURTHER  KING.  JR.</a:t>
            </a:r>
            <a:endParaRPr lang="zh-CN" altLang="en-US" sz="4000" b="1" dirty="0">
              <a:latin typeface="Centaur" pitchFamily="18" charset="0"/>
              <a:ea typeface="PMingLiU" pitchFamily="18" charset="-120"/>
            </a:endParaRPr>
          </a:p>
        </p:txBody>
      </p:sp>
      <p:sp>
        <p:nvSpPr>
          <p:cNvPr id="12" name="TextBox 11"/>
          <p:cNvSpPr txBox="1"/>
          <p:nvPr/>
        </p:nvSpPr>
        <p:spPr>
          <a:xfrm>
            <a:off x="0" y="4293096"/>
            <a:ext cx="9144000" cy="584775"/>
          </a:xfrm>
          <a:prstGeom prst="rect">
            <a:avLst/>
          </a:prstGeom>
          <a:noFill/>
        </p:spPr>
        <p:txBody>
          <a:bodyPr wrap="square" rtlCol="0">
            <a:spAutoFit/>
          </a:bodyPr>
          <a:lstStyle/>
          <a:p>
            <a:pPr algn="ctr"/>
            <a:r>
              <a:rPr lang="en-US" altLang="zh-CN" sz="3200" b="1" dirty="0" smtClean="0">
                <a:latin typeface="Centaur" pitchFamily="18" charset="0"/>
                <a:ea typeface="PMingLiU" pitchFamily="18" charset="-120"/>
              </a:rPr>
              <a:t>THE  MARCH  ON  WASHINGTON</a:t>
            </a:r>
            <a:endParaRPr lang="zh-CN" altLang="en-US" sz="3200" b="1" dirty="0">
              <a:latin typeface="Centaur" pitchFamily="18" charset="0"/>
              <a:ea typeface="PMingLiU" pitchFamily="18" charset="-120"/>
            </a:endParaRPr>
          </a:p>
        </p:txBody>
      </p:sp>
      <p:sp>
        <p:nvSpPr>
          <p:cNvPr id="13" name="TextBox 12"/>
          <p:cNvSpPr txBox="1"/>
          <p:nvPr/>
        </p:nvSpPr>
        <p:spPr>
          <a:xfrm>
            <a:off x="0" y="4797152"/>
            <a:ext cx="9144000" cy="584775"/>
          </a:xfrm>
          <a:prstGeom prst="rect">
            <a:avLst/>
          </a:prstGeom>
          <a:noFill/>
        </p:spPr>
        <p:txBody>
          <a:bodyPr wrap="square" rtlCol="0">
            <a:spAutoFit/>
          </a:bodyPr>
          <a:lstStyle/>
          <a:p>
            <a:pPr algn="ctr"/>
            <a:r>
              <a:rPr lang="en-US" altLang="zh-CN" sz="3200" b="1" dirty="0" smtClean="0">
                <a:latin typeface="Centaur" pitchFamily="18" charset="0"/>
                <a:ea typeface="PMingLiU" pitchFamily="18" charset="-120"/>
              </a:rPr>
              <a:t>FOR  JOBS  AND  FREEDOM </a:t>
            </a:r>
            <a:endParaRPr lang="zh-CN" altLang="en-US" sz="3200" b="1" dirty="0">
              <a:latin typeface="Centaur" pitchFamily="18" charset="0"/>
              <a:ea typeface="PMingLiU" pitchFamily="18" charset="-120"/>
            </a:endParaRPr>
          </a:p>
        </p:txBody>
      </p:sp>
      <p:sp>
        <p:nvSpPr>
          <p:cNvPr id="14" name="TextBox 13"/>
          <p:cNvSpPr txBox="1"/>
          <p:nvPr/>
        </p:nvSpPr>
        <p:spPr>
          <a:xfrm>
            <a:off x="0" y="5373216"/>
            <a:ext cx="9144000" cy="584775"/>
          </a:xfrm>
          <a:prstGeom prst="rect">
            <a:avLst/>
          </a:prstGeom>
          <a:noFill/>
        </p:spPr>
        <p:txBody>
          <a:bodyPr wrap="square" rtlCol="0">
            <a:spAutoFit/>
          </a:bodyPr>
          <a:lstStyle/>
          <a:p>
            <a:pPr algn="ctr"/>
            <a:r>
              <a:rPr lang="en-US" altLang="zh-CN" sz="3200" b="1" dirty="0" smtClean="0">
                <a:latin typeface="Centaur" pitchFamily="18" charset="0"/>
                <a:ea typeface="PMingLiU" pitchFamily="18" charset="-120"/>
              </a:rPr>
              <a:t>AUGUST  28  1963</a:t>
            </a:r>
            <a:endParaRPr lang="zh-CN" altLang="en-US" sz="3200" b="1" dirty="0">
              <a:latin typeface="Centaur" pitchFamily="18" charset="0"/>
              <a:ea typeface="PMingLiU" pitchFamily="18" charset="-120"/>
            </a:endParaRPr>
          </a:p>
        </p:txBody>
      </p:sp>
      <p:sp>
        <p:nvSpPr>
          <p:cNvPr id="15" name="TextBox 14"/>
          <p:cNvSpPr txBox="1"/>
          <p:nvPr/>
        </p:nvSpPr>
        <p:spPr>
          <a:xfrm>
            <a:off x="683568" y="2060848"/>
            <a:ext cx="1656184" cy="923330"/>
          </a:xfrm>
          <a:prstGeom prst="rect">
            <a:avLst/>
          </a:prstGeom>
          <a:noFill/>
        </p:spPr>
        <p:txBody>
          <a:bodyPr wrap="square" rtlCol="0">
            <a:spAutoFit/>
          </a:bodyPr>
          <a:lstStyle/>
          <a:p>
            <a:pPr algn="ctr"/>
            <a:r>
              <a:rPr lang="en-US" altLang="zh-CN" sz="5400" b="1" dirty="0" smtClean="0">
                <a:latin typeface="Centaur" pitchFamily="18" charset="0"/>
                <a:ea typeface="PMingLiU" pitchFamily="18" charset="-120"/>
              </a:rPr>
              <a:t>I</a:t>
            </a:r>
            <a:endParaRPr lang="zh-CN" altLang="en-US" sz="5400" b="1" dirty="0">
              <a:latin typeface="Centaur" pitchFamily="18" charset="0"/>
              <a:ea typeface="PMingLiU" pitchFamily="18" charset="-120"/>
            </a:endParaRPr>
          </a:p>
        </p:txBody>
      </p:sp>
      <p:sp>
        <p:nvSpPr>
          <p:cNvPr id="16" name="TextBox 15"/>
          <p:cNvSpPr txBox="1"/>
          <p:nvPr/>
        </p:nvSpPr>
        <p:spPr>
          <a:xfrm>
            <a:off x="0" y="2708920"/>
            <a:ext cx="9144000" cy="707886"/>
          </a:xfrm>
          <a:prstGeom prst="rect">
            <a:avLst/>
          </a:prstGeom>
          <a:noFill/>
        </p:spPr>
        <p:txBody>
          <a:bodyPr wrap="square" rtlCol="0">
            <a:spAutoFit/>
          </a:bodyPr>
          <a:lstStyle/>
          <a:p>
            <a:pPr algn="ctr"/>
            <a:r>
              <a:rPr lang="zh-CN" altLang="en-US" sz="4000" b="1" dirty="0" smtClean="0"/>
              <a:t>我   有   一   个   梦   想</a:t>
            </a:r>
            <a:endParaRPr lang="zh-CN" altLang="en-US" sz="4000" b="1" dirty="0"/>
          </a:p>
        </p:txBody>
      </p:sp>
      <p:sp>
        <p:nvSpPr>
          <p:cNvPr id="17" name="TextBox 16"/>
          <p:cNvSpPr txBox="1"/>
          <p:nvPr/>
        </p:nvSpPr>
        <p:spPr>
          <a:xfrm>
            <a:off x="0" y="3789040"/>
            <a:ext cx="9144000" cy="646331"/>
          </a:xfrm>
          <a:prstGeom prst="rect">
            <a:avLst/>
          </a:prstGeom>
          <a:noFill/>
        </p:spPr>
        <p:txBody>
          <a:bodyPr wrap="square" rtlCol="0">
            <a:spAutoFit/>
          </a:bodyPr>
          <a:lstStyle/>
          <a:p>
            <a:pPr algn="ctr"/>
            <a:r>
              <a:rPr lang="zh-CN" altLang="en-US" sz="3600" b="1" dirty="0" smtClean="0"/>
              <a:t>马丁  </a:t>
            </a:r>
            <a:r>
              <a:rPr lang="en-US" altLang="zh-CN" sz="3600" b="1" dirty="0" smtClean="0"/>
              <a:t>·  </a:t>
            </a:r>
            <a:r>
              <a:rPr lang="zh-CN" altLang="en-US" sz="3600" b="1" dirty="0" smtClean="0"/>
              <a:t>路德  </a:t>
            </a:r>
            <a:r>
              <a:rPr lang="en-US" altLang="zh-CN" sz="3600" b="1" dirty="0" smtClean="0"/>
              <a:t>·  </a:t>
            </a:r>
            <a:r>
              <a:rPr lang="zh-CN" altLang="en-US" sz="3600" b="1" dirty="0" smtClean="0"/>
              <a:t>金</a:t>
            </a:r>
            <a:endParaRPr lang="zh-CN" altLang="en-US" sz="3600" b="1" dirty="0"/>
          </a:p>
        </p:txBody>
      </p:sp>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par>
                          <p:cTn id="17" fill="hold">
                            <p:stCondLst>
                              <p:cond delay="500"/>
                            </p:stCondLst>
                            <p:childTnLst>
                              <p:par>
                                <p:cTn id="18" presetID="3" presetClass="entr" presetSubtype="10" fill="hold" grpId="0" nodeType="afterEffect">
                                  <p:stCondLst>
                                    <p:cond delay="50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par>
                          <p:cTn id="21" fill="hold">
                            <p:stCondLst>
                              <p:cond delay="1500"/>
                            </p:stCondLst>
                            <p:childTnLst>
                              <p:par>
                                <p:cTn id="22" presetID="3" presetClass="entr" presetSubtype="10" fill="hold" grpId="0" nodeType="afterEffect">
                                  <p:stCondLst>
                                    <p:cond delay="50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par>
                          <p:cTn id="25" fill="hold">
                            <p:stCondLst>
                              <p:cond delay="2500"/>
                            </p:stCondLst>
                            <p:childTnLst>
                              <p:par>
                                <p:cTn id="26" presetID="3" presetClass="entr" presetSubtype="10" fill="hold" grpId="0" nodeType="after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childTnLst>
                          </p:cTn>
                        </p:par>
                        <p:par>
                          <p:cTn id="29" fill="hold">
                            <p:stCondLst>
                              <p:cond delay="3500"/>
                            </p:stCondLst>
                            <p:childTnLst>
                              <p:par>
                                <p:cTn id="30" presetID="3" presetClass="entr" presetSubtype="10" fill="hold" grpId="0" nodeType="after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xit" presetSubtype="4" fill="hold" grpId="1" nodeType="clickEffect">
                                  <p:stCondLst>
                                    <p:cond delay="0"/>
                                  </p:stCondLst>
                                  <p:childTnLst>
                                    <p:animEffect transition="out" filter="slide(fromBottom)">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par>
                                <p:cTn id="38" presetID="12" presetClass="entr" presetSubtype="1"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slide(fromTop)">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1"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Top)">
                                      <p:cBhvr>
                                        <p:cTn id="45" dur="500"/>
                                        <p:tgtEl>
                                          <p:spTgt spid="16"/>
                                        </p:tgtEl>
                                      </p:cBhvr>
                                    </p:animEffect>
                                  </p:childTnLst>
                                </p:cTn>
                              </p:par>
                            </p:childTnLst>
                          </p:cTn>
                        </p:par>
                        <p:par>
                          <p:cTn id="46" fill="hold">
                            <p:stCondLst>
                              <p:cond delay="500"/>
                            </p:stCondLst>
                            <p:childTnLst>
                              <p:par>
                                <p:cTn id="47" presetID="2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9" grpId="0"/>
      <p:bldP spid="10" grpId="0"/>
      <p:bldP spid="11" grpId="0"/>
      <p:bldP spid="12" grpId="0"/>
      <p:bldP spid="13" grpId="0"/>
      <p:bldP spid="14" grpId="0"/>
      <p:bldP spid="15" grpId="0"/>
      <p:bldP spid="16" grpId="0"/>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bodyPr wrap="none" fromWordArt="1">
        <a:prstTxWarp prst="textPlain">
          <a:avLst>
            <a:gd name="adj" fmla="val 50000"/>
          </a:avLst>
        </a:prstTxWarp>
      </a:bodyPr>
      <a:lstStyle>
        <a:defPPr algn="ctr">
          <a:defRPr sz="54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defRPr>
        </a:defPPr>
      </a:lstStyle>
    </a:spDef>
  </a:objectDefaults>
  <a:extraClrSchemeLst/>
</a:theme>
</file>

<file path=docProps/app.xml><?xml version="1.0" encoding="utf-8"?>
<Properties xmlns="http://schemas.openxmlformats.org/officeDocument/2006/extended-properties" xmlns:vt="http://schemas.openxmlformats.org/officeDocument/2006/docPropsVTypes">
  <TotalTime>997</TotalTime>
  <Words>1620</Words>
  <Application>Microsoft Office PowerPoint</Application>
  <PresentationFormat>全屏显示(4:3)</PresentationFormat>
  <Paragraphs>223</Paragraphs>
  <Slides>48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48</vt:i4>
      </vt:variant>
    </vt:vector>
  </HeadingPairs>
  <TitlesOfParts>
    <vt:vector size="61" baseType="lpstr">
      <vt:lpstr>张海山锐谐体</vt:lpstr>
      <vt:lpstr>Wingdings</vt:lpstr>
      <vt:lpstr>Arial</vt:lpstr>
      <vt:lpstr>Algerian</vt:lpstr>
      <vt:lpstr>宋体</vt:lpstr>
      <vt:lpstr>方正姚体</vt:lpstr>
      <vt:lpstr>方正准圆简体</vt:lpstr>
      <vt:lpstr>PMingLiU</vt:lpstr>
      <vt:lpstr>幼圆</vt:lpstr>
      <vt:lpstr>Calibri</vt:lpstr>
      <vt:lpstr>Centaur</vt:lpstr>
      <vt:lpstr>微软雅黑</vt:lpstr>
      <vt:lpstr>Office 主题</vt:lpstr>
      <vt:lpstr>语文版--初二下幻灯片课件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www.ywzx8.com</dc:title>
  <dc:subject>www.ywzx8.com</dc:subject>
  <dc:creator>www.ywzx8.com</dc:creator>
  <cp:keywords>www.ywzx8.com</cp:keywords>
  <dc:description>中学语文在线-免费资源站（www.ywzx8.com）</dc:description>
  <cp:lastModifiedBy>潘学恒</cp:lastModifiedBy>
  <cp:revision>69</cp:revision>
  <dcterms:created xsi:type="dcterms:W3CDTF">2014-06-20T13:45:34Z</dcterms:created>
  <dcterms:modified xsi:type="dcterms:W3CDTF">2014-11-10T12:44:55Z</dcterms:modified>
  <cp:category>www.ywzx8.com</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www.ywzx8.com</vt:lpwstr>
  </property>
</Properties>
</file>