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3" ContentType="audio/unknown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4" r:id="rId3"/>
    <p:sldId id="256" r:id="rId4"/>
    <p:sldId id="257" r:id="rId5"/>
    <p:sldId id="258" r:id="rId6"/>
    <p:sldId id="259" r:id="rId7"/>
    <p:sldId id="285" r:id="rId8"/>
    <p:sldId id="286" r:id="rId9"/>
    <p:sldId id="287" r:id="rId10"/>
    <p:sldId id="262" r:id="rId11"/>
    <p:sldId id="263" r:id="rId12"/>
    <p:sldId id="264" r:id="rId13"/>
    <p:sldId id="288" r:id="rId14"/>
    <p:sldId id="291" r:id="rId15"/>
    <p:sldId id="26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69438-6970-4D43-A719-A50E08199EE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232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1C830-4F52-47C6-A2A0-5B0D5DD110F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402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52ECB-2249-491C-A031-C3B3D77C8B0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072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35E19-DC7C-4C87-A63A-B8220E4A8E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369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C622D-C03D-45D1-A9AA-C4272046D13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982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519F1-31C5-43AB-9C91-E4F7F189DC3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745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A8328-7562-4284-9890-331961B0751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9765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0F3E5-0BC8-4440-8A08-15E7F5B5836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AFA54-973C-404A-998D-1510004DA46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877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BDA68-9EF9-4E1D-B605-F6BE3D9871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6893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6E1C6-D268-4CD8-96F1-A36BE27A53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103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A17F9D-9E5C-47C1-B9E3-FC3CF1AE6F7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26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31572;&#35874;&#20013;&#20070;&#20070;.wmv" TargetMode="Externa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答谢中书书\2350219_110431096_2[1].jpg">
            <a:hlinkClick r:id="rId2" action="ppaction://hlinkfile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2" r="10742"/>
          <a:stretch>
            <a:fillRect/>
          </a:stretch>
        </p:blipFill>
        <p:spPr bwMode="auto">
          <a:xfrm>
            <a:off x="0" y="0"/>
            <a:ext cx="9036496" cy="6903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4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0"/>
            <a:ext cx="3352800" cy="1143000"/>
          </a:xfrm>
        </p:spPr>
        <p:txBody>
          <a:bodyPr/>
          <a:lstStyle/>
          <a:p>
            <a:pPr eaLnBrk="1" hangingPunct="1"/>
            <a:r>
              <a:rPr lang="zh-CN" altLang="en-US" sz="3200" b="1" smtClean="0"/>
              <a:t>高峰入云</a:t>
            </a:r>
          </a:p>
        </p:txBody>
      </p:sp>
      <p:pic>
        <p:nvPicPr>
          <p:cNvPr id="30723" name="Picture 6" descr="pic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066800"/>
            <a:ext cx="4184650" cy="567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 Box 13"/>
          <p:cNvSpPr txBox="1">
            <a:spLocks noChangeArrowheads="1"/>
          </p:cNvSpPr>
          <p:nvPr/>
        </p:nvSpPr>
        <p:spPr bwMode="auto">
          <a:xfrm>
            <a:off x="6019800" y="304800"/>
            <a:ext cx="22526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</a:rPr>
              <a:t>清流见底</a:t>
            </a:r>
          </a:p>
        </p:txBody>
      </p:sp>
      <p:pic>
        <p:nvPicPr>
          <p:cNvPr id="30725" name="Picture 14" descr="165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52513"/>
            <a:ext cx="424815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27" name="Picture 15" descr="清流见底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0000"/>
            <a:ext cx="457200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80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7" descr="pic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62200" y="228600"/>
            <a:ext cx="6551613" cy="1439863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chemeClr val="bg1"/>
                </a:solidFill>
                <a:latin typeface="宋体" pitchFamily="2" charset="-122"/>
              </a:rPr>
              <a:t>晓雾将歇 ，猿鸟乱鸣</a:t>
            </a:r>
            <a:br>
              <a:rPr lang="zh-CN" altLang="en-US" sz="3600" b="1" smtClean="0">
                <a:solidFill>
                  <a:schemeClr val="bg1"/>
                </a:solidFill>
                <a:latin typeface="宋体" pitchFamily="2" charset="-122"/>
              </a:rPr>
            </a:br>
            <a:endParaRPr lang="zh-CN" altLang="en-US" sz="3600" b="1" smtClean="0">
              <a:solidFill>
                <a:schemeClr val="bg1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0808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答谢中书书\2350219_110431096_2[1]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2" r="10742"/>
          <a:stretch>
            <a:fillRect/>
          </a:stretch>
        </p:blipFill>
        <p:spPr bwMode="auto">
          <a:xfrm>
            <a:off x="0" y="0"/>
            <a:ext cx="9144000" cy="6903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966" y="980728"/>
            <a:ext cx="90135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</a:rPr>
              <a:t>三</a:t>
            </a:r>
            <a:r>
              <a:rPr lang="zh-CN" altLang="zh-CN" sz="3200" b="1" dirty="0" smtClean="0">
                <a:solidFill>
                  <a:srgbClr val="000000"/>
                </a:solidFill>
              </a:rPr>
              <a:t>、</a:t>
            </a:r>
            <a:r>
              <a:rPr lang="zh-CN" altLang="zh-CN" sz="3200" b="1" dirty="0">
                <a:solidFill>
                  <a:srgbClr val="000000"/>
                </a:solidFill>
              </a:rPr>
              <a:t>导思拓学</a:t>
            </a:r>
            <a:endParaRPr lang="zh-CN" altLang="zh-CN" sz="3200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000000"/>
                </a:solidFill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</a:rPr>
              <a:t>    </a:t>
            </a:r>
            <a:r>
              <a:rPr lang="zh-CN" altLang="en-US" sz="3200" dirty="0" smtClean="0">
                <a:solidFill>
                  <a:srgbClr val="000000"/>
                </a:solidFill>
              </a:rPr>
              <a:t>运用</a:t>
            </a:r>
            <a:r>
              <a:rPr lang="zh-CN" altLang="en-US" sz="3200" dirty="0">
                <a:solidFill>
                  <a:srgbClr val="000000"/>
                </a:solidFill>
              </a:rPr>
              <a:t>本文所学的描绘景物方法，描绘图片之景</a:t>
            </a:r>
            <a:r>
              <a:rPr lang="zh-CN" altLang="en-US" sz="3200" dirty="0" smtClean="0">
                <a:solidFill>
                  <a:srgbClr val="000000"/>
                </a:solidFill>
              </a:rPr>
              <a:t>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88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O%XJKD7JAHKXJ{Y]55J[RY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-152400" y="0"/>
            <a:ext cx="5624264" cy="1143000"/>
          </a:xfrm>
        </p:spPr>
        <p:txBody>
          <a:bodyPr/>
          <a:lstStyle/>
          <a:p>
            <a:pPr algn="l" eaLnBrk="1" hangingPunct="1"/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四、导法乐学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-76200" y="908720"/>
            <a:ext cx="8991600" cy="5616624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写景的几点策略：</a:t>
            </a:r>
            <a:endParaRPr lang="en-US" altLang="zh-CN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dirty="0" smtClean="0">
                <a:solidFill>
                  <a:srgbClr val="333399"/>
                </a:solidFill>
                <a:latin typeface="隶书"/>
              </a:rPr>
              <a:t>1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、注意写景</a:t>
            </a:r>
            <a:r>
              <a:rPr lang="zh-CN" altLang="en-US" dirty="0">
                <a:solidFill>
                  <a:srgbClr val="333399"/>
                </a:solidFill>
                <a:latin typeface="隶书"/>
              </a:rPr>
              <a:t>的</a:t>
            </a:r>
            <a:r>
              <a:rPr lang="zh-CN" altLang="en-US" b="1" dirty="0" smtClean="0">
                <a:latin typeface="隶书"/>
              </a:rPr>
              <a:t>顺序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，</a:t>
            </a:r>
            <a:r>
              <a:rPr lang="zh-CN" altLang="en-US" dirty="0">
                <a:solidFill>
                  <a:srgbClr val="333399"/>
                </a:solidFill>
                <a:latin typeface="隶书"/>
              </a:rPr>
              <a:t>景物描写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要</a:t>
            </a:r>
            <a:r>
              <a:rPr lang="zh-CN" altLang="en-US" b="1" dirty="0" smtClean="0">
                <a:latin typeface="隶书"/>
              </a:rPr>
              <a:t>清晰</a:t>
            </a:r>
            <a:r>
              <a:rPr lang="zh-CN" altLang="en-US" b="1" dirty="0">
                <a:latin typeface="隶书"/>
              </a:rPr>
              <a:t>而有</a:t>
            </a:r>
            <a:r>
              <a:rPr lang="zh-CN" altLang="en-US" b="1" dirty="0" smtClean="0">
                <a:latin typeface="隶书"/>
              </a:rPr>
              <a:t>条理。</a:t>
            </a:r>
            <a:endParaRPr lang="en-US" altLang="zh-CN" b="1" dirty="0" smtClean="0">
              <a:latin typeface="隶书"/>
            </a:endParaRPr>
          </a:p>
          <a:p>
            <a:pPr marL="0" indent="0" eaLnBrk="1" hangingPunct="1">
              <a:buNone/>
            </a:pPr>
            <a:r>
              <a:rPr lang="en-US" altLang="zh-CN" dirty="0" smtClean="0">
                <a:solidFill>
                  <a:srgbClr val="333399"/>
                </a:solidFill>
                <a:latin typeface="隶书"/>
              </a:rPr>
              <a:t>2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、写景</a:t>
            </a:r>
            <a:r>
              <a:rPr lang="zh-CN" altLang="en-US" dirty="0">
                <a:solidFill>
                  <a:srgbClr val="333399"/>
                </a:solidFill>
                <a:latin typeface="隶书"/>
              </a:rPr>
              <a:t>时调动多种</a:t>
            </a:r>
            <a:r>
              <a:rPr lang="zh-CN" altLang="en-US" b="1" dirty="0">
                <a:latin typeface="隶书"/>
              </a:rPr>
              <a:t>感官</a:t>
            </a:r>
            <a:r>
              <a:rPr lang="zh-CN" altLang="en-US" dirty="0">
                <a:solidFill>
                  <a:srgbClr val="333399"/>
                </a:solidFill>
                <a:latin typeface="隶书"/>
              </a:rPr>
              <a:t>，使所写景物丰满和真实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。</a:t>
            </a:r>
            <a:endParaRPr lang="en-US" altLang="zh-CN" dirty="0" smtClean="0">
              <a:solidFill>
                <a:srgbClr val="333399"/>
              </a:solidFill>
              <a:latin typeface="隶书"/>
            </a:endParaRPr>
          </a:p>
          <a:p>
            <a:pPr marL="0" indent="0" algn="r" eaLnBrk="1" hangingPunct="1">
              <a:buNone/>
            </a:pPr>
            <a:r>
              <a:rPr lang="en-US" altLang="zh-CN" dirty="0" smtClean="0">
                <a:solidFill>
                  <a:srgbClr val="333399"/>
                </a:solidFill>
                <a:latin typeface="隶书"/>
              </a:rPr>
              <a:t>3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、</a:t>
            </a:r>
            <a:r>
              <a:rPr lang="zh-CN" altLang="en-US" b="1" dirty="0">
                <a:latin typeface="隶书"/>
              </a:rPr>
              <a:t>虚实结合</a:t>
            </a:r>
            <a:r>
              <a:rPr lang="zh-CN" altLang="en-US" dirty="0">
                <a:solidFill>
                  <a:srgbClr val="333399"/>
                </a:solidFill>
                <a:latin typeface="隶书"/>
              </a:rPr>
              <a:t>的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方法能增添景物</a:t>
            </a:r>
            <a:r>
              <a:rPr lang="zh-CN" altLang="en-US" dirty="0">
                <a:solidFill>
                  <a:srgbClr val="333399"/>
                </a:solidFill>
                <a:latin typeface="隶书"/>
              </a:rPr>
              <a:t>的情趣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。</a:t>
            </a:r>
            <a:r>
              <a:rPr lang="zh-CN" altLang="en-US" b="1" dirty="0" smtClean="0">
                <a:latin typeface="隶书"/>
              </a:rPr>
              <a:t>（想象</a:t>
            </a:r>
            <a:r>
              <a:rPr lang="zh-CN" altLang="en-US" b="1" dirty="0" smtClean="0">
                <a:latin typeface="隶书"/>
              </a:rPr>
              <a:t>、        联想</a:t>
            </a:r>
            <a:r>
              <a:rPr lang="zh-CN" altLang="en-US" b="1" dirty="0" smtClean="0">
                <a:latin typeface="隶书"/>
              </a:rPr>
              <a:t>）</a:t>
            </a:r>
            <a:endParaRPr lang="en-US" altLang="zh-CN" b="1" dirty="0" smtClean="0">
              <a:latin typeface="隶书"/>
            </a:endParaRPr>
          </a:p>
          <a:p>
            <a:pPr marL="0" indent="0" eaLnBrk="1" hangingPunct="1">
              <a:buNone/>
            </a:pPr>
            <a:r>
              <a:rPr lang="en-US" altLang="zh-CN" dirty="0" smtClean="0">
                <a:solidFill>
                  <a:srgbClr val="333399"/>
                </a:solidFill>
                <a:latin typeface="隶书"/>
              </a:rPr>
              <a:t>4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、</a:t>
            </a:r>
            <a:r>
              <a:rPr lang="zh-CN" altLang="en-US" b="1" dirty="0" smtClean="0">
                <a:latin typeface="隶书"/>
              </a:rPr>
              <a:t>动静</a:t>
            </a:r>
            <a:r>
              <a:rPr lang="zh-CN" altLang="en-US" b="1" dirty="0">
                <a:latin typeface="隶书"/>
              </a:rPr>
              <a:t>结合</a:t>
            </a:r>
            <a:r>
              <a:rPr lang="zh-CN" altLang="en-US" dirty="0">
                <a:solidFill>
                  <a:srgbClr val="333399"/>
                </a:solidFill>
                <a:latin typeface="隶书"/>
              </a:rPr>
              <a:t>的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写法能使景物妙趣横生</a:t>
            </a:r>
            <a:r>
              <a:rPr lang="zh-CN" altLang="en-US" dirty="0">
                <a:solidFill>
                  <a:srgbClr val="333399"/>
                </a:solidFill>
                <a:latin typeface="隶书"/>
              </a:rPr>
              <a:t>，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充满生机。</a:t>
            </a:r>
            <a:endParaRPr lang="en-US" altLang="zh-CN" dirty="0" smtClean="0">
              <a:solidFill>
                <a:srgbClr val="333399"/>
              </a:solidFill>
              <a:latin typeface="隶书"/>
            </a:endParaRPr>
          </a:p>
          <a:p>
            <a:pPr marL="0" indent="0" eaLnBrk="1" hangingPunct="1">
              <a:buNone/>
            </a:pPr>
            <a:endParaRPr lang="en-US" altLang="zh-CN" dirty="0" smtClean="0">
              <a:solidFill>
                <a:srgbClr val="333399"/>
              </a:solidFill>
              <a:latin typeface="隶书"/>
            </a:endParaRPr>
          </a:p>
          <a:p>
            <a:pPr marL="0" indent="0" eaLnBrk="1" hangingPunct="1">
              <a:buNone/>
            </a:pPr>
            <a:r>
              <a:rPr lang="en-US" altLang="zh-CN" dirty="0" smtClean="0">
                <a:solidFill>
                  <a:srgbClr val="333399"/>
                </a:solidFill>
                <a:latin typeface="隶书"/>
              </a:rPr>
              <a:t>5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、巧妙的</a:t>
            </a:r>
            <a:r>
              <a:rPr lang="zh-CN" altLang="en-US" b="1" dirty="0" smtClean="0">
                <a:latin typeface="隶书"/>
              </a:rPr>
              <a:t>视角变化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能让景物立体，层次分明。</a:t>
            </a:r>
            <a:endParaRPr lang="en-US" altLang="zh-CN" dirty="0" smtClean="0">
              <a:solidFill>
                <a:srgbClr val="333399"/>
              </a:solidFill>
              <a:latin typeface="隶书"/>
            </a:endParaRPr>
          </a:p>
          <a:p>
            <a:pPr marL="0" indent="0" eaLnBrk="1" hangingPunct="1">
              <a:buNone/>
            </a:pPr>
            <a:r>
              <a:rPr lang="en-US" altLang="zh-CN" dirty="0" smtClean="0">
                <a:solidFill>
                  <a:srgbClr val="333399"/>
                </a:solidFill>
                <a:latin typeface="隶书"/>
              </a:rPr>
              <a:t>6</a:t>
            </a:r>
            <a:r>
              <a:rPr lang="zh-CN" altLang="en-US" dirty="0" smtClean="0">
                <a:solidFill>
                  <a:srgbClr val="333399"/>
                </a:solidFill>
                <a:latin typeface="隶书"/>
              </a:rPr>
              <a:t>、需要</a:t>
            </a:r>
            <a:r>
              <a:rPr lang="zh-CN" altLang="en-US" b="1" dirty="0">
                <a:latin typeface="隶书"/>
              </a:rPr>
              <a:t>修辞方法</a:t>
            </a:r>
            <a:r>
              <a:rPr lang="zh-CN" altLang="en-US" dirty="0">
                <a:solidFill>
                  <a:srgbClr val="333399"/>
                </a:solidFill>
                <a:latin typeface="隶书"/>
              </a:rPr>
              <a:t>的巧妙穿插。</a:t>
            </a:r>
            <a:endParaRPr lang="en-US" altLang="zh-CN" dirty="0" smtClean="0">
              <a:solidFill>
                <a:srgbClr val="333399"/>
              </a:solidFill>
              <a:latin typeface="隶书"/>
            </a:endParaRPr>
          </a:p>
          <a:p>
            <a:pPr eaLnBrk="1" hangingPunct="1"/>
            <a:endParaRPr lang="en-US" altLang="zh-CN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/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/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013078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O%XJKD7JAHKXJ{Y]55J[RY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95536" y="228600"/>
            <a:ext cx="5624264" cy="1143000"/>
          </a:xfrm>
        </p:spPr>
        <p:txBody>
          <a:bodyPr/>
          <a:lstStyle/>
          <a:p>
            <a:pPr algn="l" eaLnBrk="1" hangingPunct="1"/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背诵比赛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79512" y="1412776"/>
            <a:ext cx="8812088" cy="5328592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山 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，古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/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高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，清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/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两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，五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/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青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，四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/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晓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，猿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/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夕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，沉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/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实是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。自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，未</a:t>
            </a:r>
            <a:r>
              <a:rPr lang="zh-CN" alt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/>
            <a:endParaRPr lang="zh-CN" alt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127953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?ResID=5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1828800" y="1219200"/>
            <a:ext cx="5957888" cy="18335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51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kern="10" smtClean="0">
                <a:solidFill>
                  <a:srgbClr val="FFFF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答谢中书书</a:t>
            </a:r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5791200" y="3581400"/>
            <a:ext cx="2314575" cy="809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kern="10" smtClean="0">
                <a:solidFill>
                  <a:srgbClr val="FFFF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  <a:ea typeface="华文行楷"/>
              </a:rPr>
              <a:t>陶弘景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4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038600" y="6229350"/>
            <a:ext cx="260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kumimoji="1" lang="zh-CN" altLang="en-US" sz="2800" b="1" smtClean="0">
              <a:solidFill>
                <a:srgbClr val="66FFFF"/>
              </a:solidFill>
              <a:latin typeface="Times New Roman" pitchFamily="18" charset="0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88134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6000" b="1" dirty="0" smtClean="0">
                <a:solidFill>
                  <a:srgbClr val="FF0000"/>
                </a:solidFill>
              </a:rPr>
              <a:t>学习目标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4400" b="1" dirty="0" smtClean="0"/>
              <a:t>1</a:t>
            </a:r>
            <a:r>
              <a:rPr lang="zh-CN" altLang="en-US" sz="4400" b="1" dirty="0" smtClean="0"/>
              <a:t>、理解并积累文言实词，背诵课文。</a:t>
            </a:r>
          </a:p>
          <a:p>
            <a:r>
              <a:rPr lang="en-US" altLang="zh-CN" sz="4400" b="1" dirty="0" smtClean="0"/>
              <a:t>2</a:t>
            </a:r>
            <a:r>
              <a:rPr lang="zh-CN" altLang="en-US" sz="4400" b="1" dirty="0" smtClean="0"/>
              <a:t>、领会本文景物描写的方法。</a:t>
            </a:r>
          </a:p>
          <a:p>
            <a:r>
              <a:rPr lang="en-US" altLang="zh-CN" sz="4400" b="1" dirty="0" smtClean="0"/>
              <a:t>3</a:t>
            </a:r>
            <a:r>
              <a:rPr lang="zh-CN" altLang="en-US" sz="4400" b="1" dirty="0" smtClean="0"/>
              <a:t>、运用所学方法绘景状物。</a:t>
            </a:r>
          </a:p>
        </p:txBody>
      </p:sp>
    </p:spTree>
    <p:extLst>
      <p:ext uri="{BB962C8B-B14F-4D97-AF65-F5344CB8AC3E}">
        <p14:creationId xmlns:p14="http://schemas.microsoft.com/office/powerpoint/2010/main" val="407249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86200" cy="1249362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CC"/>
                </a:solidFill>
                <a:ea typeface="黑体" pitchFamily="2" charset="-122"/>
              </a:rPr>
              <a:t>一、导预疑学</a:t>
            </a:r>
            <a:br>
              <a:rPr lang="zh-CN" altLang="en-US" b="1" smtClean="0">
                <a:solidFill>
                  <a:srgbClr val="0000CC"/>
                </a:solidFill>
                <a:ea typeface="黑体" pitchFamily="2" charset="-122"/>
              </a:rPr>
            </a:br>
            <a:endParaRPr lang="zh-CN" altLang="en-US" smtClean="0"/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611560" y="1196752"/>
            <a:ext cx="7391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</a:rPr>
              <a:t>晓</a:t>
            </a:r>
            <a:r>
              <a:rPr lang="zh-CN" altLang="en-US" sz="3600" b="1" dirty="0">
                <a:solidFill>
                  <a:srgbClr val="FF0000"/>
                </a:solidFill>
              </a:rPr>
              <a:t>雾将歇，猿鸟乱鸣（</a:t>
            </a:r>
            <a:r>
              <a:rPr lang="zh-CN" altLang="en-US" sz="3600" b="1" dirty="0"/>
              <a:t>对偶</a:t>
            </a:r>
            <a:r>
              <a:rPr lang="zh-CN" altLang="en-US" sz="3600" b="1" dirty="0">
                <a:solidFill>
                  <a:srgbClr val="FF0000"/>
                </a:solidFill>
              </a:rPr>
              <a:t>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）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</a:rPr>
              <a:t>西</a:t>
            </a:r>
            <a:r>
              <a:rPr lang="zh-CN" altLang="en-US" sz="3600" b="1" dirty="0">
                <a:solidFill>
                  <a:srgbClr val="FF0000"/>
                </a:solidFill>
              </a:rPr>
              <a:t>日欲颓，沉鳞竟跃（</a:t>
            </a:r>
            <a:r>
              <a:rPr lang="zh-CN" altLang="en-US" sz="3600" b="1" dirty="0"/>
              <a:t>对偶 </a:t>
            </a:r>
            <a:r>
              <a:rPr lang="zh-CN" altLang="en-US" sz="3600" b="1" dirty="0">
                <a:solidFill>
                  <a:srgbClr val="FF0000"/>
                </a:solidFill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）</a:t>
            </a:r>
            <a:endParaRPr lang="zh-CN" altLang="en-US" sz="3600" b="1" dirty="0" smtClean="0">
              <a:solidFill>
                <a:srgbClr val="000000"/>
              </a:solidFill>
            </a:endParaRPr>
          </a:p>
        </p:txBody>
      </p:sp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10287000" y="32766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792" y="2636912"/>
            <a:ext cx="90492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4000" b="1" kern="0" dirty="0" smtClean="0">
                <a:solidFill>
                  <a:srgbClr val="333399"/>
                </a:solidFill>
                <a:ea typeface="楷体_GB2312" pitchFamily="49" charset="-122"/>
              </a:rPr>
              <a:t>     山川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之美，古来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共谈，高峰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入云，清流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见底，两岸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石壁，五色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交辉，青林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翠竹，四时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俱备，晓雾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将歇，猿鸟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乱鸣；夕日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欲颓，沉鳞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竞跃，实是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欲界之仙都，自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康乐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以来，未复有</a:t>
            </a:r>
            <a:r>
              <a:rPr lang="en-US" altLang="zh-CN" sz="4000" b="1" kern="0" dirty="0">
                <a:solidFill>
                  <a:srgbClr val="333399"/>
                </a:solidFill>
                <a:ea typeface="楷体_GB2312" pitchFamily="49" charset="-122"/>
              </a:rPr>
              <a:t>/</a:t>
            </a:r>
            <a:r>
              <a:rPr lang="zh-CN" altLang="en-US" sz="4000" b="1" kern="0" dirty="0">
                <a:solidFill>
                  <a:srgbClr val="333399"/>
                </a:solidFill>
                <a:ea typeface="楷体_GB2312" pitchFamily="49" charset="-122"/>
              </a:rPr>
              <a:t>能与其奇者。 </a:t>
            </a:r>
          </a:p>
        </p:txBody>
      </p:sp>
      <p:pic>
        <p:nvPicPr>
          <p:cNvPr id="3" name="短文两篇之答谢中书书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7960050" y="5805264"/>
            <a:ext cx="576064" cy="72008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9550"/>
            <a:ext cx="8424935" cy="1864568"/>
          </a:xfrm>
        </p:spPr>
        <p:txBody>
          <a:bodyPr/>
          <a:lstStyle/>
          <a:p>
            <a:pPr algn="l"/>
            <a:r>
              <a:rPr lang="zh-CN" altLang="en-US" sz="4800" b="1" dirty="0" smtClean="0">
                <a:solidFill>
                  <a:srgbClr val="990000"/>
                </a:solidFill>
                <a:ea typeface="方正琥珀简体" pitchFamily="65" charset="-122"/>
              </a:rPr>
              <a:t>翻译：</a:t>
            </a:r>
            <a:r>
              <a:rPr lang="zh-CN" altLang="en-US" sz="4800" b="1" dirty="0" smtClean="0">
                <a:solidFill>
                  <a:schemeClr val="tx1"/>
                </a:solidFill>
                <a:ea typeface="方正琥珀简体" pitchFamily="65" charset="-122"/>
              </a:rPr>
              <a:t>青林翠竹，四时俱备。</a:t>
            </a:r>
            <a:r>
              <a:rPr lang="en-US" altLang="zh-CN" sz="4800" b="1" dirty="0" smtClean="0">
                <a:solidFill>
                  <a:schemeClr val="tx1"/>
                </a:solidFill>
                <a:ea typeface="方正琥珀简体" pitchFamily="65" charset="-122"/>
              </a:rPr>
              <a:t/>
            </a:r>
            <a:br>
              <a:rPr lang="en-US" altLang="zh-CN" sz="4800" b="1" dirty="0" smtClean="0">
                <a:solidFill>
                  <a:schemeClr val="tx1"/>
                </a:solidFill>
                <a:ea typeface="方正琥珀简体" pitchFamily="65" charset="-122"/>
              </a:rPr>
            </a:br>
            <a:r>
              <a:rPr lang="en-US" altLang="zh-CN" sz="4800" b="1" dirty="0" smtClean="0">
                <a:solidFill>
                  <a:schemeClr val="tx1"/>
                </a:solidFill>
                <a:ea typeface="方正琥珀简体" pitchFamily="65" charset="-122"/>
              </a:rPr>
              <a:t>           </a:t>
            </a:r>
            <a:r>
              <a:rPr lang="zh-CN" altLang="en-US" sz="4800" b="1" dirty="0">
                <a:solidFill>
                  <a:schemeClr val="tx1"/>
                </a:solidFill>
                <a:ea typeface="方正琥珀简体" pitchFamily="65" charset="-122"/>
              </a:rPr>
              <a:t>晓雾将歇，猿鸟乱</a:t>
            </a:r>
            <a:r>
              <a:rPr lang="zh-CN" altLang="en-US" sz="4800" b="1" dirty="0" smtClean="0">
                <a:solidFill>
                  <a:schemeClr val="tx1"/>
                </a:solidFill>
                <a:ea typeface="方正琥珀简体" pitchFamily="65" charset="-122"/>
              </a:rPr>
              <a:t>鸣。</a:t>
            </a:r>
            <a:r>
              <a:rPr lang="en-US" altLang="zh-CN" sz="4800" b="1" dirty="0">
                <a:solidFill>
                  <a:schemeClr val="tx1"/>
                </a:solidFill>
                <a:ea typeface="方正琥珀简体" pitchFamily="65" charset="-122"/>
              </a:rPr>
              <a:t/>
            </a:r>
            <a:br>
              <a:rPr lang="en-US" altLang="zh-CN" sz="4800" b="1" dirty="0">
                <a:solidFill>
                  <a:schemeClr val="tx1"/>
                </a:solidFill>
                <a:ea typeface="方正琥珀简体" pitchFamily="65" charset="-122"/>
              </a:rPr>
            </a:br>
            <a:endParaRPr lang="zh-CN" altLang="en-US" sz="4800" b="1" dirty="0">
              <a:solidFill>
                <a:schemeClr val="tx1"/>
              </a:solidFill>
              <a:ea typeface="方正琥珀简体" pitchFamily="65" charset="-122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514600"/>
            <a:ext cx="8305800" cy="25146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2800" dirty="0" smtClean="0">
                <a:solidFill>
                  <a:schemeClr val="accent2"/>
                </a:solidFill>
                <a:ea typeface="楷体_GB2312" pitchFamily="49" charset="-122"/>
              </a:rPr>
              <a:t>　　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山川之美，古来共谈。高峰入云，清流见底。两岸石壁，</a:t>
            </a:r>
            <a:r>
              <a:rPr lang="zh-CN" altLang="en-US" b="1" dirty="0">
                <a:solidFill>
                  <a:schemeClr val="accent2"/>
                </a:solidFill>
                <a:ea typeface="楷体_GB2312" pitchFamily="49" charset="-122"/>
              </a:rPr>
              <a:t>五色  交辉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。青林翠竹，</a:t>
            </a:r>
            <a:r>
              <a:rPr lang="zh-CN" altLang="en-US" b="1" dirty="0">
                <a:solidFill>
                  <a:schemeClr val="accent2"/>
                </a:solidFill>
                <a:ea typeface="楷体_GB2312" pitchFamily="49" charset="-122"/>
              </a:rPr>
              <a:t>四时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俱备。晓雾将</a:t>
            </a:r>
            <a:r>
              <a:rPr lang="zh-CN" altLang="en-US" b="1" u="sng" dirty="0" smtClean="0">
                <a:solidFill>
                  <a:srgbClr val="FF3300"/>
                </a:solidFill>
                <a:ea typeface="楷体_GB2312" pitchFamily="49" charset="-122"/>
              </a:rPr>
              <a:t>歇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，猿鸟乱鸣；</a:t>
            </a:r>
            <a:r>
              <a:rPr lang="zh-CN" altLang="en-US" b="1" u="sng" dirty="0" smtClean="0">
                <a:solidFill>
                  <a:schemeClr val="accent2"/>
                </a:solidFill>
                <a:ea typeface="楷体_GB2312" pitchFamily="49" charset="-122"/>
              </a:rPr>
              <a:t>夕日欲</a:t>
            </a:r>
            <a:r>
              <a:rPr lang="zh-CN" altLang="en-US" b="1" u="sng" dirty="0" smtClean="0">
                <a:solidFill>
                  <a:srgbClr val="FF3300"/>
                </a:solidFill>
                <a:ea typeface="楷体_GB2312" pitchFamily="49" charset="-122"/>
              </a:rPr>
              <a:t>颓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，</a:t>
            </a:r>
            <a:r>
              <a:rPr lang="zh-CN" altLang="en-US" b="1" u="sng" dirty="0" smtClean="0">
                <a:solidFill>
                  <a:schemeClr val="accent2"/>
                </a:solidFill>
                <a:ea typeface="楷体_GB2312" pitchFamily="49" charset="-122"/>
              </a:rPr>
              <a:t>沉</a:t>
            </a:r>
            <a:r>
              <a:rPr lang="zh-CN" altLang="en-US" b="1" u="sng" dirty="0" smtClean="0">
                <a:solidFill>
                  <a:srgbClr val="FF3300"/>
                </a:solidFill>
                <a:ea typeface="楷体_GB2312" pitchFamily="49" charset="-122"/>
              </a:rPr>
              <a:t>鳞</a:t>
            </a:r>
            <a:r>
              <a:rPr lang="zh-CN" altLang="en-US" b="1" u="sng" dirty="0" smtClean="0">
                <a:solidFill>
                  <a:srgbClr val="A50021"/>
                </a:solidFill>
                <a:ea typeface="楷体_GB2312" pitchFamily="49" charset="-122"/>
              </a:rPr>
              <a:t>竞</a:t>
            </a:r>
            <a:r>
              <a:rPr lang="zh-CN" altLang="en-US" b="1" u="sng" dirty="0" smtClean="0">
                <a:solidFill>
                  <a:schemeClr val="accent2"/>
                </a:solidFill>
                <a:ea typeface="楷体_GB2312" pitchFamily="49" charset="-122"/>
              </a:rPr>
              <a:t>跃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。实是</a:t>
            </a:r>
            <a:r>
              <a:rPr lang="zh-CN" altLang="en-US" b="1" dirty="0">
                <a:solidFill>
                  <a:schemeClr val="accent2"/>
                </a:solidFill>
                <a:ea typeface="楷体_GB2312" pitchFamily="49" charset="-122"/>
              </a:rPr>
              <a:t>欲界</a:t>
            </a:r>
            <a:r>
              <a:rPr lang="zh-CN" altLang="en-US" b="1" u="sng" dirty="0" smtClean="0">
                <a:solidFill>
                  <a:schemeClr val="accent2"/>
                </a:solidFill>
                <a:ea typeface="楷体_GB2312" pitchFamily="49" charset="-122"/>
              </a:rPr>
              <a:t>之</a:t>
            </a:r>
            <a:r>
              <a:rPr lang="zh-CN" altLang="en-US" b="1" dirty="0">
                <a:solidFill>
                  <a:schemeClr val="accent2"/>
                </a:solidFill>
                <a:ea typeface="楷体_GB2312" pitchFamily="49" charset="-122"/>
              </a:rPr>
              <a:t>仙都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。自</a:t>
            </a:r>
            <a:r>
              <a:rPr lang="zh-CN" altLang="en-US" b="1" dirty="0">
                <a:solidFill>
                  <a:schemeClr val="accent2"/>
                </a:solidFill>
                <a:ea typeface="楷体_GB2312" pitchFamily="49" charset="-122"/>
              </a:rPr>
              <a:t>康乐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以来，未</a:t>
            </a:r>
            <a:r>
              <a:rPr lang="zh-CN" altLang="en-US" b="1" dirty="0" smtClean="0">
                <a:solidFill>
                  <a:srgbClr val="FF3300"/>
                </a:solidFill>
                <a:ea typeface="楷体_GB2312" pitchFamily="49" charset="-122"/>
              </a:rPr>
              <a:t>复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有能</a:t>
            </a:r>
            <a:r>
              <a:rPr lang="zh-CN" altLang="en-US" b="1" u="sng" dirty="0" smtClean="0">
                <a:solidFill>
                  <a:srgbClr val="FF3300"/>
                </a:solidFill>
                <a:ea typeface="楷体_GB2312" pitchFamily="49" charset="-122"/>
              </a:rPr>
              <a:t>与</a:t>
            </a:r>
            <a:r>
              <a:rPr lang="zh-CN" altLang="en-US" b="1" dirty="0" smtClean="0">
                <a:solidFill>
                  <a:schemeClr val="accent2"/>
                </a:solidFill>
                <a:ea typeface="楷体_GB2312" pitchFamily="49" charset="-122"/>
              </a:rPr>
              <a:t>其奇者。</a:t>
            </a:r>
            <a:r>
              <a:rPr lang="zh-CN" altLang="en-US" sz="2800" b="1" dirty="0" smtClean="0">
                <a:solidFill>
                  <a:schemeClr val="accent2"/>
                </a:solidFill>
                <a:ea typeface="楷体_GB2312" pitchFamily="49" charset="-122"/>
              </a:rPr>
              <a:t> </a:t>
            </a: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4343400" y="5562600"/>
            <a:ext cx="1104900" cy="550863"/>
          </a:xfrm>
          <a:prstGeom prst="wedgeRoundRectCallout">
            <a:avLst>
              <a:gd name="adj1" fmla="val -125574"/>
              <a:gd name="adj2" fmla="val -32435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333399"/>
                </a:solidFill>
                <a:latin typeface="Times New Roman" pitchFamily="18" charset="0"/>
                <a:ea typeface="楷体_GB2312" pitchFamily="49" charset="-122"/>
              </a:rPr>
              <a:t>消散</a:t>
            </a: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6858000" y="1981200"/>
            <a:ext cx="1104900" cy="550863"/>
          </a:xfrm>
          <a:prstGeom prst="wedgeRoundRectCallout">
            <a:avLst>
              <a:gd name="adj1" fmla="val -8333"/>
              <a:gd name="adj2" fmla="val 26268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333399"/>
                </a:solidFill>
                <a:latin typeface="Times New Roman" pitchFamily="18" charset="0"/>
                <a:ea typeface="楷体_GB2312" pitchFamily="49" charset="-122"/>
              </a:rPr>
              <a:t>坠落</a:t>
            </a: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0" y="2133600"/>
            <a:ext cx="982663" cy="550863"/>
          </a:xfrm>
          <a:prstGeom prst="wedgeRoundRectCallout">
            <a:avLst>
              <a:gd name="adj1" fmla="val 28838"/>
              <a:gd name="adj2" fmla="val 30418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 smtClean="0">
                <a:solidFill>
                  <a:srgbClr val="333399"/>
                </a:solidFill>
                <a:latin typeface="Times New Roman" pitchFamily="18" charset="0"/>
                <a:ea typeface="楷体_GB2312" pitchFamily="49" charset="-122"/>
              </a:rPr>
              <a:t>鱼</a:t>
            </a:r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0" y="5791200"/>
            <a:ext cx="982663" cy="550863"/>
          </a:xfrm>
          <a:prstGeom prst="wedgeRoundRectCallout">
            <a:avLst>
              <a:gd name="adj1" fmla="val 27384"/>
              <a:gd name="adj2" fmla="val -20360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333399"/>
                </a:solidFill>
                <a:latin typeface="Times New Roman" pitchFamily="18" charset="0"/>
                <a:ea typeface="楷体_GB2312" pitchFamily="49" charset="-122"/>
              </a:rPr>
              <a:t>再</a:t>
            </a: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1905000" y="2209800"/>
            <a:ext cx="1044575" cy="550863"/>
          </a:xfrm>
          <a:prstGeom prst="wedgeRoundRectCallout">
            <a:avLst>
              <a:gd name="adj1" fmla="val -96051"/>
              <a:gd name="adj2" fmla="val 29755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dirty="0" smtClean="0">
                <a:solidFill>
                  <a:srgbClr val="333399"/>
                </a:solidFill>
                <a:latin typeface="Times New Roman" pitchFamily="18" charset="0"/>
                <a:ea typeface="楷体_GB2312" pitchFamily="49" charset="-122"/>
              </a:rPr>
              <a:t>争着</a:t>
            </a:r>
          </a:p>
        </p:txBody>
      </p:sp>
      <p:sp>
        <p:nvSpPr>
          <p:cNvPr id="28681" name="AutoShape 9"/>
          <p:cNvSpPr>
            <a:spLocks noChangeArrowheads="1"/>
          </p:cNvSpPr>
          <p:nvPr/>
        </p:nvSpPr>
        <p:spPr bwMode="auto">
          <a:xfrm>
            <a:off x="1447800" y="5715000"/>
            <a:ext cx="2087563" cy="950913"/>
          </a:xfrm>
          <a:prstGeom prst="wedgeRoundRectCallout">
            <a:avLst>
              <a:gd name="adj1" fmla="val -12282"/>
              <a:gd name="adj2" fmla="val -130134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333399"/>
                </a:solidFill>
                <a:latin typeface="Times New Roman" pitchFamily="18" charset="0"/>
                <a:ea typeface="楷体_GB2312" pitchFamily="49" charset="-122"/>
              </a:rPr>
              <a:t>参与，这里指欣赏</a:t>
            </a:r>
          </a:p>
        </p:txBody>
      </p:sp>
    </p:spTree>
    <p:extLst>
      <p:ext uri="{BB962C8B-B14F-4D97-AF65-F5344CB8AC3E}">
        <p14:creationId xmlns:p14="http://schemas.microsoft.com/office/powerpoint/2010/main" val="42926529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6" grpId="0" animBg="1" autoUpdateAnimBg="0"/>
      <p:bldP spid="28677" grpId="0" animBg="1" autoUpdateAnimBg="0"/>
      <p:bldP spid="28678" grpId="0" animBg="1" autoUpdateAnimBg="0"/>
      <p:bldP spid="28679" grpId="0" animBg="1" autoUpdateAnimBg="0"/>
      <p:bldP spid="28680" grpId="0" animBg="1" autoUpdateAnimBg="0"/>
      <p:bldP spid="28681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二、导问探学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145435"/>
          </a:xfrm>
        </p:spPr>
        <p:txBody>
          <a:bodyPr/>
          <a:lstStyle/>
          <a:p>
            <a:r>
              <a:rPr lang="en-US" altLang="zh-CN" sz="4400" dirty="0" smtClean="0"/>
              <a:t>     </a:t>
            </a:r>
            <a:r>
              <a:rPr lang="en-US" altLang="zh-CN" sz="4400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、勾画出文中具体描写景物的句子，思考</a:t>
            </a:r>
            <a:r>
              <a:rPr lang="en-US" altLang="zh-CN" sz="4400" dirty="0" smtClean="0"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写了哪些景物？怎样写的？</a:t>
            </a:r>
          </a:p>
          <a:p>
            <a:r>
              <a:rPr lang="en-US" altLang="zh-CN" sz="4400" dirty="0" smtClean="0">
                <a:latin typeface="华文新魏" pitchFamily="2" charset="-122"/>
                <a:ea typeface="华文新魏" pitchFamily="2" charset="-122"/>
              </a:rPr>
              <a:t>     2</a:t>
            </a: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、“一切景语皆情语。”文中最能体现作者思想感情的语句是哪句？全文体现了作者怎样的思想感情？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1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5427" y="46037"/>
            <a:ext cx="6543675" cy="715963"/>
          </a:xfrm>
        </p:spPr>
        <p:txBody>
          <a:bodyPr/>
          <a:lstStyle/>
          <a:p>
            <a:pPr lvl="0" algn="l" eaLnBrk="1" hangingPunct="1"/>
            <a:r>
              <a:rPr lang="zh-CN" altLang="en-US" b="1" kern="12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  <a:cs typeface="+mn-cs"/>
              </a:rPr>
              <a:t>导问探学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8667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zh-CN" altLang="en-US" sz="2800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000" b="1" smtClean="0"/>
              <a:t>    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581400" y="1752600"/>
            <a:ext cx="2133600" cy="4511675"/>
          </a:xfrm>
          <a:prstGeom prst="rect">
            <a:avLst/>
          </a:prstGeom>
          <a:noFill/>
          <a:ln>
            <a:noFill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高峰</a:t>
            </a: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入</a:t>
            </a:r>
            <a:r>
              <a:rPr kumimoji="1"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云</a:t>
            </a:r>
            <a:r>
              <a:rPr kumimoji="1" lang="zh-CN" altLang="en-US" sz="2000" b="1" smtClean="0">
                <a:solidFill>
                  <a:srgbClr val="333399"/>
                </a:solidFill>
                <a:latin typeface="黑体" pitchFamily="2" charset="-122"/>
                <a:ea typeface="黑体" pitchFamily="2" charset="-122"/>
              </a:rPr>
              <a:t>，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清流</a:t>
            </a: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见底</a:t>
            </a:r>
            <a:r>
              <a:rPr kumimoji="1" lang="zh-CN" altLang="en-US" sz="2000" b="1" smtClean="0">
                <a:solidFill>
                  <a:srgbClr val="333399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两</a:t>
            </a:r>
            <a:r>
              <a:rPr kumimoji="1"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岸石壁</a:t>
            </a:r>
            <a:r>
              <a:rPr kumimoji="1" lang="zh-CN" altLang="en-US" sz="2000" b="1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，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五色交辉。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青林翠竹</a:t>
            </a:r>
            <a:r>
              <a:rPr kumimoji="1" lang="zh-CN" altLang="en-US" sz="2000" b="1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，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四时俱备。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晓</a:t>
            </a:r>
            <a:r>
              <a:rPr kumimoji="1"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雾</a:t>
            </a: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将歇，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猿鸟</a:t>
            </a: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乱鸣；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夕日</a:t>
            </a: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欲颓，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 smtClean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沉鳞</a:t>
            </a:r>
            <a:r>
              <a:rPr kumimoji="1" lang="zh-CN" altLang="en-US" sz="2000" b="1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竞跃。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452688" y="1839913"/>
            <a:ext cx="549275" cy="92075"/>
          </a:xfrm>
          <a:prstGeom prst="rect">
            <a:avLst/>
          </a:prstGeom>
          <a:noFill/>
          <a:ln>
            <a:noFill/>
          </a:ln>
          <a:effectLst>
            <a:outerShdw dist="35921" dir="2700000" sy="50000" rotWithShape="0">
              <a:srgbClr val="875B0D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grpSp>
        <p:nvGrpSpPr>
          <p:cNvPr id="16391" name="Group 7"/>
          <p:cNvGrpSpPr>
            <a:grpSpLocks/>
          </p:cNvGrpSpPr>
          <p:nvPr/>
        </p:nvGrpSpPr>
        <p:grpSpPr bwMode="auto">
          <a:xfrm>
            <a:off x="2133600" y="1752600"/>
            <a:ext cx="1744663" cy="1033463"/>
            <a:chOff x="2519" y="1117"/>
            <a:chExt cx="859" cy="651"/>
          </a:xfrm>
        </p:grpSpPr>
        <p:sp>
          <p:nvSpPr>
            <p:cNvPr id="6172" name="Line 8"/>
            <p:cNvSpPr>
              <a:spLocks noChangeShapeType="1"/>
            </p:cNvSpPr>
            <p:nvPr/>
          </p:nvSpPr>
          <p:spPr bwMode="auto">
            <a:xfrm flipH="1">
              <a:off x="3158" y="1207"/>
              <a:ext cx="220" cy="18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sy="50000" rotWithShape="0">
                      <a:srgbClr val="875B0D">
                        <a:alpha val="7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6173" name="Line 9"/>
            <p:cNvSpPr>
              <a:spLocks noChangeShapeType="1"/>
            </p:cNvSpPr>
            <p:nvPr/>
          </p:nvSpPr>
          <p:spPr bwMode="auto">
            <a:xfrm flipH="1">
              <a:off x="3021" y="1393"/>
              <a:ext cx="1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6174" name="Group 10"/>
            <p:cNvGrpSpPr>
              <a:grpSpLocks/>
            </p:cNvGrpSpPr>
            <p:nvPr/>
          </p:nvGrpSpPr>
          <p:grpSpPr bwMode="auto">
            <a:xfrm>
              <a:off x="2519" y="1117"/>
              <a:ext cx="859" cy="651"/>
              <a:chOff x="2562" y="1117"/>
              <a:chExt cx="816" cy="651"/>
            </a:xfrm>
          </p:grpSpPr>
          <p:sp>
            <p:nvSpPr>
              <p:cNvPr id="6175" name="Line 11"/>
              <p:cNvSpPr>
                <a:spLocks noChangeShapeType="1"/>
              </p:cNvSpPr>
              <p:nvPr/>
            </p:nvSpPr>
            <p:spPr bwMode="auto">
              <a:xfrm flipH="1" flipV="1">
                <a:off x="3158" y="1393"/>
                <a:ext cx="220" cy="15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sy="50000" rotWithShape="0">
                        <a:srgbClr val="875B0D">
                          <a:alpha val="7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76" name="Text Box 12"/>
              <p:cNvSpPr txBox="1">
                <a:spLocks noChangeArrowheads="1"/>
              </p:cNvSpPr>
              <p:nvPr/>
            </p:nvSpPr>
            <p:spPr bwMode="auto">
              <a:xfrm>
                <a:off x="2562" y="1117"/>
                <a:ext cx="459" cy="65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sy="50000" rotWithShape="0">
                        <a:srgbClr val="875B0D">
                          <a:alpha val="70000"/>
                        </a:srgb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kumimoji="1" lang="zh-CN" altLang="en-US" sz="2400" b="1" smtClean="0">
                    <a:solidFill>
                      <a:srgbClr val="000000"/>
                    </a:solidFill>
                    <a:latin typeface="Times New Roman" pitchFamily="18" charset="0"/>
                    <a:ea typeface="华文行楷" pitchFamily="2" charset="-122"/>
                  </a:rPr>
                  <a:t>山水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kumimoji="1" lang="zh-CN" altLang="en-US" sz="2400" b="1" smtClean="0">
                    <a:solidFill>
                      <a:srgbClr val="000000"/>
                    </a:solidFill>
                    <a:latin typeface="Times New Roman" pitchFamily="18" charset="0"/>
                    <a:ea typeface="华文行楷" pitchFamily="2" charset="-122"/>
                  </a:rPr>
                  <a:t>相映</a:t>
                </a:r>
              </a:p>
            </p:txBody>
          </p:sp>
        </p:grpSp>
      </p:grpSp>
      <p:grpSp>
        <p:nvGrpSpPr>
          <p:cNvPr id="16397" name="Group 13"/>
          <p:cNvGrpSpPr>
            <a:grpSpLocks/>
          </p:cNvGrpSpPr>
          <p:nvPr/>
        </p:nvGrpSpPr>
        <p:grpSpPr bwMode="auto">
          <a:xfrm>
            <a:off x="2057400" y="2819400"/>
            <a:ext cx="1811338" cy="1439863"/>
            <a:chOff x="2512" y="1797"/>
            <a:chExt cx="867" cy="907"/>
          </a:xfrm>
        </p:grpSpPr>
        <p:grpSp>
          <p:nvGrpSpPr>
            <p:cNvPr id="6167" name="Group 14"/>
            <p:cNvGrpSpPr>
              <a:grpSpLocks/>
            </p:cNvGrpSpPr>
            <p:nvPr/>
          </p:nvGrpSpPr>
          <p:grpSpPr bwMode="auto">
            <a:xfrm>
              <a:off x="3016" y="1797"/>
              <a:ext cx="363" cy="907"/>
              <a:chOff x="2750" y="1979"/>
              <a:chExt cx="357" cy="497"/>
            </a:xfrm>
          </p:grpSpPr>
          <p:sp>
            <p:nvSpPr>
              <p:cNvPr id="6169" name="Line 15"/>
              <p:cNvSpPr>
                <a:spLocks noChangeShapeType="1"/>
              </p:cNvSpPr>
              <p:nvPr/>
            </p:nvSpPr>
            <p:spPr bwMode="auto">
              <a:xfrm flipH="1">
                <a:off x="2887" y="1979"/>
                <a:ext cx="220" cy="2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sy="50000" rotWithShape="0">
                        <a:srgbClr val="875B0D">
                          <a:alpha val="7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70" name="Line 16"/>
              <p:cNvSpPr>
                <a:spLocks noChangeShapeType="1"/>
              </p:cNvSpPr>
              <p:nvPr/>
            </p:nvSpPr>
            <p:spPr bwMode="auto">
              <a:xfrm flipH="1" flipV="1">
                <a:off x="2887" y="2250"/>
                <a:ext cx="220" cy="22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sy="50000" rotWithShape="0">
                        <a:srgbClr val="875B0D">
                          <a:alpha val="7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71" name="Line 17"/>
              <p:cNvSpPr>
                <a:spLocks noChangeShapeType="1"/>
              </p:cNvSpPr>
              <p:nvPr/>
            </p:nvSpPr>
            <p:spPr bwMode="auto">
              <a:xfrm flipH="1">
                <a:off x="2750" y="2250"/>
                <a:ext cx="137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6168" name="Text Box 18"/>
            <p:cNvSpPr txBox="1">
              <a:spLocks noChangeArrowheads="1"/>
            </p:cNvSpPr>
            <p:nvPr/>
          </p:nvSpPr>
          <p:spPr bwMode="auto">
            <a:xfrm>
              <a:off x="2512" y="2063"/>
              <a:ext cx="504" cy="53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sy="50000" rotWithShape="0">
                      <a:srgbClr val="875B0D">
                        <a:alpha val="7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kumimoji="1" lang="zh-CN" altLang="en-US" sz="2400" b="1" smtClean="0">
                  <a:solidFill>
                    <a:srgbClr val="000000"/>
                  </a:solidFill>
                  <a:latin typeface="Times New Roman" pitchFamily="18" charset="0"/>
                  <a:ea typeface="华文行楷" pitchFamily="2" charset="-122"/>
                </a:rPr>
                <a:t>色彩配合</a:t>
              </a:r>
            </a:p>
          </p:txBody>
        </p:sp>
      </p:grpSp>
      <p:grpSp>
        <p:nvGrpSpPr>
          <p:cNvPr id="16403" name="Group 19"/>
          <p:cNvGrpSpPr>
            <a:grpSpLocks/>
          </p:cNvGrpSpPr>
          <p:nvPr/>
        </p:nvGrpSpPr>
        <p:grpSpPr bwMode="auto">
          <a:xfrm>
            <a:off x="1828800" y="4724400"/>
            <a:ext cx="2043113" cy="1320800"/>
            <a:chOff x="2290" y="2976"/>
            <a:chExt cx="855" cy="832"/>
          </a:xfrm>
        </p:grpSpPr>
        <p:sp>
          <p:nvSpPr>
            <p:cNvPr id="6162" name="Line 20"/>
            <p:cNvSpPr>
              <a:spLocks noChangeShapeType="1"/>
            </p:cNvSpPr>
            <p:nvPr/>
          </p:nvSpPr>
          <p:spPr bwMode="auto">
            <a:xfrm flipH="1">
              <a:off x="2789" y="3430"/>
              <a:ext cx="12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sy="50000" rotWithShape="0">
                <a:srgbClr val="875B0D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grpSp>
          <p:nvGrpSpPr>
            <p:cNvPr id="6163" name="Group 21"/>
            <p:cNvGrpSpPr>
              <a:grpSpLocks/>
            </p:cNvGrpSpPr>
            <p:nvPr/>
          </p:nvGrpSpPr>
          <p:grpSpPr bwMode="auto">
            <a:xfrm>
              <a:off x="2290" y="2976"/>
              <a:ext cx="855" cy="832"/>
              <a:chOff x="2515" y="2976"/>
              <a:chExt cx="855" cy="832"/>
            </a:xfrm>
          </p:grpSpPr>
          <p:sp>
            <p:nvSpPr>
              <p:cNvPr id="6164" name="Line 22"/>
              <p:cNvSpPr>
                <a:spLocks noChangeShapeType="1"/>
              </p:cNvSpPr>
              <p:nvPr/>
            </p:nvSpPr>
            <p:spPr bwMode="auto">
              <a:xfrm flipH="1">
                <a:off x="3163" y="2976"/>
                <a:ext cx="207" cy="4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sy="50000" rotWithShape="0">
                        <a:srgbClr val="875B0D">
                          <a:alpha val="7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65" name="Line 23"/>
              <p:cNvSpPr>
                <a:spLocks noChangeShapeType="1"/>
              </p:cNvSpPr>
              <p:nvPr/>
            </p:nvSpPr>
            <p:spPr bwMode="auto">
              <a:xfrm flipH="1" flipV="1">
                <a:off x="3163" y="3430"/>
                <a:ext cx="207" cy="37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sy="50000" rotWithShape="0">
                        <a:srgbClr val="875B0D">
                          <a:alpha val="7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6166" name="Text Box 24"/>
              <p:cNvSpPr txBox="1">
                <a:spLocks noChangeArrowheads="1"/>
              </p:cNvSpPr>
              <p:nvPr/>
            </p:nvSpPr>
            <p:spPr bwMode="auto">
              <a:xfrm>
                <a:off x="2515" y="3146"/>
                <a:ext cx="501" cy="651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sy="50000" rotWithShape="0">
                        <a:srgbClr val="875B0D">
                          <a:alpha val="70000"/>
                        </a:srgbClr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kumimoji="1" lang="zh-CN" altLang="en-US" sz="2400" b="1" smtClean="0">
                    <a:solidFill>
                      <a:srgbClr val="000000"/>
                    </a:solidFill>
                    <a:latin typeface="Times New Roman" pitchFamily="18" charset="0"/>
                    <a:ea typeface="华文行楷" pitchFamily="2" charset="-122"/>
                  </a:rPr>
                  <a:t>晨昏</a:t>
                </a:r>
              </a:p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</a:pPr>
                <a:r>
                  <a:rPr kumimoji="1" lang="zh-CN" altLang="en-US" sz="2400" b="1" smtClean="0">
                    <a:solidFill>
                      <a:srgbClr val="000000"/>
                    </a:solidFill>
                    <a:latin typeface="Times New Roman" pitchFamily="18" charset="0"/>
                    <a:ea typeface="华文行楷" pitchFamily="2" charset="-122"/>
                  </a:rPr>
                  <a:t>变化</a:t>
                </a:r>
              </a:p>
            </p:txBody>
          </p:sp>
        </p:grpSp>
      </p:grpSp>
      <p:sp>
        <p:nvSpPr>
          <p:cNvPr id="16409" name="AutoShape 25"/>
          <p:cNvSpPr>
            <a:spLocks/>
          </p:cNvSpPr>
          <p:nvPr/>
        </p:nvSpPr>
        <p:spPr bwMode="auto">
          <a:xfrm>
            <a:off x="6629400" y="1828800"/>
            <a:ext cx="495300" cy="4464050"/>
          </a:xfrm>
          <a:prstGeom prst="rightBrace">
            <a:avLst>
              <a:gd name="adj1" fmla="val 2253"/>
              <a:gd name="adj2" fmla="val 4615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7162800" y="3505200"/>
            <a:ext cx="719138" cy="808038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 dirty="0" smtClean="0">
                <a:solidFill>
                  <a:srgbClr val="000000"/>
                </a:solidFill>
              </a:rPr>
              <a:t>动静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b="1" dirty="0" smtClean="0">
                <a:solidFill>
                  <a:srgbClr val="000000"/>
                </a:solidFill>
              </a:rPr>
              <a:t>结合</a:t>
            </a:r>
            <a:endParaRPr kumimoji="1" lang="zh-CN" altLang="en-US" b="1" dirty="0" smtClean="0">
              <a:solidFill>
                <a:srgbClr val="00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7696200" y="1905000"/>
            <a:ext cx="719138" cy="120173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</a:rPr>
              <a:t>仰视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</a:rPr>
              <a:t>俯视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</a:rPr>
              <a:t>平视</a:t>
            </a: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7772400" y="5105400"/>
            <a:ext cx="719138" cy="78898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</a:rPr>
              <a:t>视觉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 smtClean="0">
                <a:solidFill>
                  <a:srgbClr val="000000"/>
                </a:solidFill>
              </a:rPr>
              <a:t>听觉</a:t>
            </a:r>
          </a:p>
        </p:txBody>
      </p:sp>
      <p:sp>
        <p:nvSpPr>
          <p:cNvPr id="16413" name="AutoShape 29"/>
          <p:cNvSpPr>
            <a:spLocks/>
          </p:cNvSpPr>
          <p:nvPr/>
        </p:nvSpPr>
        <p:spPr bwMode="auto">
          <a:xfrm>
            <a:off x="5410200" y="1905000"/>
            <a:ext cx="288925" cy="2449513"/>
          </a:xfrm>
          <a:prstGeom prst="rightBrace">
            <a:avLst>
              <a:gd name="adj1" fmla="val 135334"/>
              <a:gd name="adj2" fmla="val 4615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6414" name="AutoShape 30"/>
          <p:cNvSpPr>
            <a:spLocks/>
          </p:cNvSpPr>
          <p:nvPr/>
        </p:nvSpPr>
        <p:spPr bwMode="auto">
          <a:xfrm>
            <a:off x="5410200" y="4724400"/>
            <a:ext cx="288925" cy="1584325"/>
          </a:xfrm>
          <a:prstGeom prst="rightBrace">
            <a:avLst>
              <a:gd name="adj1" fmla="val 87533"/>
              <a:gd name="adj2" fmla="val 4615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6019800" y="2133600"/>
            <a:ext cx="549275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四季之景</a:t>
            </a: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6019800" y="4648200"/>
            <a:ext cx="549275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晨昏之景</a:t>
            </a:r>
          </a:p>
        </p:txBody>
      </p:sp>
      <p:sp>
        <p:nvSpPr>
          <p:cNvPr id="6179" name="Text Box 35"/>
          <p:cNvSpPr txBox="1">
            <a:spLocks noChangeArrowheads="1"/>
          </p:cNvSpPr>
          <p:nvPr/>
        </p:nvSpPr>
        <p:spPr bwMode="auto">
          <a:xfrm>
            <a:off x="609600" y="762000"/>
            <a:ext cx="7620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、文中具体描写景物的句子是哪些？都描写了哪些景物？作者是怎样描绘秀美的山川景色的？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152400" y="2362200"/>
            <a:ext cx="167640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3333FF"/>
                </a:solidFill>
              </a:rPr>
              <a:t>语言特点：</a:t>
            </a:r>
            <a:endParaRPr lang="en-US" altLang="zh-CN" b="1" dirty="0" smtClean="0">
              <a:solidFill>
                <a:srgbClr val="3333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、用词方面：简洁凝练，准确生动。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FF0000"/>
                </a:solidFill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、句式方面：四言为主，骈、散结合。</a:t>
            </a:r>
            <a:endParaRPr lang="zh-CN" altLang="en-US" sz="3200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9931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409" grpId="0" animBg="1"/>
      <p:bldP spid="16410" grpId="0" animBg="1"/>
      <p:bldP spid="16411" grpId="0" animBg="1"/>
      <p:bldP spid="16412" grpId="0" animBg="1"/>
      <p:bldP spid="16413" grpId="0" animBg="1"/>
      <p:bldP spid="16414" grpId="0" animBg="1"/>
      <p:bldP spid="16415" grpId="0"/>
      <p:bldP spid="16416" grpId="0"/>
      <p:bldP spid="61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381000"/>
            <a:ext cx="8229600" cy="4525963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、“一切景语皆情语。”最能体现作者思想感情的语句是什么？全文体现了作者怎样的思想感情？</a:t>
            </a:r>
          </a:p>
          <a:p>
            <a:endParaRPr lang="zh-CN" altLang="en-US" sz="2800" b="1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23528" y="1527628"/>
            <a:ext cx="835292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实是欲界之仙都。自康乐以来，未复有能与其奇者</a:t>
            </a:r>
            <a:r>
              <a:rPr lang="zh-CN" altLang="en-US" sz="4800" b="1" dirty="0" smtClean="0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1282" y="3212976"/>
            <a:ext cx="903649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FF00FF"/>
                </a:solidFill>
              </a:rPr>
              <a:t>    表达了作者沉醉山水的愉悦之情和与古今知音共赏美景的得意之感。</a:t>
            </a:r>
          </a:p>
        </p:txBody>
      </p:sp>
    </p:spTree>
    <p:extLst>
      <p:ext uri="{BB962C8B-B14F-4D97-AF65-F5344CB8AC3E}">
        <p14:creationId xmlns:p14="http://schemas.microsoft.com/office/powerpoint/2010/main" val="366718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?ResID=5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4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4038600" y="6229350"/>
            <a:ext cx="26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 b="1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endParaRPr kumimoji="1" lang="zh-CN" altLang="en-US" sz="2800" b="1" smtClean="0">
              <a:solidFill>
                <a:srgbClr val="66FFFF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23850" y="333375"/>
            <a:ext cx="60483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smtClean="0">
                <a:solidFill>
                  <a:srgbClr val="FF3300"/>
                </a:solidFill>
              </a:rPr>
              <a:t>山川之美，古来共谈</a:t>
            </a:r>
          </a:p>
        </p:txBody>
      </p:sp>
    </p:spTree>
    <p:extLst>
      <p:ext uri="{BB962C8B-B14F-4D97-AF65-F5344CB8AC3E}">
        <p14:creationId xmlns:p14="http://schemas.microsoft.com/office/powerpoint/2010/main" val="4158589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605</Words>
  <Application>Microsoft Office PowerPoint</Application>
  <PresentationFormat>全屏显示(4:3)</PresentationFormat>
  <Paragraphs>81</Paragraphs>
  <Slides>14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默认设计模板</vt:lpstr>
      <vt:lpstr>PowerPoint 演示文稿</vt:lpstr>
      <vt:lpstr>PowerPoint 演示文稿</vt:lpstr>
      <vt:lpstr>学习目标</vt:lpstr>
      <vt:lpstr>一、导预疑学 </vt:lpstr>
      <vt:lpstr>翻译：青林翠竹，四时俱备。            晓雾将歇，猿鸟乱鸣。 </vt:lpstr>
      <vt:lpstr>二、导问探学 </vt:lpstr>
      <vt:lpstr>导问探学</vt:lpstr>
      <vt:lpstr>PowerPoint 演示文稿</vt:lpstr>
      <vt:lpstr>PowerPoint 演示文稿</vt:lpstr>
      <vt:lpstr>高峰入云</vt:lpstr>
      <vt:lpstr>晓雾将歇 ，猿鸟乱鸣 </vt:lpstr>
      <vt:lpstr>PowerPoint 演示文稿</vt:lpstr>
      <vt:lpstr>四、导法乐学</vt:lpstr>
      <vt:lpstr>背诵比赛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Administrator</cp:lastModifiedBy>
  <cp:revision>www.ywzx8.com</cp:revision>
  <dcterms:created xsi:type="dcterms:W3CDTF">2014-11-05T02:12:20Z</dcterms:created>
  <dcterms:modified xsi:type="dcterms:W3CDTF">2014-12-04T00:23:11Z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