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6" r:id="rId3"/>
  </p:sldMasterIdLst>
  <p:sldIdLst>
    <p:sldId id="274" r:id="rId4"/>
    <p:sldId id="256" r:id="rId5"/>
    <p:sldId id="257" r:id="rId6"/>
    <p:sldId id="273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1051466-E49A-4144-8076-4116844A04EC}" type="datetime1">
              <a:rPr lang="en-US"/>
              <a:pPr>
                <a:defRPr/>
              </a:pPr>
              <a:t>1/8/2015</a:t>
            </a:fld>
            <a:endParaRPr lang="zh-CN" altLang="en-US" sz="18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50CA68B-8F82-4E52-8358-AC86E46B7C8A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98167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3AF3334-F3EA-4ED1-9259-7F89657198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2610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E0387D0-3849-4975-9D1E-C6A3E2871C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7226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FAC8767-1D92-4DC9-9647-B0179B4F84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2711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9330F60-2DC6-4BD9-84C1-736A1A923F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2261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04577B7-D4D2-4266-9BF9-BFF3FC19F6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6019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10289CC-85BD-4FE2-A445-308E197BE5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0961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8FF548E-B17D-43EB-9273-54402ABB5D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278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77692C3-0A63-4A74-8490-2A6742AFC5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29483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2FD080C-EA69-46B8-8792-A5EE71D434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6075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C846272-60EB-46EE-8AA5-E72FB75337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6EE5C1E-98AB-4E83-B893-0C564D4A6E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69062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7F8F39C-2D4D-4AEA-BA9F-AC5F21BAFC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3072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51466-E49A-4144-8076-4116844A04E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1/8/2015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40589-2C20-4381-802C-C820CE5EB47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88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88120F-AE94-40E6-9AF3-22E64A959D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29369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3A237A-41B8-4A87-8B60-F6078E0896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07479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6144FF-1760-4278-BD7B-E4A214FC04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08502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F5A6676-744A-463B-AD90-754B83C3D3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6841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CF14FC-05B6-4A11-9CCC-DAD0F6B037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48645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D6CFDB-6116-4C25-ADA6-5C5E87DE77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64249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D2DBF4-52AD-44C9-84D9-AFF0D87281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3956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2D7AC9-CE07-4C57-8C31-80BA42FCBF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41432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0D7D36-D36A-41D5-834A-E4C44D9206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72180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3C4191-275E-454B-A4E0-745099618D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9438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81DCC9-A97E-467D-A64F-DBD0FA7CEA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8600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9CF797-57EA-4B94-BE67-8C604E1C6C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0603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F60D13-B52E-49FF-9588-A0F1783E78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27061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1051466-E49A-4144-8076-4116844A04EC}" type="datetime1">
              <a:rPr lang="en-US">
                <a:solidFill>
                  <a:srgbClr val="000000"/>
                </a:solidFill>
              </a:rPr>
              <a:pPr>
                <a:defRPr/>
              </a:pPr>
              <a:t>1/8/2015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50CA68B-8F82-4E52-8358-AC86E46B7C8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6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96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874594-9126-4997-95C3-931A37612B4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7ED74B-5ABD-484D-ABA8-1C59C4A9302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1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1370F2-5F0A-4753-A426-4C1521C0E4DB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1625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2.xml"/><Relationship Id="rId1" Type="http://schemas.openxmlformats.org/officeDocument/2006/relationships/audio" Target="file:///C:\My%20Documents\&#35199;&#21410;&#35789;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1.wav"/><Relationship Id="rId7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25105;&#30340;&#38899;&#20048;\pingshaly%5b1%5d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西厢词.wav">
            <a:hlinkClick r:id="" action="ppaction://ole?verb=1"/>
          </p:cNvPr>
          <p:cNvPicPr>
            <a:picLocks noRo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67800" y="6858000"/>
            <a:ext cx="762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1" name="Rectangle 5"/>
          <p:cNvSpPr>
            <a:spLocks noChangeArrowheads="1"/>
          </p:cNvSpPr>
          <p:nvPr/>
        </p:nvSpPr>
        <p:spPr bwMode="auto">
          <a:xfrm>
            <a:off x="2006600" y="2259013"/>
            <a:ext cx="304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</a:rPr>
              <a:t>题破山寺后禅院</a:t>
            </a:r>
          </a:p>
        </p:txBody>
      </p:sp>
    </p:spTree>
    <p:extLst>
      <p:ext uri="{BB962C8B-B14F-4D97-AF65-F5344CB8AC3E}">
        <p14:creationId xmlns:p14="http://schemas.microsoft.com/office/powerpoint/2010/main" val="53385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" fill="hold"/>
                                        <p:tgtEl>
                                          <p:spTgt spid="20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7" fill="hold" display="0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ha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514600"/>
            <a:ext cx="3352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tany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514600"/>
            <a:ext cx="3657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953000" y="1371600"/>
            <a:ext cx="3276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潭影</a:t>
            </a:r>
            <a:r>
              <a:rPr kumimoji="1" lang="zh-CN" altLang="en-US" sz="4800" b="1">
                <a:solidFill>
                  <a:srgbClr val="FF0066"/>
                </a:solidFill>
                <a:latin typeface="Calibri" pitchFamily="34" charset="0"/>
                <a:ea typeface="隶书"/>
                <a:cs typeface="隶书"/>
              </a:rPr>
              <a:t>空</a:t>
            </a: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人心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143000" y="1447800"/>
            <a:ext cx="3048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山光</a:t>
            </a:r>
            <a:r>
              <a:rPr kumimoji="1" lang="zh-CN" altLang="en-US" sz="4800" b="1">
                <a:solidFill>
                  <a:srgbClr val="FF0066"/>
                </a:solidFill>
                <a:latin typeface="Calibri" pitchFamily="34" charset="0"/>
                <a:ea typeface="隶书"/>
                <a:cs typeface="隶书"/>
              </a:rPr>
              <a:t>悦</a:t>
            </a: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鸟性</a:t>
            </a:r>
          </a:p>
        </p:txBody>
      </p:sp>
    </p:spTree>
    <p:extLst>
      <p:ext uri="{BB962C8B-B14F-4D97-AF65-F5344CB8AC3E}">
        <p14:creationId xmlns:p14="http://schemas.microsoft.com/office/powerpoint/2010/main" val="220947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  <p:bldP spid="3789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205038"/>
            <a:ext cx="3890963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f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2209800"/>
            <a:ext cx="40005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33400" y="1066800"/>
            <a:ext cx="8610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itchFamily="49" charset="-122"/>
              </a:rPr>
              <a:t>万  籁  此  俱   </a:t>
            </a:r>
            <a:r>
              <a:rPr kumimoji="1" lang="zh-CN" alt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itchFamily="49" charset="-122"/>
              </a:rPr>
              <a:t>寂 </a:t>
            </a:r>
            <a:r>
              <a:rPr kumimoji="1"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itchFamily="49" charset="-122"/>
              </a:rPr>
              <a:t>     但   余  钟   磬  音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kumimoji="1" lang="en-US" altLang="zh-CN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285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5400" b="1" i="1" smtClean="0">
                <a:solidFill>
                  <a:srgbClr val="FF0000"/>
                </a:solidFill>
              </a:rPr>
              <a:t>概括诗意</a:t>
            </a:r>
            <a:endParaRPr lang="zh-CN" altLang="zh-CN" sz="5400" b="1" i="1" smtClean="0">
              <a:solidFill>
                <a:srgbClr val="FF0000"/>
              </a:solidFill>
            </a:endParaRPr>
          </a:p>
        </p:txBody>
      </p:sp>
      <p:sp>
        <p:nvSpPr>
          <p:cNvPr id="1157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　</a:t>
            </a:r>
            <a:r>
              <a:rPr lang="zh-CN" altLang="en-US" b="1" smtClean="0"/>
              <a:t>清晨</a:t>
            </a:r>
            <a:r>
              <a:rPr lang="en-US" altLang="zh-CN" b="1" smtClean="0"/>
              <a:t>,</a:t>
            </a:r>
            <a:r>
              <a:rPr lang="zh-CN" altLang="en-US" b="1" smtClean="0"/>
              <a:t>当我漫步走到这座古寺，初升的太阳照耀着高耸的丛林。一条曲折的小路通向幽静的远方，那里是被花木浓荫覆盖着的禅房。山光明净，鸟儿欢悦地歌唱，深潭倒影，更使人觉得心境的空灵。万物一片静寂，只能听到那悠悠敲钟的回声。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5104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5400" b="1" dirty="0"/>
              <a:t>自学</a:t>
            </a:r>
            <a:r>
              <a:rPr lang="zh-CN" altLang="en-US" sz="5400" b="1" dirty="0" smtClean="0"/>
              <a:t>指导</a:t>
            </a:r>
            <a:r>
              <a:rPr lang="zh-CN" altLang="en-US" sz="5400" b="1" dirty="0" smtClean="0"/>
              <a:t>二</a:t>
            </a:r>
          </a:p>
        </p:txBody>
      </p:sp>
      <p:sp>
        <p:nvSpPr>
          <p:cNvPr id="1167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赏析首联中“入”和</a:t>
            </a:r>
            <a:r>
              <a:rPr lang="en-US" altLang="zh-CN" smtClean="0"/>
              <a:t> “ </a:t>
            </a:r>
            <a:r>
              <a:rPr lang="zh-CN" altLang="en-US" smtClean="0"/>
              <a:t>照 ”　　　　</a:t>
            </a:r>
            <a:endParaRPr lang="en-US" altLang="zh-CN" smtClean="0"/>
          </a:p>
          <a:p>
            <a:pPr eaLnBrk="1" hangingPunct="1"/>
            <a:r>
              <a:rPr lang="en-US" altLang="zh-CN" smtClean="0"/>
              <a:t>2</a:t>
            </a:r>
            <a:r>
              <a:rPr lang="zh-CN" altLang="en-US" smtClean="0"/>
              <a:t>赏析</a:t>
            </a:r>
            <a:r>
              <a:rPr lang="en-US" altLang="zh-CN" smtClean="0"/>
              <a:t>“</a:t>
            </a:r>
            <a:r>
              <a:rPr lang="zh-CN" altLang="en-US" smtClean="0">
                <a:ea typeface="方正隶二简体"/>
                <a:cs typeface="方正隶二简体"/>
              </a:rPr>
              <a:t>曲径通幽处，禅房花木深</a:t>
            </a:r>
            <a:r>
              <a:rPr lang="en-US" altLang="zh-CN" smtClean="0">
                <a:ea typeface="方正隶二简体"/>
                <a:cs typeface="方正隶二简体"/>
              </a:rPr>
              <a:t>”</a:t>
            </a:r>
          </a:p>
          <a:p>
            <a:pPr eaLnBrk="1" hangingPunct="1">
              <a:buFont typeface="Arial" charset="0"/>
              <a:buNone/>
            </a:pPr>
            <a:r>
              <a:rPr lang="zh-CN" altLang="en-US" smtClean="0"/>
              <a:t>  ３．用自己的语言再现颈联描写的内容，写法上有何特点。</a:t>
            </a:r>
            <a:endParaRPr lang="en-US" altLang="zh-CN" smtClean="0"/>
          </a:p>
          <a:p>
            <a:pPr eaLnBrk="1" hangingPunct="1"/>
            <a:r>
              <a:rPr lang="en-US" altLang="zh-CN" smtClean="0">
                <a:ea typeface="方正隶二简体"/>
                <a:cs typeface="方正隶二简体"/>
              </a:rPr>
              <a:t>4.</a:t>
            </a:r>
            <a:r>
              <a:rPr lang="zh-CN" altLang="en-US" smtClean="0">
                <a:ea typeface="方正隶二简体"/>
                <a:cs typeface="方正隶二简体"/>
              </a:rPr>
              <a:t>尾联写了哪些内容，手法上有何特点。</a:t>
            </a:r>
            <a:endParaRPr lang="en-US" altLang="zh-CN" smtClean="0">
              <a:ea typeface="方正隶二简体"/>
              <a:cs typeface="方正隶二简体"/>
            </a:endParaRPr>
          </a:p>
        </p:txBody>
      </p:sp>
    </p:spTree>
    <p:extLst>
      <p:ext uri="{BB962C8B-B14F-4D97-AF65-F5344CB8AC3E}">
        <p14:creationId xmlns:p14="http://schemas.microsoft.com/office/powerpoint/2010/main" val="2262481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明确</a:t>
            </a:r>
          </a:p>
        </p:txBody>
      </p:sp>
      <p:sp>
        <p:nvSpPr>
          <p:cNvPr id="1177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首句勾勒出清晨时分后禅房四周的环境。一个“入”字，写出了古寺美景之幽远，一个“照”字又将旭日东升时的勃勃生机写得出神入化，透露出诗人欣喜昂扬的情绪。</a:t>
            </a:r>
          </a:p>
        </p:txBody>
      </p:sp>
    </p:spTree>
    <p:extLst>
      <p:ext uri="{BB962C8B-B14F-4D97-AF65-F5344CB8AC3E}">
        <p14:creationId xmlns:p14="http://schemas.microsoft.com/office/powerpoint/2010/main" val="2009527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96975" y="998538"/>
            <a:ext cx="601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Calibri" pitchFamily="34" charset="0"/>
                <a:ea typeface="方正隶二简体"/>
                <a:cs typeface="方正隶二简体"/>
              </a:rPr>
              <a:t>曲径通幽处，禅房花木深。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11300" y="1989138"/>
            <a:ext cx="5489575" cy="377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4400" b="1">
                <a:latin typeface="Calibri" pitchFamily="34" charset="0"/>
              </a:rPr>
              <a:t>这一联诗人抓住寺中独特的景物，以静衬静，形象地描绘了山寺幽深、清寂的景色 </a:t>
            </a:r>
          </a:p>
          <a:p>
            <a:pPr>
              <a:spcBef>
                <a:spcPct val="50000"/>
              </a:spcBef>
            </a:pPr>
            <a:endParaRPr lang="en-US" altLang="zh-CN" sz="44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57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36613" y="549275"/>
            <a:ext cx="601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Calibri" pitchFamily="34" charset="0"/>
                <a:ea typeface="方正隶二简体"/>
                <a:cs typeface="方正隶二简体"/>
              </a:rPr>
              <a:t>山光悦鸟性，潭影空人心。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2388" y="1584325"/>
            <a:ext cx="9091612" cy="551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这一联紧承上联，进一步</a:t>
            </a:r>
            <a:r>
              <a:rPr lang="zh-CN" altLang="en-US" sz="3200" b="1" u="sng">
                <a:latin typeface="Calibri" pitchFamily="34" charset="0"/>
              </a:rPr>
              <a:t>渲染了僧房幽深、清寂</a:t>
            </a:r>
            <a:r>
              <a:rPr lang="zh-CN" altLang="en-US" sz="3200" b="1">
                <a:latin typeface="Calibri" pitchFamily="34" charset="0"/>
              </a:rPr>
              <a:t>。“山光”山中的景色。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“悦”，用作动词，使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欢悦。</a:t>
            </a:r>
            <a:r>
              <a:rPr lang="zh-CN" altLang="en-US" sz="3200" b="1">
                <a:latin typeface="Calibri" pitchFamily="34" charset="0"/>
              </a:rPr>
              <a:t>“空人心”，使人心中的杂念消除。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“空”，消除。形容词用作动词，“使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空”</a:t>
            </a:r>
            <a:r>
              <a:rPr lang="zh-CN" altLang="en-US" sz="3200" b="1">
                <a:latin typeface="Calibri" pitchFamily="34" charset="0"/>
              </a:rPr>
              <a:t>。</a:t>
            </a:r>
          </a:p>
          <a:p>
            <a:r>
              <a:rPr lang="zh-CN" altLang="en-US" sz="3200" b="1">
                <a:latin typeface="Calibri" pitchFamily="34" charset="0"/>
              </a:rPr>
              <a:t>上句表面上是写山光使飞鸟也怡然自乐，实际上，鸟的怡然自乐是诗人心情愉悦的反映。下句写人心对潭影而空，</a:t>
            </a:r>
            <a:r>
              <a:rPr lang="zh-CN" altLang="en-US" sz="3200" b="1" u="sng">
                <a:solidFill>
                  <a:srgbClr val="FF0000"/>
                </a:solidFill>
                <a:latin typeface="Calibri" pitchFamily="34" charset="0"/>
              </a:rPr>
              <a:t>既是诗人表达了宁静的内心感受，也隐约流露了对现实的愤慨和反感。这两句诗以动显静，因景生情，含蓄隽永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。</a:t>
            </a:r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 </a:t>
            </a:r>
            <a:br>
              <a:rPr lang="zh-CN" altLang="en-US" sz="3200">
                <a:solidFill>
                  <a:srgbClr val="FF0000"/>
                </a:solidFill>
                <a:latin typeface="Calibri" pitchFamily="34" charset="0"/>
              </a:rPr>
            </a:b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7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01675" y="1314450"/>
            <a:ext cx="601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Calibri" pitchFamily="34" charset="0"/>
                <a:ea typeface="方正隶二简体"/>
                <a:cs typeface="方正隶二简体"/>
              </a:rPr>
              <a:t>万籁此俱寂，但余钟磬声。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92163" y="2214563"/>
            <a:ext cx="72009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是上一联的补充，</a:t>
            </a:r>
            <a:r>
              <a:rPr lang="zh-CN" altLang="en-US" sz="3600" b="1" u="sng">
                <a:latin typeface="Calibri" pitchFamily="34" charset="0"/>
              </a:rPr>
              <a:t>进一步以钟磬音响轻轻回荡，</a:t>
            </a:r>
            <a:r>
              <a:rPr lang="zh-CN" altLang="en-US" sz="3600" b="1" u="sng">
                <a:solidFill>
                  <a:srgbClr val="FF0000"/>
                </a:solidFill>
                <a:latin typeface="Calibri" pitchFamily="34" charset="0"/>
              </a:rPr>
              <a:t>以动衬静，映衬山寺万籁俱寂的宁静气氛。</a:t>
            </a:r>
          </a:p>
          <a:p>
            <a:r>
              <a:rPr lang="zh-CN" altLang="en-US" sz="3600" b="1">
                <a:latin typeface="Calibri" pitchFamily="34" charset="0"/>
              </a:rPr>
              <a:t>“万籁”，指自然界万物发出的各种声响。“俱”，都，全部。“寂”，寂静，没有声音。成语“万籁俱寂”出于此句。</a:t>
            </a:r>
          </a:p>
        </p:txBody>
      </p:sp>
    </p:spTree>
    <p:extLst>
      <p:ext uri="{BB962C8B-B14F-4D97-AF65-F5344CB8AC3E}">
        <p14:creationId xmlns:p14="http://schemas.microsoft.com/office/powerpoint/2010/main" val="111136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6"/>
          <p:cNvSpPr>
            <a:spLocks noChangeArrowheads="1"/>
          </p:cNvSpPr>
          <p:nvPr/>
        </p:nvSpPr>
        <p:spPr bwMode="auto">
          <a:xfrm>
            <a:off x="250825" y="2033588"/>
            <a:ext cx="83994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诗中抓住山寺中独特的景物，运用了以静显静，以动显静的表现手法，塑造了一个幽深静寂、安祥和平、自然高远的境界。</a:t>
            </a:r>
          </a:p>
        </p:txBody>
      </p:sp>
      <p:sp>
        <p:nvSpPr>
          <p:cNvPr id="121858" name="Text Box 7"/>
          <p:cNvSpPr txBox="1">
            <a:spLocks noChangeArrowheads="1"/>
          </p:cNvSpPr>
          <p:nvPr/>
        </p:nvSpPr>
        <p:spPr bwMode="auto">
          <a:xfrm>
            <a:off x="792163" y="728663"/>
            <a:ext cx="41402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小结 </a:t>
            </a:r>
            <a:r>
              <a:rPr lang="zh-CN" altLang="en-US" sz="3600" b="1">
                <a:latin typeface="Calibri" pitchFamily="34" charset="0"/>
              </a:rPr>
              <a:t>   诗歌主旨：</a:t>
            </a:r>
          </a:p>
          <a:p>
            <a:pPr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53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5400" b="1" i="1" smtClean="0"/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b="1" kern="1200" dirty="0">
                <a:solidFill>
                  <a:srgbClr val="000066"/>
                </a:solidFill>
                <a:latin typeface="Calibri"/>
                <a:ea typeface="隶书" pitchFamily="49" charset="-122"/>
              </a:rPr>
              <a:t> </a:t>
            </a:r>
            <a:endParaRPr lang="zh-CN" altLang="en-US" dirty="0"/>
          </a:p>
        </p:txBody>
      </p:sp>
      <p:sp>
        <p:nvSpPr>
          <p:cNvPr id="105475" name="矩形 3"/>
          <p:cNvSpPr>
            <a:spLocks noChangeArrowheads="1"/>
          </p:cNvSpPr>
          <p:nvPr/>
        </p:nvSpPr>
        <p:spPr bwMode="auto">
          <a:xfrm>
            <a:off x="684213" y="1628775"/>
            <a:ext cx="8135937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1.</a:t>
            </a:r>
            <a:r>
              <a:rPr lang="zh-CN" altLang="en-US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走进作者</a:t>
            </a:r>
            <a:r>
              <a:rPr lang="en-US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,</a:t>
            </a:r>
            <a:r>
              <a:rPr lang="zh-CN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初步了解诗句的意思，大致理解诗中描述的情景。</a:t>
            </a:r>
            <a:br>
              <a:rPr lang="zh-CN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</a:br>
            <a:r>
              <a:rPr lang="zh-CN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   2. 想像诗句描绘的景象，引导学生理解诗中蕴含的道理。</a:t>
            </a:r>
            <a:br>
              <a:rPr lang="zh-CN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</a:br>
            <a:r>
              <a:rPr lang="zh-CN" altLang="zh-CN" sz="44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   3. 有感情地朗读，并背诵和默写</a:t>
            </a:r>
            <a:r>
              <a:rPr lang="zh-CN" altLang="zh-CN" sz="3600" b="1">
                <a:solidFill>
                  <a:srgbClr val="000066"/>
                </a:solidFill>
                <a:latin typeface="Times New Roman" pitchFamily="18" charset="0"/>
                <a:ea typeface="隶书"/>
                <a:cs typeface="隶书"/>
              </a:rPr>
              <a:t>。 </a:t>
            </a:r>
            <a:endParaRPr lang="zh-CN" altLang="en-US" sz="36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887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549275"/>
            <a:ext cx="7772400" cy="1800225"/>
          </a:xfrm>
        </p:spPr>
        <p:txBody>
          <a:bodyPr/>
          <a:lstStyle/>
          <a:p>
            <a:pPr eaLnBrk="1" hangingPunct="1"/>
            <a:r>
              <a:rPr lang="zh-CN" altLang="en-US" sz="6000" b="1" i="1" smtClean="0"/>
              <a:t>自学指导一</a:t>
            </a:r>
          </a:p>
        </p:txBody>
      </p:sp>
      <p:sp>
        <p:nvSpPr>
          <p:cNvPr id="106498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2636838"/>
            <a:ext cx="7161213" cy="3001962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en-US" sz="4000" b="1" i="1" smtClean="0">
                <a:solidFill>
                  <a:srgbClr val="FF0000"/>
                </a:solidFill>
              </a:rPr>
              <a:t>结合课下注释</a:t>
            </a:r>
            <a:r>
              <a:rPr lang="en-US" altLang="zh-CN" sz="4000" b="1" i="1" smtClean="0">
                <a:solidFill>
                  <a:srgbClr val="FF0000"/>
                </a:solidFill>
              </a:rPr>
              <a:t>,</a:t>
            </a:r>
          </a:p>
          <a:p>
            <a:pPr marL="0" indent="0" algn="ctr" eaLnBrk="1" hangingPunct="1">
              <a:buFontTx/>
              <a:buNone/>
            </a:pPr>
            <a:r>
              <a:rPr lang="zh-CN" altLang="en-US" sz="4000" b="1" i="1" smtClean="0">
                <a:solidFill>
                  <a:srgbClr val="FF0000"/>
                </a:solidFill>
              </a:rPr>
              <a:t>了解作者及诗词大意</a:t>
            </a:r>
            <a:r>
              <a:rPr lang="en-US" altLang="zh-CN" sz="4000" b="1" i="1" smtClean="0">
                <a:solidFill>
                  <a:srgbClr val="FF0000"/>
                </a:solidFill>
              </a:rPr>
              <a:t>.</a:t>
            </a:r>
            <a:endParaRPr lang="zh-CN" altLang="en-US" sz="4000" b="1" i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096000" cy="1143000"/>
          </a:xfrm>
        </p:spPr>
        <p:txBody>
          <a:bodyPr/>
          <a:lstStyle/>
          <a:p>
            <a:pPr eaLnBrk="1" hangingPunct="1"/>
            <a:r>
              <a:rPr lang="en-US" altLang="zh-CN" smtClean="0"/>
              <a:t>    </a:t>
            </a:r>
            <a:r>
              <a:rPr lang="zh-CN" altLang="en-US" sz="4800" smtClean="0">
                <a:solidFill>
                  <a:srgbClr val="FFFF00"/>
                </a:solidFill>
              </a:rPr>
              <a:t>常建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288925" y="1854200"/>
            <a:ext cx="7562850" cy="6524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smtClean="0">
                <a:solidFill>
                  <a:srgbClr val="FF3300"/>
                </a:solidFill>
              </a:rPr>
              <a:t>                                                                                                                                                                </a:t>
            </a:r>
            <a:r>
              <a:rPr lang="en-US" altLang="zh-CN" sz="3600" smtClean="0">
                <a:solidFill>
                  <a:srgbClr val="46D200"/>
                </a:solidFill>
              </a:rPr>
              <a:t>        </a:t>
            </a:r>
            <a:r>
              <a:rPr lang="zh-CN" altLang="en-US" sz="3600" smtClean="0">
                <a:solidFill>
                  <a:schemeClr val="bg1"/>
                </a:solidFill>
              </a:rPr>
              <a:t>常建，盛唐著名诗人</a:t>
            </a:r>
            <a:r>
              <a:rPr lang="en-US" altLang="zh-CN" sz="3600" smtClean="0">
                <a:solidFill>
                  <a:schemeClr val="bg1"/>
                </a:solidFill>
              </a:rPr>
              <a:t>,</a:t>
            </a:r>
            <a:r>
              <a:rPr lang="zh-CN" altLang="en-US" sz="3600" smtClean="0">
                <a:solidFill>
                  <a:schemeClr val="bg1"/>
                </a:solidFill>
              </a:rPr>
              <a:t>有</a:t>
            </a:r>
            <a:r>
              <a:rPr lang="en-US" altLang="zh-CN" sz="3600" smtClean="0">
                <a:solidFill>
                  <a:schemeClr val="bg1"/>
                </a:solidFill>
              </a:rPr>
              <a:t>《</a:t>
            </a:r>
            <a:r>
              <a:rPr lang="zh-CN" altLang="en-US" sz="3600" smtClean="0">
                <a:solidFill>
                  <a:schemeClr val="bg1"/>
                </a:solidFill>
              </a:rPr>
              <a:t>常建集</a:t>
            </a:r>
            <a:r>
              <a:rPr lang="en-US" altLang="zh-CN" sz="3600" smtClean="0">
                <a:solidFill>
                  <a:schemeClr val="bg1"/>
                </a:solidFill>
              </a:rPr>
              <a:t>》,</a:t>
            </a:r>
            <a:r>
              <a:rPr lang="zh-CN" altLang="en-US" sz="3600" smtClean="0">
                <a:solidFill>
                  <a:schemeClr val="bg1"/>
                </a:solidFill>
              </a:rPr>
              <a:t>与王昌龄是朋友。一生仕途不得志，晚年的生活基本上是寄情琴酒，隐居作诗。他的是现存五十多首，多以山林胜景为题材。这首诗抒发了寄情山水的隐逸情怀。</a:t>
            </a:r>
          </a:p>
          <a:p>
            <a:pPr eaLnBrk="1" hangingPunct="1">
              <a:buFontTx/>
              <a:buNone/>
            </a:pPr>
            <a:r>
              <a:rPr lang="zh-CN" altLang="en-US" sz="3600" smtClean="0">
                <a:solidFill>
                  <a:schemeClr val="bg1"/>
                </a:solidFill>
              </a:rPr>
              <a:t>              </a:t>
            </a:r>
          </a:p>
        </p:txBody>
      </p:sp>
      <p:pic>
        <p:nvPicPr>
          <p:cNvPr id="107524" name="Picture 4" descr="moongirl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459538" y="0"/>
            <a:ext cx="2843212" cy="3198813"/>
          </a:xfrm>
        </p:spPr>
      </p:pic>
    </p:spTree>
    <p:extLst>
      <p:ext uri="{BB962C8B-B14F-4D97-AF65-F5344CB8AC3E}">
        <p14:creationId xmlns:p14="http://schemas.microsoft.com/office/powerpoint/2010/main" val="282687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KBSC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14400" y="654050"/>
            <a:ext cx="5462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chemeClr val="accent2"/>
                </a:solidFill>
                <a:latin typeface="方正舒体"/>
                <a:ea typeface="方正舒体"/>
                <a:cs typeface="方正舒体"/>
              </a:rPr>
              <a:t>你了解这首诗的大意了吗</a:t>
            </a:r>
            <a:r>
              <a:rPr kumimoji="1" lang="en-US" altLang="zh-CN" sz="3600" b="1">
                <a:solidFill>
                  <a:schemeClr val="accent2"/>
                </a:solidFill>
                <a:latin typeface="方正舒体"/>
                <a:ea typeface="方正舒体"/>
                <a:cs typeface="方正舒体"/>
              </a:rPr>
              <a:t>?</a:t>
            </a:r>
          </a:p>
        </p:txBody>
      </p:sp>
      <p:pic>
        <p:nvPicPr>
          <p:cNvPr id="108547" name="Picture 4" descr="bird15%2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6764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5" descr="bird15%2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8956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Picture 6" descr="bird15%2B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29718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图片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1557338"/>
            <a:ext cx="788035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433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2" descr="KBSC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10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WordArt 3"/>
          <p:cNvSpPr>
            <a:spLocks noChangeArrowheads="1" noChangeShapeType="1" noTextEdit="1"/>
          </p:cNvSpPr>
          <p:nvPr/>
        </p:nvSpPr>
        <p:spPr bwMode="auto">
          <a:xfrm>
            <a:off x="1066800" y="0"/>
            <a:ext cx="4114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你找到这些景物了吗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914400" y="609600"/>
            <a:ext cx="1089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Calibri" pitchFamily="34" charset="0"/>
              </a:rPr>
              <a:t>古寺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657600" y="609600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66"/>
                </a:solidFill>
                <a:latin typeface="Calibri" pitchFamily="34" charset="0"/>
              </a:rPr>
              <a:t>初日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029200" y="609600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chemeClr val="accent2"/>
                </a:solidFill>
                <a:latin typeface="Calibri" pitchFamily="34" charset="0"/>
              </a:rPr>
              <a:t>高林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7315200" y="609600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i="1">
                <a:solidFill>
                  <a:schemeClr val="accent2"/>
                </a:solidFill>
                <a:latin typeface="Calibri" pitchFamily="34" charset="0"/>
              </a:rPr>
              <a:t>曲径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62000" y="3962400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chemeClr val="accent2"/>
                </a:solidFill>
                <a:latin typeface="Calibri" pitchFamily="34" charset="0"/>
              </a:rPr>
              <a:t>禅房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590800" y="3962400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66"/>
                </a:solidFill>
                <a:latin typeface="Calibri" pitchFamily="34" charset="0"/>
              </a:rPr>
              <a:t>花</a:t>
            </a:r>
            <a:r>
              <a:rPr kumimoji="1" lang="zh-CN" altLang="en-US" sz="3600" b="1">
                <a:solidFill>
                  <a:srgbClr val="ADEC2E"/>
                </a:solidFill>
                <a:latin typeface="Calibri" pitchFamily="34" charset="0"/>
              </a:rPr>
              <a:t>木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6096000" y="40386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accent2"/>
                </a:solidFill>
                <a:latin typeface="Calibri" pitchFamily="34" charset="0"/>
              </a:rPr>
              <a:t>山水</a:t>
            </a:r>
          </a:p>
        </p:txBody>
      </p:sp>
      <p:pic>
        <p:nvPicPr>
          <p:cNvPr id="33803" name="Picture 11" descr="show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9200"/>
            <a:ext cx="3276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12" descr="MIL160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1219200"/>
            <a:ext cx="2895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13" descr="tpsshc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7000" y="1219200"/>
            <a:ext cx="2667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6" name="Picture 14" descr="j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4648200"/>
            <a:ext cx="4114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7" name="Picture 15" descr="shan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76800" y="4648200"/>
            <a:ext cx="3962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83" name="Picture 16" descr="bees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5638800"/>
            <a:ext cx="6858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9" name="Picture 17" descr="q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57800" y="0"/>
            <a:ext cx="8572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995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utoUpdateAnimBg="0"/>
      <p:bldP spid="33797" grpId="0" autoUpdateAnimBg="0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2" descr="图片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3" descr="ft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0"/>
            <a:ext cx="4724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ngshaly[1]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60020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6" name="Picture 5" descr="2003111921221213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0600" y="5105400"/>
            <a:ext cx="4343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WordArt 6"/>
          <p:cNvSpPr>
            <a:spLocks noChangeArrowheads="1" noChangeShapeType="1" noTextEdit="1"/>
          </p:cNvSpPr>
          <p:nvPr/>
        </p:nvSpPr>
        <p:spPr bwMode="auto">
          <a:xfrm>
            <a:off x="2286000" y="4419600"/>
            <a:ext cx="5181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zh-CN" altLang="en-US" sz="3600" kern="10" spc="720">
                <a:ln w="444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身临其境  深刻感悟</a:t>
            </a:r>
          </a:p>
        </p:txBody>
      </p:sp>
      <p:pic>
        <p:nvPicPr>
          <p:cNvPr id="110598" name="Picture 7" descr="rose5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05000" y="5029200"/>
            <a:ext cx="8921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9" name="Picture 8" descr="bee1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62200" y="5334000"/>
            <a:ext cx="10636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600" name="Picture 9" descr="bee1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14600" y="5486400"/>
            <a:ext cx="10636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601" name="Picture 10" descr="图片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43513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787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348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0"/>
                </p:tgtEl>
              </p:cMediaNode>
            </p:audio>
          </p:childTnLst>
        </p:cTn>
      </p:par>
    </p:tnLst>
    <p:bldLst>
      <p:bldP spid="348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KBSC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MIL160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057400"/>
            <a:ext cx="3657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28600" y="838200"/>
            <a:ext cx="3886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隶书"/>
                <a:ea typeface="隶书"/>
                <a:cs typeface="隶书"/>
              </a:rPr>
              <a:t>清 晨 入 </a:t>
            </a:r>
            <a:r>
              <a:rPr kumimoji="1" lang="zh-CN" altLang="en-US" sz="4800" b="1">
                <a:solidFill>
                  <a:srgbClr val="FF0066"/>
                </a:solidFill>
                <a:latin typeface="隶书"/>
                <a:ea typeface="隶书"/>
                <a:cs typeface="隶书"/>
              </a:rPr>
              <a:t>古</a:t>
            </a:r>
            <a:r>
              <a:rPr kumimoji="1" lang="zh-CN" altLang="en-US" sz="4000" b="1">
                <a:solidFill>
                  <a:schemeClr val="accent2"/>
                </a:solidFill>
                <a:latin typeface="隶书"/>
                <a:ea typeface="隶书"/>
                <a:cs typeface="隶书"/>
              </a:rPr>
              <a:t> 寺</a:t>
            </a: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</a:rPr>
              <a:t>     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4495800" y="914400"/>
            <a:ext cx="3581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初 日 照 </a:t>
            </a:r>
            <a:r>
              <a:rPr kumimoji="1" lang="zh-CN" altLang="en-US" sz="4800" b="1">
                <a:solidFill>
                  <a:srgbClr val="FF0066"/>
                </a:solidFill>
                <a:latin typeface="Calibri" pitchFamily="34" charset="0"/>
                <a:ea typeface="隶书"/>
                <a:cs typeface="隶书"/>
              </a:rPr>
              <a:t>高 </a:t>
            </a: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林</a:t>
            </a:r>
          </a:p>
        </p:txBody>
      </p:sp>
      <p:pic>
        <p:nvPicPr>
          <p:cNvPr id="35846" name="Picture 6" descr="图片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38" y="1989138"/>
            <a:ext cx="36703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05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  <p:bldP spid="358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tpsshc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133600"/>
            <a:ext cx="274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j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209800"/>
            <a:ext cx="2674938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38200" y="914400"/>
            <a:ext cx="3200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66"/>
                </a:solidFill>
                <a:latin typeface="Calibri" pitchFamily="34" charset="0"/>
                <a:ea typeface="隶书"/>
                <a:cs typeface="隶书"/>
              </a:rPr>
              <a:t>曲</a:t>
            </a: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径通</a:t>
            </a:r>
            <a:r>
              <a:rPr kumimoji="1" lang="zh-CN" altLang="en-US" sz="4800" b="1">
                <a:solidFill>
                  <a:srgbClr val="FF0066"/>
                </a:solidFill>
                <a:latin typeface="Calibri" pitchFamily="34" charset="0"/>
                <a:ea typeface="隶书"/>
                <a:cs typeface="隶书"/>
              </a:rPr>
              <a:t>幽</a:t>
            </a: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处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334000" y="914400"/>
            <a:ext cx="3200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Calibri" pitchFamily="34" charset="0"/>
                <a:ea typeface="隶书"/>
                <a:cs typeface="隶书"/>
              </a:rPr>
              <a:t>禅房花木</a:t>
            </a:r>
            <a:r>
              <a:rPr kumimoji="1" lang="zh-CN" altLang="en-US" sz="4800" b="1">
                <a:solidFill>
                  <a:srgbClr val="FF0066"/>
                </a:solidFill>
                <a:latin typeface="Calibri" pitchFamily="34" charset="0"/>
                <a:ea typeface="隶书"/>
                <a:cs typeface="隶书"/>
              </a:rPr>
              <a:t>深</a:t>
            </a:r>
          </a:p>
        </p:txBody>
      </p:sp>
    </p:spTree>
    <p:extLst>
      <p:ext uri="{BB962C8B-B14F-4D97-AF65-F5344CB8AC3E}">
        <p14:creationId xmlns:p14="http://schemas.microsoft.com/office/powerpoint/2010/main" val="148654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全屏显示(4:3)</PresentationFormat>
  <Paragraphs>46</Paragraphs>
  <Slides>18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Office 主题</vt:lpstr>
      <vt:lpstr>1_Office 主题</vt:lpstr>
      <vt:lpstr>默认设计模板</vt:lpstr>
      <vt:lpstr>PowerPoint 演示文稿</vt:lpstr>
      <vt:lpstr>学习目标</vt:lpstr>
      <vt:lpstr>自学指导一</vt:lpstr>
      <vt:lpstr>    常建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概括诗意</vt:lpstr>
      <vt:lpstr>自学指导二</vt:lpstr>
      <vt:lpstr>明确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</cp:revision>
  <dcterms:created xsi:type="dcterms:W3CDTF">2015-01-08T12:56:18Z</dcterms:created>
  <dcterms:modified xsi:type="dcterms:W3CDTF">2015-01-08T12:59:09Z</dcterms:modified>
</cp:coreProperties>
</file>