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7" r:id="rId2"/>
    <p:sldId id="258" r:id="rId3"/>
    <p:sldId id="261" r:id="rId4"/>
    <p:sldId id="262" r:id="rId5"/>
    <p:sldId id="259" r:id="rId6"/>
    <p:sldId id="260" r:id="rId7"/>
    <p:sldId id="263" r:id="rId8"/>
    <p:sldId id="264"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91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1">
        <a:schemeClr val="bg1"/>
      </p:bgRef>
    </p:bg>
    <p:spTree>
      <p:nvGrpSpPr>
        <p:cNvPr id="1" name=""/>
        <p:cNvGrpSpPr/>
        <p:nvPr/>
      </p:nvGrpSpPr>
      <p:grpSpPr>
        <a:xfrm>
          <a:off x="0" y="0"/>
          <a:ext cx="0" cy="0"/>
          <a:chOff x="0" y="0"/>
          <a:chExt cx="0" cy="0"/>
        </a:xfrm>
      </p:grpSpPr>
      <p:sp>
        <p:nvSpPr>
          <p:cNvPr id="8" name="标题 7"/>
          <p:cNvSpPr>
            <a:spLocks noGrp="1"/>
          </p:cNvSpPr>
          <p:nvPr>
            <p:ph type="ctrTitle"/>
          </p:nvPr>
        </p:nvSpPr>
        <p:spPr>
          <a:xfrm>
            <a:off x="2286000" y="3124200"/>
            <a:ext cx="6172200" cy="1894362"/>
          </a:xfrm>
        </p:spPr>
        <p:txBody>
          <a:bodyPr/>
          <a:lstStyle>
            <a:lvl1pPr>
              <a:defRPr b="1"/>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bwMode="auto">
          <a:xfrm rot="5400000">
            <a:off x="7764621" y="1174097"/>
            <a:ext cx="2286000" cy="381000"/>
          </a:xfrm>
        </p:spPr>
        <p:txBody>
          <a:bodyPr/>
          <a:lstStyle/>
          <a:p>
            <a:fld id="{530820CF-B880-4189-942D-D702A7CBA730}" type="datetimeFigureOut">
              <a:rPr lang="zh-CN" altLang="en-US" smtClean="0"/>
              <a:pPr/>
              <a:t>2014/1/28</a:t>
            </a:fld>
            <a:endParaRPr lang="zh-CN" altLang="en-US"/>
          </a:p>
        </p:txBody>
      </p:sp>
      <p:sp>
        <p:nvSpPr>
          <p:cNvPr id="17" name="页脚占位符 16"/>
          <p:cNvSpPr>
            <a:spLocks noGrp="1"/>
          </p:cNvSpPr>
          <p:nvPr>
            <p:ph type="ftr" sz="quarter" idx="11"/>
          </p:nvPr>
        </p:nvSpPr>
        <p:spPr bwMode="auto">
          <a:xfrm rot="5400000">
            <a:off x="7077269" y="4181669"/>
            <a:ext cx="3657600" cy="384048"/>
          </a:xfrm>
        </p:spPr>
        <p:txBody>
          <a:bodyPr/>
          <a:lstStyle/>
          <a:p>
            <a:endParaRPr lang="zh-CN" altLang="en-US"/>
          </a:p>
        </p:txBody>
      </p:sp>
      <p:sp>
        <p:nvSpPr>
          <p:cNvPr id="10" name="矩形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矩形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矩形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直接连接符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直接连接符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直接连接符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矩形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椭圆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椭圆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椭圆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灯片编号占位符 28"/>
          <p:cNvSpPr>
            <a:spLocks noGrp="1"/>
          </p:cNvSpPr>
          <p:nvPr>
            <p:ph type="sldNum" sz="quarter" idx="12"/>
          </p:nvPr>
        </p:nvSpPr>
        <p:spPr bwMode="auto">
          <a:xfrm>
            <a:off x="1325544" y="4928702"/>
            <a:ext cx="609600" cy="517524"/>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16764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0198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2014/1/28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8" name="内容占位符 7"/>
          <p:cNvSpPr>
            <a:spLocks noGrp="1"/>
          </p:cNvSpPr>
          <p:nvPr>
            <p:ph sz="quarter" idx="1"/>
          </p:nvPr>
        </p:nvSpPr>
        <p:spPr>
          <a:xfrm>
            <a:off x="457200" y="1600200"/>
            <a:ext cx="7467600" cy="4873752"/>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4"/>
          </p:nvPr>
        </p:nvSpPr>
        <p:spPr/>
        <p:txBody>
          <a:bodyPr rtlCol="0"/>
          <a:lstStyle/>
          <a:p>
            <a:fld id="{530820CF-B880-4189-942D-D702A7CBA730}" type="datetimeFigureOut">
              <a:rPr lang="zh-CN" altLang="en-US" smtClean="0"/>
              <a:pPr/>
              <a:t>2014/1/28</a:t>
            </a:fld>
            <a:endParaRPr lang="zh-CN" altLang="en-US"/>
          </a:p>
        </p:txBody>
      </p:sp>
      <p:sp>
        <p:nvSpPr>
          <p:cNvPr id="9" name="灯片编号占位符 8"/>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10" name="页脚占位符 9"/>
          <p:cNvSpPr>
            <a:spLocks noGrp="1"/>
          </p:cNvSpPr>
          <p:nvPr>
            <p:ph type="ftr" sz="quarter" idx="16"/>
          </p:nvPr>
        </p:nvSpPr>
        <p:spPr/>
        <p:txBody>
          <a:bodyPr rtlCol="0"/>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1">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2286000" y="2895600"/>
            <a:ext cx="6172200" cy="2053590"/>
          </a:xfrm>
        </p:spPr>
        <p:txBody>
          <a:bodyPr/>
          <a:lstStyle>
            <a:lvl1pPr algn="l">
              <a:buNone/>
              <a:defRPr sz="3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bwMode="auto">
          <a:xfrm rot="5400000">
            <a:off x="7763256" y="1170432"/>
            <a:ext cx="2286000" cy="381000"/>
          </a:xfrm>
        </p:spPr>
        <p:txBody>
          <a:bodyPr/>
          <a:lstStyle/>
          <a:p>
            <a:fld id="{530820CF-B880-4189-942D-D702A7CBA730}" type="datetimeFigureOut">
              <a:rPr lang="zh-CN" altLang="en-US" smtClean="0"/>
              <a:pPr/>
              <a:t>2014/1/28</a:t>
            </a:fld>
            <a:endParaRPr lang="zh-CN" altLang="en-US"/>
          </a:p>
        </p:txBody>
      </p:sp>
      <p:sp>
        <p:nvSpPr>
          <p:cNvPr id="5" name="页脚占位符 4"/>
          <p:cNvSpPr>
            <a:spLocks noGrp="1"/>
          </p:cNvSpPr>
          <p:nvPr>
            <p:ph type="ftr" sz="quarter" idx="11"/>
          </p:nvPr>
        </p:nvSpPr>
        <p:spPr bwMode="auto">
          <a:xfrm rot="5400000">
            <a:off x="7077456" y="4178808"/>
            <a:ext cx="3657600" cy="384048"/>
          </a:xfrm>
        </p:spPr>
        <p:txBody>
          <a:bodyPr/>
          <a:lstStyle/>
          <a:p>
            <a:endParaRPr lang="zh-CN" altLang="en-US"/>
          </a:p>
        </p:txBody>
      </p:sp>
      <p:sp>
        <p:nvSpPr>
          <p:cNvPr id="9" name="矩形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接连接符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直接连接符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直接连接符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直接连接符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矩形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椭圆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椭圆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椭圆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椭圆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椭圆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直接连接符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灯片编号占位符 5"/>
          <p:cNvSpPr>
            <a:spLocks noGrp="1"/>
          </p:cNvSpPr>
          <p:nvPr>
            <p:ph type="sldNum" sz="quarter" idx="12"/>
          </p:nvPr>
        </p:nvSpPr>
        <p:spPr bwMode="auto">
          <a:xfrm>
            <a:off x="1340616" y="4928702"/>
            <a:ext cx="609600" cy="517524"/>
          </a:xfrm>
        </p:spPr>
        <p:txBody>
          <a:bodyPr/>
          <a:lstStyle/>
          <a:p>
            <a:fld id="{0C913308-F349-4B6D-A68A-DD1791B4A57B}"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2014/1/28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457200"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270248" y="1600200"/>
            <a:ext cx="3657600" cy="45720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7543800" cy="1143000"/>
          </a:xfrm>
        </p:spPr>
        <p:txBody>
          <a:bodyPr anchor="b"/>
          <a:lstStyle>
            <a:lvl1pPr>
              <a:defRPr/>
            </a:lvl1pPr>
          </a:lstStyle>
          <a:p>
            <a:r>
              <a:rPr kumimoji="0" lang="zh-CN" altLang="en-US" smtClean="0"/>
              <a:t>单击此处编辑母版标题样式</a:t>
            </a:r>
            <a:endParaRPr kumimoji="0" 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2014/1/28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2"/>
          </p:nvPr>
        </p:nvSpPr>
        <p:spPr>
          <a:xfrm>
            <a:off x="457200"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quarter" idx="4"/>
          </p:nvPr>
        </p:nvSpPr>
        <p:spPr>
          <a:xfrm>
            <a:off x="4371975" y="2362200"/>
            <a:ext cx="3657600" cy="3886200"/>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2" name="文本占位符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
        <p:nvSpPr>
          <p:cNvPr id="14" name="文本占位符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zh-CN" altLang="en-US" smtClean="0"/>
              <a:t>单击此处编辑母版文本样式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6" name="日期占位符 5"/>
          <p:cNvSpPr>
            <a:spLocks noGrp="1"/>
          </p:cNvSpPr>
          <p:nvPr>
            <p:ph type="dt" sz="half" idx="10"/>
          </p:nvPr>
        </p:nvSpPr>
        <p:spPr/>
        <p:txBody>
          <a:bodyPr rtlCol="0"/>
          <a:lstStyle/>
          <a:p>
            <a:fld id="{530820CF-B880-4189-942D-D702A7CBA730}" type="datetimeFigureOut">
              <a:rPr lang="zh-CN" altLang="en-US" smtClean="0"/>
              <a:pPr/>
              <a:t>2014/1/28</a:t>
            </a:fld>
            <a:endParaRPr lang="zh-CN" altLang="en-US"/>
          </a:p>
        </p:txBody>
      </p:sp>
      <p:sp>
        <p:nvSpPr>
          <p:cNvPr id="7" name="灯片编号占位符 6"/>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8" name="页脚占位符 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2014/1/28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1">
        <a:schemeClr val="bg1"/>
      </p:bgRef>
    </p:bg>
    <p:spTree>
      <p:nvGrpSpPr>
        <p:cNvPr id="1" name=""/>
        <p:cNvGrpSpPr/>
        <p:nvPr/>
      </p:nvGrpSpPr>
      <p:grpSpPr>
        <a:xfrm>
          <a:off x="0" y="0"/>
          <a:ext cx="0" cy="0"/>
          <a:chOff x="0" y="0"/>
          <a:chExt cx="0" cy="0"/>
        </a:xfrm>
      </p:grpSpPr>
      <p:sp>
        <p:nvSpPr>
          <p:cNvPr id="10" name="直接连接符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标题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8" name="直接连接符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直接连接符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直接连接符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矩形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直接连接符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椭圆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内容占位符 17"/>
          <p:cNvSpPr>
            <a:spLocks noGrp="1"/>
          </p:cNvSpPr>
          <p:nvPr>
            <p:ph sz="quarter" idx="1"/>
          </p:nvPr>
        </p:nvSpPr>
        <p:spPr>
          <a:xfrm>
            <a:off x="304800" y="274320"/>
            <a:ext cx="5638800" cy="6327648"/>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4"/>
          </p:nvPr>
        </p:nvSpPr>
        <p:spPr/>
        <p:txBody>
          <a:bodyPr rtlCol="0"/>
          <a:lstStyle/>
          <a:p>
            <a:fld id="{530820CF-B880-4189-942D-D702A7CBA730}" type="datetimeFigureOut">
              <a:rPr lang="zh-CN" altLang="en-US" smtClean="0"/>
              <a:pPr/>
              <a:t>2014/1/28</a:t>
            </a:fld>
            <a:endParaRPr lang="zh-CN" altLang="en-US"/>
          </a:p>
        </p:txBody>
      </p:sp>
      <p:sp>
        <p:nvSpPr>
          <p:cNvPr id="22" name="灯片编号占位符 21"/>
          <p:cNvSpPr>
            <a:spLocks noGrp="1"/>
          </p:cNvSpPr>
          <p:nvPr>
            <p:ph type="sldNum" sz="quarter" idx="15"/>
          </p:nvPr>
        </p:nvSpPr>
        <p:spPr/>
        <p:txBody>
          <a:bodyPr rtlCol="0"/>
          <a:lstStyle/>
          <a:p>
            <a:fld id="{0C913308-F349-4B6D-A68A-DD1791B4A57B}" type="slidenum">
              <a:rPr lang="zh-CN" altLang="en-US" smtClean="0"/>
              <a:pPr/>
              <a:t>‹#›</a:t>
            </a:fld>
            <a:endParaRPr lang="zh-CN" altLang="en-US"/>
          </a:p>
        </p:txBody>
      </p:sp>
      <p:sp>
        <p:nvSpPr>
          <p:cNvPr id="23" name="页脚占位符 22"/>
          <p:cNvSpPr>
            <a:spLocks noGrp="1"/>
          </p:cNvSpPr>
          <p:nvPr>
            <p:ph type="ftr" sz="quarter" idx="16"/>
          </p:nvPr>
        </p:nvSpPr>
        <p:spPr/>
        <p:txBody>
          <a:bodyPr rtlCol="0"/>
          <a:lstStyle/>
          <a:p>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直接连接符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椭圆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标题 1"/>
          <p:cNvSpPr>
            <a:spLocks noGrp="1"/>
          </p:cNvSpPr>
          <p:nvPr>
            <p:ph type="title"/>
          </p:nvPr>
        </p:nvSpPr>
        <p:spPr>
          <a:xfrm rot="5400000">
            <a:off x="3350133" y="3200400"/>
            <a:ext cx="6309360" cy="457200"/>
          </a:xfrm>
        </p:spPr>
        <p:txBody>
          <a:bodyPr anchor="b"/>
          <a:lstStyle>
            <a:lvl1pPr algn="l">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zh-CN" altLang="en-US" smtClean="0"/>
              <a:t>单击图标添加图片</a:t>
            </a:r>
            <a:endParaRPr kumimoji="0" lang="en-US" dirty="0"/>
          </a:p>
        </p:txBody>
      </p:sp>
      <p:sp>
        <p:nvSpPr>
          <p:cNvPr id="4" name="文本占位符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10" name="直接连接符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矩形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直接连接符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直接连接符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直接连接符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日期占位符 16"/>
          <p:cNvSpPr>
            <a:spLocks noGrp="1"/>
          </p:cNvSpPr>
          <p:nvPr>
            <p:ph type="dt" sz="half" idx="10"/>
          </p:nvPr>
        </p:nvSpPr>
        <p:spPr/>
        <p:txBody>
          <a:bodyPr rtlCol="0"/>
          <a:lstStyle/>
          <a:p>
            <a:fld id="{530820CF-B880-4189-942D-D702A7CBA730}" type="datetimeFigureOut">
              <a:rPr lang="zh-CN" altLang="en-US" smtClean="0"/>
              <a:pPr/>
              <a:t>2014/1/28</a:t>
            </a:fld>
            <a:endParaRPr lang="zh-CN" altLang="en-US"/>
          </a:p>
        </p:txBody>
      </p:sp>
      <p:sp>
        <p:nvSpPr>
          <p:cNvPr id="18" name="灯片编号占位符 17"/>
          <p:cNvSpPr>
            <a:spLocks noGrp="1"/>
          </p:cNvSpPr>
          <p:nvPr>
            <p:ph type="sldNum" sz="quarter" idx="11"/>
          </p:nvPr>
        </p:nvSpPr>
        <p:spPr/>
        <p:txBody>
          <a:bodyPr rtlCol="0"/>
          <a:lstStyle/>
          <a:p>
            <a:fld id="{0C913308-F349-4B6D-A68A-DD1791B4A57B}" type="slidenum">
              <a:rPr lang="zh-CN" altLang="en-US" smtClean="0"/>
              <a:pPr/>
              <a:t>‹#›</a:t>
            </a:fld>
            <a:endParaRPr lang="zh-CN" altLang="en-US"/>
          </a:p>
        </p:txBody>
      </p:sp>
      <p:sp>
        <p:nvSpPr>
          <p:cNvPr id="21" name="页脚占位符 20"/>
          <p:cNvSpPr>
            <a:spLocks noGrp="1"/>
          </p:cNvSpPr>
          <p:nvPr>
            <p:ph type="ftr" sz="quarter" idx="12"/>
          </p:nvPr>
        </p:nvSpPr>
        <p:spPr/>
        <p:txBody>
          <a:bodyPr rtlCol="0"/>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直接连接符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标题占位符 21"/>
          <p:cNvSpPr>
            <a:spLocks noGrp="1"/>
          </p:cNvSpPr>
          <p:nvPr>
            <p:ph type="title"/>
          </p:nvPr>
        </p:nvSpPr>
        <p:spPr>
          <a:xfrm>
            <a:off x="457200" y="274638"/>
            <a:ext cx="7467600" cy="1143000"/>
          </a:xfrm>
          <a:prstGeom prst="rect">
            <a:avLst/>
          </a:prstGeom>
        </p:spPr>
        <p:txBody>
          <a:bodyPr vert="horz" anchor="b">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30820CF-B880-4189-942D-D702A7CBA730}" type="datetimeFigureOut">
              <a:rPr lang="zh-CN" altLang="en-US" smtClean="0"/>
              <a:pPr/>
              <a:t>2014/1/28</a:t>
            </a:fld>
            <a:endParaRPr lang="zh-CN" altLang="en-US"/>
          </a:p>
        </p:txBody>
      </p:sp>
      <p:sp>
        <p:nvSpPr>
          <p:cNvPr id="3" name="页脚占位符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zh-CN" altLang="en-US"/>
          </a:p>
        </p:txBody>
      </p:sp>
      <p:sp>
        <p:nvSpPr>
          <p:cNvPr id="7" name="直接连接符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直接连接符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矩形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直接连接符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椭圆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灯片编号占位符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2143108" y="500042"/>
            <a:ext cx="6643734" cy="5570756"/>
          </a:xfrm>
          <a:prstGeom prst="rect">
            <a:avLst/>
          </a:prstGeom>
        </p:spPr>
        <p:txBody>
          <a:bodyPr wrap="square">
            <a:spAutoFit/>
          </a:bodyPr>
          <a:lstStyle/>
          <a:p>
            <a:r>
              <a:rPr lang="zh-CN" altLang="en-US" sz="6000" b="1" dirty="0" smtClean="0">
                <a:solidFill>
                  <a:srgbClr val="FF0000"/>
                </a:solidFill>
                <a:latin typeface="楷体" pitchFamily="49" charset="-122"/>
                <a:ea typeface="楷体" pitchFamily="49" charset="-122"/>
              </a:rPr>
              <a:t>意动用法</a:t>
            </a:r>
            <a:r>
              <a:rPr lang="en-US" altLang="zh-CN" sz="4000" b="1" dirty="0" smtClean="0">
                <a:solidFill>
                  <a:srgbClr val="000000"/>
                </a:solidFill>
              </a:rPr>
              <a:t/>
            </a:r>
            <a:br>
              <a:rPr lang="en-US" altLang="zh-CN" sz="4000" b="1" dirty="0" smtClean="0">
                <a:solidFill>
                  <a:srgbClr val="000000"/>
                </a:solidFill>
              </a:rPr>
            </a:br>
            <a:r>
              <a:rPr lang="zh-CN" altLang="en-US" sz="4000" b="1" dirty="0" smtClean="0">
                <a:solidFill>
                  <a:srgbClr val="000000"/>
                </a:solidFill>
              </a:rPr>
              <a:t>　　</a:t>
            </a:r>
            <a:endParaRPr lang="en-US" altLang="zh-CN" sz="4000" b="1" dirty="0" smtClean="0">
              <a:solidFill>
                <a:srgbClr val="000000"/>
              </a:solidFill>
            </a:endParaRPr>
          </a:p>
          <a:p>
            <a:r>
              <a:rPr lang="en-US" altLang="zh-CN" sz="4000" b="1" dirty="0" smtClean="0">
                <a:solidFill>
                  <a:srgbClr val="000000"/>
                </a:solidFill>
              </a:rPr>
              <a:t>       </a:t>
            </a:r>
            <a:r>
              <a:rPr lang="zh-CN" altLang="en-US" sz="3600" b="1" dirty="0" smtClean="0">
                <a:solidFill>
                  <a:srgbClr val="000000"/>
                </a:solidFill>
              </a:rPr>
              <a:t>意</a:t>
            </a:r>
            <a:r>
              <a:rPr lang="zh-CN" altLang="en-US" sz="3600" b="1" dirty="0" smtClean="0">
                <a:solidFill>
                  <a:srgbClr val="000000"/>
                </a:solidFill>
              </a:rPr>
              <a:t>动用法，是指谓语动词具有</a:t>
            </a:r>
            <a:r>
              <a:rPr lang="en-US" altLang="zh-CN" sz="3600" b="1" dirty="0" smtClean="0">
                <a:solidFill>
                  <a:srgbClr val="000000"/>
                </a:solidFill>
              </a:rPr>
              <a:t>“</a:t>
            </a:r>
            <a:r>
              <a:rPr lang="zh-CN" altLang="en-US" sz="3600" b="1" dirty="0" smtClean="0">
                <a:solidFill>
                  <a:srgbClr val="000000"/>
                </a:solidFill>
              </a:rPr>
              <a:t>以之为何</a:t>
            </a:r>
            <a:r>
              <a:rPr lang="en-US" altLang="zh-CN" sz="3600" b="1" dirty="0" smtClean="0">
                <a:solidFill>
                  <a:srgbClr val="000000"/>
                </a:solidFill>
              </a:rPr>
              <a:t>”</a:t>
            </a:r>
            <a:r>
              <a:rPr lang="zh-CN" altLang="en-US" sz="3600" b="1" dirty="0" smtClean="0">
                <a:solidFill>
                  <a:srgbClr val="000000"/>
                </a:solidFill>
              </a:rPr>
              <a:t>的意思，即认为宾语怎样或把宾语当作怎样。一般可译为</a:t>
            </a:r>
            <a:r>
              <a:rPr lang="en-US" altLang="zh-CN" sz="3600" b="1" dirty="0" smtClean="0">
                <a:solidFill>
                  <a:srgbClr val="000000"/>
                </a:solidFill>
              </a:rPr>
              <a:t>“</a:t>
            </a:r>
            <a:r>
              <a:rPr lang="zh-CN" altLang="en-US" sz="3600" b="1" dirty="0" smtClean="0">
                <a:solidFill>
                  <a:srgbClr val="000000"/>
                </a:solidFill>
              </a:rPr>
              <a:t>认为</a:t>
            </a:r>
            <a:r>
              <a:rPr lang="en-US" altLang="zh-CN" sz="3600" b="1" dirty="0" smtClean="0">
                <a:solidFill>
                  <a:srgbClr val="000000"/>
                </a:solidFill>
              </a:rPr>
              <a:t>......”“</a:t>
            </a:r>
            <a:r>
              <a:rPr lang="zh-CN" altLang="en-US" sz="3600" b="1" dirty="0" smtClean="0">
                <a:solidFill>
                  <a:srgbClr val="000000"/>
                </a:solidFill>
              </a:rPr>
              <a:t>以</a:t>
            </a:r>
            <a:r>
              <a:rPr lang="en-US" altLang="zh-CN" sz="3600" b="1" dirty="0" smtClean="0">
                <a:solidFill>
                  <a:srgbClr val="000000"/>
                </a:solidFill>
              </a:rPr>
              <a:t>......</a:t>
            </a:r>
            <a:r>
              <a:rPr lang="zh-CN" altLang="en-US" sz="3600" b="1" dirty="0" smtClean="0">
                <a:solidFill>
                  <a:srgbClr val="000000"/>
                </a:solidFill>
              </a:rPr>
              <a:t>为</a:t>
            </a:r>
            <a:r>
              <a:rPr lang="en-US" altLang="zh-CN" sz="3600" b="1" dirty="0" smtClean="0">
                <a:solidFill>
                  <a:srgbClr val="000000"/>
                </a:solidFill>
              </a:rPr>
              <a:t>......”</a:t>
            </a:r>
            <a:r>
              <a:rPr lang="zh-CN" altLang="en-US" sz="3600" b="1" dirty="0" smtClean="0">
                <a:solidFill>
                  <a:srgbClr val="000000"/>
                </a:solidFill>
              </a:rPr>
              <a:t>等</a:t>
            </a:r>
            <a:r>
              <a:rPr lang="en-US" altLang="zh-CN" sz="3600" b="1" dirty="0" smtClean="0">
                <a:solidFill>
                  <a:srgbClr val="000000"/>
                </a:solidFill>
              </a:rPr>
              <a:t>.</a:t>
            </a:r>
            <a:r>
              <a:rPr lang="zh-CN" altLang="en-US" sz="3600" b="1" dirty="0" smtClean="0">
                <a:solidFill>
                  <a:srgbClr val="000000"/>
                </a:solidFill>
              </a:rPr>
              <a:t>意动用法只限于</a:t>
            </a:r>
            <a:r>
              <a:rPr lang="zh-CN" altLang="en-US" sz="3600" b="1" dirty="0" smtClean="0">
                <a:solidFill>
                  <a:srgbClr val="FF0000"/>
                </a:solidFill>
              </a:rPr>
              <a:t>形容词和名词</a:t>
            </a:r>
            <a:r>
              <a:rPr lang="zh-CN" altLang="en-US" sz="3600" b="1" dirty="0" smtClean="0">
                <a:solidFill>
                  <a:srgbClr val="000000"/>
                </a:solidFill>
              </a:rPr>
              <a:t>的活用，动词本身没有意动用法。</a:t>
            </a:r>
            <a:endParaRPr lang="en-US" altLang="zh-CN" sz="3600" b="1" dirty="0">
              <a:solidFill>
                <a:srgbClr val="00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noChangeArrowheads="1"/>
          </p:cNvSpPr>
          <p:nvPr/>
        </p:nvSpPr>
        <p:spPr bwMode="auto">
          <a:xfrm>
            <a:off x="428596" y="214290"/>
            <a:ext cx="8001056" cy="6555641"/>
          </a:xfrm>
          <a:prstGeom prst="rect">
            <a:avLst/>
          </a:prstGeom>
          <a:noFill/>
          <a:ln w="9525">
            <a:noFill/>
            <a:miter lim="800000"/>
            <a:headEnd/>
            <a:tailEnd/>
          </a:ln>
        </p:spPr>
        <p:txBody>
          <a:bodyPr wrap="square">
            <a:spAutoFit/>
          </a:bodyPr>
          <a:lstStyle/>
          <a:p>
            <a:endParaRPr lang="en-US" altLang="zh-CN" sz="2800" b="1" dirty="0">
              <a:solidFill>
                <a:srgbClr val="000000"/>
              </a:solidFill>
            </a:endParaRPr>
          </a:p>
          <a:p>
            <a:r>
              <a:rPr lang="en-US" altLang="zh-CN" sz="2800" b="1" dirty="0">
                <a:solidFill>
                  <a:srgbClr val="0070C0"/>
                </a:solidFill>
              </a:rPr>
              <a:t>1.</a:t>
            </a:r>
            <a:r>
              <a:rPr lang="zh-CN" altLang="en-US" sz="2800" b="1" dirty="0">
                <a:solidFill>
                  <a:srgbClr val="0070C0"/>
                </a:solidFill>
              </a:rPr>
              <a:t>名词的意动用法</a:t>
            </a:r>
            <a:r>
              <a:rPr lang="en-US" sz="2800" b="1" dirty="0">
                <a:solidFill>
                  <a:srgbClr val="000000"/>
                </a:solidFill>
              </a:rPr>
              <a:t/>
            </a:r>
            <a:br>
              <a:rPr lang="en-US" sz="2800" b="1" dirty="0">
                <a:solidFill>
                  <a:srgbClr val="000000"/>
                </a:solidFill>
              </a:rPr>
            </a:br>
            <a:r>
              <a:rPr lang="zh-CN" altLang="en-US" sz="2800" b="1" dirty="0">
                <a:solidFill>
                  <a:srgbClr val="000000"/>
                </a:solidFill>
              </a:rPr>
              <a:t>　　</a:t>
            </a:r>
            <a:endParaRPr lang="en-US" altLang="zh-CN" sz="2800" b="1" dirty="0" smtClean="0">
              <a:solidFill>
                <a:srgbClr val="000000"/>
              </a:solidFill>
            </a:endParaRPr>
          </a:p>
          <a:p>
            <a:endParaRPr lang="en-US" altLang="zh-CN" sz="2800" b="1" dirty="0" smtClean="0">
              <a:solidFill>
                <a:srgbClr val="000000"/>
              </a:solidFill>
            </a:endParaRPr>
          </a:p>
          <a:p>
            <a:r>
              <a:rPr lang="en-US" altLang="zh-CN" sz="2800" b="1" dirty="0" smtClean="0">
                <a:solidFill>
                  <a:srgbClr val="000000"/>
                </a:solidFill>
              </a:rPr>
              <a:t>       </a:t>
            </a:r>
            <a:r>
              <a:rPr lang="zh-CN" altLang="en-US" sz="2800" b="1" dirty="0" smtClean="0">
                <a:solidFill>
                  <a:srgbClr val="000000"/>
                </a:solidFill>
              </a:rPr>
              <a:t>名</a:t>
            </a:r>
            <a:r>
              <a:rPr lang="zh-CN" altLang="en-US" sz="2800" b="1" dirty="0">
                <a:solidFill>
                  <a:srgbClr val="000000"/>
                </a:solidFill>
              </a:rPr>
              <a:t>词用作意动，是把它后面的宾语所代表的人或事物看做这个名词所代表的人或事物。</a:t>
            </a:r>
            <a:r>
              <a:rPr lang="en-US" sz="2800" b="1" dirty="0">
                <a:solidFill>
                  <a:srgbClr val="000000"/>
                </a:solidFill>
              </a:rPr>
              <a:t/>
            </a:r>
            <a:br>
              <a:rPr lang="en-US" sz="2800" b="1" dirty="0">
                <a:solidFill>
                  <a:srgbClr val="000000"/>
                </a:solidFill>
              </a:rPr>
            </a:br>
            <a:r>
              <a:rPr lang="zh-CN" altLang="en-US" sz="2800" b="1" dirty="0">
                <a:solidFill>
                  <a:srgbClr val="000000"/>
                </a:solidFill>
              </a:rPr>
              <a:t>　　</a:t>
            </a:r>
            <a:endParaRPr lang="en-US" altLang="zh-CN" sz="2800" b="1" dirty="0" smtClean="0">
              <a:solidFill>
                <a:srgbClr val="000000"/>
              </a:solidFill>
            </a:endParaRPr>
          </a:p>
          <a:p>
            <a:r>
              <a:rPr lang="zh-CN" altLang="en-US" sz="2800" b="1" dirty="0" smtClean="0">
                <a:solidFill>
                  <a:srgbClr val="000000"/>
                </a:solidFill>
              </a:rPr>
              <a:t>例</a:t>
            </a:r>
            <a:r>
              <a:rPr lang="zh-CN" altLang="en-US" sz="2800" b="1" dirty="0" smtClean="0">
                <a:solidFill>
                  <a:srgbClr val="000000"/>
                </a:solidFill>
              </a:rPr>
              <a:t>：</a:t>
            </a:r>
            <a:r>
              <a:rPr lang="zh-CN" altLang="en-US" sz="2800" b="1" dirty="0">
                <a:solidFill>
                  <a:srgbClr val="000000"/>
                </a:solidFill>
              </a:rPr>
              <a:t>邑人奇之，稍稍</a:t>
            </a:r>
            <a:r>
              <a:rPr lang="zh-CN" altLang="en-US" sz="2800" b="1" dirty="0">
                <a:solidFill>
                  <a:srgbClr val="FF0000"/>
                </a:solidFill>
              </a:rPr>
              <a:t>宾客</a:t>
            </a:r>
            <a:r>
              <a:rPr lang="zh-CN" altLang="en-US" sz="2800" b="1" dirty="0">
                <a:solidFill>
                  <a:srgbClr val="000000"/>
                </a:solidFill>
              </a:rPr>
              <a:t>其父。（</a:t>
            </a:r>
            <a:r>
              <a:rPr lang="en-US" altLang="zh-CN" sz="2800" b="1" dirty="0">
                <a:solidFill>
                  <a:srgbClr val="000000"/>
                </a:solidFill>
              </a:rPr>
              <a:t>《</a:t>
            </a:r>
            <a:r>
              <a:rPr lang="zh-CN" altLang="en-US" sz="2800" b="1" dirty="0">
                <a:solidFill>
                  <a:srgbClr val="000000"/>
                </a:solidFill>
              </a:rPr>
              <a:t>伤仲永</a:t>
            </a:r>
            <a:r>
              <a:rPr lang="en-US" altLang="zh-CN" sz="2800" b="1" dirty="0">
                <a:solidFill>
                  <a:srgbClr val="000000"/>
                </a:solidFill>
              </a:rPr>
              <a:t>》</a:t>
            </a:r>
            <a:r>
              <a:rPr lang="zh-CN" altLang="en-US" sz="2800" b="1" dirty="0">
                <a:solidFill>
                  <a:srgbClr val="000000"/>
                </a:solidFill>
              </a:rPr>
              <a:t>）</a:t>
            </a:r>
            <a:r>
              <a:rPr lang="en-US" sz="2800" b="1" dirty="0">
                <a:solidFill>
                  <a:srgbClr val="000000"/>
                </a:solidFill>
              </a:rPr>
              <a:t/>
            </a:r>
            <a:br>
              <a:rPr lang="en-US" sz="2800" b="1" dirty="0">
                <a:solidFill>
                  <a:srgbClr val="000000"/>
                </a:solidFill>
              </a:rPr>
            </a:br>
            <a:r>
              <a:rPr lang="zh-CN" altLang="en-US" sz="2800" b="1" dirty="0">
                <a:solidFill>
                  <a:srgbClr val="000000"/>
                </a:solidFill>
              </a:rPr>
              <a:t>　　</a:t>
            </a:r>
            <a:endParaRPr lang="en-US" altLang="zh-CN" sz="2800" b="1" dirty="0" smtClean="0">
              <a:solidFill>
                <a:srgbClr val="000000"/>
              </a:solidFill>
            </a:endParaRPr>
          </a:p>
          <a:p>
            <a:r>
              <a:rPr lang="en-US" altLang="zh-CN" sz="2800" b="1" dirty="0" smtClean="0">
                <a:solidFill>
                  <a:srgbClr val="000000"/>
                </a:solidFill>
              </a:rPr>
              <a:t> </a:t>
            </a:r>
            <a:r>
              <a:rPr lang="en-US" altLang="zh-CN" sz="2800" b="1" dirty="0" smtClean="0">
                <a:solidFill>
                  <a:srgbClr val="000000"/>
                </a:solidFill>
              </a:rPr>
              <a:t>      </a:t>
            </a:r>
            <a:r>
              <a:rPr lang="zh-CN" altLang="en-US" sz="2800" b="1" dirty="0" smtClean="0">
                <a:solidFill>
                  <a:srgbClr val="000000"/>
                </a:solidFill>
              </a:rPr>
              <a:t>宾</a:t>
            </a:r>
            <a:r>
              <a:rPr lang="zh-CN" altLang="en-US" sz="2800" b="1" dirty="0">
                <a:solidFill>
                  <a:srgbClr val="000000"/>
                </a:solidFill>
              </a:rPr>
              <a:t>客：本为名词，这里活用为意动词。</a:t>
            </a:r>
            <a:r>
              <a:rPr lang="en-US" sz="2800" b="1" dirty="0">
                <a:solidFill>
                  <a:srgbClr val="000000"/>
                </a:solidFill>
              </a:rPr>
              <a:t>“</a:t>
            </a:r>
            <a:r>
              <a:rPr lang="zh-CN" altLang="en-US" sz="2800" b="1" dirty="0">
                <a:solidFill>
                  <a:srgbClr val="000000"/>
                </a:solidFill>
              </a:rPr>
              <a:t>宾客其父</a:t>
            </a:r>
            <a:r>
              <a:rPr lang="en-US" sz="2800" b="1" dirty="0">
                <a:solidFill>
                  <a:srgbClr val="000000"/>
                </a:solidFill>
              </a:rPr>
              <a:t>”</a:t>
            </a:r>
            <a:r>
              <a:rPr lang="zh-CN" altLang="en-US" sz="2800" b="1" dirty="0">
                <a:solidFill>
                  <a:srgbClr val="000000"/>
                </a:solidFill>
              </a:rPr>
              <a:t>是动宾结构，意为</a:t>
            </a:r>
            <a:r>
              <a:rPr lang="en-US" sz="2800" b="1" dirty="0">
                <a:solidFill>
                  <a:srgbClr val="000000"/>
                </a:solidFill>
              </a:rPr>
              <a:t>“</a:t>
            </a:r>
            <a:r>
              <a:rPr lang="zh-CN" altLang="en-US" sz="2800" b="1" dirty="0">
                <a:solidFill>
                  <a:srgbClr val="000000"/>
                </a:solidFill>
              </a:rPr>
              <a:t>以其父为宾客</a:t>
            </a:r>
            <a:r>
              <a:rPr lang="en-US" sz="2800" b="1" dirty="0">
                <a:solidFill>
                  <a:srgbClr val="000000"/>
                </a:solidFill>
              </a:rPr>
              <a:t>”</a:t>
            </a:r>
            <a:r>
              <a:rPr lang="zh-CN" altLang="en-US" sz="2800" b="1" dirty="0">
                <a:solidFill>
                  <a:srgbClr val="000000"/>
                </a:solidFill>
              </a:rPr>
              <a:t>。</a:t>
            </a:r>
            <a:endParaRPr lang="en-US" altLang="zh-CN" sz="2800" b="1" dirty="0">
              <a:solidFill>
                <a:srgbClr val="000000"/>
              </a:solidFill>
            </a:endParaRPr>
          </a:p>
          <a:p>
            <a:endParaRPr lang="en-US" altLang="zh-CN" sz="2800" b="1" dirty="0" smtClean="0">
              <a:solidFill>
                <a:srgbClr val="0070C0"/>
              </a:solidFill>
            </a:endParaRPr>
          </a:p>
          <a:p>
            <a:endParaRPr lang="en-US" altLang="zh-CN" sz="2800" b="1" dirty="0">
              <a:solidFill>
                <a:srgbClr val="000000"/>
              </a:solidFill>
            </a:endParaRPr>
          </a:p>
          <a:p>
            <a:r>
              <a:rPr lang="en-US" sz="2800" b="1" dirty="0">
                <a:solidFill>
                  <a:srgbClr val="000000"/>
                </a:solidFill>
              </a:rPr>
              <a:t/>
            </a:r>
            <a:br>
              <a:rPr lang="en-US" sz="2800" b="1" dirty="0">
                <a:solidFill>
                  <a:srgbClr val="000000"/>
                </a:solidFill>
              </a:rPr>
            </a:br>
            <a:endParaRPr lang="zh-CN" altLang="en-US" sz="2800"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0">
                                            <p:txEl>
                                              <p:pRg st="5" end="5"/>
                                            </p:txEl>
                                          </p:spTgt>
                                        </p:tgtEl>
                                        <p:attrNameLst>
                                          <p:attrName>style.visibility</p:attrName>
                                        </p:attrNameLst>
                                      </p:cBhvr>
                                      <p:to>
                                        <p:strVal val="visible"/>
                                      </p:to>
                                    </p:set>
                                    <p:animEffect transition="in" filter="fade">
                                      <p:cBhvr>
                                        <p:cTn id="7" dur="2000"/>
                                        <p:tgtEl>
                                          <p:spTgt spid="2253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034" y="500042"/>
            <a:ext cx="8072494" cy="6001643"/>
          </a:xfrm>
          <a:prstGeom prst="rect">
            <a:avLst/>
          </a:prstGeom>
        </p:spPr>
        <p:txBody>
          <a:bodyPr wrap="square">
            <a:spAutoFit/>
          </a:bodyPr>
          <a:lstStyle/>
          <a:p>
            <a:r>
              <a:rPr lang="en-US" altLang="zh-CN" sz="3200" b="1" dirty="0" smtClean="0">
                <a:solidFill>
                  <a:srgbClr val="0070C0"/>
                </a:solidFill>
              </a:rPr>
              <a:t>2.</a:t>
            </a:r>
            <a:r>
              <a:rPr lang="zh-CN" altLang="en-US" sz="3200" b="1" dirty="0" smtClean="0">
                <a:solidFill>
                  <a:srgbClr val="0070C0"/>
                </a:solidFill>
              </a:rPr>
              <a:t>形容词的意动用法</a:t>
            </a:r>
            <a:r>
              <a:rPr lang="en-US" altLang="zh-CN" sz="3200" b="1" dirty="0" smtClean="0">
                <a:solidFill>
                  <a:srgbClr val="000000"/>
                </a:solidFill>
              </a:rPr>
              <a:t/>
            </a:r>
            <a:br>
              <a:rPr lang="en-US" altLang="zh-CN" sz="3200" b="1" dirty="0" smtClean="0">
                <a:solidFill>
                  <a:srgbClr val="000000"/>
                </a:solidFill>
              </a:rPr>
            </a:br>
            <a:r>
              <a:rPr lang="zh-CN" altLang="en-US" sz="3200" b="1" dirty="0" smtClean="0">
                <a:solidFill>
                  <a:srgbClr val="000000"/>
                </a:solidFill>
              </a:rPr>
              <a:t>　　</a:t>
            </a:r>
            <a:endParaRPr lang="en-US" altLang="zh-CN" sz="3200" b="1" dirty="0" smtClean="0">
              <a:solidFill>
                <a:srgbClr val="000000"/>
              </a:solidFill>
            </a:endParaRPr>
          </a:p>
          <a:p>
            <a:r>
              <a:rPr lang="en-US" altLang="zh-CN" sz="3200" b="1" dirty="0" smtClean="0">
                <a:solidFill>
                  <a:srgbClr val="000000"/>
                </a:solidFill>
              </a:rPr>
              <a:t> </a:t>
            </a:r>
            <a:r>
              <a:rPr lang="en-US" altLang="zh-CN" sz="3200" b="1" dirty="0" smtClean="0">
                <a:solidFill>
                  <a:srgbClr val="000000"/>
                </a:solidFill>
              </a:rPr>
              <a:t>      </a:t>
            </a:r>
            <a:r>
              <a:rPr lang="zh-CN" altLang="en-US" sz="3200" b="1" dirty="0" smtClean="0">
                <a:solidFill>
                  <a:srgbClr val="000000"/>
                </a:solidFill>
              </a:rPr>
              <a:t>形</a:t>
            </a:r>
            <a:r>
              <a:rPr lang="zh-CN" altLang="en-US" sz="3200" b="1" dirty="0" smtClean="0">
                <a:solidFill>
                  <a:srgbClr val="000000"/>
                </a:solidFill>
              </a:rPr>
              <a:t>容词用作意动，是主观上认为后面的宾语所代表的人或事物具有这个形容词所代表的性质或状态。</a:t>
            </a:r>
            <a:r>
              <a:rPr lang="en-US" altLang="zh-CN" sz="3200" b="1" dirty="0" smtClean="0">
                <a:solidFill>
                  <a:srgbClr val="000000"/>
                </a:solidFill>
              </a:rPr>
              <a:t/>
            </a:r>
            <a:br>
              <a:rPr lang="en-US" altLang="zh-CN" sz="3200" b="1" dirty="0" smtClean="0">
                <a:solidFill>
                  <a:srgbClr val="000000"/>
                </a:solidFill>
              </a:rPr>
            </a:br>
            <a:r>
              <a:rPr lang="zh-CN" altLang="en-US" sz="3200" b="1" dirty="0" smtClean="0">
                <a:solidFill>
                  <a:srgbClr val="000000"/>
                </a:solidFill>
              </a:rPr>
              <a:t>　　</a:t>
            </a:r>
            <a:endParaRPr lang="en-US" altLang="zh-CN" sz="3200" b="1" dirty="0" smtClean="0">
              <a:solidFill>
                <a:srgbClr val="000000"/>
              </a:solidFill>
            </a:endParaRPr>
          </a:p>
          <a:p>
            <a:r>
              <a:rPr lang="zh-CN" altLang="en-US" sz="3200" b="1" dirty="0" smtClean="0">
                <a:solidFill>
                  <a:srgbClr val="000000"/>
                </a:solidFill>
              </a:rPr>
              <a:t>例</a:t>
            </a:r>
            <a:r>
              <a:rPr lang="zh-CN" altLang="en-US" sz="3200" b="1" dirty="0" smtClean="0">
                <a:solidFill>
                  <a:srgbClr val="000000"/>
                </a:solidFill>
              </a:rPr>
              <a:t>：渔人甚</a:t>
            </a:r>
            <a:r>
              <a:rPr lang="zh-CN" altLang="en-US" sz="3200" b="1" dirty="0" smtClean="0">
                <a:solidFill>
                  <a:srgbClr val="FF0000"/>
                </a:solidFill>
              </a:rPr>
              <a:t>异</a:t>
            </a:r>
            <a:r>
              <a:rPr lang="zh-CN" altLang="en-US" sz="3200" b="1" dirty="0" smtClean="0">
                <a:solidFill>
                  <a:srgbClr val="000000"/>
                </a:solidFill>
              </a:rPr>
              <a:t>之。（</a:t>
            </a:r>
            <a:r>
              <a:rPr lang="en-US" altLang="zh-CN" sz="3200" b="1" dirty="0" smtClean="0">
                <a:solidFill>
                  <a:srgbClr val="000000"/>
                </a:solidFill>
              </a:rPr>
              <a:t>《</a:t>
            </a:r>
            <a:r>
              <a:rPr lang="zh-CN" altLang="en-US" sz="3200" b="1" dirty="0" smtClean="0">
                <a:solidFill>
                  <a:srgbClr val="000000"/>
                </a:solidFill>
              </a:rPr>
              <a:t>桃花源记</a:t>
            </a:r>
            <a:r>
              <a:rPr lang="en-US" altLang="zh-CN" sz="3200" b="1" dirty="0" smtClean="0">
                <a:solidFill>
                  <a:srgbClr val="000000"/>
                </a:solidFill>
              </a:rPr>
              <a:t>》</a:t>
            </a:r>
            <a:r>
              <a:rPr lang="zh-CN" altLang="en-US" sz="3200" b="1" dirty="0" smtClean="0">
                <a:solidFill>
                  <a:srgbClr val="000000"/>
                </a:solidFill>
              </a:rPr>
              <a:t>）</a:t>
            </a:r>
            <a:r>
              <a:rPr lang="en-US" altLang="zh-CN" sz="3200" b="1" dirty="0" smtClean="0">
                <a:solidFill>
                  <a:srgbClr val="000000"/>
                </a:solidFill>
              </a:rPr>
              <a:t/>
            </a:r>
            <a:br>
              <a:rPr lang="en-US" altLang="zh-CN" sz="3200" b="1" dirty="0" smtClean="0">
                <a:solidFill>
                  <a:srgbClr val="000000"/>
                </a:solidFill>
              </a:rPr>
            </a:br>
            <a:r>
              <a:rPr lang="zh-CN" altLang="en-US" sz="3200" b="1" dirty="0" smtClean="0">
                <a:solidFill>
                  <a:srgbClr val="000000"/>
                </a:solidFill>
              </a:rPr>
              <a:t>　　</a:t>
            </a:r>
            <a:endParaRPr lang="en-US" altLang="zh-CN" sz="3200" b="1" dirty="0" smtClean="0">
              <a:solidFill>
                <a:srgbClr val="000000"/>
              </a:solidFill>
            </a:endParaRPr>
          </a:p>
          <a:p>
            <a:r>
              <a:rPr lang="zh-CN" altLang="en-US" sz="3200" b="1" dirty="0" smtClean="0">
                <a:solidFill>
                  <a:srgbClr val="000000"/>
                </a:solidFill>
              </a:rPr>
              <a:t>       异</a:t>
            </a:r>
            <a:r>
              <a:rPr lang="zh-CN" altLang="en-US" sz="3200" b="1" dirty="0" smtClean="0">
                <a:solidFill>
                  <a:srgbClr val="000000"/>
                </a:solidFill>
              </a:rPr>
              <a:t>：原为形容词，这里用作意动词。</a:t>
            </a:r>
            <a:r>
              <a:rPr lang="en-US" altLang="zh-CN" sz="3200" b="1" dirty="0" smtClean="0">
                <a:solidFill>
                  <a:srgbClr val="000000"/>
                </a:solidFill>
              </a:rPr>
              <a:t>“</a:t>
            </a:r>
            <a:r>
              <a:rPr lang="zh-CN" altLang="en-US" sz="3200" b="1" dirty="0" smtClean="0">
                <a:solidFill>
                  <a:srgbClr val="000000"/>
                </a:solidFill>
              </a:rPr>
              <a:t>异之</a:t>
            </a:r>
            <a:r>
              <a:rPr lang="en-US" altLang="zh-CN" sz="3200" b="1" dirty="0" smtClean="0">
                <a:solidFill>
                  <a:srgbClr val="000000"/>
                </a:solidFill>
              </a:rPr>
              <a:t>”</a:t>
            </a:r>
            <a:r>
              <a:rPr lang="zh-CN" altLang="en-US" sz="3200" b="1" dirty="0" smtClean="0">
                <a:solidFill>
                  <a:srgbClr val="000000"/>
                </a:solidFill>
              </a:rPr>
              <a:t>，即</a:t>
            </a:r>
            <a:r>
              <a:rPr lang="en-US" altLang="zh-CN" sz="3200" b="1" dirty="0" smtClean="0">
                <a:solidFill>
                  <a:srgbClr val="000000"/>
                </a:solidFill>
              </a:rPr>
              <a:t>“</a:t>
            </a:r>
            <a:r>
              <a:rPr lang="zh-CN" altLang="en-US" sz="3200" b="1" dirty="0" smtClean="0">
                <a:solidFill>
                  <a:srgbClr val="000000"/>
                </a:solidFill>
              </a:rPr>
              <a:t>以之为异</a:t>
            </a:r>
            <a:r>
              <a:rPr lang="en-US" altLang="zh-CN" sz="3200" b="1" dirty="0" smtClean="0">
                <a:solidFill>
                  <a:srgbClr val="000000"/>
                </a:solidFill>
              </a:rPr>
              <a:t>”</a:t>
            </a:r>
            <a:r>
              <a:rPr lang="zh-CN" altLang="en-US" sz="3200" b="1" dirty="0" smtClean="0">
                <a:solidFill>
                  <a:srgbClr val="000000"/>
                </a:solidFill>
              </a:rPr>
              <a:t>（认为这件事奇怪）</a:t>
            </a:r>
            <a:endParaRPr lang="en-US" altLang="zh-CN" sz="3200" b="1" dirty="0" smtClean="0">
              <a:solidFill>
                <a:srgbClr val="000000"/>
              </a:solidFill>
            </a:endParaRPr>
          </a:p>
          <a:p>
            <a:endParaRPr lang="en-US" altLang="zh-CN" sz="3200" dirty="0" smtClean="0">
              <a:solidFill>
                <a:srgbClr val="000000"/>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57224" y="1571612"/>
            <a:ext cx="7358114" cy="2554545"/>
          </a:xfrm>
          <a:prstGeom prst="rect">
            <a:avLst/>
          </a:prstGeom>
        </p:spPr>
        <p:txBody>
          <a:bodyPr wrap="square">
            <a:spAutoFit/>
          </a:bodyPr>
          <a:lstStyle/>
          <a:p>
            <a:r>
              <a:rPr lang="zh-CN" altLang="en-US" sz="4000" b="1" dirty="0" smtClean="0">
                <a:solidFill>
                  <a:srgbClr val="000000"/>
                </a:solidFill>
                <a:latin typeface="楷体" pitchFamily="49" charset="-122"/>
                <a:ea typeface="楷体" pitchFamily="49" charset="-122"/>
              </a:rPr>
              <a:t>    上</a:t>
            </a:r>
            <a:r>
              <a:rPr lang="zh-CN" altLang="en-US" sz="4000" b="1" dirty="0" smtClean="0">
                <a:solidFill>
                  <a:srgbClr val="000000"/>
                </a:solidFill>
                <a:latin typeface="楷体" pitchFamily="49" charset="-122"/>
                <a:ea typeface="楷体" pitchFamily="49" charset="-122"/>
              </a:rPr>
              <a:t>述这些词类活用现象，还不能概括所有情况。比如</a:t>
            </a:r>
            <a:r>
              <a:rPr lang="zh-CN" altLang="en-US" sz="4000" b="1" dirty="0" smtClean="0">
                <a:solidFill>
                  <a:srgbClr val="FF0000"/>
                </a:solidFill>
                <a:latin typeface="楷体" pitchFamily="49" charset="-122"/>
                <a:ea typeface="楷体" pitchFamily="49" charset="-122"/>
              </a:rPr>
              <a:t>数词</a:t>
            </a:r>
            <a:r>
              <a:rPr lang="zh-CN" altLang="en-US" sz="4000" b="1" dirty="0" smtClean="0">
                <a:solidFill>
                  <a:srgbClr val="000000"/>
                </a:solidFill>
                <a:latin typeface="楷体" pitchFamily="49" charset="-122"/>
                <a:ea typeface="楷体" pitchFamily="49" charset="-122"/>
              </a:rPr>
              <a:t>或者</a:t>
            </a:r>
            <a:r>
              <a:rPr lang="zh-CN" altLang="en-US" sz="4000" b="1" dirty="0" smtClean="0">
                <a:solidFill>
                  <a:srgbClr val="FF0000"/>
                </a:solidFill>
                <a:latin typeface="楷体" pitchFamily="49" charset="-122"/>
                <a:ea typeface="楷体" pitchFamily="49" charset="-122"/>
              </a:rPr>
              <a:t>数量</a:t>
            </a:r>
            <a:r>
              <a:rPr lang="zh-CN" altLang="en-US" sz="4000" b="1" dirty="0" smtClean="0">
                <a:solidFill>
                  <a:srgbClr val="FF0000"/>
                </a:solidFill>
                <a:latin typeface="楷体" pitchFamily="49" charset="-122"/>
                <a:ea typeface="楷体" pitchFamily="49" charset="-122"/>
              </a:rPr>
              <a:t>词</a:t>
            </a:r>
            <a:r>
              <a:rPr lang="zh-CN" altLang="en-US" sz="4000" b="1" dirty="0" smtClean="0">
                <a:solidFill>
                  <a:srgbClr val="000000"/>
                </a:solidFill>
                <a:latin typeface="楷体" pitchFamily="49" charset="-122"/>
                <a:ea typeface="楷体" pitchFamily="49" charset="-122"/>
              </a:rPr>
              <a:t>有时</a:t>
            </a:r>
            <a:r>
              <a:rPr lang="zh-CN" altLang="en-US" sz="4000" b="1" dirty="0" smtClean="0">
                <a:solidFill>
                  <a:srgbClr val="000000"/>
                </a:solidFill>
                <a:latin typeface="楷体" pitchFamily="49" charset="-122"/>
                <a:ea typeface="楷体" pitchFamily="49" charset="-122"/>
              </a:rPr>
              <a:t>也</a:t>
            </a:r>
            <a:r>
              <a:rPr lang="zh-CN" altLang="en-US" sz="4000" b="1" dirty="0" smtClean="0">
                <a:solidFill>
                  <a:srgbClr val="000000"/>
                </a:solidFill>
                <a:latin typeface="楷体" pitchFamily="49" charset="-122"/>
                <a:ea typeface="楷体" pitchFamily="49" charset="-122"/>
              </a:rPr>
              <a:t>可活用为动词甚至是使动词。</a:t>
            </a:r>
            <a:endParaRPr lang="en-US" altLang="zh-CN" sz="4000" b="1" dirty="0">
              <a:solidFill>
                <a:srgbClr val="0000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7158" y="179249"/>
            <a:ext cx="8786842" cy="6678751"/>
          </a:xfrm>
          <a:prstGeom prst="rect">
            <a:avLst/>
          </a:prstGeom>
        </p:spPr>
        <p:txBody>
          <a:bodyPr wrap="square">
            <a:spAutoFit/>
          </a:bodyPr>
          <a:lstStyle/>
          <a:p>
            <a:r>
              <a:rPr lang="zh-CN" altLang="en-US" sz="6000" b="1" dirty="0" smtClean="0">
                <a:solidFill>
                  <a:srgbClr val="FF0000"/>
                </a:solidFill>
                <a:latin typeface="楷体" pitchFamily="49" charset="-122"/>
                <a:ea typeface="楷体" pitchFamily="49" charset="-122"/>
              </a:rPr>
              <a:t>使动用法</a:t>
            </a:r>
            <a:r>
              <a:rPr lang="en-US" altLang="zh-CN" sz="4000" b="1" dirty="0" smtClean="0">
                <a:solidFill>
                  <a:srgbClr val="000000"/>
                </a:solidFill>
              </a:rPr>
              <a:t/>
            </a:r>
            <a:br>
              <a:rPr lang="en-US" altLang="zh-CN" sz="4000" b="1" dirty="0" smtClean="0">
                <a:solidFill>
                  <a:srgbClr val="000000"/>
                </a:solidFill>
              </a:rPr>
            </a:br>
            <a:r>
              <a:rPr lang="zh-CN" altLang="en-US" sz="4000" b="1" dirty="0" smtClean="0">
                <a:solidFill>
                  <a:srgbClr val="000000"/>
                </a:solidFill>
              </a:rPr>
              <a:t>　　</a:t>
            </a:r>
            <a:r>
              <a:rPr lang="zh-CN" altLang="en-US" sz="3600" b="1" dirty="0" smtClean="0">
                <a:solidFill>
                  <a:srgbClr val="000000"/>
                </a:solidFill>
              </a:rPr>
              <a:t>所谓使动用法，是指谓语动词具有</a:t>
            </a:r>
            <a:r>
              <a:rPr lang="en-US" altLang="zh-CN" sz="3600" b="1" dirty="0" smtClean="0">
                <a:solidFill>
                  <a:srgbClr val="000000"/>
                </a:solidFill>
              </a:rPr>
              <a:t>“</a:t>
            </a:r>
            <a:r>
              <a:rPr lang="zh-CN" altLang="en-US" sz="3600" b="1" dirty="0" smtClean="0">
                <a:solidFill>
                  <a:srgbClr val="FF0000"/>
                </a:solidFill>
              </a:rPr>
              <a:t>使之怎么样</a:t>
            </a:r>
            <a:r>
              <a:rPr lang="en-US" altLang="zh-CN" sz="3600" b="1" dirty="0" smtClean="0">
                <a:solidFill>
                  <a:srgbClr val="000000"/>
                </a:solidFill>
              </a:rPr>
              <a:t>”</a:t>
            </a:r>
            <a:r>
              <a:rPr lang="zh-CN" altLang="en-US" sz="3600" b="1" dirty="0" smtClean="0">
                <a:solidFill>
                  <a:srgbClr val="000000"/>
                </a:solidFill>
              </a:rPr>
              <a:t>的意思，即此时谓语动词表示的动作不是主语发出的，而是由宾语发出的。实际上，它是以动宾的结构方式表达了兼语式的内容。</a:t>
            </a:r>
            <a:r>
              <a:rPr lang="en-US" altLang="zh-CN" sz="3600" b="1" dirty="0" smtClean="0">
                <a:solidFill>
                  <a:srgbClr val="000000"/>
                </a:solidFill>
              </a:rPr>
              <a:t/>
            </a:r>
            <a:br>
              <a:rPr lang="en-US" altLang="zh-CN" sz="3600" b="1" dirty="0" smtClean="0">
                <a:solidFill>
                  <a:srgbClr val="000000"/>
                </a:solidFill>
              </a:rPr>
            </a:br>
            <a:r>
              <a:rPr lang="zh-CN" altLang="en-US" sz="3600" b="1" dirty="0" smtClean="0">
                <a:solidFill>
                  <a:srgbClr val="000000"/>
                </a:solidFill>
              </a:rPr>
              <a:t>　　使动用法中的谓语动词，有的是由</a:t>
            </a:r>
            <a:r>
              <a:rPr lang="zh-CN" altLang="en-US" sz="3600" b="1" dirty="0" smtClean="0">
                <a:solidFill>
                  <a:srgbClr val="FF0000"/>
                </a:solidFill>
              </a:rPr>
              <a:t>名词、形容词</a:t>
            </a:r>
            <a:r>
              <a:rPr lang="zh-CN" altLang="en-US" sz="3600" b="1" dirty="0" smtClean="0">
                <a:solidFill>
                  <a:srgbClr val="000000"/>
                </a:solidFill>
              </a:rPr>
              <a:t>活用来的。由于原来的词类不同，活用作使动之后，它们所表示的语法意义也不完全相同。</a:t>
            </a:r>
            <a:r>
              <a:rPr lang="en-US" altLang="zh-CN" sz="4000" b="1" dirty="0" smtClean="0">
                <a:solidFill>
                  <a:srgbClr val="000000"/>
                </a:solidFill>
              </a:rPr>
              <a:t/>
            </a:r>
            <a:br>
              <a:rPr lang="en-US" altLang="zh-CN" sz="4000" b="1" dirty="0" smtClean="0">
                <a:solidFill>
                  <a:srgbClr val="000000"/>
                </a:solidFill>
              </a:rPr>
            </a:br>
            <a:endParaRPr lang="zh-CN" altLang="en-US" sz="4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
          <p:cNvSpPr>
            <a:spLocks noChangeArrowheads="1"/>
          </p:cNvSpPr>
          <p:nvPr/>
        </p:nvSpPr>
        <p:spPr bwMode="auto">
          <a:xfrm>
            <a:off x="428596" y="714356"/>
            <a:ext cx="7929618" cy="6494085"/>
          </a:xfrm>
          <a:prstGeom prst="rect">
            <a:avLst/>
          </a:prstGeom>
          <a:noFill/>
          <a:ln w="9525">
            <a:noFill/>
            <a:miter lim="800000"/>
            <a:headEnd/>
            <a:tailEnd/>
          </a:ln>
        </p:spPr>
        <p:txBody>
          <a:bodyPr wrap="square">
            <a:spAutoFit/>
          </a:bodyPr>
          <a:lstStyle/>
          <a:p>
            <a:r>
              <a:rPr lang="zh-CN" altLang="en-US" sz="3200" b="1" dirty="0">
                <a:solidFill>
                  <a:srgbClr val="0070C0"/>
                </a:solidFill>
              </a:rPr>
              <a:t>　　</a:t>
            </a:r>
            <a:r>
              <a:rPr lang="en-US" altLang="zh-CN" sz="3200" b="1" dirty="0" smtClean="0">
                <a:solidFill>
                  <a:srgbClr val="0070C0"/>
                </a:solidFill>
              </a:rPr>
              <a:t>1</a:t>
            </a:r>
            <a:r>
              <a:rPr lang="zh-CN" altLang="en-US" sz="3200" b="1" dirty="0" smtClean="0">
                <a:solidFill>
                  <a:srgbClr val="0070C0"/>
                </a:solidFill>
              </a:rPr>
              <a:t>、</a:t>
            </a:r>
            <a:r>
              <a:rPr lang="zh-CN" altLang="en-US" sz="3200" b="1" dirty="0">
                <a:solidFill>
                  <a:srgbClr val="0070C0"/>
                </a:solidFill>
              </a:rPr>
              <a:t>动词使动用法</a:t>
            </a:r>
            <a:r>
              <a:rPr lang="en-US" sz="3200" b="1" dirty="0">
                <a:solidFill>
                  <a:srgbClr val="000000"/>
                </a:solidFill>
              </a:rPr>
              <a:t/>
            </a:r>
            <a:br>
              <a:rPr lang="en-US" sz="3200" b="1" dirty="0">
                <a:solidFill>
                  <a:srgbClr val="000000"/>
                </a:solidFill>
              </a:rPr>
            </a:br>
            <a:r>
              <a:rPr lang="zh-CN" altLang="en-US" sz="3200" b="1" dirty="0">
                <a:solidFill>
                  <a:srgbClr val="000000"/>
                </a:solidFill>
              </a:rPr>
              <a:t>　　</a:t>
            </a:r>
            <a:endParaRPr lang="en-US" altLang="zh-CN" sz="3200" b="1" dirty="0" smtClean="0">
              <a:solidFill>
                <a:srgbClr val="000000"/>
              </a:solidFill>
            </a:endParaRPr>
          </a:p>
          <a:p>
            <a:r>
              <a:rPr lang="zh-CN" altLang="en-US" sz="3200" b="1" dirty="0" smtClean="0">
                <a:solidFill>
                  <a:srgbClr val="000000"/>
                </a:solidFill>
              </a:rPr>
              <a:t>      动</a:t>
            </a:r>
            <a:r>
              <a:rPr lang="zh-CN" altLang="en-US" sz="3200" b="1" dirty="0">
                <a:solidFill>
                  <a:srgbClr val="000000"/>
                </a:solidFill>
              </a:rPr>
              <a:t>词和它的宾语不是一般的支配与被支配的关系，而是使宾语所代表的人或事产生这个动词所表示的动作行为</a:t>
            </a:r>
            <a:r>
              <a:rPr lang="zh-CN" altLang="en-US" sz="3200" b="1" dirty="0" smtClean="0">
                <a:solidFill>
                  <a:srgbClr val="000000"/>
                </a:solidFill>
              </a:rPr>
              <a:t>。</a:t>
            </a:r>
            <a:endParaRPr lang="en-US" altLang="zh-CN" sz="3200" b="1" dirty="0" smtClean="0">
              <a:solidFill>
                <a:srgbClr val="000000"/>
              </a:solidFill>
            </a:endParaRPr>
          </a:p>
          <a:p>
            <a:r>
              <a:rPr lang="zh-CN" altLang="en-US" sz="3200" b="1" dirty="0" smtClean="0"/>
              <a:t>    </a:t>
            </a:r>
            <a:endParaRPr lang="en-US" altLang="zh-CN" sz="3200" b="1" smtClean="0"/>
          </a:p>
          <a:p>
            <a:r>
              <a:rPr lang="zh-CN" altLang="en-US" sz="3200" b="1" smtClean="0"/>
              <a:t>  </a:t>
            </a:r>
            <a:r>
              <a:rPr lang="zh-CN" altLang="en-US" sz="3200" b="1" dirty="0" smtClean="0"/>
              <a:t>例</a:t>
            </a:r>
            <a:r>
              <a:rPr lang="zh-CN" altLang="en-US" sz="3200" b="1" dirty="0" smtClean="0"/>
              <a:t>：</a:t>
            </a:r>
            <a:r>
              <a:rPr lang="zh-CN" altLang="en-US" sz="3200" b="1" dirty="0"/>
              <a:t>直可</a:t>
            </a:r>
            <a:r>
              <a:rPr lang="zh-CN" altLang="en-US" sz="3200" b="1" dirty="0">
                <a:solidFill>
                  <a:srgbClr val="FF0000"/>
                </a:solidFill>
              </a:rPr>
              <a:t>惊</a:t>
            </a:r>
            <a:r>
              <a:rPr lang="zh-CN" altLang="en-US" sz="3200" b="1" dirty="0"/>
              <a:t>天地，</a:t>
            </a:r>
            <a:r>
              <a:rPr lang="zh-CN" altLang="en-US" sz="3200" b="1" dirty="0">
                <a:solidFill>
                  <a:srgbClr val="FF0000"/>
                </a:solidFill>
              </a:rPr>
              <a:t>泣</a:t>
            </a:r>
            <a:r>
              <a:rPr lang="zh-CN" altLang="en-US" sz="3200" b="1" dirty="0"/>
              <a:t>鬼神</a:t>
            </a:r>
            <a:r>
              <a:rPr lang="zh-CN" altLang="en-US" sz="3200" b="1" dirty="0" smtClean="0"/>
              <a:t>。</a:t>
            </a:r>
            <a:endParaRPr lang="en-US" altLang="zh-CN" sz="3200" b="1" dirty="0" smtClean="0"/>
          </a:p>
          <a:p>
            <a:r>
              <a:rPr lang="en-US" altLang="zh-CN" sz="3200" b="1" dirty="0" smtClean="0"/>
              <a:t> </a:t>
            </a:r>
            <a:r>
              <a:rPr lang="en-US" altLang="zh-CN" sz="3200" b="1" dirty="0" smtClean="0"/>
              <a:t>                  </a:t>
            </a:r>
            <a:r>
              <a:rPr lang="zh-CN" altLang="en-US" sz="2800" b="1" dirty="0" smtClean="0"/>
              <a:t>（</a:t>
            </a:r>
            <a:r>
              <a:rPr lang="en-US" altLang="zh-CN" sz="2800" b="1" dirty="0"/>
              <a:t>《〈</a:t>
            </a:r>
            <a:r>
              <a:rPr lang="zh-CN" altLang="en-US" sz="2800" b="1" dirty="0"/>
              <a:t>黄花冈七十二烈士事略</a:t>
            </a:r>
            <a:r>
              <a:rPr lang="en-US" altLang="zh-CN" sz="2800" b="1" dirty="0"/>
              <a:t>〉</a:t>
            </a:r>
            <a:r>
              <a:rPr lang="zh-CN" altLang="en-US" sz="2800" b="1" dirty="0"/>
              <a:t>序</a:t>
            </a:r>
            <a:r>
              <a:rPr lang="en-US" altLang="zh-CN" sz="2800" b="1" dirty="0"/>
              <a:t>》</a:t>
            </a:r>
            <a:r>
              <a:rPr lang="en-US" altLang="zh-CN" sz="3200" b="1" dirty="0"/>
              <a:t/>
            </a:r>
            <a:br>
              <a:rPr lang="en-US" altLang="zh-CN" sz="3200" b="1" dirty="0"/>
            </a:br>
            <a:r>
              <a:rPr lang="zh-CN" altLang="en-US" sz="3200" b="1" dirty="0"/>
              <a:t>　　</a:t>
            </a:r>
            <a:endParaRPr lang="en-US" altLang="zh-CN" sz="3200" b="1" dirty="0" smtClean="0"/>
          </a:p>
          <a:p>
            <a:r>
              <a:rPr lang="zh-CN" altLang="en-US" sz="3200" b="1" dirty="0" smtClean="0"/>
              <a:t>惊</a:t>
            </a:r>
            <a:r>
              <a:rPr lang="zh-CN" altLang="en-US" sz="3200" b="1" dirty="0"/>
              <a:t>：使</a:t>
            </a:r>
            <a:r>
              <a:rPr lang="en-US" altLang="zh-CN" sz="3200" b="1" dirty="0"/>
              <a:t>……</a:t>
            </a:r>
            <a:r>
              <a:rPr lang="zh-CN" altLang="en-US" sz="3200" b="1" dirty="0"/>
              <a:t>震惊。</a:t>
            </a:r>
            <a:r>
              <a:rPr lang="en-US" sz="3200" b="1" dirty="0"/>
              <a:t>      </a:t>
            </a:r>
            <a:r>
              <a:rPr lang="zh-CN" altLang="en-US" sz="3200" b="1" dirty="0" smtClean="0"/>
              <a:t>泣</a:t>
            </a:r>
            <a:r>
              <a:rPr lang="zh-CN" altLang="en-US" sz="3200" b="1" dirty="0"/>
              <a:t>：使</a:t>
            </a:r>
            <a:r>
              <a:rPr lang="en-US" altLang="zh-CN" sz="3200" b="1" dirty="0"/>
              <a:t>……</a:t>
            </a:r>
            <a:r>
              <a:rPr lang="zh-CN" altLang="en-US" sz="3200" b="1" dirty="0"/>
              <a:t>悲泣</a:t>
            </a:r>
            <a:r>
              <a:rPr lang="en-US" sz="3200" b="1" dirty="0">
                <a:solidFill>
                  <a:srgbClr val="000000"/>
                </a:solidFill>
              </a:rPr>
              <a:t/>
            </a:r>
            <a:br>
              <a:rPr lang="en-US" sz="3200" b="1" dirty="0">
                <a:solidFill>
                  <a:srgbClr val="000000"/>
                </a:solidFill>
              </a:rPr>
            </a:br>
            <a:r>
              <a:rPr lang="zh-CN" altLang="en-US" sz="3200" b="1" dirty="0">
                <a:solidFill>
                  <a:srgbClr val="000000"/>
                </a:solidFill>
              </a:rPr>
              <a:t>　　</a:t>
            </a:r>
            <a:r>
              <a:rPr lang="en-US" sz="3200" b="1" dirty="0">
                <a:solidFill>
                  <a:srgbClr val="000000"/>
                </a:solidFill>
              </a:rPr>
              <a:t/>
            </a:r>
            <a:br>
              <a:rPr lang="en-US" sz="3200" b="1" dirty="0">
                <a:solidFill>
                  <a:srgbClr val="000000"/>
                </a:solidFill>
              </a:rPr>
            </a:br>
            <a:r>
              <a:rPr lang="zh-CN" altLang="en-US" sz="3200" b="1" dirty="0">
                <a:solidFill>
                  <a:srgbClr val="000000"/>
                </a:solidFill>
              </a:rPr>
              <a:t>　　</a:t>
            </a:r>
            <a:r>
              <a:rPr lang="en-US" sz="3200" b="1" dirty="0">
                <a:solidFill>
                  <a:srgbClr val="000000"/>
                </a:solidFill>
              </a:rPr>
              <a:t/>
            </a:r>
            <a:br>
              <a:rPr lang="en-US" sz="3200" b="1" dirty="0">
                <a:solidFill>
                  <a:srgbClr val="000000"/>
                </a:solidFill>
              </a:rPr>
            </a:br>
            <a:endParaRPr lang="zh-CN" altLang="en-US" sz="3200" b="1"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554">
                                            <p:txEl>
                                              <p:pRg st="5" end="5"/>
                                            </p:txEl>
                                          </p:spTgt>
                                        </p:tgtEl>
                                        <p:attrNameLst>
                                          <p:attrName>style.visibility</p:attrName>
                                        </p:attrNameLst>
                                      </p:cBhvr>
                                      <p:to>
                                        <p:strVal val="visible"/>
                                      </p:to>
                                    </p:set>
                                    <p:animEffect transition="in" filter="fade">
                                      <p:cBhvr>
                                        <p:cTn id="7" dur="2000"/>
                                        <p:tgtEl>
                                          <p:spTgt spid="2355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5720" y="285728"/>
            <a:ext cx="8001056" cy="5570756"/>
          </a:xfrm>
          <a:prstGeom prst="rect">
            <a:avLst/>
          </a:prstGeom>
        </p:spPr>
        <p:txBody>
          <a:bodyPr wrap="square">
            <a:spAutoFit/>
          </a:bodyPr>
          <a:lstStyle/>
          <a:p>
            <a:r>
              <a:rPr lang="en-US" altLang="zh-CN" sz="3600" b="1" dirty="0" smtClean="0">
                <a:solidFill>
                  <a:srgbClr val="0070C0"/>
                </a:solidFill>
              </a:rPr>
              <a:t>2</a:t>
            </a:r>
            <a:r>
              <a:rPr lang="zh-CN" altLang="en-US" sz="3600" b="1" dirty="0" smtClean="0">
                <a:solidFill>
                  <a:srgbClr val="0070C0"/>
                </a:solidFill>
              </a:rPr>
              <a:t>、</a:t>
            </a:r>
            <a:r>
              <a:rPr lang="zh-CN" altLang="en-US" sz="3600" b="1" dirty="0" smtClean="0">
                <a:solidFill>
                  <a:srgbClr val="0070C0"/>
                </a:solidFill>
              </a:rPr>
              <a:t>名词使动用法</a:t>
            </a:r>
            <a:r>
              <a:rPr lang="en-US" altLang="zh-CN" sz="3200" b="1" dirty="0" smtClean="0">
                <a:solidFill>
                  <a:srgbClr val="000000"/>
                </a:solidFill>
              </a:rPr>
              <a:t/>
            </a:r>
            <a:br>
              <a:rPr lang="en-US" altLang="zh-CN" sz="3200" b="1" dirty="0" smtClean="0">
                <a:solidFill>
                  <a:srgbClr val="000000"/>
                </a:solidFill>
              </a:rPr>
            </a:br>
            <a:r>
              <a:rPr lang="zh-CN" altLang="en-US" sz="3200" b="1" dirty="0" smtClean="0">
                <a:solidFill>
                  <a:srgbClr val="000000"/>
                </a:solidFill>
              </a:rPr>
              <a:t>　　</a:t>
            </a:r>
            <a:endParaRPr lang="en-US" altLang="zh-CN" sz="3200" b="1" dirty="0" smtClean="0">
              <a:solidFill>
                <a:srgbClr val="000000"/>
              </a:solidFill>
            </a:endParaRPr>
          </a:p>
          <a:p>
            <a:r>
              <a:rPr lang="zh-CN" altLang="en-US" sz="3200" b="1" dirty="0" smtClean="0">
                <a:solidFill>
                  <a:srgbClr val="000000"/>
                </a:solidFill>
              </a:rPr>
              <a:t>        名</a:t>
            </a:r>
            <a:r>
              <a:rPr lang="zh-CN" altLang="en-US" sz="3200" b="1" dirty="0" smtClean="0">
                <a:solidFill>
                  <a:srgbClr val="000000"/>
                </a:solidFill>
              </a:rPr>
              <a:t>词用作使动词，是指这个名词带了宾语，并且使宾语所代表的人或事物变成这个名词所代表的人或事物。翻译时要采用兼语式的</a:t>
            </a:r>
            <a:r>
              <a:rPr lang="en-US" altLang="zh-CN" sz="3200" b="1" dirty="0" smtClean="0">
                <a:solidFill>
                  <a:srgbClr val="000000"/>
                </a:solidFill>
              </a:rPr>
              <a:t/>
            </a:r>
            <a:br>
              <a:rPr lang="en-US" altLang="zh-CN" sz="3200" b="1" dirty="0" smtClean="0">
                <a:solidFill>
                  <a:srgbClr val="000000"/>
                </a:solidFill>
              </a:rPr>
            </a:br>
            <a:endParaRPr lang="en-US" altLang="zh-CN" sz="3200" b="1" dirty="0" smtClean="0">
              <a:solidFill>
                <a:srgbClr val="000000"/>
              </a:solidFill>
            </a:endParaRPr>
          </a:p>
          <a:p>
            <a:r>
              <a:rPr lang="zh-CN" altLang="en-US" sz="3200" b="1" dirty="0" smtClean="0"/>
              <a:t>例</a:t>
            </a:r>
            <a:r>
              <a:rPr lang="zh-CN" altLang="en-US" sz="3200" b="1" dirty="0" smtClean="0"/>
              <a:t>：先破秦入咸阳者</a:t>
            </a:r>
            <a:r>
              <a:rPr lang="zh-CN" altLang="en-US" sz="3200" b="1" dirty="0" smtClean="0">
                <a:solidFill>
                  <a:srgbClr val="FF0000"/>
                </a:solidFill>
              </a:rPr>
              <a:t>王</a:t>
            </a:r>
            <a:r>
              <a:rPr lang="zh-CN" altLang="en-US" sz="3200" b="1" dirty="0" smtClean="0"/>
              <a:t>之。（</a:t>
            </a:r>
            <a:r>
              <a:rPr lang="en-US" altLang="zh-CN" sz="3200" b="1" dirty="0" smtClean="0"/>
              <a:t>《</a:t>
            </a:r>
            <a:r>
              <a:rPr lang="zh-CN" altLang="en-US" sz="3200" b="1" dirty="0" smtClean="0"/>
              <a:t>鸿门</a:t>
            </a:r>
            <a:r>
              <a:rPr lang="zh-CN" altLang="en-US" sz="3200" b="1" dirty="0" smtClean="0">
                <a:solidFill>
                  <a:srgbClr val="000000"/>
                </a:solidFill>
              </a:rPr>
              <a:t>宴</a:t>
            </a:r>
            <a:r>
              <a:rPr lang="en-US" altLang="zh-CN" sz="3200" b="1" dirty="0" smtClean="0">
                <a:solidFill>
                  <a:srgbClr val="000000"/>
                </a:solidFill>
              </a:rPr>
              <a:t>》</a:t>
            </a:r>
            <a:r>
              <a:rPr lang="zh-CN" altLang="en-US" sz="3200" b="1" dirty="0" smtClean="0">
                <a:solidFill>
                  <a:srgbClr val="000000"/>
                </a:solidFill>
              </a:rPr>
              <a:t>）</a:t>
            </a:r>
            <a:r>
              <a:rPr lang="en-US" altLang="zh-CN" sz="3200" b="1" dirty="0" smtClean="0">
                <a:solidFill>
                  <a:srgbClr val="000000"/>
                </a:solidFill>
              </a:rPr>
              <a:t/>
            </a:r>
            <a:br>
              <a:rPr lang="en-US" altLang="zh-CN" sz="3200" b="1" dirty="0" smtClean="0">
                <a:solidFill>
                  <a:srgbClr val="000000"/>
                </a:solidFill>
              </a:rPr>
            </a:br>
            <a:r>
              <a:rPr lang="zh-CN" altLang="en-US" sz="3200" b="1" dirty="0" smtClean="0">
                <a:solidFill>
                  <a:srgbClr val="000000"/>
                </a:solidFill>
              </a:rPr>
              <a:t>　　</a:t>
            </a:r>
            <a:endParaRPr lang="en-US" altLang="zh-CN" sz="3200" b="1" dirty="0" smtClean="0">
              <a:solidFill>
                <a:srgbClr val="000000"/>
              </a:solidFill>
            </a:endParaRPr>
          </a:p>
          <a:p>
            <a:r>
              <a:rPr lang="zh-CN" altLang="en-US" sz="3200" b="1" dirty="0" smtClean="0">
                <a:solidFill>
                  <a:srgbClr val="000000"/>
                </a:solidFill>
              </a:rPr>
              <a:t>王</a:t>
            </a:r>
            <a:r>
              <a:rPr lang="zh-CN" altLang="en-US" sz="3200" b="1" dirty="0" smtClean="0">
                <a:solidFill>
                  <a:srgbClr val="000000"/>
                </a:solidFill>
              </a:rPr>
              <a:t>：使</a:t>
            </a:r>
            <a:r>
              <a:rPr lang="en-US" altLang="zh-CN" sz="3200" b="1" dirty="0" smtClean="0">
                <a:solidFill>
                  <a:srgbClr val="000000"/>
                </a:solidFill>
              </a:rPr>
              <a:t>……</a:t>
            </a:r>
            <a:r>
              <a:rPr lang="zh-CN" altLang="en-US" sz="3200" b="1" dirty="0" smtClean="0">
                <a:solidFill>
                  <a:srgbClr val="000000"/>
                </a:solidFill>
              </a:rPr>
              <a:t>为王。在古汉语里，名词用作使动词比较少见。</a:t>
            </a:r>
            <a:r>
              <a:rPr lang="en-US" altLang="zh-CN" sz="3200" b="1" dirty="0" smtClean="0">
                <a:solidFill>
                  <a:srgbClr val="000000"/>
                </a:solidFill>
              </a:rPr>
              <a:t>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2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0034" y="714356"/>
            <a:ext cx="8286808" cy="4708981"/>
          </a:xfrm>
          <a:prstGeom prst="rect">
            <a:avLst/>
          </a:prstGeom>
        </p:spPr>
        <p:txBody>
          <a:bodyPr wrap="square">
            <a:spAutoFit/>
          </a:bodyPr>
          <a:lstStyle/>
          <a:p>
            <a:r>
              <a:rPr lang="en-US" altLang="zh-CN" sz="3600" b="1" dirty="0" smtClean="0">
                <a:solidFill>
                  <a:srgbClr val="0070C0"/>
                </a:solidFill>
              </a:rPr>
              <a:t>3</a:t>
            </a:r>
            <a:r>
              <a:rPr lang="zh-CN" altLang="en-US" sz="3600" b="1" dirty="0" smtClean="0">
                <a:solidFill>
                  <a:srgbClr val="0070C0"/>
                </a:solidFill>
              </a:rPr>
              <a:t>、</a:t>
            </a:r>
            <a:r>
              <a:rPr lang="zh-CN" altLang="en-US" sz="3600" b="1" dirty="0" smtClean="0">
                <a:solidFill>
                  <a:srgbClr val="0070C0"/>
                </a:solidFill>
              </a:rPr>
              <a:t>形容词使动用</a:t>
            </a:r>
            <a:r>
              <a:rPr lang="zh-CN" altLang="en-US" sz="3600" b="1" dirty="0" smtClean="0">
                <a:solidFill>
                  <a:srgbClr val="0070C0"/>
                </a:solidFill>
              </a:rPr>
              <a:t>法</a:t>
            </a:r>
            <a:endParaRPr lang="en-US" altLang="zh-CN" sz="3600" b="1" dirty="0" smtClean="0">
              <a:solidFill>
                <a:srgbClr val="0070C0"/>
              </a:solidFill>
            </a:endParaRPr>
          </a:p>
          <a:p>
            <a:endParaRPr lang="en-US" altLang="zh-CN" sz="3600" b="1" dirty="0" smtClean="0">
              <a:solidFill>
                <a:srgbClr val="FF0000"/>
              </a:solidFill>
            </a:endParaRPr>
          </a:p>
          <a:p>
            <a:r>
              <a:rPr lang="zh-CN" altLang="en-US" sz="3600" b="1" dirty="0" smtClean="0">
                <a:solidFill>
                  <a:srgbClr val="000000"/>
                </a:solidFill>
              </a:rPr>
              <a:t>　</a:t>
            </a:r>
            <a:r>
              <a:rPr lang="zh-CN" altLang="en-US" sz="3600" b="1" dirty="0" smtClean="0">
                <a:solidFill>
                  <a:srgbClr val="000000"/>
                </a:solidFill>
              </a:rPr>
              <a:t>   </a:t>
            </a:r>
            <a:r>
              <a:rPr lang="zh-CN" altLang="en-US" sz="3200" b="1" dirty="0" smtClean="0">
                <a:solidFill>
                  <a:srgbClr val="000000"/>
                </a:solidFill>
              </a:rPr>
              <a:t>形</a:t>
            </a:r>
            <a:r>
              <a:rPr lang="zh-CN" altLang="en-US" sz="3200" b="1" dirty="0" smtClean="0">
                <a:solidFill>
                  <a:srgbClr val="000000"/>
                </a:solidFill>
              </a:rPr>
              <a:t>容词带上宾语以后，如果使得宾语具有这个形容词的性质和状态，那么这个形容词则活用为使动词。</a:t>
            </a:r>
            <a:r>
              <a:rPr lang="en-US" altLang="zh-CN" sz="3200" b="1" dirty="0" smtClean="0">
                <a:solidFill>
                  <a:srgbClr val="000000"/>
                </a:solidFill>
              </a:rPr>
              <a:t/>
            </a:r>
            <a:br>
              <a:rPr lang="en-US" altLang="zh-CN" sz="3200" b="1" dirty="0" smtClean="0">
                <a:solidFill>
                  <a:srgbClr val="000000"/>
                </a:solidFill>
              </a:rPr>
            </a:br>
            <a:endParaRPr lang="en-US" altLang="zh-CN" sz="3200" b="1" dirty="0" smtClean="0">
              <a:solidFill>
                <a:srgbClr val="000000"/>
              </a:solidFill>
            </a:endParaRPr>
          </a:p>
          <a:p>
            <a:r>
              <a:rPr lang="zh-CN" altLang="en-US" sz="3200" b="1" dirty="0" smtClean="0"/>
              <a:t>例</a:t>
            </a:r>
            <a:r>
              <a:rPr lang="zh-CN" altLang="en-US" sz="3200" b="1" dirty="0" smtClean="0"/>
              <a:t>：</a:t>
            </a:r>
            <a:r>
              <a:rPr lang="zh-CN" altLang="en-US" sz="3200" b="1" dirty="0" smtClean="0">
                <a:solidFill>
                  <a:srgbClr val="FF0000"/>
                </a:solidFill>
              </a:rPr>
              <a:t>凄</a:t>
            </a:r>
            <a:r>
              <a:rPr lang="zh-CN" altLang="en-US" sz="3200" b="1" dirty="0" smtClean="0"/>
              <a:t>神</a:t>
            </a:r>
            <a:r>
              <a:rPr lang="zh-CN" altLang="en-US" sz="3200" b="1" dirty="0" smtClean="0">
                <a:solidFill>
                  <a:srgbClr val="FF0000"/>
                </a:solidFill>
              </a:rPr>
              <a:t>寒</a:t>
            </a:r>
            <a:r>
              <a:rPr lang="zh-CN" altLang="en-US" sz="3200" b="1" dirty="0" smtClean="0"/>
              <a:t>骨，悄怆幽邃。（</a:t>
            </a:r>
            <a:r>
              <a:rPr lang="en-US" altLang="zh-CN" sz="3200" b="1" dirty="0" smtClean="0">
                <a:solidFill>
                  <a:srgbClr val="000000"/>
                </a:solidFill>
              </a:rPr>
              <a:t>《</a:t>
            </a:r>
            <a:r>
              <a:rPr lang="zh-CN" altLang="en-US" sz="3200" b="1" dirty="0" smtClean="0">
                <a:solidFill>
                  <a:srgbClr val="000000"/>
                </a:solidFill>
              </a:rPr>
              <a:t>小石潭记</a:t>
            </a:r>
            <a:r>
              <a:rPr lang="en-US" altLang="zh-CN" sz="3200" b="1" dirty="0" smtClean="0">
                <a:solidFill>
                  <a:srgbClr val="000000"/>
                </a:solidFill>
              </a:rPr>
              <a:t>》</a:t>
            </a:r>
            <a:r>
              <a:rPr lang="zh-CN" altLang="en-US" sz="3200" b="1" dirty="0" smtClean="0">
                <a:solidFill>
                  <a:srgbClr val="000000"/>
                </a:solidFill>
              </a:rPr>
              <a:t>）</a:t>
            </a:r>
            <a:r>
              <a:rPr lang="en-US" altLang="zh-CN" sz="3200" b="1" dirty="0" smtClean="0">
                <a:solidFill>
                  <a:srgbClr val="000000"/>
                </a:solidFill>
              </a:rPr>
              <a:t/>
            </a:r>
            <a:br>
              <a:rPr lang="en-US" altLang="zh-CN" sz="3200" b="1" dirty="0" smtClean="0">
                <a:solidFill>
                  <a:srgbClr val="000000"/>
                </a:solidFill>
              </a:rPr>
            </a:br>
            <a:r>
              <a:rPr lang="zh-CN" altLang="en-US" sz="3200" b="1" dirty="0" smtClean="0">
                <a:solidFill>
                  <a:srgbClr val="000000"/>
                </a:solidFill>
              </a:rPr>
              <a:t>　</a:t>
            </a:r>
            <a:endParaRPr lang="en-US" altLang="zh-CN" sz="3200" b="1" dirty="0" smtClean="0">
              <a:solidFill>
                <a:srgbClr val="000000"/>
              </a:solidFill>
            </a:endParaRPr>
          </a:p>
          <a:p>
            <a:r>
              <a:rPr lang="zh-CN" altLang="en-US" sz="3200" b="1" dirty="0" smtClean="0">
                <a:solidFill>
                  <a:srgbClr val="000000"/>
                </a:solidFill>
              </a:rPr>
              <a:t>　</a:t>
            </a:r>
            <a:r>
              <a:rPr lang="zh-CN" altLang="en-US" sz="3200" b="1" dirty="0" smtClean="0">
                <a:solidFill>
                  <a:srgbClr val="000000"/>
                </a:solidFill>
              </a:rPr>
              <a:t>     凄</a:t>
            </a:r>
            <a:r>
              <a:rPr lang="zh-CN" altLang="en-US" sz="3200" b="1" dirty="0" smtClean="0">
                <a:solidFill>
                  <a:srgbClr val="000000"/>
                </a:solidFill>
              </a:rPr>
              <a:t>、寒：使神骨凄寒。</a:t>
            </a:r>
            <a:r>
              <a:rPr lang="en-US" altLang="zh-CN" sz="3200" b="1" dirty="0" smtClean="0">
                <a:solidFill>
                  <a:srgbClr val="000000"/>
                </a:solidFill>
              </a:rPr>
              <a:t>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fade">
                                      <p:cBhvr>
                                        <p:cTn id="7"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凸显">
  <a:themeElements>
    <a:clrScheme name="凸显">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凸显">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凸显">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10</TotalTime>
  <Words>91</Words>
  <Application>Microsoft Office PowerPoint</Application>
  <PresentationFormat>全屏显示(4:3)</PresentationFormat>
  <Paragraphs>32</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凸显</vt:lpstr>
      <vt:lpstr>幻灯片 1</vt:lpstr>
      <vt:lpstr>幻灯片 2</vt:lpstr>
      <vt:lpstr>幻灯片 3</vt:lpstr>
      <vt:lpstr>幻灯片 4</vt:lpstr>
      <vt:lpstr>幻灯片 5</vt:lpstr>
      <vt:lpstr>幻灯片 6</vt:lpstr>
      <vt:lpstr>幻灯片 7</vt:lpstr>
      <vt:lpstr>幻灯片 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lenovo</dc:creator>
  <cp:lastModifiedBy>lenovo</cp:lastModifiedBy>
  <cp:revision>4</cp:revision>
  <dcterms:created xsi:type="dcterms:W3CDTF">2014-01-28T01:25:28Z</dcterms:created>
  <dcterms:modified xsi:type="dcterms:W3CDTF">2014-01-28T01:40:20Z</dcterms:modified>
</cp:coreProperties>
</file>