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EF4FF-92E2-4C2D-A643-CDFB02298E02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CB9AE-1A3D-4F06-AA42-C9AA7ACE19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A71027456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讨论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、根据课文内容，请同学们小组讨论作者每一次欣赏繁星时的内心感受？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34" y="2428868"/>
          <a:ext cx="8001056" cy="4143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928694"/>
                <a:gridCol w="2357454"/>
                <a:gridCol w="1928826"/>
                <a:gridCol w="1857388"/>
              </a:tblGrid>
              <a:tr h="6436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时间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地点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观察景物特点</a:t>
                      </a:r>
                      <a:endParaRPr lang="zh-CN" altLang="en-US" sz="2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感受</a:t>
                      </a:r>
                      <a:endParaRPr lang="zh-CN" alt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658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658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00034" y="3143248"/>
          <a:ext cx="928694" cy="3499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</a:tblGrid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</a:rPr>
                        <a:t>从前</a:t>
                      </a:r>
                      <a:endParaRPr lang="zh-CN" alt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</a:rPr>
                        <a:t>三年前</a:t>
                      </a:r>
                      <a:endParaRPr lang="zh-CN" alt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</a:rPr>
                        <a:t>如今</a:t>
                      </a:r>
                      <a:endParaRPr lang="zh-CN" altLang="en-US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500166" y="3143248"/>
          <a:ext cx="785850" cy="3499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50"/>
              </a:tblGrid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002060"/>
                          </a:solidFill>
                        </a:rPr>
                        <a:t>家乡</a:t>
                      </a:r>
                      <a:endParaRPr lang="zh-CN" altLang="en-US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002060"/>
                          </a:solidFill>
                        </a:rPr>
                        <a:t>南京</a:t>
                      </a:r>
                      <a:endParaRPr lang="zh-CN" altLang="en-US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002060"/>
                          </a:solidFill>
                        </a:rPr>
                        <a:t>海上</a:t>
                      </a:r>
                      <a:endParaRPr lang="zh-CN" altLang="en-US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357422" y="3071810"/>
          <a:ext cx="2357454" cy="3499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</a:tblGrid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密密麻麻</a:t>
                      </a:r>
                      <a:endParaRPr lang="zh-CN" altLang="en-US" sz="2800" dirty="0"/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群星密布</a:t>
                      </a:r>
                      <a:endParaRPr lang="zh-CN" altLang="en-US" sz="2800" dirty="0"/>
                    </a:p>
                  </a:txBody>
                  <a:tcPr/>
                </a:tc>
              </a:tr>
              <a:tr h="11665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半明半昧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714876" y="3071810"/>
          <a:ext cx="1857388" cy="3499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92D050"/>
                          </a:solidFill>
                        </a:rPr>
                        <a:t>甜蜜温馨</a:t>
                      </a:r>
                      <a:endParaRPr lang="zh-CN" altLang="en-US" sz="32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92D050"/>
                          </a:solidFill>
                        </a:rPr>
                        <a:t>亲密投机</a:t>
                      </a:r>
                      <a:endParaRPr lang="zh-CN" altLang="en-US" sz="32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92D050"/>
                          </a:solidFill>
                        </a:rPr>
                        <a:t>惬意信赖</a:t>
                      </a:r>
                      <a:endParaRPr lang="zh-CN" altLang="en-US" sz="3200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643702" y="3143248"/>
          <a:ext cx="1857388" cy="3499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3300"/>
                          </a:solidFill>
                        </a:rPr>
                        <a:t>依恋之情</a:t>
                      </a:r>
                      <a:endParaRPr lang="zh-CN" altLang="en-US" sz="3200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3300"/>
                          </a:solidFill>
                        </a:rPr>
                        <a:t>伙伴之情</a:t>
                      </a:r>
                      <a:endParaRPr lang="zh-CN" altLang="en-US" sz="3200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6589">
                <a:tc>
                  <a:txBody>
                    <a:bodyPr/>
                    <a:lstStyle/>
                    <a:p>
                      <a:r>
                        <a:rPr lang="zh-CN" altLang="en-US" sz="3200" dirty="0" smtClean="0">
                          <a:solidFill>
                            <a:srgbClr val="FF3300"/>
                          </a:solidFill>
                        </a:rPr>
                        <a:t>知心之情</a:t>
                      </a:r>
                      <a:endParaRPr lang="zh-CN" altLang="en-US" sz="3200" dirty="0">
                        <a:solidFill>
                          <a:srgbClr val="FF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、为什么在作者心中星星、星空仿佛有生命似的，体现了作者怎样的感情？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57224" y="2828836"/>
            <a:ext cx="7643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作者热爱星空，热爱大自然，在他的心目中，繁星是母亲，是朋友，繁星象征着光明，在星空下，他感觉温馨，甜蜜，惬意，所以星星、星空仿佛有生命似的。</a:t>
            </a:r>
            <a:endParaRPr lang="en-US" altLang="zh-CN" sz="3200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5072074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</a:rPr>
              <a:t>体现作者对大自然的热爱，对美好生活的向往。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研究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作者在文章写作上的特色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16883" y="2571744"/>
            <a:ext cx="61125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、由实到虚，观景生情</a:t>
            </a:r>
            <a:endParaRPr lang="en-US" altLang="zh-CN" sz="4400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5284" y="4429132"/>
            <a:ext cx="7625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</a:rPr>
              <a:t>、运用比喻、拟人、排比等修辞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463" y="3506932"/>
            <a:ext cx="30091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</a:rPr>
              <a:t>、点面结合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/>
              <a:t>1</a:t>
            </a:r>
            <a:r>
              <a:rPr lang="zh-CN" altLang="en-US" sz="4000" dirty="0" smtClean="0"/>
              <a:t>、字音</a:t>
            </a:r>
            <a:endParaRPr lang="en-US" altLang="zh-CN" sz="4000" dirty="0" smtClean="0"/>
          </a:p>
          <a:p>
            <a:pPr>
              <a:buNone/>
            </a:pPr>
            <a:r>
              <a:rPr lang="zh-CN" altLang="en-US" sz="4000" dirty="0" smtClean="0"/>
              <a:t>        半明半</a:t>
            </a:r>
            <a:r>
              <a:rPr lang="zh-CN" altLang="en-US" sz="4000" u="sng" dirty="0" smtClean="0"/>
              <a:t>昧（      ）</a:t>
            </a:r>
            <a:r>
              <a:rPr lang="zh-CN" altLang="en-US" sz="4000" dirty="0" smtClean="0"/>
              <a:t>  </a:t>
            </a:r>
            <a:r>
              <a:rPr lang="zh-CN" altLang="en-US" sz="4000" u="sng" dirty="0" smtClean="0"/>
              <a:t>霎（       ）</a:t>
            </a:r>
            <a:r>
              <a:rPr lang="zh-CN" altLang="en-US" sz="4000" dirty="0" smtClean="0"/>
              <a:t>眼</a:t>
            </a:r>
            <a:endParaRPr lang="en-US" altLang="zh-CN" sz="4000" u="sng" dirty="0" smtClean="0"/>
          </a:p>
          <a:p>
            <a:pPr>
              <a:buNone/>
            </a:pPr>
            <a:r>
              <a:rPr lang="en-US" altLang="zh-CN" sz="4000" dirty="0" smtClean="0"/>
              <a:t>2</a:t>
            </a:r>
            <a:r>
              <a:rPr lang="zh-CN" altLang="en-US" sz="4000" dirty="0" smtClean="0"/>
              <a:t>、巴金写了几次观察星空？按照什么顺序安排的？</a:t>
            </a:r>
            <a:endParaRPr lang="en-US" altLang="zh-CN" sz="4000" dirty="0" smtClean="0"/>
          </a:p>
          <a:p>
            <a:pPr>
              <a:buNone/>
            </a:pPr>
            <a:r>
              <a:rPr lang="en-US" altLang="zh-CN" sz="4000" dirty="0" smtClean="0"/>
              <a:t>3</a:t>
            </a:r>
            <a:r>
              <a:rPr lang="zh-CN" altLang="en-US" sz="4000" dirty="0" smtClean="0"/>
              <a:t>、找出文中运用比喻，拟人，排比的句子。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5786" y="2357431"/>
            <a:ext cx="8358214" cy="35719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15000" dirty="0" smtClean="0">
                <a:solidFill>
                  <a:srgbClr val="FF3300"/>
                </a:solidFill>
                <a:ea typeface="华文琥珀" pitchFamily="2" charset="-122"/>
              </a:rPr>
              <a:t>谢谢指导</a:t>
            </a:r>
            <a:endParaRPr lang="zh-CN" altLang="en-US" sz="15000" dirty="0">
              <a:solidFill>
                <a:srgbClr val="FF3300"/>
              </a:solidFill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0825936544647514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ggYG1XZZNmAbTZPAACBCa4QUIg626_C_350_2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0929" y="0"/>
            <a:ext cx="9174929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7290" y="5300505"/>
            <a:ext cx="69294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</a:rPr>
              <a:t>激动        自豪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t015efc61225f6788c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43380"/>
            <a:ext cx="8229600" cy="1285884"/>
          </a:xfrm>
        </p:spPr>
        <p:txBody>
          <a:bodyPr>
            <a:normAutofit/>
          </a:bodyPr>
          <a:lstStyle/>
          <a:p>
            <a:endParaRPr lang="zh-CN" altLang="en-US" sz="7200" dirty="0">
              <a:solidFill>
                <a:srgbClr val="00B05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3108" y="5429264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</a:rPr>
              <a:t>清幽舒适</a:t>
            </a:r>
            <a:endParaRPr lang="zh-CN" alt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72045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-714412" y="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zh-CN" altLang="en-US" sz="20000" dirty="0">
              <a:solidFill>
                <a:schemeClr val="bg1">
                  <a:lumMod val="85000"/>
                </a:schemeClr>
              </a:solidFill>
              <a:ea typeface="华文彩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1604" y="1000108"/>
            <a:ext cx="62151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0000" dirty="0" smtClean="0">
                <a:solidFill>
                  <a:schemeClr val="bg1">
                    <a:lumMod val="85000"/>
                  </a:schemeClr>
                </a:solidFill>
                <a:ea typeface="华文彩云" pitchFamily="2" charset="-122"/>
              </a:rPr>
              <a:t>繁星</a:t>
            </a:r>
            <a:endParaRPr lang="zh-CN" altLang="en-US" sz="20000" dirty="0">
              <a:solidFill>
                <a:schemeClr val="bg1">
                  <a:lumMod val="85000"/>
                </a:schemeClr>
              </a:solidFill>
              <a:ea typeface="华文彩云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9520" y="4857760"/>
            <a:ext cx="14205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C000"/>
                </a:solidFill>
              </a:rPr>
              <a:t>巴   金</a:t>
            </a:r>
            <a:endParaRPr lang="zh-CN" altLang="en-US" sz="3600" dirty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4800" dirty="0" smtClean="0"/>
              <a:t>1</a:t>
            </a:r>
            <a:r>
              <a:rPr lang="zh-CN" altLang="en-US" sz="4800" dirty="0" smtClean="0"/>
              <a:t>、正确认读书写课文中的生字词</a:t>
            </a:r>
            <a:endParaRPr lang="en-US" altLang="zh-CN" sz="4800" dirty="0" smtClean="0"/>
          </a:p>
          <a:p>
            <a:r>
              <a:rPr lang="en-US" altLang="zh-CN" sz="4800" dirty="0" smtClean="0"/>
              <a:t>2</a:t>
            </a:r>
            <a:r>
              <a:rPr lang="zh-CN" altLang="en-US" sz="4800" dirty="0" smtClean="0"/>
              <a:t>、在阅读中体会作者在文章中寄予的情感</a:t>
            </a:r>
            <a:endParaRPr lang="en-US" altLang="zh-CN" sz="4800" dirty="0" smtClean="0"/>
          </a:p>
          <a:p>
            <a:r>
              <a:rPr lang="en-US" altLang="zh-CN" sz="4800" dirty="0" smtClean="0"/>
              <a:t>3</a:t>
            </a:r>
            <a:r>
              <a:rPr lang="zh-CN" altLang="en-US" sz="4800" dirty="0" smtClean="0"/>
              <a:t>、讨论学习作者在写作上的特色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巴金，原名李尧棠，字芾甘。四川人，现代小说家，散文家，</a:t>
            </a:r>
          </a:p>
          <a:p>
            <a:r>
              <a:rPr lang="zh-CN" altLang="en-US" dirty="0" smtClean="0"/>
              <a:t>主要作品：激流三部曲（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家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春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字音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半明半（          ）</a:t>
            </a:r>
            <a:r>
              <a:rPr lang="en-US" altLang="zh-CN" sz="4800" dirty="0" err="1" smtClean="0"/>
              <a:t>mèi</a:t>
            </a:r>
            <a:endParaRPr lang="en-US" altLang="zh-CN" sz="4800" dirty="0" smtClean="0"/>
          </a:p>
          <a:p>
            <a:r>
              <a:rPr lang="en-US" altLang="zh-CN" sz="4800" dirty="0" err="1" smtClean="0"/>
              <a:t>Shà</a:t>
            </a:r>
            <a:r>
              <a:rPr lang="zh-CN" altLang="en-US" sz="4800" dirty="0" smtClean="0"/>
              <a:t>（              ）眼</a:t>
            </a:r>
            <a:endParaRPr lang="en-US" altLang="zh-CN" sz="4800" dirty="0" smtClean="0"/>
          </a:p>
          <a:p>
            <a:r>
              <a:rPr lang="zh-CN" altLang="en-US" sz="4800" dirty="0" smtClean="0"/>
              <a:t>纳（       </a:t>
            </a:r>
            <a:r>
              <a:rPr lang="zh-CN" altLang="en-US" sz="4800" dirty="0" smtClean="0">
                <a:solidFill>
                  <a:srgbClr val="FF0000"/>
                </a:solidFill>
              </a:rPr>
              <a:t>   </a:t>
            </a:r>
            <a:r>
              <a:rPr lang="zh-CN" altLang="en-US" sz="4800" dirty="0" smtClean="0"/>
              <a:t>       ）凉</a:t>
            </a:r>
            <a:endParaRPr lang="en-US" altLang="zh-CN" sz="4800" dirty="0" smtClean="0"/>
          </a:p>
          <a:p>
            <a:r>
              <a:rPr lang="zh-CN" altLang="en-US" sz="4800" dirty="0" smtClean="0"/>
              <a:t>仿佛（               ）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r>
              <a:rPr lang="zh-CN" altLang="en-US" sz="4800" dirty="0" smtClean="0"/>
              <a:t>摇摇欲坠（                  ）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744" y="1643050"/>
            <a:ext cx="785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昧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0" y="2516683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霎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6050" y="314324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err="1" smtClean="0">
                <a:solidFill>
                  <a:srgbClr val="FF0000"/>
                </a:solidFill>
              </a:rPr>
              <a:t>nà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7554" y="4214818"/>
            <a:ext cx="6960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err="1" smtClean="0">
                <a:solidFill>
                  <a:srgbClr val="FF0000"/>
                </a:solidFill>
              </a:rPr>
              <a:t>fú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4429124" y="5072074"/>
            <a:ext cx="1714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err="1" smtClean="0">
                <a:solidFill>
                  <a:srgbClr val="FF0000"/>
                </a:solidFill>
              </a:rPr>
              <a:t>zhuì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思考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请同学们快速朗读课文思考课文描写了几次欣赏繁星的美景，这几次描写的内在顺序是什么？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0166" y="3286124"/>
            <a:ext cx="6314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从前           三年前           如今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7554" y="500063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00B050"/>
                </a:solidFill>
              </a:rPr>
              <a:t>时间</a:t>
            </a:r>
            <a:endParaRPr lang="zh-CN" altLang="en-US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348</Words>
  <Application>Microsoft Office PowerPoint</Application>
  <PresentationFormat>全屏显示(4:3)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      </vt:lpstr>
      <vt:lpstr>幻灯片 4</vt:lpstr>
      <vt:lpstr>幻灯片 5</vt:lpstr>
      <vt:lpstr>教学目标</vt:lpstr>
      <vt:lpstr>作者简介</vt:lpstr>
      <vt:lpstr>字音</vt:lpstr>
      <vt:lpstr>思考</vt:lpstr>
      <vt:lpstr>讨论</vt:lpstr>
      <vt:lpstr>幻灯片 11</vt:lpstr>
      <vt:lpstr>研究</vt:lpstr>
      <vt:lpstr>练习</vt:lpstr>
      <vt:lpstr>幻灯片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chennaijun</cp:lastModifiedBy>
  <cp:revision>23</cp:revision>
  <dcterms:created xsi:type="dcterms:W3CDTF">2015-09-06T03:14:37Z</dcterms:created>
  <dcterms:modified xsi:type="dcterms:W3CDTF">2015-09-06T11:43:58Z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