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28" r:id="rId2"/>
    <p:sldId id="259" r:id="rId3"/>
    <p:sldId id="287" r:id="rId4"/>
    <p:sldId id="285" r:id="rId5"/>
    <p:sldId id="332" r:id="rId6"/>
    <p:sldId id="262" r:id="rId7"/>
    <p:sldId id="333" r:id="rId8"/>
    <p:sldId id="334" r:id="rId9"/>
    <p:sldId id="307" r:id="rId10"/>
    <p:sldId id="264" r:id="rId11"/>
    <p:sldId id="280" r:id="rId12"/>
    <p:sldId id="312" r:id="rId13"/>
    <p:sldId id="313" r:id="rId14"/>
    <p:sldId id="314" r:id="rId15"/>
    <p:sldId id="335" r:id="rId16"/>
    <p:sldId id="336" r:id="rId17"/>
    <p:sldId id="337" r:id="rId18"/>
    <p:sldId id="341" r:id="rId19"/>
    <p:sldId id="338" r:id="rId20"/>
    <p:sldId id="315" r:id="rId21"/>
    <p:sldId id="340" r:id="rId22"/>
    <p:sldId id="282" r:id="rId23"/>
    <p:sldId id="269" r:id="rId24"/>
    <p:sldId id="297" r:id="rId25"/>
    <p:sldId id="296" r:id="rId26"/>
    <p:sldId id="273" r:id="rId27"/>
    <p:sldId id="276" r:id="rId28"/>
    <p:sldId id="339" r:id="rId29"/>
    <p:sldId id="329" r:id="rId30"/>
    <p:sldId id="327" r:id="rId3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0066"/>
    <a:srgbClr val="FF3300"/>
    <a:srgbClr val="FF00FF"/>
  </p:clrMru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F65F682-7492-4599-92E1-05FC236FAD8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4F0FBF-58FF-457A-BCD9-062699138BDB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南唐保大末年至中兴初年建寺</a:t>
            </a:r>
            <a:r>
              <a:rPr lang="en-US" altLang="zh-CN"/>
              <a:t>,</a:t>
            </a:r>
            <a:r>
              <a:rPr lang="zh-CN" altLang="en-US"/>
              <a:t>初名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南禅寺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。北宋景德四年（</a:t>
            </a:r>
            <a:r>
              <a:rPr lang="en-US" altLang="zh-CN"/>
              <a:t>1007</a:t>
            </a:r>
            <a:r>
              <a:rPr lang="zh-CN" altLang="en-US"/>
              <a:t>年</a:t>
            </a:r>
            <a:r>
              <a:rPr lang="en-US" altLang="zh-CN"/>
              <a:t>)</a:t>
            </a:r>
            <a:r>
              <a:rPr lang="zh-CN" altLang="en-US"/>
              <a:t>赐名承天寺</a:t>
            </a:r>
            <a:r>
              <a:rPr lang="en-US" altLang="zh-CN"/>
              <a:t>,</a:t>
            </a:r>
            <a:r>
              <a:rPr lang="zh-CN" altLang="en-US"/>
              <a:t>其规模仅次于开元寺</a:t>
            </a:r>
            <a:r>
              <a:rPr lang="en-US" altLang="zh-CN"/>
              <a:t>,</a:t>
            </a:r>
            <a:r>
              <a:rPr lang="zh-CN" altLang="en-US"/>
              <a:t>为闽南三大丛林之一</a:t>
            </a:r>
            <a:r>
              <a:rPr lang="en-US" altLang="zh-CN"/>
              <a:t>.</a:t>
            </a:r>
            <a:r>
              <a:rPr lang="zh-CN" altLang="en-US"/>
              <a:t>因寺宇第一山门横匾上有金光闪烁的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月台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两字</a:t>
            </a:r>
            <a:r>
              <a:rPr lang="en-US" altLang="zh-CN"/>
              <a:t>,</a:t>
            </a:r>
            <a:r>
              <a:rPr lang="zh-CN" altLang="en-US"/>
              <a:t>故又名月台寺。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16DBF7-8DEB-4E24-85EF-D6215618DC57}" type="slidenum">
              <a:rPr lang="zh-CN" altLang="en-US"/>
              <a:pPr/>
              <a:t>10</a:t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8216E9-91F8-413F-B29D-E5DB1C87C65E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EB361B-472E-4BF7-838D-19A033553DCC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BF403-A919-4A15-9B5F-E452309F64F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021C5-E153-44C5-9A65-694BA9F639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73AB3-ACD8-45CD-B3B3-A9043F851FE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F302E38-F25E-484D-B297-52C3224D97B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59E9A-F8F2-4FCD-B524-55012FE228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DC3188-E416-4256-9251-700099483ED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957D78-43E6-422E-BC5B-2D6F0F5077F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578EA9-4E13-416D-B436-3066BF315A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E4C89-E333-4027-B75A-06CE269CE1D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612F5A-28C0-40E8-A179-771A6B23D3E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482A8-BDD6-43F7-BA6A-84E2C101109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C2B05-4800-49FA-AEB2-8438FF7B4C0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2D277-420D-4251-B668-BD4B0CF80AB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D713C62-7F2E-4295-B166-ADD0F0E82EA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37045;&#20239;&#23071;\cjhyy.mp3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F:\&#35821;&#25991;&#36164;&#26009;\&#20843;&#24180;&#32423;&#65288;&#19978;&#65289;&#35838;&#20214;\27&#12298;&#30701;&#25991;&#20004;&#31687;&#12299;\&#35760;&#25215;&#22825;&#23546;&#22812;&#28216;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14348" y="1428736"/>
            <a:ext cx="5134739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你知道吗？</a:t>
            </a:r>
            <a:endParaRPr lang="en-US" altLang="zh-CN" sz="4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endParaRPr lang="en-US" altLang="zh-CN" sz="4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宋代文坛“三苏”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69925" y="320675"/>
            <a:ext cx="43540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33CC"/>
                </a:solidFill>
                <a:latin typeface="Arial" pitchFamily="34" charset="0"/>
              </a:rPr>
              <a:t>读准下列句子的节奏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04800" y="1524000"/>
            <a:ext cx="111617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1800">
                <a:latin typeface="Arial" pitchFamily="34" charset="0"/>
              </a:rPr>
              <a:t> 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57158" y="1571612"/>
            <a:ext cx="850109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1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、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念</a:t>
            </a:r>
            <a:r>
              <a:rPr kumimoji="1" lang="en-US" altLang="zh-CN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/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无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与为乐者，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遂</a:t>
            </a:r>
            <a:r>
              <a:rPr kumimoji="1" lang="en-US" altLang="zh-CN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/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至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承天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寺</a:t>
            </a:r>
            <a:r>
              <a:rPr kumimoji="1" lang="en-US" altLang="zh-CN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/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寻张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怀民。</a:t>
            </a:r>
          </a:p>
          <a:p>
            <a:endParaRPr kumimoji="1"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2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、庭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下</a:t>
            </a:r>
            <a:r>
              <a:rPr kumimoji="1" lang="en-US" altLang="zh-CN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/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如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积水空明，水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中</a:t>
            </a:r>
            <a:r>
              <a:rPr kumimoji="1" lang="en-US" altLang="zh-CN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/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藻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、荇交横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，</a:t>
            </a:r>
            <a:endParaRPr kumimoji="1" lang="en-US" altLang="zh-CN" sz="3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r>
              <a:rPr kumimoji="1"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     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盖</a:t>
            </a:r>
            <a:r>
              <a:rPr kumimoji="1" lang="en-US" altLang="zh-CN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/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竹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柏影也。</a:t>
            </a:r>
          </a:p>
          <a:p>
            <a:endParaRPr kumimoji="1"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3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、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但</a:t>
            </a:r>
            <a:r>
              <a:rPr kumimoji="1" lang="en-US" altLang="zh-CN" sz="3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/</a:t>
            </a:r>
            <a:r>
              <a:rPr kumimoji="1"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少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闲人</a:t>
            </a:r>
            <a:r>
              <a:rPr kumimoji="1" lang="en-US" altLang="zh-CN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/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如吾两人者耳。</a:t>
            </a:r>
          </a:p>
          <a:p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4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月光如水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857224" y="2571744"/>
            <a:ext cx="58388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8000" b="1" dirty="0" smtClean="0">
                <a:solidFill>
                  <a:srgbClr val="FF33CC"/>
                </a:solidFill>
                <a:latin typeface="Arial" pitchFamily="34" charset="0"/>
              </a:rPr>
              <a:t>朗读课</a:t>
            </a:r>
            <a:r>
              <a:rPr lang="zh-CN" altLang="en-US" sz="8000" b="1" dirty="0">
                <a:solidFill>
                  <a:srgbClr val="FF33CC"/>
                </a:solidFill>
                <a:latin typeface="Arial" pitchFamily="34" charset="0"/>
              </a:rPr>
              <a:t>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2268538" y="0"/>
            <a:ext cx="44021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Arial" pitchFamily="34" charset="0"/>
                <a:ea typeface="黑体" pitchFamily="2" charset="-122"/>
              </a:rPr>
              <a:t>解释词语</a:t>
            </a:r>
            <a:r>
              <a:rPr lang="en-US" altLang="zh-CN" sz="4000" b="1" dirty="0">
                <a:solidFill>
                  <a:schemeClr val="bg1"/>
                </a:solidFill>
                <a:latin typeface="Arial" pitchFamily="34" charset="0"/>
                <a:ea typeface="黑体" pitchFamily="2" charset="-122"/>
              </a:rPr>
              <a:t>,</a:t>
            </a:r>
            <a:r>
              <a:rPr lang="zh-CN" altLang="en-US" sz="4000" b="1" dirty="0">
                <a:solidFill>
                  <a:schemeClr val="bg1"/>
                </a:solidFill>
                <a:latin typeface="Arial" pitchFamily="34" charset="0"/>
                <a:ea typeface="黑体" pitchFamily="2" charset="-122"/>
              </a:rPr>
              <a:t>翻译句子</a:t>
            </a: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395288" y="1052513"/>
            <a:ext cx="83534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     元丰六年十月十二日夜，解衣欲睡，月色入户，欣然起行。 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357158" y="2500306"/>
            <a:ext cx="8280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元丰六年十月十二日，夜里，（我）解开衣服准备睡觉，看见月光照进堂屋的门户，便很高兴地起来走动。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428596" y="3571876"/>
            <a:ext cx="8228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念无与乐者，遂至承天寺寻张怀民。</a:t>
            </a:r>
            <a:r>
              <a:rPr lang="zh-CN" altLang="en-US" sz="32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77831" name="Oval 7"/>
          <p:cNvSpPr>
            <a:spLocks noChangeArrowheads="1"/>
          </p:cNvSpPr>
          <p:nvPr/>
        </p:nvSpPr>
        <p:spPr bwMode="auto">
          <a:xfrm>
            <a:off x="395288" y="4292600"/>
            <a:ext cx="2663825" cy="6492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 dirty="0"/>
              <a:t>想，思考</a:t>
            </a:r>
          </a:p>
        </p:txBody>
      </p:sp>
      <p:sp>
        <p:nvSpPr>
          <p:cNvPr id="77832" name="Oval 8"/>
          <p:cNvSpPr>
            <a:spLocks noChangeArrowheads="1"/>
          </p:cNvSpPr>
          <p:nvPr/>
        </p:nvSpPr>
        <p:spPr bwMode="auto">
          <a:xfrm>
            <a:off x="3276600" y="4292600"/>
            <a:ext cx="30956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/>
              <a:t>于是，就</a:t>
            </a:r>
          </a:p>
        </p:txBody>
      </p:sp>
      <p:sp>
        <p:nvSpPr>
          <p:cNvPr id="77833" name="Text Box 9"/>
          <p:cNvSpPr txBox="1">
            <a:spLocks noChangeArrowheads="1"/>
          </p:cNvSpPr>
          <p:nvPr/>
        </p:nvSpPr>
        <p:spPr bwMode="auto">
          <a:xfrm>
            <a:off x="468313" y="5084763"/>
            <a:ext cx="8280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因为想到没有可以共同游乐的人，于是我就到承天寺寻找张怀民。</a:t>
            </a: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 rot="10800000" flipV="1">
            <a:off x="1142976" y="2143116"/>
            <a:ext cx="2643206" cy="381000"/>
          </a:xfrm>
          <a:prstGeom prst="wedgeRectCallout">
            <a:avLst>
              <a:gd name="adj1" fmla="val 5199"/>
              <a:gd name="adj2" fmla="val -71662"/>
            </a:avLst>
          </a:prstGeom>
          <a:solidFill>
            <a:srgbClr val="FF9900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0000FF"/>
                </a:solidFill>
              </a:rPr>
              <a:t>高兴、愉快的样子</a:t>
            </a:r>
            <a:endParaRPr lang="zh-CN" altLang="en-US" b="0" dirty="0"/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428596" y="928670"/>
            <a:ext cx="685800" cy="500066"/>
          </a:xfrm>
          <a:prstGeom prst="wedgeRectCallout">
            <a:avLst>
              <a:gd name="adj1" fmla="val 99365"/>
              <a:gd name="adj2" fmla="val 117821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zh-CN" sz="3200" dirty="0">
                <a:solidFill>
                  <a:srgbClr val="0000CC"/>
                </a:solidFill>
              </a:rPr>
              <a:t>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/>
      <p:bldP spid="77831" grpId="0" animBg="1"/>
      <p:bldP spid="77832" grpId="0" animBg="1"/>
      <p:bldP spid="77833" grpId="0"/>
      <p:bldP spid="10" grpId="0" animBg="1" autoUpdateAnimBg="0"/>
      <p:bldP spid="11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231775" y="981075"/>
            <a:ext cx="85169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怀民亦未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寝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相与步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于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中庭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。 </a:t>
            </a:r>
          </a:p>
        </p:txBody>
      </p:sp>
      <p:sp>
        <p:nvSpPr>
          <p:cNvPr id="79876" name="Oval 4"/>
          <p:cNvSpPr>
            <a:spLocks noChangeArrowheads="1"/>
          </p:cNvSpPr>
          <p:nvPr/>
        </p:nvSpPr>
        <p:spPr bwMode="auto">
          <a:xfrm>
            <a:off x="0" y="0"/>
            <a:ext cx="2339975" cy="83661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卧，睡</a:t>
            </a:r>
          </a:p>
        </p:txBody>
      </p:sp>
      <p:sp>
        <p:nvSpPr>
          <p:cNvPr id="79877" name="Oval 5"/>
          <p:cNvSpPr>
            <a:spLocks noChangeArrowheads="1"/>
          </p:cNvSpPr>
          <p:nvPr/>
        </p:nvSpPr>
        <p:spPr bwMode="auto">
          <a:xfrm>
            <a:off x="2195513" y="0"/>
            <a:ext cx="3455987" cy="83661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共同，一起</a:t>
            </a:r>
          </a:p>
        </p:txBody>
      </p:sp>
      <p:sp>
        <p:nvSpPr>
          <p:cNvPr id="79878" name="Oval 6"/>
          <p:cNvSpPr>
            <a:spLocks noChangeArrowheads="1"/>
          </p:cNvSpPr>
          <p:nvPr/>
        </p:nvSpPr>
        <p:spPr bwMode="auto">
          <a:xfrm>
            <a:off x="5364163" y="0"/>
            <a:ext cx="3311525" cy="7651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徒步徐行</a:t>
            </a:r>
          </a:p>
        </p:txBody>
      </p:sp>
      <p:sp>
        <p:nvSpPr>
          <p:cNvPr id="79879" name="Oval 7"/>
          <p:cNvSpPr>
            <a:spLocks noChangeArrowheads="1"/>
          </p:cNvSpPr>
          <p:nvPr/>
        </p:nvSpPr>
        <p:spPr bwMode="auto">
          <a:xfrm>
            <a:off x="5580063" y="765175"/>
            <a:ext cx="2736850" cy="7191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庭院</a:t>
            </a:r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500034" y="1857364"/>
            <a:ext cx="8064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怀民也没有睡，我们便一起在院子里散步</a:t>
            </a:r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500034" y="3786190"/>
            <a:ext cx="7500990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庭下如积水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空明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，水中藻、荇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交横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盖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竹柏影也。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500034" y="5072074"/>
            <a:ext cx="84439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月光洒满庭院，如同积水自上而下充满院落，清澈透明，水中水藻，荇菜交叉错杂，原来那是竹子，柏树的影子。</a:t>
            </a:r>
          </a:p>
        </p:txBody>
      </p:sp>
      <p:sp>
        <p:nvSpPr>
          <p:cNvPr id="79884" name="Oval 12"/>
          <p:cNvSpPr>
            <a:spLocks noChangeArrowheads="1"/>
          </p:cNvSpPr>
          <p:nvPr/>
        </p:nvSpPr>
        <p:spPr bwMode="auto">
          <a:xfrm>
            <a:off x="714348" y="2928934"/>
            <a:ext cx="2916238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清澈透明</a:t>
            </a:r>
          </a:p>
        </p:txBody>
      </p:sp>
      <p:sp>
        <p:nvSpPr>
          <p:cNvPr id="79885" name="Oval 13"/>
          <p:cNvSpPr>
            <a:spLocks noChangeArrowheads="1"/>
          </p:cNvSpPr>
          <p:nvPr/>
        </p:nvSpPr>
        <p:spPr bwMode="auto">
          <a:xfrm>
            <a:off x="4357686" y="4357694"/>
            <a:ext cx="2952750" cy="7921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交叉错杂</a:t>
            </a:r>
          </a:p>
        </p:txBody>
      </p:sp>
      <p:sp>
        <p:nvSpPr>
          <p:cNvPr id="79886" name="Oval 14"/>
          <p:cNvSpPr>
            <a:spLocks noChangeArrowheads="1"/>
          </p:cNvSpPr>
          <p:nvPr/>
        </p:nvSpPr>
        <p:spPr bwMode="auto">
          <a:xfrm>
            <a:off x="5072066" y="2857496"/>
            <a:ext cx="3924300" cy="7921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原来是，连词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animBg="1"/>
      <p:bldP spid="79877" grpId="0" animBg="1"/>
      <p:bldP spid="79878" grpId="0" animBg="1"/>
      <p:bldP spid="79879" grpId="0" animBg="1"/>
      <p:bldP spid="79880" grpId="0"/>
      <p:bldP spid="79882" grpId="0"/>
      <p:bldP spid="79884" grpId="0" animBg="1"/>
      <p:bldP spid="79885" grpId="0" animBg="1"/>
      <p:bldP spid="7988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0" y="1125538"/>
            <a:ext cx="9144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何夜无月？何处无竹柏？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但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少闲人如吾两人者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耳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。 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500034" y="3357562"/>
            <a:ext cx="77153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哪个夜晚没有月色？那个地方没有竹子和柏树？只不过少有像我们两个这样的闲人罢了。</a:t>
            </a:r>
          </a:p>
        </p:txBody>
      </p:sp>
      <p:sp>
        <p:nvSpPr>
          <p:cNvPr id="80902" name="Oval 6"/>
          <p:cNvSpPr>
            <a:spLocks noChangeArrowheads="1"/>
          </p:cNvSpPr>
          <p:nvPr/>
        </p:nvSpPr>
        <p:spPr bwMode="auto">
          <a:xfrm>
            <a:off x="2428860" y="142852"/>
            <a:ext cx="3000363" cy="10080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FF0000"/>
                </a:solidFill>
              </a:rPr>
              <a:t>连词，只是，不过</a:t>
            </a:r>
          </a:p>
        </p:txBody>
      </p:sp>
      <p:sp>
        <p:nvSpPr>
          <p:cNvPr id="80904" name="Oval 8"/>
          <p:cNvSpPr>
            <a:spLocks noChangeArrowheads="1"/>
          </p:cNvSpPr>
          <p:nvPr/>
        </p:nvSpPr>
        <p:spPr bwMode="auto">
          <a:xfrm>
            <a:off x="6929454" y="214290"/>
            <a:ext cx="1849458" cy="81123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而已，罢了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/>
      <p:bldP spid="80902" grpId="0" animBg="1"/>
      <p:bldP spid="8090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992188" y="5334000"/>
            <a:ext cx="7239000" cy="7921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90170" tIns="46990" rIns="90170" bIns="46990" anchor="ctr"/>
          <a:lstStyle/>
          <a:p>
            <a:pPr algn="ctr" eaLnBrk="0" hangingPunct="0">
              <a:buFontTx/>
              <a:buNone/>
            </a:pPr>
            <a:r>
              <a:rPr lang="zh-CN" sz="3200">
                <a:solidFill>
                  <a:srgbClr val="009900"/>
                </a:solidFill>
              </a:rPr>
              <a:t>找出分别运用了以上表达方式的句子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04800" y="1600200"/>
            <a:ext cx="8458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None/>
            </a:pPr>
            <a:r>
              <a:rPr lang="zh-CN" altLang="zh-CN" sz="3600"/>
              <a:t>   </a:t>
            </a:r>
            <a:r>
              <a:rPr lang="zh-CN" sz="3600"/>
              <a:t>一、这篇文章运用了几种表达方式？</a:t>
            </a:r>
          </a:p>
          <a:p>
            <a:pPr marL="342900" indent="-342900" eaLnBrk="0" hangingPunct="0">
              <a:spcBef>
                <a:spcPct val="20000"/>
              </a:spcBef>
              <a:buFontTx/>
              <a:buNone/>
            </a:pPr>
            <a:r>
              <a:rPr lang="zh-CN" altLang="zh-CN" sz="4000">
                <a:solidFill>
                  <a:srgbClr val="FF3300"/>
                </a:solidFill>
              </a:rPr>
              <a:t>           </a:t>
            </a:r>
            <a:r>
              <a:rPr lang="zh-CN" sz="4000">
                <a:solidFill>
                  <a:srgbClr val="FF3300"/>
                </a:solidFill>
              </a:rPr>
              <a:t>记叙</a:t>
            </a:r>
          </a:p>
          <a:p>
            <a:pPr marL="342900" indent="-342900" eaLnBrk="0" hangingPunct="0">
              <a:spcBef>
                <a:spcPct val="20000"/>
              </a:spcBef>
              <a:buFontTx/>
              <a:buNone/>
            </a:pPr>
            <a:r>
              <a:rPr lang="zh-CN" altLang="zh-CN" sz="1400">
                <a:solidFill>
                  <a:srgbClr val="FF3300"/>
                </a:solidFill>
              </a:rPr>
              <a:t>                                                      </a:t>
            </a:r>
            <a:r>
              <a:rPr lang="zh-CN" sz="4000">
                <a:solidFill>
                  <a:srgbClr val="FF3300"/>
                </a:solidFill>
              </a:rPr>
              <a:t>描写</a:t>
            </a:r>
          </a:p>
          <a:p>
            <a:pPr marL="342900" indent="-342900" eaLnBrk="0" hangingPunct="0">
              <a:spcBef>
                <a:spcPct val="20000"/>
              </a:spcBef>
              <a:buFontTx/>
              <a:buNone/>
            </a:pPr>
            <a:r>
              <a:rPr lang="zh-CN" altLang="zh-CN" sz="1000">
                <a:solidFill>
                  <a:srgbClr val="FF3300"/>
                </a:solidFill>
              </a:rPr>
              <a:t>    </a:t>
            </a:r>
            <a:r>
              <a:rPr lang="zh-CN" altLang="zh-CN" sz="1400">
                <a:solidFill>
                  <a:srgbClr val="FF3300"/>
                </a:solidFill>
              </a:rPr>
              <a:t>                                                                    </a:t>
            </a:r>
            <a:r>
              <a:rPr lang="zh-CN" sz="4000">
                <a:solidFill>
                  <a:srgbClr val="FF3300"/>
                </a:solidFill>
              </a:rPr>
              <a:t>抒情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zh-CN" altLang="zh-CN" sz="4000">
              <a:solidFill>
                <a:srgbClr val="FF3300"/>
              </a:solidFill>
            </a:endParaRPr>
          </a:p>
        </p:txBody>
      </p:sp>
      <p:pic>
        <p:nvPicPr>
          <p:cNvPr id="15364" name="Picture 4" descr="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121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5715000" y="304800"/>
            <a:ext cx="2895600" cy="792163"/>
          </a:xfrm>
          <a:prstGeom prst="rect">
            <a:avLst/>
          </a:prstGeom>
          <a:noFill/>
          <a:ln w="28575">
            <a:solidFill>
              <a:srgbClr val="00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buFontTx/>
              <a:buNone/>
            </a:pPr>
            <a:r>
              <a:rPr lang="zh-CN" sz="4400" dirty="0">
                <a:solidFill>
                  <a:srgbClr val="0033CC"/>
                </a:solidFill>
              </a:rPr>
              <a:t>研习课文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714348" y="1357298"/>
            <a:ext cx="7239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zh-CN" altLang="zh-CN" sz="10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时间：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地点：          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人物：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事情的起因：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事情的经过：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事情的结果：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0000" y="1647825"/>
            <a:ext cx="3856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ea typeface="楷体_GB2312" pitchFamily="49" charset="-122"/>
              </a:rPr>
              <a:t>元丰六年十月十二日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962400" y="2286000"/>
            <a:ext cx="2224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rgbClr val="0033CC"/>
                </a:solidFill>
                <a:ea typeface="楷体_GB2312" pitchFamily="49" charset="-122"/>
              </a:rPr>
              <a:t>承天寺中庭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962400" y="2798763"/>
            <a:ext cx="30684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ea typeface="楷体_GB2312" pitchFamily="49" charset="-122"/>
              </a:rPr>
              <a:t>“我”和张怀民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038600" y="3429000"/>
            <a:ext cx="3856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33CC"/>
                </a:solidFill>
                <a:ea typeface="楷体_GB2312" pitchFamily="49" charset="-122"/>
              </a:rPr>
              <a:t>月色入户，欣然起行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886200" y="4084638"/>
            <a:ext cx="38560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ea typeface="楷体_GB2312" pitchFamily="49" charset="-122"/>
              </a:rPr>
              <a:t>至承天寺，寻张怀民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4114800" y="4648200"/>
            <a:ext cx="2632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33CC"/>
                </a:solidFill>
                <a:ea typeface="楷体_GB2312" pitchFamily="49" charset="-122"/>
              </a:rPr>
              <a:t>相与步于中庭</a:t>
            </a:r>
          </a:p>
        </p:txBody>
      </p:sp>
      <p:pic>
        <p:nvPicPr>
          <p:cNvPr id="16393" name="Picture 9" descr="HaoSc25_1059_200525114887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52578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142976" y="500042"/>
            <a:ext cx="66704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None/>
            </a:pPr>
            <a:r>
              <a:rPr lang="zh-CN" altLang="zh-CN" sz="3600" b="1" dirty="0" smtClean="0">
                <a:latin typeface="楷体_GB2312" pitchFamily="49" charset="-122"/>
                <a:ea typeface="楷体_GB2312" pitchFamily="49" charset="-122"/>
              </a:rPr>
              <a:t>二、记叙部分交代了哪些要素？</a:t>
            </a:r>
            <a:endParaRPr lang="zh-CN" altLang="zh-CN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6387" grpId="0"/>
      <p:bldP spid="16388" grpId="0"/>
      <p:bldP spid="16389" grpId="0"/>
      <p:bldP spid="16390" grpId="0"/>
      <p:bldP spid="16391" grpId="0"/>
      <p:bldP spid="163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909638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/>
              <a:t>           三、贯穿全文线索的是</a:t>
            </a:r>
            <a:r>
              <a:rPr lang="en-US" altLang="zh-CN" sz="3600" b="1" u="sng" dirty="0" smtClean="0"/>
              <a:t>_____</a:t>
            </a:r>
            <a:r>
              <a:rPr lang="zh-CN" altLang="en-US" sz="3600" b="1" dirty="0"/>
              <a:t>，</a:t>
            </a:r>
          </a:p>
          <a:p>
            <a:endParaRPr lang="zh-CN" altLang="en-US" sz="3600" b="1" dirty="0"/>
          </a:p>
          <a:p>
            <a:endParaRPr lang="zh-CN" altLang="en-US" sz="3600" b="1" dirty="0"/>
          </a:p>
          <a:p>
            <a:r>
              <a:rPr lang="zh-CN" altLang="en-US" sz="3600" b="1" dirty="0" smtClean="0"/>
              <a:t>        描</a:t>
            </a:r>
            <a:r>
              <a:rPr lang="zh-CN" altLang="en-US" sz="3600" b="1" dirty="0"/>
              <a:t>写</a:t>
            </a:r>
            <a:r>
              <a:rPr lang="zh-CN" altLang="en-US" sz="3200" b="1" dirty="0"/>
              <a:t>庭中</a:t>
            </a:r>
            <a:r>
              <a:rPr lang="zh-CN" altLang="en-US" sz="3600" b="1" dirty="0"/>
              <a:t>月夜景色的句子是</a:t>
            </a:r>
            <a:r>
              <a:rPr lang="zh-CN" altLang="en-US" sz="3600" b="1" dirty="0" smtClean="0"/>
              <a:t>：</a:t>
            </a:r>
            <a:endParaRPr lang="en-US" sz="3600" b="1" dirty="0"/>
          </a:p>
          <a:p>
            <a:r>
              <a:rPr lang="en-US" sz="3600" b="1" dirty="0"/>
              <a:t> </a:t>
            </a:r>
            <a:endParaRPr lang="zh-CN" altLang="en-US" sz="3200" b="1" dirty="0">
              <a:solidFill>
                <a:srgbClr val="FF0066"/>
              </a:solidFill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000760" y="785794"/>
            <a:ext cx="87876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</a:rPr>
              <a:t> 月 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785786" y="3786190"/>
            <a:ext cx="77588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3300"/>
                </a:solidFill>
              </a:rPr>
              <a:t>庭下如积水空明，水</a:t>
            </a:r>
            <a:r>
              <a:rPr lang="zh-CN" altLang="en-US" sz="2800" b="1" dirty="0">
                <a:solidFill>
                  <a:srgbClr val="FF3300"/>
                </a:solidFill>
              </a:rPr>
              <a:t>中藻、荇交横，盖竹柏影也</a:t>
            </a:r>
          </a:p>
        </p:txBody>
      </p:sp>
      <p:pic>
        <p:nvPicPr>
          <p:cNvPr id="17415" name="Picture 7" descr="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  <p:bldP spid="2048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42852"/>
            <a:ext cx="8002588" cy="1782763"/>
          </a:xfrm>
        </p:spPr>
        <p:txBody>
          <a:bodyPr/>
          <a:lstStyle/>
          <a:p>
            <a:pPr algn="l"/>
            <a:r>
              <a:rPr lang="zh-CN" altLang="en-US" sz="4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作者是如何描绘月色的？运用了什么修辞方法？有什么作用？从中可看出这幅月夜图有什么特点？</a:t>
            </a:r>
          </a:p>
        </p:txBody>
      </p:sp>
      <p:graphicFrame>
        <p:nvGraphicFramePr>
          <p:cNvPr id="47107" name="Group 3"/>
          <p:cNvGraphicFramePr>
            <a:graphicFrameLocks noGrp="1"/>
          </p:cNvGraphicFramePr>
          <p:nvPr>
            <p:ph sz="half" idx="2"/>
          </p:nvPr>
        </p:nvGraphicFramePr>
        <p:xfrm>
          <a:off x="285720" y="4071942"/>
          <a:ext cx="8610600" cy="210312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124200"/>
                <a:gridCol w="1060450"/>
                <a:gridCol w="2139950"/>
                <a:gridCol w="2286000"/>
              </a:tblGrid>
              <a:tr h="16668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/>
                </a:tc>
              </a:tr>
              <a:tr h="1524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47124" name="Text Box 20"/>
          <p:cNvSpPr txBox="1">
            <a:spLocks noChangeArrowheads="1"/>
          </p:cNvSpPr>
          <p:nvPr/>
        </p:nvSpPr>
        <p:spPr bwMode="auto">
          <a:xfrm>
            <a:off x="1214414" y="4071942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绘景</a:t>
            </a:r>
          </a:p>
        </p:txBody>
      </p:sp>
      <p:sp>
        <p:nvSpPr>
          <p:cNvPr id="47125" name="Text Box 21"/>
          <p:cNvSpPr txBox="1">
            <a:spLocks noChangeArrowheads="1"/>
          </p:cNvSpPr>
          <p:nvPr/>
        </p:nvSpPr>
        <p:spPr bwMode="auto">
          <a:xfrm>
            <a:off x="3357554" y="4071942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修辞</a:t>
            </a:r>
          </a:p>
        </p:txBody>
      </p:sp>
      <p:sp>
        <p:nvSpPr>
          <p:cNvPr id="47126" name="Text Box 22"/>
          <p:cNvSpPr txBox="1">
            <a:spLocks noChangeArrowheads="1"/>
          </p:cNvSpPr>
          <p:nvPr/>
        </p:nvSpPr>
        <p:spPr bwMode="auto">
          <a:xfrm>
            <a:off x="5000628" y="4071942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66"/>
                </a:solidFill>
                <a:ea typeface="楷体_GB2312" pitchFamily="49" charset="-122"/>
              </a:rPr>
              <a:t>作用</a:t>
            </a:r>
          </a:p>
        </p:txBody>
      </p:sp>
      <p:sp>
        <p:nvSpPr>
          <p:cNvPr id="47127" name="Text Box 23"/>
          <p:cNvSpPr txBox="1">
            <a:spLocks noChangeArrowheads="1"/>
          </p:cNvSpPr>
          <p:nvPr/>
        </p:nvSpPr>
        <p:spPr bwMode="auto">
          <a:xfrm>
            <a:off x="7215206" y="4071942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66"/>
                </a:solidFill>
                <a:ea typeface="楷体_GB2312" pitchFamily="49" charset="-122"/>
              </a:rPr>
              <a:t>特点</a:t>
            </a:r>
          </a:p>
        </p:txBody>
      </p:sp>
      <p:sp>
        <p:nvSpPr>
          <p:cNvPr id="47128" name="Text Box 24"/>
          <p:cNvSpPr txBox="1">
            <a:spLocks noChangeArrowheads="1"/>
          </p:cNvSpPr>
          <p:nvPr/>
        </p:nvSpPr>
        <p:spPr bwMode="auto">
          <a:xfrm>
            <a:off x="285720" y="4786322"/>
            <a:ext cx="3027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99"/>
                </a:solidFill>
                <a:ea typeface="楷体_GB2312" pitchFamily="49" charset="-122"/>
              </a:rPr>
              <a:t>月色：积水空明</a:t>
            </a:r>
          </a:p>
        </p:txBody>
      </p:sp>
      <p:sp>
        <p:nvSpPr>
          <p:cNvPr id="47129" name="Text Box 25"/>
          <p:cNvSpPr txBox="1">
            <a:spLocks noChangeArrowheads="1"/>
          </p:cNvSpPr>
          <p:nvPr/>
        </p:nvSpPr>
        <p:spPr bwMode="auto">
          <a:xfrm>
            <a:off x="357158" y="5357826"/>
            <a:ext cx="3027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99"/>
                </a:solidFill>
                <a:ea typeface="楷体_GB2312" pitchFamily="49" charset="-122"/>
              </a:rPr>
              <a:t>竹柏：藻荇交横</a:t>
            </a:r>
          </a:p>
        </p:txBody>
      </p:sp>
      <p:sp>
        <p:nvSpPr>
          <p:cNvPr id="47130" name="Text Box 26"/>
          <p:cNvSpPr txBox="1">
            <a:spLocks noChangeArrowheads="1"/>
          </p:cNvSpPr>
          <p:nvPr/>
        </p:nvSpPr>
        <p:spPr bwMode="auto">
          <a:xfrm>
            <a:off x="3500430" y="5143512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99"/>
                </a:solidFill>
                <a:ea typeface="楷体_GB2312" pitchFamily="49" charset="-122"/>
              </a:rPr>
              <a:t>比喻</a:t>
            </a:r>
          </a:p>
        </p:txBody>
      </p:sp>
      <p:sp>
        <p:nvSpPr>
          <p:cNvPr id="47131" name="Text Box 27"/>
          <p:cNvSpPr txBox="1">
            <a:spLocks noChangeArrowheads="1"/>
          </p:cNvSpPr>
          <p:nvPr/>
        </p:nvSpPr>
        <p:spPr bwMode="auto">
          <a:xfrm>
            <a:off x="4643438" y="4929198"/>
            <a:ext cx="18081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99"/>
                </a:solidFill>
                <a:ea typeface="楷体_GB2312" pitchFamily="49" charset="-122"/>
              </a:rPr>
              <a:t>生动形象</a:t>
            </a:r>
          </a:p>
          <a:p>
            <a:r>
              <a:rPr lang="zh-CN" altLang="en-US" sz="3200" dirty="0">
                <a:solidFill>
                  <a:srgbClr val="000099"/>
                </a:solidFill>
                <a:ea typeface="楷体_GB2312" pitchFamily="49" charset="-122"/>
              </a:rPr>
              <a:t>如临其境</a:t>
            </a:r>
          </a:p>
        </p:txBody>
      </p:sp>
      <p:sp>
        <p:nvSpPr>
          <p:cNvPr id="47132" name="Text Box 28"/>
          <p:cNvSpPr txBox="1">
            <a:spLocks noChangeArrowheads="1"/>
          </p:cNvSpPr>
          <p:nvPr/>
        </p:nvSpPr>
        <p:spPr bwMode="auto">
          <a:xfrm>
            <a:off x="6643702" y="5000636"/>
            <a:ext cx="22145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99"/>
                </a:solidFill>
                <a:ea typeface="楷体_GB2312" pitchFamily="49" charset="-122"/>
              </a:rPr>
              <a:t>皎洁、清澈</a:t>
            </a:r>
          </a:p>
          <a:p>
            <a:r>
              <a:rPr lang="zh-CN" altLang="en-US" sz="3200" dirty="0">
                <a:solidFill>
                  <a:srgbClr val="000099"/>
                </a:solidFill>
                <a:ea typeface="楷体_GB2312" pitchFamily="49" charset="-122"/>
              </a:rPr>
              <a:t>透明、优美</a:t>
            </a:r>
          </a:p>
        </p:txBody>
      </p:sp>
      <p:pic>
        <p:nvPicPr>
          <p:cNvPr id="44061" name="Picture 29" descr="200913022465337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0188" y="0"/>
            <a:ext cx="129381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7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47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1" dur="2000"/>
                                        <p:tgtEl>
                                          <p:spTgt spid="47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4" grpId="0" autoUpdateAnimBg="0"/>
      <p:bldP spid="47125" grpId="0" autoUpdateAnimBg="0"/>
      <p:bldP spid="47126" grpId="0" autoUpdateAnimBg="0"/>
      <p:bldP spid="47127" grpId="0" autoUpdateAnimBg="0"/>
      <p:bldP spid="47128" grpId="0" autoUpdateAnimBg="0"/>
      <p:bldP spid="47129" grpId="0" autoUpdateAnimBg="0"/>
      <p:bldP spid="47130" grpId="0" autoUpdateAnimBg="0"/>
      <p:bldP spid="47131" grpId="0" autoUpdateAnimBg="0"/>
      <p:bldP spid="4713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14282" y="428604"/>
            <a:ext cx="835821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/>
              <a:t>四、作者因景抒怀</a:t>
            </a:r>
            <a:r>
              <a:rPr lang="zh-CN" altLang="en-US" sz="3200" b="1" dirty="0" smtClean="0"/>
              <a:t>，</a:t>
            </a:r>
            <a:r>
              <a:rPr lang="zh-CN" altLang="en-US" sz="3200" b="1" dirty="0" smtClean="0">
                <a:solidFill>
                  <a:srgbClr val="FF3300"/>
                </a:solidFill>
              </a:rPr>
              <a:t> “何夜无月？何处无竹柏？但少闲人如吾两人者耳。”</a:t>
            </a:r>
            <a:r>
              <a:rPr kumimoji="1" lang="zh-CN" altLang="en-US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1" charset="-122"/>
              </a:rPr>
              <a:t>何谓“</a:t>
            </a:r>
            <a:r>
              <a:rPr kumimoji="1"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1" charset="-122"/>
              </a:rPr>
              <a:t>闲人</a:t>
            </a:r>
            <a:r>
              <a:rPr kumimoji="1" lang="zh-CN" altLang="en-US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1" charset="-122"/>
              </a:rPr>
              <a:t>”</a:t>
            </a:r>
            <a:r>
              <a:rPr kumimoji="1" lang="zh-CN" altLang="en-US" sz="2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1" charset="-122"/>
              </a:rPr>
              <a:t>？</a:t>
            </a:r>
          </a:p>
          <a:p>
            <a:r>
              <a:rPr lang="zh-CN" altLang="en-US" sz="3200" b="1" dirty="0" smtClean="0">
                <a:latin typeface="Arial" pitchFamily="34" charset="0"/>
              </a:rPr>
              <a:t>抒发了作者怎样的感情？</a:t>
            </a:r>
          </a:p>
          <a:p>
            <a:endParaRPr lang="zh-CN" altLang="en-US" sz="3200" b="1" dirty="0"/>
          </a:p>
        </p:txBody>
      </p:sp>
      <p:pic>
        <p:nvPicPr>
          <p:cNvPr id="18436" name="Picture 4" descr="HaoSc25_1059_200525114887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52578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57158" y="4000504"/>
            <a:ext cx="7572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Arial" pitchFamily="34" charset="0"/>
              </a:rPr>
              <a:t>贬谪的悲凉，人生的感慨，赏月的欣喜，漫步的悠闲</a:t>
            </a:r>
            <a:r>
              <a:rPr lang="en-US" altLang="zh-CN" sz="4000" b="1" dirty="0" smtClean="0">
                <a:solidFill>
                  <a:srgbClr val="FF0000"/>
                </a:solidFill>
                <a:latin typeface="Arial" pitchFamily="34" charset="0"/>
              </a:rPr>
              <a:t>──</a:t>
            </a:r>
            <a:r>
              <a:rPr lang="zh-CN" altLang="en-US" sz="4000" b="1" dirty="0" smtClean="0">
                <a:solidFill>
                  <a:srgbClr val="FF0000"/>
                </a:solidFill>
                <a:latin typeface="Arial" pitchFamily="34" charset="0"/>
              </a:rPr>
              <a:t>种种难言的感情尽在其中</a:t>
            </a:r>
            <a:endParaRPr lang="zh-CN" altLang="en-US" sz="40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714480" y="2285992"/>
            <a:ext cx="671196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1</a:t>
            </a:r>
            <a:r>
              <a:rPr kumimoji="1" lang="zh-CN" altLang="en-US" sz="2800" b="1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、</a:t>
            </a:r>
            <a:r>
              <a:rPr kumimoji="1" lang="zh-CN" altLang="en-US" sz="3200" b="1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虽有远大政治抱负却抑郁不得志的人，即政治生活清闲之人。</a:t>
            </a:r>
            <a:endParaRPr kumimoji="1" lang="zh-CN" altLang="en-US" sz="3200" b="1" dirty="0"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714480" y="3214686"/>
            <a:ext cx="5143536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2</a:t>
            </a:r>
            <a:r>
              <a:rPr kumimoji="1" lang="zh-CN" altLang="en-US" sz="3200" b="1" dirty="0">
                <a:solidFill>
                  <a:srgbClr val="000099"/>
                </a:solidFill>
                <a:latin typeface="隶书" pitchFamily="1" charset="-122"/>
                <a:ea typeface="隶书" pitchFamily="1" charset="-122"/>
              </a:rPr>
              <a:t>、具有闲情雅致的人。</a:t>
            </a:r>
          </a:p>
        </p:txBody>
      </p:sp>
      <p:sp>
        <p:nvSpPr>
          <p:cNvPr id="9" name="矩形 8"/>
          <p:cNvSpPr/>
          <p:nvPr/>
        </p:nvSpPr>
        <p:spPr>
          <a:xfrm>
            <a:off x="214282" y="2786058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1" charset="-122"/>
              </a:rPr>
              <a:t>闲人</a:t>
            </a:r>
            <a:endParaRPr lang="zh-CN" altLang="en-US" sz="3600" dirty="0"/>
          </a:p>
        </p:txBody>
      </p:sp>
      <p:sp>
        <p:nvSpPr>
          <p:cNvPr id="10" name="AutoShape 4"/>
          <p:cNvSpPr>
            <a:spLocks/>
          </p:cNvSpPr>
          <p:nvPr/>
        </p:nvSpPr>
        <p:spPr bwMode="auto">
          <a:xfrm>
            <a:off x="1285852" y="2786058"/>
            <a:ext cx="214314" cy="506313"/>
          </a:xfrm>
          <a:prstGeom prst="leftBrace">
            <a:avLst>
              <a:gd name="adj1" fmla="val 37625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28596" y="500042"/>
            <a:ext cx="435771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苏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轼， 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北宋文学家、书画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家，号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东坡居士，与父苏洵，弟苏辙并称为“三苏” ，为“唐宋八大 家”之一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3059113" y="0"/>
            <a:ext cx="27574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问题探究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376238" y="836613"/>
            <a:ext cx="80835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</a:rPr>
              <a:t>全</a:t>
            </a:r>
            <a:r>
              <a:rPr lang="zh-CN" altLang="en-US" sz="3200" b="1" dirty="0">
                <a:latin typeface="宋体" pitchFamily="2" charset="-122"/>
              </a:rPr>
              <a:t>文没有一处直接写友情，但可以从字里行间看出来。请找出能表现苏轼与张怀民友情的句子（写出两句），并以其中一句为例，说说你选择它的理由。</a:t>
            </a:r>
            <a:r>
              <a:rPr lang="zh-CN" altLang="en-US" sz="3200" dirty="0">
                <a:latin typeface="宋体" pitchFamily="2" charset="-122"/>
              </a:rPr>
              <a:t> </a:t>
            </a: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357158" y="3143248"/>
            <a:ext cx="821537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  ①遂至承天寺。 理由：唯张怀民可以同乐 </a:t>
            </a:r>
            <a:br>
              <a:rPr lang="zh-CN" altLang="en-US" sz="2800" b="1" dirty="0">
                <a:solidFill>
                  <a:srgbClr val="FF0000"/>
                </a:solidFill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Arial"/>
              </a:rPr>
              <a:t>  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</a:rPr>
              <a:t>怀民亦未寝 。 理由：心境相同 欣赏趣味相同 </a:t>
            </a:r>
            <a:br>
              <a:rPr lang="zh-CN" altLang="en-US" sz="2800" b="1" dirty="0">
                <a:solidFill>
                  <a:srgbClr val="FF0000"/>
                </a:solidFill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Arial"/>
              </a:rPr>
              <a:t>  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③</a:t>
            </a:r>
            <a:r>
              <a:rPr lang="zh-CN" altLang="en-US" sz="2800" b="1" dirty="0">
                <a:solidFill>
                  <a:srgbClr val="FF0000"/>
                </a:solidFill>
              </a:rPr>
              <a:t>相与步于中庭。 理由：关系亲密</a:t>
            </a:r>
            <a:br>
              <a:rPr lang="zh-CN" altLang="en-US" sz="2800" b="1" dirty="0">
                <a:solidFill>
                  <a:srgbClr val="FF0000"/>
                </a:solidFill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Arial"/>
              </a:rPr>
              <a:t>  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④</a:t>
            </a:r>
            <a:r>
              <a:rPr lang="zh-CN" altLang="en-US" sz="2800" b="1" dirty="0">
                <a:solidFill>
                  <a:srgbClr val="FF0000"/>
                </a:solidFill>
              </a:rPr>
              <a:t>但少闲人如吾两人者耳。 理由：志同道合 志趣相投 命运相同</a:t>
            </a:r>
            <a:r>
              <a:rPr lang="zh-CN" altLang="en-US" sz="2800" b="1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>
            <a:lum bright="48000" contrast="1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0" y="1484313"/>
            <a:ext cx="762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记承天</a:t>
            </a:r>
          </a:p>
          <a:p>
            <a:pPr algn="just" eaLnBrk="0" hangingPunct="0"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寺夜游</a:t>
            </a:r>
          </a:p>
          <a:p>
            <a:pPr eaLnBrk="0" hangingPunct="0">
              <a:defRPr/>
            </a:pPr>
            <a:endParaRPr lang="zh-CN" altLang="en-US" sz="4000" b="1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4276" name="AutoShape 4"/>
          <p:cNvSpPr>
            <a:spLocks/>
          </p:cNvSpPr>
          <p:nvPr/>
        </p:nvSpPr>
        <p:spPr bwMode="auto">
          <a:xfrm>
            <a:off x="755650" y="1052513"/>
            <a:ext cx="144463" cy="4776787"/>
          </a:xfrm>
          <a:prstGeom prst="leftBrace">
            <a:avLst>
              <a:gd name="adj1" fmla="val 275548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971550" y="4941888"/>
            <a:ext cx="1970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感慨</a:t>
            </a:r>
            <a:r>
              <a:rPr lang="en-US" altLang="zh-CN" sz="4000" b="1" dirty="0">
                <a:latin typeface="黑体" pitchFamily="2" charset="-122"/>
                <a:ea typeface="黑体" pitchFamily="2" charset="-122"/>
              </a:rPr>
              <a:t>---</a:t>
            </a: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2916238" y="1341438"/>
            <a:ext cx="22225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月色入户</a:t>
            </a:r>
          </a:p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夜游赏月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2843213" y="4941888"/>
            <a:ext cx="99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闲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971550" y="1412875"/>
            <a:ext cx="2305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叙事</a:t>
            </a:r>
            <a:r>
              <a:rPr lang="en-US" altLang="zh-CN" sz="4000" b="1" dirty="0">
                <a:latin typeface="黑体" pitchFamily="2" charset="-122"/>
                <a:ea typeface="黑体" pitchFamily="2" charset="-122"/>
              </a:rPr>
              <a:t>---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827088" y="2997200"/>
            <a:ext cx="5400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写景</a:t>
            </a:r>
            <a:r>
              <a:rPr lang="en-US" altLang="zh-CN" sz="4000" b="1" dirty="0">
                <a:latin typeface="黑体" pitchFamily="2" charset="-122"/>
                <a:ea typeface="黑体" pitchFamily="2" charset="-122"/>
              </a:rPr>
              <a:t>--</a:t>
            </a:r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月如积水空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明</a:t>
            </a:r>
            <a:endParaRPr lang="zh-CN" altLang="en-US" sz="4000" b="1" dirty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 b="1" dirty="0">
                <a:latin typeface="黑体" pitchFamily="2" charset="-122"/>
                <a:ea typeface="黑体" pitchFamily="2" charset="-122"/>
              </a:rPr>
              <a:t>      竹柏如藻荇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429256" y="1285860"/>
            <a:ext cx="1130300" cy="4968875"/>
            <a:chOff x="0" y="0"/>
            <a:chExt cx="712" cy="3130"/>
          </a:xfrm>
        </p:grpSpPr>
        <p:sp>
          <p:nvSpPr>
            <p:cNvPr id="57355" name="Text Box 11"/>
            <p:cNvSpPr txBox="1">
              <a:spLocks noChangeArrowheads="1"/>
            </p:cNvSpPr>
            <p:nvPr/>
          </p:nvSpPr>
          <p:spPr bwMode="auto">
            <a:xfrm>
              <a:off x="135" y="630"/>
              <a:ext cx="577" cy="1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defRPr/>
              </a:pPr>
              <a:r>
                <a:rPr lang="zh-CN" altLang="en-US" sz="4000" b="1" dirty="0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情景交融</a:t>
              </a:r>
            </a:p>
          </p:txBody>
        </p:sp>
        <p:sp>
          <p:nvSpPr>
            <p:cNvPr id="54293" name="AutoShape 12"/>
            <p:cNvSpPr>
              <a:spLocks/>
            </p:cNvSpPr>
            <p:nvPr/>
          </p:nvSpPr>
          <p:spPr bwMode="auto">
            <a:xfrm>
              <a:off x="0" y="0"/>
              <a:ext cx="227" cy="3130"/>
            </a:xfrm>
            <a:prstGeom prst="rightBrace">
              <a:avLst>
                <a:gd name="adj1" fmla="val 11490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400">
                <a:latin typeface="Times New Roman" pitchFamily="18" charset="0"/>
              </a:endParaRPr>
            </a:p>
          </p:txBody>
        </p:sp>
      </p:grpSp>
      <p:sp>
        <p:nvSpPr>
          <p:cNvPr id="57365" name="Text Box 21"/>
          <p:cNvSpPr txBox="1">
            <a:spLocks noChangeArrowheads="1"/>
          </p:cNvSpPr>
          <p:nvPr/>
        </p:nvSpPr>
        <p:spPr bwMode="auto">
          <a:xfrm>
            <a:off x="2771775" y="0"/>
            <a:ext cx="35290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课文总结</a:t>
            </a: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286512" y="1785926"/>
            <a:ext cx="2590800" cy="608013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/>
              <a:t>赏月的欣喜</a:t>
            </a: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6357950" y="3071810"/>
            <a:ext cx="2590800" cy="608013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/>
              <a:t>贬谪的悲凉</a:t>
            </a: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6429388" y="4429132"/>
            <a:ext cx="2590800" cy="1582738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随 缘 自 适</a:t>
            </a:r>
          </a:p>
          <a:p>
            <a:r>
              <a:rPr lang="zh-CN" altLang="en-US" sz="3200" b="1"/>
              <a:t>自 我 排 遣</a:t>
            </a:r>
          </a:p>
          <a:p>
            <a:r>
              <a:rPr lang="zh-CN" altLang="en-US" sz="3200" b="1"/>
              <a:t>的    乐   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7350" grpId="0"/>
      <p:bldP spid="54279" grpId="0"/>
      <p:bldP spid="54280" grpId="0"/>
      <p:bldP spid="54281" grpId="0"/>
      <p:bldP spid="22" grpId="0" animBg="1" autoUpdateAnimBg="0"/>
      <p:bldP spid="23" grpId="0" animBg="1" autoUpdateAnimBg="0"/>
      <p:bldP spid="24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yuelian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3851275" y="4724400"/>
            <a:ext cx="936625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8000">
              <a:solidFill>
                <a:schemeClr val="bg1"/>
              </a:solidFill>
              <a:ea typeface="华文彩云" pitchFamily="2" charset="-122"/>
            </a:endParaRPr>
          </a:p>
          <a:p>
            <a:pPr>
              <a:spcBef>
                <a:spcPct val="50000"/>
              </a:spcBef>
            </a:pPr>
            <a:endParaRPr kumimoji="1" lang="zh-CN" altLang="en-US"/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684213" y="549275"/>
            <a:ext cx="41036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FF"/>
                </a:solidFill>
              </a:rPr>
              <a:t>拓展与积累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684213" y="2133600"/>
            <a:ext cx="77755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</a:rPr>
              <a:t>调动你的语文积累，说出两句吟咏月亮的诗句。</a:t>
            </a:r>
            <a:endParaRPr lang="en-US" altLang="zh-CN" sz="40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677400" cy="6859588"/>
          </a:xfrm>
          <a:prstGeom prst="rect">
            <a:avLst/>
          </a:prstGeom>
          <a:noFill/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571472" y="3286124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4400" b="1" dirty="0">
              <a:solidFill>
                <a:srgbClr val="FFFF00"/>
              </a:solidFill>
              <a:ea typeface="隶书" pitchFamily="1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FF00"/>
                </a:solidFill>
                <a:latin typeface="宋体" pitchFamily="2" charset="-122"/>
                <a:ea typeface="隶书" pitchFamily="1" charset="-122"/>
              </a:rPr>
              <a:t>春风又绿江南岸，明月何时照我还</a:t>
            </a:r>
            <a:r>
              <a:rPr kumimoji="1" lang="zh-CN" altLang="en-US" sz="4000" b="1" dirty="0">
                <a:solidFill>
                  <a:srgbClr val="FFFF00"/>
                </a:solidFill>
                <a:latin typeface="Times New Roman"/>
                <a:ea typeface="隶书" pitchFamily="1" charset="-122"/>
              </a:rPr>
              <a:t>”</a:t>
            </a:r>
            <a:r>
              <a:rPr kumimoji="1" lang="zh-CN" altLang="en-US" sz="4000" b="1" dirty="0">
                <a:solidFill>
                  <a:srgbClr val="FFFF00"/>
                </a:solidFill>
                <a:latin typeface="宋体" pitchFamily="2" charset="-122"/>
                <a:ea typeface="隶书" pitchFamily="1" charset="-122"/>
              </a:rPr>
              <a:t>  </a:t>
            </a:r>
            <a:endParaRPr kumimoji="1" lang="en-US" altLang="zh-CN" sz="4000" b="1" dirty="0" smtClean="0">
              <a:solidFill>
                <a:srgbClr val="FFFF00"/>
              </a:solidFill>
              <a:latin typeface="宋体" pitchFamily="2" charset="-122"/>
              <a:ea typeface="隶书" pitchFamily="1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FF00"/>
                </a:solidFill>
                <a:latin typeface="宋体" pitchFamily="2" charset="-122"/>
                <a:ea typeface="隶书" pitchFamily="1" charset="-122"/>
              </a:rPr>
              <a:t>（</a:t>
            </a:r>
            <a:r>
              <a:rPr kumimoji="1" lang="zh-CN" altLang="en-US" sz="4000" b="1" dirty="0">
                <a:solidFill>
                  <a:srgbClr val="FFFF00"/>
                </a:solidFill>
                <a:latin typeface="宋体" pitchFamily="2" charset="-122"/>
                <a:ea typeface="隶书" pitchFamily="1" charset="-122"/>
              </a:rPr>
              <a:t>北宋</a:t>
            </a:r>
            <a:r>
              <a:rPr kumimoji="1" lang="en-US" altLang="zh-CN" sz="4000" b="1" dirty="0">
                <a:solidFill>
                  <a:srgbClr val="FFFF00"/>
                </a:solidFill>
                <a:latin typeface="宋体" pitchFamily="2" charset="-122"/>
                <a:ea typeface="隶书" pitchFamily="1" charset="-122"/>
              </a:rPr>
              <a:t>.</a:t>
            </a:r>
            <a:r>
              <a:rPr kumimoji="1" lang="zh-CN" altLang="en-US" sz="4000" b="1" dirty="0">
                <a:solidFill>
                  <a:srgbClr val="FFFF00"/>
                </a:solidFill>
                <a:latin typeface="宋体" pitchFamily="2" charset="-122"/>
                <a:ea typeface="隶书" pitchFamily="1" charset="-122"/>
              </a:rPr>
              <a:t>王安石）</a:t>
            </a:r>
          </a:p>
          <a:p>
            <a:pPr>
              <a:spcBef>
                <a:spcPct val="50000"/>
              </a:spcBef>
            </a:pPr>
            <a:endParaRPr kumimoji="1" lang="zh-CN" altLang="en-US" sz="4000" b="1" dirty="0">
              <a:solidFill>
                <a:srgbClr val="FFFF00"/>
              </a:solidFill>
              <a:ea typeface="隶书" pitchFamily="1" charset="-122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068763" y="555625"/>
            <a:ext cx="583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bg1"/>
                </a:solidFill>
                <a:latin typeface="Arial" pitchFamily="34" charset="0"/>
                <a:ea typeface="隶书" pitchFamily="1" charset="-122"/>
              </a:rPr>
              <a:t>关于“月亮”的诗句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214282" y="1000108"/>
            <a:ext cx="58674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　</a:t>
            </a:r>
            <a:r>
              <a:rPr kumimoji="1" lang="zh-CN" altLang="en-US" sz="5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明月松间照，</a:t>
            </a:r>
          </a:p>
          <a:p>
            <a:r>
              <a:rPr kumimoji="1" lang="zh-CN" altLang="en-US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　</a:t>
            </a:r>
            <a:r>
              <a:rPr kumimoji="1" lang="zh-CN" altLang="en-US" sz="5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清泉石上流。</a:t>
            </a:r>
          </a:p>
          <a:p>
            <a:pPr algn="ctr"/>
            <a:r>
              <a:rPr kumimoji="1" lang="zh-CN" altLang="en-US" sz="5400" b="1" dirty="0">
                <a:solidFill>
                  <a:srgbClr val="008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　　　［王维］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inter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249485" y="1571612"/>
            <a:ext cx="387798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r"/>
            <a:r>
              <a:rPr kumimoji="1" lang="zh-CN" altLang="en-US" sz="6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1" charset="-122"/>
              </a:rPr>
              <a:t>星垂平野阔，</a:t>
            </a:r>
          </a:p>
          <a:p>
            <a:pPr algn="r"/>
            <a:r>
              <a:rPr kumimoji="1" lang="zh-CN" altLang="en-US" sz="6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月涌大江流。</a:t>
            </a:r>
          </a:p>
          <a:p>
            <a:pPr algn="r"/>
            <a:endParaRPr kumimoji="1" lang="zh-CN" altLang="en-US" sz="60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1" charset="-122"/>
              <a:ea typeface="隶书" pitchFamily="1" charset="-122"/>
            </a:endParaRPr>
          </a:p>
          <a:p>
            <a:pPr algn="r"/>
            <a:r>
              <a:rPr kumimoji="1" lang="en-US" altLang="zh-CN" sz="6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[</a:t>
            </a:r>
            <a:r>
              <a:rPr kumimoji="1" lang="zh-CN" altLang="en-US" sz="6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杜甫</a:t>
            </a:r>
            <a:r>
              <a:rPr kumimoji="1" lang="en-US" altLang="zh-CN" sz="6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1" charset="-122"/>
                <a:ea typeface="隶书" pitchFamily="1" charset="-122"/>
              </a:rPr>
              <a:t>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inter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0"/>
            <a:ext cx="9372600" cy="6858000"/>
          </a:xfrm>
          <a:prstGeom prst="rect">
            <a:avLst/>
          </a:prstGeom>
          <a:noFill/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422525" y="0"/>
            <a:ext cx="549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-552648" y="0"/>
            <a:ext cx="21544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3200" b="1" dirty="0"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Times New Roman"/>
                <a:ea typeface="隶书" pitchFamily="1" charset="-122"/>
              </a:rPr>
              <a:t>“</a:t>
            </a:r>
            <a:r>
              <a:rPr kumimoji="1" lang="zh-CN" altLang="en-US" sz="3200" b="1" dirty="0">
                <a:latin typeface="隶书" pitchFamily="1" charset="-122"/>
                <a:ea typeface="隶书" pitchFamily="1" charset="-122"/>
              </a:rPr>
              <a:t>举杯邀明月</a:t>
            </a:r>
            <a:r>
              <a:rPr kumimoji="1" lang="en-US" altLang="zh-CN" sz="3200" b="1" dirty="0">
                <a:latin typeface="隶书" pitchFamily="1" charset="-122"/>
                <a:ea typeface="隶书" pitchFamily="1" charset="-122"/>
              </a:rPr>
              <a:t>, </a:t>
            </a:r>
            <a:r>
              <a:rPr kumimoji="1" lang="zh-CN" altLang="en-US" sz="3200" b="1" dirty="0">
                <a:latin typeface="隶书" pitchFamily="1" charset="-122"/>
                <a:ea typeface="隶书" pitchFamily="1" charset="-122"/>
              </a:rPr>
              <a:t>对饮成三人。</a:t>
            </a:r>
            <a:r>
              <a:rPr kumimoji="1" lang="zh-CN" altLang="en-US" sz="3200" b="1" dirty="0">
                <a:latin typeface="Times New Roman"/>
                <a:ea typeface="隶书" pitchFamily="1" charset="-122"/>
              </a:rPr>
              <a:t>”</a:t>
            </a:r>
            <a:r>
              <a:rPr kumimoji="1" lang="en-US" altLang="zh-CN" sz="3200" b="1" dirty="0">
                <a:latin typeface="隶书" pitchFamily="1" charset="-122"/>
                <a:ea typeface="隶书" pitchFamily="1" charset="-122"/>
              </a:rPr>
              <a:t>(</a:t>
            </a:r>
            <a:r>
              <a:rPr kumimoji="1" lang="zh-CN" altLang="en-US" sz="3200" b="1" dirty="0">
                <a:latin typeface="隶书" pitchFamily="1" charset="-122"/>
                <a:ea typeface="隶书" pitchFamily="1" charset="-122"/>
              </a:rPr>
              <a:t>李白</a:t>
            </a:r>
            <a:r>
              <a:rPr kumimoji="1" lang="en-US" altLang="zh-CN" sz="3200" b="1" dirty="0">
                <a:latin typeface="隶书" pitchFamily="1" charset="-122"/>
                <a:ea typeface="隶书" pitchFamily="1" charset="-122"/>
              </a:rPr>
              <a:t>)</a:t>
            </a:r>
          </a:p>
          <a:p>
            <a:pPr>
              <a:spcBef>
                <a:spcPct val="50000"/>
              </a:spcBef>
            </a:pPr>
            <a:endParaRPr kumimoji="1"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jy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571472" y="1071546"/>
            <a:ext cx="83883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66"/>
                </a:solidFill>
                <a:ea typeface="隶书" pitchFamily="1" charset="-122"/>
              </a:rPr>
              <a:t>我寄愁心与明月，</a:t>
            </a:r>
            <a:r>
              <a:rPr kumimoji="1" lang="zh-CN" altLang="en-US" sz="4000" b="1" dirty="0" smtClean="0">
                <a:solidFill>
                  <a:srgbClr val="FF0066"/>
                </a:solidFill>
                <a:ea typeface="隶书" pitchFamily="1" charset="-122"/>
              </a:rPr>
              <a:t>随风直</a:t>
            </a:r>
            <a:r>
              <a:rPr kumimoji="1" lang="zh-CN" altLang="en-US" sz="4000" b="1" dirty="0">
                <a:solidFill>
                  <a:srgbClr val="FF0066"/>
                </a:solidFill>
                <a:ea typeface="隶书" pitchFamily="1" charset="-122"/>
              </a:rPr>
              <a:t>到夜郎西</a:t>
            </a:r>
            <a:r>
              <a:rPr kumimoji="1" lang="en-US" altLang="zh-CN" sz="4000" b="1" dirty="0" smtClean="0">
                <a:solidFill>
                  <a:srgbClr val="FF0066"/>
                </a:solidFill>
                <a:ea typeface="隶书" pitchFamily="1" charset="-122"/>
              </a:rPr>
              <a:t>.</a:t>
            </a:r>
          </a:p>
          <a:p>
            <a:pPr>
              <a:spcBef>
                <a:spcPct val="50000"/>
              </a:spcBef>
            </a:pPr>
            <a:r>
              <a:rPr kumimoji="1" lang="en-US" altLang="zh-CN" sz="4000" b="1" dirty="0" smtClean="0">
                <a:solidFill>
                  <a:srgbClr val="FF0066"/>
                </a:solidFill>
                <a:ea typeface="隶书" pitchFamily="1" charset="-122"/>
              </a:rPr>
              <a:t>                        </a:t>
            </a:r>
            <a:r>
              <a:rPr kumimoji="1" lang="zh-CN" altLang="en-US" sz="4000" b="1" dirty="0" smtClean="0">
                <a:solidFill>
                  <a:srgbClr val="FF0066"/>
                </a:solidFill>
                <a:ea typeface="隶书" pitchFamily="1" charset="-122"/>
              </a:rPr>
              <a:t>（</a:t>
            </a:r>
            <a:r>
              <a:rPr kumimoji="1" lang="zh-CN" altLang="en-US" sz="4000" b="1" dirty="0">
                <a:solidFill>
                  <a:srgbClr val="FF0066"/>
                </a:solidFill>
                <a:ea typeface="隶书" pitchFamily="1" charset="-122"/>
              </a:rPr>
              <a:t>李白）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9701758_1_1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50"/>
            <a:ext cx="96774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911156" y="357166"/>
            <a:ext cx="1569660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隶书" pitchFamily="1" charset="-122"/>
                <a:ea typeface="隶书" pitchFamily="1" charset="-122"/>
              </a:rPr>
              <a:t>海上生明月，天涯共此时。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隶书" pitchFamily="1" charset="-122"/>
                <a:ea typeface="隶书" pitchFamily="1" charset="-122"/>
              </a:rPr>
              <a:t>             </a:t>
            </a:r>
            <a:r>
              <a:rPr lang="en-US" altLang="zh-CN" sz="3600" b="1" dirty="0">
                <a:solidFill>
                  <a:schemeClr val="bg1"/>
                </a:solidFill>
                <a:latin typeface="Times New Roman" pitchFamily="18" charset="0"/>
                <a:ea typeface="隶书" pitchFamily="1" charset="-122"/>
              </a:rPr>
              <a:t>——</a:t>
            </a:r>
            <a:r>
              <a:rPr lang="en-US" altLang="zh-CN" sz="3600" b="1" dirty="0">
                <a:solidFill>
                  <a:schemeClr val="bg1"/>
                </a:solidFill>
                <a:latin typeface="隶书" pitchFamily="1" charset="-122"/>
                <a:ea typeface="隶书" pitchFamily="1" charset="-122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隶书" pitchFamily="1" charset="-122"/>
                <a:ea typeface="隶书" pitchFamily="1" charset="-122"/>
              </a:rPr>
              <a:t>张九龄</a:t>
            </a:r>
            <a:endParaRPr lang="en-US" sz="3600" b="1" dirty="0">
              <a:solidFill>
                <a:schemeClr val="bg1"/>
              </a:solidFill>
              <a:latin typeface="隶书" pitchFamily="1" charset="-122"/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图片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381000" y="533400"/>
            <a:ext cx="2514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FF00"/>
                </a:solidFill>
                <a:ea typeface="华文新魏" pitchFamily="2" charset="-122"/>
              </a:rPr>
              <a:t>作业：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381000" y="1676400"/>
            <a:ext cx="797721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FF00"/>
                </a:solidFill>
                <a:ea typeface="华文新魏" pitchFamily="2" charset="-122"/>
              </a:rPr>
              <a:t>1</a:t>
            </a:r>
            <a:r>
              <a:rPr kumimoji="1" lang="en-US" altLang="zh-CN" sz="3600" b="1" dirty="0" smtClean="0">
                <a:solidFill>
                  <a:srgbClr val="FFFF00"/>
                </a:solidFill>
                <a:ea typeface="华文新魏" pitchFamily="2" charset="-122"/>
              </a:rPr>
              <a:t>.</a:t>
            </a:r>
            <a:r>
              <a:rPr kumimoji="1" lang="zh-CN" altLang="en-US" sz="3600" b="1" dirty="0" smtClean="0">
                <a:solidFill>
                  <a:srgbClr val="FFFF00"/>
                </a:solidFill>
                <a:ea typeface="华文新魏" pitchFamily="2" charset="-122"/>
              </a:rPr>
              <a:t>背</a:t>
            </a:r>
            <a:r>
              <a:rPr kumimoji="1" lang="zh-CN" altLang="en-US" sz="3600" b="1" dirty="0">
                <a:solidFill>
                  <a:srgbClr val="FFFF00"/>
                </a:solidFill>
                <a:ea typeface="华文新魏" pitchFamily="2" charset="-122"/>
              </a:rPr>
              <a:t>诵</a:t>
            </a:r>
            <a:r>
              <a:rPr kumimoji="1" lang="en-US" altLang="zh-CN" sz="3600" b="1" dirty="0">
                <a:solidFill>
                  <a:srgbClr val="FFFF00"/>
                </a:solidFill>
                <a:ea typeface="华文新魏" pitchFamily="2" charset="-122"/>
              </a:rPr>
              <a:t>《</a:t>
            </a:r>
            <a:r>
              <a:rPr kumimoji="1" lang="zh-CN" altLang="en-US" sz="3600" b="1" dirty="0">
                <a:solidFill>
                  <a:srgbClr val="FFFF00"/>
                </a:solidFill>
                <a:ea typeface="华文新魏" pitchFamily="2" charset="-122"/>
              </a:rPr>
              <a:t>记承天寺夜游</a:t>
            </a:r>
            <a:r>
              <a:rPr kumimoji="1" lang="en-US" altLang="zh-CN" sz="3600" b="1" dirty="0">
                <a:solidFill>
                  <a:srgbClr val="FFFF00"/>
                </a:solidFill>
                <a:ea typeface="华文新魏" pitchFamily="2" charset="-122"/>
              </a:rPr>
              <a:t>》</a:t>
            </a:r>
            <a:r>
              <a:rPr kumimoji="1" lang="zh-CN" altLang="en-US" sz="3600" b="1" dirty="0">
                <a:solidFill>
                  <a:srgbClr val="FFFF00"/>
                </a:solidFill>
                <a:ea typeface="华文新魏" pitchFamily="2" charset="-122"/>
              </a:rPr>
              <a:t>；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FF00"/>
                </a:solidFill>
                <a:ea typeface="华文新魏" pitchFamily="2" charset="-122"/>
              </a:rPr>
              <a:t>2.</a:t>
            </a:r>
            <a:r>
              <a:rPr kumimoji="1" lang="zh-CN" altLang="en-US" sz="3600" b="1" dirty="0">
                <a:solidFill>
                  <a:srgbClr val="FFFF00"/>
                </a:solidFill>
                <a:ea typeface="华文新魏" pitchFamily="2" charset="-122"/>
              </a:rPr>
              <a:t>课外收集描写月色的诗词并背诵</a:t>
            </a:r>
            <a:r>
              <a:rPr kumimoji="1" lang="zh-CN" altLang="en-US" sz="3600" b="1" dirty="0" smtClean="0">
                <a:solidFill>
                  <a:srgbClr val="FFFF00"/>
                </a:solidFill>
                <a:ea typeface="华文新魏" pitchFamily="2" charset="-122"/>
              </a:rPr>
              <a:t>；</a:t>
            </a:r>
            <a:endParaRPr kumimoji="1" lang="en-US" altLang="zh-CN" sz="3600" b="1" dirty="0" smtClean="0">
              <a:solidFill>
                <a:srgbClr val="FFFF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3600" b="1" dirty="0" smtClean="0">
                <a:solidFill>
                  <a:srgbClr val="FFFF00"/>
                </a:solidFill>
                <a:ea typeface="华文新魏" pitchFamily="2" charset="-122"/>
              </a:rPr>
              <a:t>3.</a:t>
            </a:r>
            <a:r>
              <a:rPr kumimoji="1" lang="zh-CN" altLang="en-US" sz="3600" b="1" dirty="0" smtClean="0">
                <a:solidFill>
                  <a:srgbClr val="FFFF00"/>
                </a:solidFill>
                <a:ea typeface="华文新魏" pitchFamily="2" charset="-122"/>
              </a:rPr>
              <a:t>预习下一课。</a:t>
            </a:r>
            <a:endParaRPr kumimoji="1" lang="zh-CN" altLang="en-US" sz="3600" b="1" dirty="0">
              <a:solidFill>
                <a:srgbClr val="FFFF00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3600" b="1" dirty="0">
              <a:solidFill>
                <a:srgbClr val="FFFF00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autoUpdateAnimBg="0"/>
      <p:bldP spid="9830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5400" b="1">
                <a:ea typeface="楷体_GB2312" pitchFamily="49" charset="-122"/>
              </a:rPr>
              <a:t>写作背景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914400"/>
            <a:ext cx="9144000" cy="5578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元丰二年，苏轼由于和当时主张变法的王安石政见不同，作诗讽刺新法，被捕下狱。出狱后，被贬为黄州团练副使。这是一个有职无权的闲差，于是他在郡城旧营地的东面开荒种地，有时游乐于山水间，咏唱江山，感怀英雄，抒发郁闷心情。这一时期，写下了许多动人的散文和词，如有名的</a:t>
            </a:r>
            <a:r>
              <a:rPr kumimoji="1" lang="en-US" altLang="zh-CN" sz="40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40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赤壁赋</a:t>
            </a:r>
            <a:r>
              <a:rPr kumimoji="1" lang="en-US" altLang="zh-CN" sz="40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40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kumimoji="1" lang="en-US" altLang="zh-CN" sz="40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40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念奴娇</a:t>
            </a:r>
            <a:r>
              <a:rPr kumimoji="1" lang="en-US" altLang="zh-CN" sz="40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·</a:t>
            </a:r>
            <a:r>
              <a:rPr kumimoji="1" lang="zh-CN" altLang="en-US" sz="40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赤壁怀古</a:t>
            </a:r>
            <a:r>
              <a:rPr kumimoji="1" lang="en-US" altLang="zh-CN" sz="40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4000" b="1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等。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yuelian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23388" cy="6858000"/>
          </a:xfrm>
          <a:prstGeom prst="rect">
            <a:avLst/>
          </a:prstGeom>
          <a:noFill/>
        </p:spPr>
      </p:pic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2214546" y="1857364"/>
            <a:ext cx="5500726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16600" dirty="0">
                <a:solidFill>
                  <a:srgbClr val="FFFF00"/>
                </a:solidFill>
                <a:latin typeface="草檀斋毛泽东字体" pitchFamily="2" charset="-122"/>
                <a:ea typeface="草檀斋毛泽东字体" pitchFamily="2" charset="-122"/>
              </a:rPr>
              <a:t>再见</a:t>
            </a:r>
          </a:p>
          <a:p>
            <a:pPr>
              <a:spcBef>
                <a:spcPct val="50000"/>
              </a:spcBef>
            </a:pPr>
            <a:endParaRPr kumimoji="1" lang="zh-CN" altLang="en-US" sz="4400" dirty="0">
              <a:solidFill>
                <a:srgbClr val="FFFF00"/>
              </a:solidFill>
              <a:latin typeface="草檀斋毛泽东字体" pitchFamily="2" charset="-122"/>
              <a:ea typeface="草檀斋毛泽东字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980804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1" name="cjhyy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086600"/>
            <a:ext cx="381000" cy="381000"/>
          </a:xfrm>
          <a:prstGeom prst="rect">
            <a:avLst/>
          </a:prstGeom>
          <a:noFill/>
        </p:spPr>
      </p:pic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827089" y="785793"/>
            <a:ext cx="6959622" cy="15113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华文新魏"/>
              </a:rPr>
              <a:t>记承天寺夜游</a:t>
            </a:r>
          </a:p>
        </p:txBody>
      </p:sp>
      <p:sp>
        <p:nvSpPr>
          <p:cNvPr id="48133" name="WordArt 5"/>
          <p:cNvSpPr>
            <a:spLocks noChangeArrowheads="1" noChangeShapeType="1" noTextEdit="1"/>
          </p:cNvSpPr>
          <p:nvPr/>
        </p:nvSpPr>
        <p:spPr bwMode="auto">
          <a:xfrm>
            <a:off x="4000496" y="3857628"/>
            <a:ext cx="3714776" cy="82391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72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华文新魏"/>
              </a:rPr>
              <a:t>宋</a:t>
            </a:r>
            <a:r>
              <a:rPr lang="en-US" altLang="zh-CN" sz="72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华文新魏"/>
              </a:rPr>
              <a:t>·</a:t>
            </a:r>
            <a:r>
              <a:rPr lang="zh-CN" altLang="en-US" sz="72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ea typeface="华文新魏"/>
              </a:rPr>
              <a:t>苏轼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8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48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131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31"/>
                </p:tgtEl>
              </p:cMediaNode>
            </p:audio>
          </p:childTnLst>
        </p:cTn>
      </p:par>
    </p:tnLst>
    <p:bldLst>
      <p:bldP spid="48132" grpId="0" animBg="1"/>
      <p:bldP spid="481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ext Box 2"/>
          <p:cNvSpPr txBox="1">
            <a:spLocks noChangeArrowheads="1"/>
          </p:cNvSpPr>
          <p:nvPr/>
        </p:nvSpPr>
        <p:spPr bwMode="auto">
          <a:xfrm>
            <a:off x="323850" y="908050"/>
            <a:ext cx="7848600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5400" b="1">
                <a:solidFill>
                  <a:srgbClr val="000099"/>
                </a:solidFill>
                <a:latin typeface="宋体" pitchFamily="2" charset="-122"/>
              </a:rPr>
              <a:t>　　</a:t>
            </a:r>
            <a:r>
              <a:rPr kumimoji="1" lang="zh-CN" altLang="en-US" sz="5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本文写于元丰六年（</a:t>
            </a:r>
            <a:r>
              <a:rPr kumimoji="1" lang="en-US" altLang="zh-CN" sz="5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1083</a:t>
            </a:r>
            <a:r>
              <a:rPr kumimoji="1" lang="zh-CN" altLang="en-US" sz="54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年），当时，作者被贬到黄州已经有四年了。作者写了这篇短文，对月夜的景色作了美妙的描绘，真实地记录了他当时生活的一个小片段。</a:t>
            </a:r>
            <a:endParaRPr kumimoji="1" lang="zh-CN" altLang="en-US" sz="5400">
              <a:solidFill>
                <a:srgbClr val="000099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hengtiansi1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5477526" cy="6215106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331913" y="4797425"/>
            <a:ext cx="2833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857884" y="285728"/>
            <a:ext cx="2833688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CC"/>
            </a:outerShdw>
          </a:effectLst>
        </p:spPr>
        <p:txBody>
          <a:bodyPr/>
          <a:lstStyle/>
          <a:p>
            <a:pPr algn="ctr"/>
            <a:r>
              <a:rPr kumimoji="1"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承天寺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715008" y="1214422"/>
            <a:ext cx="310514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    位于今湖北省黄冈市</a:t>
            </a:r>
            <a:r>
              <a:rPr lang="zh-CN" altLang="en-US" sz="2800" b="1" dirty="0" smtClean="0">
                <a:latin typeface="方正小标宋简体" pitchFamily="2" charset="-122"/>
                <a:ea typeface="方正小标宋简体" pitchFamily="2" charset="-122"/>
              </a:rPr>
              <a:t>南，北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宋景德四年（</a:t>
            </a:r>
            <a:r>
              <a:rPr lang="en-US" altLang="zh-CN" sz="2800" b="1" dirty="0">
                <a:latin typeface="方正小标宋简体" pitchFamily="2" charset="-122"/>
                <a:ea typeface="方正小标宋简体" pitchFamily="2" charset="-122"/>
              </a:rPr>
              <a:t>1007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年</a:t>
            </a:r>
            <a:r>
              <a:rPr lang="en-US" altLang="zh-CN" sz="2800" b="1" dirty="0">
                <a:latin typeface="方正小标宋简体" pitchFamily="2" charset="-122"/>
                <a:ea typeface="方正小标宋简体" pitchFamily="2" charset="-122"/>
              </a:rPr>
              <a:t>)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赐名承天寺</a:t>
            </a:r>
            <a:r>
              <a:rPr lang="en-US" altLang="zh-CN" sz="2800" b="1" dirty="0" smtClean="0">
                <a:latin typeface="方正小标宋简体" pitchFamily="2" charset="-122"/>
                <a:ea typeface="方正小标宋简体" pitchFamily="2" charset="-122"/>
              </a:rPr>
              <a:t>,</a:t>
            </a:r>
            <a:r>
              <a:rPr lang="zh-CN" altLang="en-US" sz="2800" b="1" dirty="0" smtClean="0">
                <a:latin typeface="方正小标宋简体" pitchFamily="2" charset="-122"/>
                <a:ea typeface="方正小标宋简体" pitchFamily="2" charset="-122"/>
              </a:rPr>
              <a:t> 因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寺宇第一山门横匾上有金光闪烁的</a:t>
            </a:r>
            <a:r>
              <a:rPr lang="zh-CN" altLang="en-US" sz="2800" b="1" dirty="0">
                <a:latin typeface="华文中宋"/>
                <a:ea typeface="方正小标宋简体" pitchFamily="2" charset="-122"/>
              </a:rPr>
              <a:t>“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月台</a:t>
            </a:r>
            <a:r>
              <a:rPr lang="zh-CN" altLang="en-US" sz="2800" b="1" dirty="0">
                <a:latin typeface="华文中宋"/>
                <a:ea typeface="方正小标宋简体" pitchFamily="2" charset="-122"/>
              </a:rPr>
              <a:t>”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两字</a:t>
            </a:r>
            <a:r>
              <a:rPr lang="en-US" altLang="zh-CN" sz="2800" b="1" dirty="0">
                <a:latin typeface="方正小标宋简体" pitchFamily="2" charset="-122"/>
                <a:ea typeface="方正小标宋简体" pitchFamily="2" charset="-122"/>
              </a:rPr>
              <a:t>,</a:t>
            </a:r>
            <a:r>
              <a:rPr lang="zh-CN" altLang="en-US" sz="2800" b="1" dirty="0">
                <a:latin typeface="方正小标宋简体" pitchFamily="2" charset="-122"/>
                <a:ea typeface="方正小标宋简体" pitchFamily="2" charset="-122"/>
              </a:rPr>
              <a:t>故又名月台寺。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月亮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313" y="0"/>
            <a:ext cx="10296526" cy="6842125"/>
          </a:xfrm>
          <a:prstGeom prst="rect">
            <a:avLst/>
          </a:prstGeom>
          <a:noFill/>
        </p:spPr>
      </p:pic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1000100" y="3429000"/>
            <a:ext cx="822853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</a:rPr>
              <a:t>欣赏课文，注意节奏、字音。</a:t>
            </a:r>
            <a:endParaRPr lang="zh-CN" altLang="en-US" sz="4800" b="1" dirty="0">
              <a:solidFill>
                <a:srgbClr val="FFFF00"/>
              </a:solidFill>
            </a:endParaRP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3708400" y="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记承天寺夜游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285776"/>
            <a:ext cx="9653752" cy="7143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2" y="1928802"/>
            <a:ext cx="8855075" cy="4114800"/>
          </a:xfrm>
        </p:spPr>
        <p:txBody>
          <a:bodyPr/>
          <a:lstStyle/>
          <a:p>
            <a:r>
              <a:rPr lang="zh-CN" altLang="en-US" sz="3600" b="1" dirty="0">
                <a:solidFill>
                  <a:schemeClr val="accent2"/>
                </a:solidFill>
              </a:rPr>
              <a:t>给加点字注音。</a:t>
            </a:r>
          </a:p>
          <a:p>
            <a:pPr>
              <a:buFontTx/>
              <a:buNone/>
            </a:pPr>
            <a:r>
              <a:rPr lang="zh-CN" altLang="en-US" sz="3600" b="1" dirty="0">
                <a:solidFill>
                  <a:schemeClr val="accent2"/>
                </a:solidFill>
              </a:rPr>
              <a:t>          解（        ）衣           藻荇（      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g</a:t>
            </a:r>
            <a:r>
              <a:rPr lang="zh-CN" altLang="en-US" sz="3600" b="1" dirty="0" smtClean="0">
                <a:solidFill>
                  <a:schemeClr val="accent2"/>
                </a:solidFill>
              </a:rPr>
              <a:t>）</a:t>
            </a:r>
            <a:endParaRPr lang="zh-CN" altLang="en-US" sz="3600" b="1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zh-CN" altLang="en-US" sz="3600" b="1" dirty="0">
                <a:solidFill>
                  <a:schemeClr val="accent2"/>
                </a:solidFill>
              </a:rPr>
              <a:t>          遂（        ）至           未寝（        ）  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2895600" y="26670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 err="1" smtClean="0">
                <a:solidFill>
                  <a:srgbClr val="FF0000"/>
                </a:solidFill>
              </a:rPr>
              <a:t>ji</a:t>
            </a:r>
            <a:r>
              <a:rPr kumimoji="1" lang="en-US" altLang="zh-CN" sz="3200" b="1" dirty="0" err="1" smtClean="0">
                <a:solidFill>
                  <a:srgbClr val="FF0000"/>
                </a:solidFill>
                <a:latin typeface="宋体" pitchFamily="2" charset="-122"/>
              </a:rPr>
              <a:t>ě</a:t>
            </a:r>
            <a:r>
              <a:rPr kumimoji="1" lang="en-US" altLang="zh-CN" dirty="0" smtClean="0"/>
              <a:t> </a:t>
            </a:r>
            <a:endParaRPr kumimoji="1" lang="en-US" altLang="zh-CN" dirty="0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7315200" y="2667000"/>
            <a:ext cx="1828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 err="1" smtClean="0">
                <a:solidFill>
                  <a:srgbClr val="FF0000"/>
                </a:solidFill>
              </a:rPr>
              <a:t>x</a:t>
            </a:r>
            <a:r>
              <a:rPr kumimoji="1" lang="en-US" altLang="zh-CN" sz="3200" b="1" dirty="0" err="1" smtClean="0">
                <a:solidFill>
                  <a:srgbClr val="FF0000"/>
                </a:solidFill>
                <a:latin typeface="Times New Roman"/>
              </a:rPr>
              <a:t>ì</a:t>
            </a:r>
            <a:r>
              <a:rPr kumimoji="1" lang="en-US" altLang="zh-CN" sz="3200" b="1" dirty="0" err="1" smtClean="0">
                <a:solidFill>
                  <a:srgbClr val="FF0000"/>
                </a:solidFill>
              </a:rPr>
              <a:t>n</a:t>
            </a:r>
            <a:r>
              <a:rPr kumimoji="1" lang="en-US" altLang="zh-CN" sz="3200" b="1" dirty="0" smtClean="0"/>
              <a:t> </a:t>
            </a:r>
            <a:endParaRPr kumimoji="1" lang="en-US" altLang="zh-CN" sz="3200" b="1" dirty="0"/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2895600" y="33528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</a:rPr>
              <a:t>su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/>
              </a:rPr>
              <a:t>ì</a:t>
            </a:r>
            <a:r>
              <a:rPr kumimoji="1" lang="en-US" altLang="zh-CN" sz="3200" b="1"/>
              <a:t> </a:t>
            </a: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7239000" y="3352800"/>
            <a:ext cx="914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</a:rPr>
              <a:t>q</a:t>
            </a:r>
            <a:r>
              <a:rPr kumimoji="1" lang="en-US" altLang="zh-CN" sz="3200" b="1">
                <a:solidFill>
                  <a:srgbClr val="FF0000"/>
                </a:solidFill>
                <a:latin typeface="宋体" pitchFamily="2" charset="-122"/>
              </a:rPr>
              <a:t>ǐ</a:t>
            </a:r>
            <a:r>
              <a:rPr kumimoji="1" lang="en-US" altLang="zh-CN" sz="3200" b="1">
                <a:solidFill>
                  <a:srgbClr val="FF0000"/>
                </a:solidFill>
              </a:rPr>
              <a:t>n</a:t>
            </a:r>
          </a:p>
          <a:p>
            <a:pPr>
              <a:spcBef>
                <a:spcPct val="50000"/>
              </a:spcBef>
            </a:pPr>
            <a:endParaRPr kumimoji="1"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 autoUpdateAnimBg="0"/>
      <p:bldP spid="70661" grpId="0" autoUpdateAnimBg="0"/>
      <p:bldP spid="70662" grpId="0" autoUpdateAnimBg="0"/>
      <p:bldP spid="70663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</TotalTime>
  <Words>1565</Words>
  <Application>Microsoft Office PowerPoint</Application>
  <PresentationFormat>全屏显示(4:3)</PresentationFormat>
  <Paragraphs>145</Paragraphs>
  <Slides>30</Slides>
  <Notes>4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 作者是如何描绘月色的？运用了什么修辞方法？有什么作用？从中可看出这幅月夜图有什么特点？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29</cp:revision>
  <dcterms:created xsi:type="dcterms:W3CDTF">1601-01-01T00:00:00Z</dcterms:created>
  <dcterms:modified xsi:type="dcterms:W3CDTF">2014-01-03T00:18:20Z</dcterms:modified>
</cp:coreProperties>
</file>