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9" r:id="rId2"/>
    <p:sldId id="260" r:id="rId3"/>
    <p:sldId id="261" r:id="rId4"/>
    <p:sldId id="258" r:id="rId5"/>
    <p:sldId id="293" r:id="rId6"/>
    <p:sldId id="295" r:id="rId7"/>
    <p:sldId id="296" r:id="rId8"/>
    <p:sldId id="313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8" r:id="rId17"/>
    <p:sldId id="309" r:id="rId18"/>
    <p:sldId id="310" r:id="rId19"/>
    <p:sldId id="304" r:id="rId20"/>
    <p:sldId id="305" r:id="rId21"/>
    <p:sldId id="307" r:id="rId22"/>
    <p:sldId id="306" r:id="rId23"/>
    <p:sldId id="270" r:id="rId24"/>
    <p:sldId id="311" r:id="rId25"/>
    <p:sldId id="266" r:id="rId26"/>
    <p:sldId id="288" r:id="rId27"/>
    <p:sldId id="267" r:id="rId28"/>
    <p:sldId id="268" r:id="rId29"/>
    <p:sldId id="289" r:id="rId30"/>
    <p:sldId id="287" r:id="rId31"/>
    <p:sldId id="291" r:id="rId32"/>
    <p:sldId id="292" r:id="rId33"/>
    <p:sldId id="314" r:id="rId34"/>
    <p:sldId id="276" r:id="rId35"/>
    <p:sldId id="312" r:id="rId36"/>
    <p:sldId id="277" r:id="rId37"/>
    <p:sldId id="278" r:id="rId38"/>
    <p:sldId id="281" r:id="rId39"/>
    <p:sldId id="282" r:id="rId40"/>
    <p:sldId id="283" r:id="rId41"/>
    <p:sldId id="285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FF"/>
    <a:srgbClr val="FFFF00"/>
    <a:srgbClr val="FFCCCC"/>
    <a:srgbClr val="3366FF"/>
    <a:srgbClr val="9933FF"/>
    <a:srgbClr val="0066FF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9C4C6-1E92-4548-8DDC-4593A6EA39C8}" type="datetimeFigureOut">
              <a:rPr lang="zh-CN" altLang="en-US" smtClean="0"/>
              <a:t>2013-12-3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3012E-2E4D-49F7-B8B0-00142E476CE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3012E-2E4D-49F7-B8B0-00142E476CE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74196-CD78-4A94-BF6A-808B571478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61B76-DB57-4751-9CC6-6C5A34EA8AC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1C20C-749C-40DB-87FA-93DF67EF50E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BEBC9-E9DD-428C-8634-97D85B40D26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CC023-B51F-4CEA-B5D7-B537F5D97F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A7538-9222-4091-86F4-A27A3E7997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21451-88C7-4763-8BE2-AC9674D8F7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3702D-34E9-42B4-AD2C-83A6A4F0EF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1FE7D-69FB-403B-B3EA-1E029398CED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042FD-AFB7-4B67-9945-DE1D40E125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5DD9E-F808-4978-9677-C4A5A63EBE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C57436E-0432-4461-995B-D81CA2C2B72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186417026835755467"/>
          <p:cNvPicPr>
            <a:picLocks noChangeAspect="1" noChangeArrowheads="1"/>
          </p:cNvPicPr>
          <p:nvPr/>
        </p:nvPicPr>
        <p:blipFill>
          <a:blip r:embed="rId3" cstate="print"/>
          <a:srcRect l="1770" t="1761" r="1770" b="3156"/>
          <a:stretch>
            <a:fillRect/>
          </a:stretch>
        </p:blipFill>
        <p:spPr bwMode="auto">
          <a:xfrm>
            <a:off x="838200" y="1981200"/>
            <a:ext cx="7696200" cy="472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21507" name="AutoShape 3"/>
          <p:cNvCxnSpPr>
            <a:cxnSpLocks noChangeShapeType="1"/>
          </p:cNvCxnSpPr>
          <p:nvPr/>
        </p:nvCxnSpPr>
        <p:spPr bwMode="auto">
          <a:xfrm>
            <a:off x="0" y="2514600"/>
            <a:ext cx="91440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508" name="AutoShape 4"/>
          <p:cNvCxnSpPr>
            <a:cxnSpLocks noChangeShapeType="1"/>
          </p:cNvCxnSpPr>
          <p:nvPr/>
        </p:nvCxnSpPr>
        <p:spPr bwMode="auto">
          <a:xfrm>
            <a:off x="0" y="6248400"/>
            <a:ext cx="91440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13317" name="WordArt 5"/>
          <p:cNvSpPr>
            <a:spLocks noChangeArrowheads="1" noChangeShapeType="1"/>
          </p:cNvSpPr>
          <p:nvPr/>
        </p:nvSpPr>
        <p:spPr bwMode="auto">
          <a:xfrm>
            <a:off x="1981200" y="1219200"/>
            <a:ext cx="5410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图片中两条红色竖线一样长吗？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57200" y="3048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00CC"/>
                </a:solidFill>
                <a:ea typeface="楷体_GB2312" pitchFamily="49" charset="-122"/>
              </a:rPr>
              <a:t>视觉小游戏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1924" name="Picture 4" descr="zcp1543525086"/>
          <p:cNvPicPr>
            <a:picLocks noChangeAspect="1" noChangeArrowheads="1"/>
          </p:cNvPicPr>
          <p:nvPr/>
        </p:nvPicPr>
        <p:blipFill>
          <a:blip r:embed="rId2" cstate="print"/>
          <a:srcRect b="283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2948" name="Picture 4" descr="无标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704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8068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9092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0116" name="Picture 4" descr="4"/>
          <p:cNvPicPr>
            <a:picLocks noChangeAspect="1" noChangeArrowheads="1"/>
          </p:cNvPicPr>
          <p:nvPr/>
        </p:nvPicPr>
        <p:blipFill>
          <a:blip r:embed="rId2" cstate="print"/>
          <a:srcRect b="1324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1315" name="Picture 3" descr="雷夕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9588" cy="71120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8" name="Picture 4" descr="图片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1140" name="Picture 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" y="117475"/>
            <a:ext cx="8737600" cy="6621463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5791200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请看仔细，图中有黑点吗？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2164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图片2"/>
          <p:cNvPicPr>
            <a:picLocks noChangeAspect="1" noChangeArrowheads="1"/>
          </p:cNvPicPr>
          <p:nvPr/>
        </p:nvPicPr>
        <p:blipFill>
          <a:blip r:embed="rId2" cstate="print">
            <a:lum bright="38000" contrast="-65000"/>
          </a:blip>
          <a:srcRect/>
          <a:stretch>
            <a:fillRect/>
          </a:stretch>
        </p:blipFill>
        <p:spPr bwMode="auto">
          <a:xfrm>
            <a:off x="0" y="0"/>
            <a:ext cx="9612313" cy="7208838"/>
          </a:xfrm>
          <a:prstGeom prst="rect">
            <a:avLst/>
          </a:prstGeom>
          <a:noFill/>
        </p:spPr>
      </p:pic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827088" y="582613"/>
            <a:ext cx="2576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幻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hu</a:t>
            </a:r>
            <a:r>
              <a:rPr lang="en-US" altLang="en-US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à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觉：</a:t>
            </a: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900113" y="1916113"/>
            <a:ext cx="3051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吟咏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r>
              <a:rPr lang="en-US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í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ny</a:t>
            </a:r>
            <a:r>
              <a:rPr lang="en-US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ǒ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ng)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827088" y="2636838"/>
            <a:ext cx="2120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绮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qǐ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丽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112647" name="Rectangle 7"/>
          <p:cNvSpPr>
            <a:spLocks noChangeArrowheads="1"/>
          </p:cNvSpPr>
          <p:nvPr/>
        </p:nvSpPr>
        <p:spPr bwMode="auto">
          <a:xfrm>
            <a:off x="971550" y="3449638"/>
            <a:ext cx="2320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绚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(xuàn)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丽：</a:t>
            </a: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827088" y="4292600"/>
            <a:ext cx="208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殷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yān)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红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900113" y="5157788"/>
            <a:ext cx="1962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变化多端：</a:t>
            </a: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auto">
          <a:xfrm>
            <a:off x="3419475" y="2636838"/>
            <a:ext cx="4806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颜色美丽，多用来形容风景。</a:t>
            </a:r>
          </a:p>
        </p:txBody>
      </p:sp>
      <p:sp>
        <p:nvSpPr>
          <p:cNvPr id="112654" name="Text Box 14"/>
          <p:cNvSpPr txBox="1">
            <a:spLocks noChangeArrowheads="1"/>
          </p:cNvSpPr>
          <p:nvPr/>
        </p:nvSpPr>
        <p:spPr bwMode="auto">
          <a:xfrm>
            <a:off x="3203575" y="620713"/>
            <a:ext cx="5348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视觉、听觉、触觉等方面，没有外在的刺激而出现的虚假的感觉。</a:t>
            </a:r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auto">
          <a:xfrm>
            <a:off x="3995738" y="1916113"/>
            <a:ext cx="338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有节奏地诵读诗文。</a:t>
            </a:r>
          </a:p>
        </p:txBody>
      </p:sp>
      <p:sp>
        <p:nvSpPr>
          <p:cNvPr id="112656" name="Text Box 16"/>
          <p:cNvSpPr txBox="1">
            <a:spLocks noChangeArrowheads="1"/>
          </p:cNvSpPr>
          <p:nvPr/>
        </p:nvSpPr>
        <p:spPr bwMode="auto">
          <a:xfrm>
            <a:off x="2987675" y="4292600"/>
            <a:ext cx="2160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带黑的红色。</a:t>
            </a:r>
          </a:p>
        </p:txBody>
      </p:sp>
      <p:sp>
        <p:nvSpPr>
          <p:cNvPr id="112657" name="Text Box 17"/>
          <p:cNvSpPr txBox="1">
            <a:spLocks noChangeArrowheads="1"/>
          </p:cNvSpPr>
          <p:nvPr/>
        </p:nvSpPr>
        <p:spPr bwMode="auto">
          <a:xfrm>
            <a:off x="2771775" y="5229225"/>
            <a:ext cx="551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变化多种多样。端，方面、项目。</a:t>
            </a:r>
          </a:p>
        </p:txBody>
      </p:sp>
      <p:sp>
        <p:nvSpPr>
          <p:cNvPr id="112658" name="Rectangle 18"/>
          <p:cNvSpPr>
            <a:spLocks noChangeArrowheads="1"/>
          </p:cNvSpPr>
          <p:nvPr/>
        </p:nvSpPr>
        <p:spPr bwMode="auto">
          <a:xfrm>
            <a:off x="7092950" y="4292600"/>
            <a:ext cx="2051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殷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(yǐn)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殷</a:t>
            </a:r>
          </a:p>
        </p:txBody>
      </p:sp>
      <p:sp>
        <p:nvSpPr>
          <p:cNvPr id="112659" name="Rectangle 19"/>
          <p:cNvSpPr>
            <a:spLocks noChangeArrowheads="1"/>
          </p:cNvSpPr>
          <p:nvPr/>
        </p:nvSpPr>
        <p:spPr bwMode="auto">
          <a:xfrm>
            <a:off x="5148263" y="429260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殷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(yīn)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勤</a:t>
            </a:r>
          </a:p>
        </p:txBody>
      </p:sp>
      <p:sp>
        <p:nvSpPr>
          <p:cNvPr id="112661" name="Text Box 21"/>
          <p:cNvSpPr txBox="1">
            <a:spLocks noChangeArrowheads="1"/>
          </p:cNvSpPr>
          <p:nvPr/>
        </p:nvSpPr>
        <p:spPr bwMode="auto">
          <a:xfrm>
            <a:off x="3348038" y="3429000"/>
            <a:ext cx="1962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灿烂美丽。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5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>
            <a:lum bright="38000" contrast="-54000"/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838200" y="2667000"/>
            <a:ext cx="75533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这篇文章介绍日落时一些自然现象产生的原因，是一篇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事理说明文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5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7101a490b58d6597a977a4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838200" y="914400"/>
            <a:ext cx="7629525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速读</a:t>
            </a:r>
            <a:r>
              <a:rPr lang="zh-CN" altLang="en-US" sz="6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课文，完成表格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Group 2"/>
          <p:cNvGraphicFramePr>
            <a:graphicFrameLocks noGrp="1"/>
          </p:cNvGraphicFramePr>
          <p:nvPr/>
        </p:nvGraphicFramePr>
        <p:xfrm>
          <a:off x="1258888" y="1484313"/>
          <a:ext cx="7343775" cy="5048253"/>
        </p:xfrm>
        <a:graphic>
          <a:graphicData uri="http://schemas.openxmlformats.org/drawingml/2006/table">
            <a:tbl>
              <a:tblPr/>
              <a:tblGrid>
                <a:gridCol w="2665412"/>
                <a:gridCol w="4678363"/>
              </a:tblGrid>
              <a:tr h="674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日落时的幻觉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产生幻觉的原因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8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6217" name="Text Box 25"/>
          <p:cNvSpPr txBox="1">
            <a:spLocks noChangeArrowheads="1"/>
          </p:cNvSpPr>
          <p:nvPr/>
        </p:nvSpPr>
        <p:spPr bwMode="auto">
          <a:xfrm>
            <a:off x="1414463" y="2205038"/>
            <a:ext cx="23288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深黄、殷红</a:t>
            </a:r>
          </a:p>
          <a:p>
            <a:endParaRPr kumimoji="0" lang="en-US" altLang="zh-CN" sz="1800" dirty="0">
              <a:latin typeface="Tahoma" pitchFamily="34" charset="0"/>
              <a:ea typeface="黑体" pitchFamily="2" charset="-122"/>
            </a:endParaRPr>
          </a:p>
        </p:txBody>
      </p:sp>
      <p:sp>
        <p:nvSpPr>
          <p:cNvPr id="136218" name="Text Box 26"/>
          <p:cNvSpPr txBox="1">
            <a:spLocks noChangeArrowheads="1"/>
          </p:cNvSpPr>
          <p:nvPr/>
        </p:nvSpPr>
        <p:spPr bwMode="auto">
          <a:xfrm>
            <a:off x="1214438" y="3124200"/>
            <a:ext cx="26638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神秘的暗弧、亮弧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19" name="Text Box 27"/>
          <p:cNvSpPr txBox="1">
            <a:spLocks noChangeArrowheads="1"/>
          </p:cNvSpPr>
          <p:nvPr/>
        </p:nvSpPr>
        <p:spPr bwMode="auto">
          <a:xfrm>
            <a:off x="1589088" y="4003675"/>
            <a:ext cx="25209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迷人的紫光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20" name="Text Box 28"/>
          <p:cNvSpPr txBox="1">
            <a:spLocks noChangeArrowheads="1"/>
          </p:cNvSpPr>
          <p:nvPr/>
        </p:nvSpPr>
        <p:spPr bwMode="auto">
          <a:xfrm>
            <a:off x="1630363" y="4781550"/>
            <a:ext cx="24479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落日变扁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21" name="Text Box 29"/>
          <p:cNvSpPr txBox="1">
            <a:spLocks noChangeArrowheads="1"/>
          </p:cNvSpPr>
          <p:nvPr/>
        </p:nvSpPr>
        <p:spPr bwMode="auto">
          <a:xfrm>
            <a:off x="1619250" y="5661025"/>
            <a:ext cx="1409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落日变</a:t>
            </a:r>
            <a:r>
              <a:rPr kumimoji="0"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大</a:t>
            </a: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22" name="Text Box 30"/>
          <p:cNvSpPr txBox="1">
            <a:spLocks noChangeArrowheads="1"/>
          </p:cNvSpPr>
          <p:nvPr/>
        </p:nvSpPr>
        <p:spPr bwMode="auto">
          <a:xfrm>
            <a:off x="4035425" y="2254250"/>
            <a:ext cx="36893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光线散射和光波长短原理 </a:t>
            </a:r>
          </a:p>
          <a:p>
            <a:endParaRPr kumimoji="0" lang="en-US" altLang="zh-CN" sz="1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3" name="Text Box 31"/>
          <p:cNvSpPr txBox="1">
            <a:spLocks noChangeArrowheads="1"/>
          </p:cNvSpPr>
          <p:nvPr/>
        </p:nvSpPr>
        <p:spPr bwMode="auto">
          <a:xfrm>
            <a:off x="4049713" y="2906713"/>
            <a:ext cx="4679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地球表面和大气层的弯曲，光线散射，大气层密度不同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4" name="Text Box 32"/>
          <p:cNvSpPr txBox="1">
            <a:spLocks noChangeArrowheads="1"/>
          </p:cNvSpPr>
          <p:nvPr/>
        </p:nvSpPr>
        <p:spPr bwMode="auto">
          <a:xfrm>
            <a:off x="4092575" y="3995738"/>
            <a:ext cx="24828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眼睛的叠合效应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5" name="Text Box 33"/>
          <p:cNvSpPr txBox="1">
            <a:spLocks noChangeArrowheads="1"/>
          </p:cNvSpPr>
          <p:nvPr/>
        </p:nvSpPr>
        <p:spPr bwMode="auto">
          <a:xfrm>
            <a:off x="4021138" y="4759325"/>
            <a:ext cx="24701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光线折射的原理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6" name="Text Box 34"/>
          <p:cNvSpPr txBox="1">
            <a:spLocks noChangeArrowheads="1"/>
          </p:cNvSpPr>
          <p:nvPr/>
        </p:nvSpPr>
        <p:spPr bwMode="auto">
          <a:xfrm>
            <a:off x="4067175" y="5661025"/>
            <a:ext cx="45370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未说明原因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7" name="Line 35"/>
          <p:cNvSpPr>
            <a:spLocks noChangeShapeType="1"/>
          </p:cNvSpPr>
          <p:nvPr/>
        </p:nvSpPr>
        <p:spPr bwMode="auto">
          <a:xfrm flipV="1">
            <a:off x="3505200" y="1219200"/>
            <a:ext cx="1941513" cy="34925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6228" name="Text Box 36"/>
          <p:cNvSpPr txBox="1">
            <a:spLocks noChangeArrowheads="1"/>
          </p:cNvSpPr>
          <p:nvPr/>
        </p:nvSpPr>
        <p:spPr bwMode="auto">
          <a:xfrm>
            <a:off x="1905001" y="908050"/>
            <a:ext cx="259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方正粗活意简体" pitchFamily="65" charset="-122"/>
              </a:rPr>
              <a:t>现象</a:t>
            </a:r>
          </a:p>
        </p:txBody>
      </p:sp>
      <p:sp>
        <p:nvSpPr>
          <p:cNvPr id="136229" name="Text Box 37"/>
          <p:cNvSpPr txBox="1">
            <a:spLocks noChangeArrowheads="1"/>
          </p:cNvSpPr>
          <p:nvPr/>
        </p:nvSpPr>
        <p:spPr bwMode="auto">
          <a:xfrm>
            <a:off x="5867400" y="914400"/>
            <a:ext cx="23098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方正粗活意简体" pitchFamily="65" charset="-122"/>
              </a:rPr>
              <a:t>本质</a:t>
            </a:r>
          </a:p>
        </p:txBody>
      </p:sp>
      <p:sp>
        <p:nvSpPr>
          <p:cNvPr id="136230" name="Text Box 38"/>
          <p:cNvSpPr txBox="1">
            <a:spLocks noChangeArrowheads="1"/>
          </p:cNvSpPr>
          <p:nvPr/>
        </p:nvSpPr>
        <p:spPr bwMode="auto">
          <a:xfrm>
            <a:off x="3505201" y="22860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疾风草书" pitchFamily="2" charset="-122"/>
                <a:ea typeface="叶根友疾风草书" pitchFamily="2" charset="-122"/>
              </a:rPr>
              <a:t>逻辑顺序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6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17" grpId="0"/>
      <p:bldP spid="136218" grpId="0"/>
      <p:bldP spid="136219" grpId="0"/>
      <p:bldP spid="136220" grpId="0"/>
      <p:bldP spid="136221" grpId="0"/>
      <p:bldP spid="136222" grpId="0"/>
      <p:bldP spid="136223" grpId="0"/>
      <p:bldP spid="136224" grpId="0"/>
      <p:bldP spid="136225" grpId="0"/>
      <p:bldP spid="136226" grpId="0"/>
      <p:bldP spid="136227" grpId="0" animBg="1"/>
      <p:bldP spid="136228" grpId="0"/>
      <p:bldP spid="136229" grpId="0"/>
      <p:bldP spid="1362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沙漠落日-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971800" y="0"/>
            <a:ext cx="381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落日的幻觉</a:t>
            </a:r>
            <a:endParaRPr lang="zh-CN" altLang="en-US" sz="36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5" descr="草原湖畔落日-壮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628cf12dca6e4023359bf7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12813" y="2209800"/>
            <a:ext cx="4587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_CMB4392250000810035170056267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5" y="0"/>
            <a:ext cx="912668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4" descr="又大又扁的落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40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573088"/>
            <a:ext cx="8661400" cy="5711825"/>
          </a:xfrm>
          <a:prstGeom prst="rect">
            <a:avLst/>
          </a:prstGeom>
          <a:noFill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0" y="6021388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图中的飞轮是什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么转动的吗？</a:t>
            </a:r>
            <a:endParaRPr kumimoji="1" lang="zh-CN" altLang="en-US" sz="40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u=3738715995,3438238808&amp;gp=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108" name="Picture 4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0" y="1371600"/>
            <a:ext cx="935672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a typeface="楷体_GB2312" pitchFamily="49" charset="-122"/>
              </a:rPr>
              <a:t>总结拓展，课外延伸：</a:t>
            </a:r>
          </a:p>
          <a:p>
            <a:r>
              <a:rPr lang="zh-CN" altLang="en-US" sz="4400" b="1" dirty="0">
                <a:ea typeface="黑体" pitchFamily="2" charset="-122"/>
              </a:rPr>
              <a:t>       </a:t>
            </a:r>
            <a:r>
              <a:rPr lang="zh-CN" altLang="en-US" sz="4400" b="1" dirty="0">
                <a:solidFill>
                  <a:schemeClr val="bg1"/>
                </a:solidFill>
                <a:ea typeface="黑体" pitchFamily="2" charset="-122"/>
              </a:rPr>
              <a:t>关于落日，我</a:t>
            </a:r>
            <a:r>
              <a:rPr lang="zh-CN" altLang="en-US" sz="4400" b="1" dirty="0" smtClean="0">
                <a:solidFill>
                  <a:schemeClr val="bg1"/>
                </a:solidFill>
                <a:ea typeface="黑体" pitchFamily="2" charset="-122"/>
              </a:rPr>
              <a:t>们能</a:t>
            </a:r>
            <a:r>
              <a:rPr lang="zh-CN" altLang="en-US" sz="4400" b="1" dirty="0">
                <a:solidFill>
                  <a:schemeClr val="bg1"/>
                </a:solidFill>
                <a:ea typeface="黑体" pitchFamily="2" charset="-122"/>
              </a:rPr>
              <a:t>想起哪些古诗词名句？</a:t>
            </a:r>
          </a:p>
          <a:p>
            <a:endParaRPr lang="en-US" altLang="zh-CN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5508625" y="781050"/>
            <a:ext cx="3635375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《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乐游原</a:t>
            </a:r>
            <a:r>
              <a:rPr lang="en-US" altLang="zh-CN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》</a:t>
            </a:r>
          </a:p>
          <a:p>
            <a:pPr algn="ctr"/>
            <a:r>
              <a:rPr lang="zh-CN" altLang="en-US" sz="3600" b="1" dirty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李商隐</a:t>
            </a:r>
          </a:p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向晚意不适，驱车登古原。夕阳无限好，只是近黄昏。 </a:t>
            </a:r>
          </a:p>
        </p:txBody>
      </p:sp>
      <p:pic>
        <p:nvPicPr>
          <p:cNvPr id="93189" name="Picture 5" descr="pabJUocB"/>
          <p:cNvPicPr>
            <a:picLocks noChangeAspect="1" noChangeArrowheads="1"/>
          </p:cNvPicPr>
          <p:nvPr/>
        </p:nvPicPr>
        <p:blipFill>
          <a:blip r:embed="rId2" cstate="print"/>
          <a:srcRect r="43556"/>
          <a:stretch>
            <a:fillRect/>
          </a:stretch>
        </p:blipFill>
        <p:spPr bwMode="auto">
          <a:xfrm>
            <a:off x="0" y="0"/>
            <a:ext cx="5486400" cy="800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31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0" name="Picture 10" descr="图片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81000" y="3733800"/>
            <a:ext cx="6172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单车欲问边，属国过居延。</a:t>
            </a:r>
            <a:br>
              <a:rPr lang="zh-CN" altLang="en-US" sz="3600" b="1" dirty="0" smtClean="0">
                <a:solidFill>
                  <a:srgbClr val="FFFF00"/>
                </a:solidFill>
              </a:rPr>
            </a:br>
            <a:r>
              <a:rPr lang="zh-CN" altLang="en-US" sz="3600" b="1" dirty="0" smtClean="0">
                <a:solidFill>
                  <a:srgbClr val="FFFF00"/>
                </a:solidFill>
              </a:rPr>
              <a:t>征蓬出汉塞，归雁入胡天。</a:t>
            </a:r>
            <a:br>
              <a:rPr lang="zh-CN" altLang="en-US" sz="3600" b="1" dirty="0" smtClean="0">
                <a:solidFill>
                  <a:srgbClr val="FFFF00"/>
                </a:solidFill>
              </a:rPr>
            </a:br>
            <a:r>
              <a:rPr lang="zh-CN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大漠孤烟直，长河落日圆。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/>
            </a:r>
            <a:br>
              <a:rPr lang="zh-CN" altLang="en-US" sz="3600" b="1" dirty="0" smtClean="0">
                <a:solidFill>
                  <a:srgbClr val="FFFF00"/>
                </a:solidFill>
              </a:rPr>
            </a:br>
            <a:r>
              <a:rPr lang="zh-CN" altLang="en-US" sz="3600" b="1" dirty="0" smtClean="0">
                <a:solidFill>
                  <a:srgbClr val="FFFF00"/>
                </a:solidFill>
              </a:rPr>
              <a:t>萧关逢候骑，都护在燕然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5400" y="1676400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</a:rPr>
              <a:t>使至塞上</a:t>
            </a:r>
            <a:endParaRPr lang="zh-CN" altLang="en-US" sz="6000" b="1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00" y="29718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王维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819400"/>
          </a:xfrm>
          <a:prstGeom prst="rect">
            <a:avLst/>
          </a:prstGeom>
          <a:noFill/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685800" y="2819400"/>
            <a:ext cx="746760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人言落日是天涯，望极天涯不见家。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千嶂里，长烟落日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孤城闭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。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平沙落日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大荒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西，陇上明星高复低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4.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好看落日斜衔处，一片春岚映半环。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5.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两竿落日溪桥上，半缕轻烟柳影中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6.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天长落日远，水净寒波流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7.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落日在帘钩，溪边春事幽。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8.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浮云游子意，落日故人情 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9.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夕阳西下，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断肠人在天涯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endParaRPr kumimoji="0" lang="zh-CN" altLang="en-US" sz="54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图片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5843" name="WordArt 3"/>
          <p:cNvSpPr>
            <a:spLocks noChangeArrowheads="1" noChangeShapeType="1" noTextEdit="1"/>
          </p:cNvSpPr>
          <p:nvPr/>
        </p:nvSpPr>
        <p:spPr bwMode="auto">
          <a:xfrm>
            <a:off x="1143000" y="1981200"/>
            <a:ext cx="7239000" cy="3657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60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/>
                <a:ea typeface="黑体"/>
              </a:rPr>
              <a:t>探究科学，阐释幻觉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086600" cy="8382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眼见果真为“实”吗？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    </a:t>
            </a:r>
            <a:r>
              <a:rPr lang="zh-CN" altLang="en-US" sz="4400"/>
              <a:t>假如你是“走进科学”栏目的解说员，你能解释下列所 看到的现象吗？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4" name="Picture 10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600200"/>
            <a:ext cx="3622675" cy="4545013"/>
          </a:xfrm>
          <a:prstGeom prst="rect">
            <a:avLst/>
          </a:prstGeom>
          <a:noFill/>
        </p:spPr>
      </p:pic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6858000" y="304800"/>
            <a:ext cx="2286000" cy="1179513"/>
          </a:xfrm>
          <a:prstGeom prst="cloudCallout">
            <a:avLst>
              <a:gd name="adj1" fmla="val -32917"/>
              <a:gd name="adj2" fmla="val 191588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折射</a:t>
            </a:r>
          </a:p>
          <a:p>
            <a:pPr algn="ctr"/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现象</a:t>
            </a:r>
          </a:p>
        </p:txBody>
      </p:sp>
      <p:pic>
        <p:nvPicPr>
          <p:cNvPr id="36869" name="Picture 5" descr="star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152525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铅笔断了吗？</a:t>
            </a: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6872" name="Picture 8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3622675" cy="4545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9" name="Picture 11" descr="图片5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49813" y="1600200"/>
            <a:ext cx="3635375" cy="4525963"/>
          </a:xfrm>
          <a:noFill/>
          <a:ln/>
        </p:spPr>
      </p:pic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6858000" y="228600"/>
            <a:ext cx="2252663" cy="1273175"/>
          </a:xfrm>
          <a:prstGeom prst="cloudCallout">
            <a:avLst>
              <a:gd name="adj1" fmla="val -36611"/>
              <a:gd name="adj2" fmla="val 113468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kumimoji="1" lang="en-US" altLang="zh-CN" sz="20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  </a:t>
            </a:r>
            <a:r>
              <a:rPr kumimoji="1" lang="zh-CN" altLang="en-US" sz="20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背景衬托</a:t>
            </a:r>
          </a:p>
          <a:p>
            <a:r>
              <a:rPr kumimoji="1" lang="zh-CN" altLang="en-US" sz="20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（参照物）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331913" y="6165850"/>
            <a:ext cx="7273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</a:rPr>
              <a:t>几个身高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米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80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以上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</a:rPr>
              <a:t>的篮球运动员和姚明合影</a:t>
            </a:r>
          </a:p>
        </p:txBody>
      </p:sp>
      <p:pic>
        <p:nvPicPr>
          <p:cNvPr id="37894" name="Picture 6" descr="star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1152525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600" b="1"/>
              <a:t>     </a:t>
            </a:r>
            <a:r>
              <a:rPr lang="zh-CN" altLang="en-US" sz="3600" b="1"/>
              <a:t>姚明身边站着三个小朋友吗？</a:t>
            </a:r>
          </a:p>
        </p:txBody>
      </p:sp>
      <p:sp>
        <p:nvSpPr>
          <p:cNvPr id="37896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7897" name="Picture 9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3648075" cy="45418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W02007060658116903187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0" y="5638800"/>
            <a:ext cx="9296400" cy="11906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课文没有交待</a:t>
            </a:r>
            <a:r>
              <a:rPr kumimoji="1" lang="zh-CN" altLang="en-US" sz="3600" b="1">
                <a:solidFill>
                  <a:srgbClr val="FFFF00"/>
                </a:solidFill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落日变大</a:t>
            </a:r>
            <a:r>
              <a:rPr kumimoji="1" lang="zh-CN" altLang="en-US" sz="3600" b="1">
                <a:solidFill>
                  <a:srgbClr val="FFFF00"/>
                </a:solidFill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的原因，你能</a:t>
            </a:r>
            <a:r>
              <a:rPr kumimoji="1" lang="zh-CN" altLang="en-US" sz="36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试试</a:t>
            </a:r>
            <a:r>
              <a:rPr kumimoji="1" lang="zh-CN" altLang="en-US"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吗？利用所学的知识说明其原因。　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　　　　　　　　　　　　　　</a:t>
            </a:r>
          </a:p>
        </p:txBody>
      </p:sp>
      <p:pic>
        <p:nvPicPr>
          <p:cNvPr id="40964" name="Picture 4" descr="sundow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5638800"/>
          </a:xfrm>
          <a:prstGeom prst="rect">
            <a:avLst/>
          </a:prstGeom>
          <a:noFill/>
        </p:spPr>
      </p:pic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6096000" y="1905000"/>
            <a:ext cx="3254375" cy="2747963"/>
          </a:xfrm>
          <a:prstGeom prst="cloudCallout">
            <a:avLst>
              <a:gd name="adj1" fmla="val -44194"/>
              <a:gd name="adj2" fmla="val 81486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在思考中体验</a:t>
            </a:r>
          </a:p>
          <a:p>
            <a:pPr algn="ctr"/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  科学的快乐！</a:t>
            </a:r>
          </a:p>
          <a:p>
            <a:pPr algn="ctr"/>
            <a:endParaRPr kumimoji="1" lang="zh-CN" altLang="en-US" sz="2400" b="1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  <a:p>
            <a:pPr algn="ctr"/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在探索中享受</a:t>
            </a:r>
          </a:p>
          <a:p>
            <a:pPr algn="ctr"/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 真理的幸福！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28600" y="404813"/>
            <a:ext cx="2667000" cy="1555750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趁热打铁小试牛刀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W02007060658116903187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2100"/>
          </a:xfrm>
          <a:prstGeom prst="rect">
            <a:avLst/>
          </a:prstGeom>
          <a:noFill/>
        </p:spPr>
      </p:pic>
      <p:sp>
        <p:nvSpPr>
          <p:cNvPr id="2" name="矩形 1" descr="花束"/>
          <p:cNvSpPr>
            <a:spLocks noChangeArrowheads="1"/>
          </p:cNvSpPr>
          <p:nvPr/>
        </p:nvSpPr>
        <p:spPr bwMode="auto">
          <a:xfrm>
            <a:off x="2209800" y="2362200"/>
            <a:ext cx="5078413" cy="3381375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、背景衬托；</a:t>
            </a:r>
          </a:p>
          <a:p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、光渗现象；</a:t>
            </a:r>
          </a:p>
          <a:p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、眼睛结构；</a:t>
            </a:r>
          </a:p>
          <a:p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、光线折射。</a:t>
            </a:r>
          </a:p>
        </p:txBody>
      </p:sp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26988" y="381000"/>
            <a:ext cx="9144000" cy="15367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为什么落日好像变大了 </a:t>
            </a:r>
          </a:p>
          <a:p>
            <a:pPr>
              <a:spcBef>
                <a:spcPct val="20000"/>
              </a:spcBef>
            </a:pPr>
            <a:endParaRPr lang="en-US" altLang="zh-CN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 r="72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2291" name="Text Box 14"/>
          <p:cNvSpPr txBox="1">
            <a:spLocks noChangeArrowheads="1"/>
          </p:cNvSpPr>
          <p:nvPr/>
        </p:nvSpPr>
        <p:spPr bwMode="auto">
          <a:xfrm>
            <a:off x="533400" y="762000"/>
            <a:ext cx="8077200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1500" b="1" dirty="0">
                <a:solidFill>
                  <a:srgbClr val="FFFF00"/>
                </a:solidFill>
                <a:ea typeface="楷体_GB2312" pitchFamily="49" charset="-122"/>
              </a:rPr>
              <a:t>落日的幻觉</a:t>
            </a:r>
          </a:p>
        </p:txBody>
      </p:sp>
      <p:sp>
        <p:nvSpPr>
          <p:cNvPr id="12292" name="Text Box 15"/>
          <p:cNvSpPr txBox="1">
            <a:spLocks noChangeArrowheads="1"/>
          </p:cNvSpPr>
          <p:nvPr/>
        </p:nvSpPr>
        <p:spPr bwMode="auto">
          <a:xfrm>
            <a:off x="2819400" y="3352800"/>
            <a:ext cx="2971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6600" b="1" dirty="0">
                <a:solidFill>
                  <a:srgbClr val="00B0F0"/>
                </a:solidFill>
                <a:ea typeface="楷体_GB2312" pitchFamily="49" charset="-122"/>
              </a:rPr>
              <a:t>黄天祥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20095102897541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l="1639" t="-3159" b="11578"/>
          <a:stretch>
            <a:fillRect/>
          </a:stretch>
        </p:blipFill>
        <p:spPr bwMode="auto">
          <a:xfrm>
            <a:off x="0" y="-379413"/>
            <a:ext cx="9144000" cy="723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82738"/>
            <a:ext cx="9144000" cy="33115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学会透过现象看事物的本质；</a:t>
            </a:r>
          </a:p>
          <a:p>
            <a:pPr>
              <a:buFontTx/>
              <a:buNone/>
            </a:pPr>
            <a:r>
              <a:rPr lang="en-US" altLang="zh-CN" sz="4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4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眼见不一定为实，我们要学会了解事情的真相；</a:t>
            </a:r>
          </a:p>
          <a:p>
            <a:pPr>
              <a:buFontTx/>
              <a:buNone/>
            </a:pPr>
            <a:r>
              <a:rPr lang="en-US" altLang="zh-CN" sz="4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4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我们要仔细观察生活，尊重科  学事实；</a:t>
            </a:r>
          </a:p>
          <a:p>
            <a:pPr>
              <a:buFontTx/>
              <a:buNone/>
            </a:pPr>
            <a:r>
              <a:rPr lang="zh-CN" altLang="en-US" sz="4800" b="1">
                <a:solidFill>
                  <a:srgbClr val="0000FF"/>
                </a:solidFill>
                <a:ea typeface="华文新魏" pitchFamily="2" charset="-122"/>
              </a:rPr>
              <a:t>    </a:t>
            </a:r>
            <a:r>
              <a:rPr lang="en-US" altLang="zh-CN" sz="4800" b="1">
                <a:solidFill>
                  <a:srgbClr val="0000FF"/>
                </a:solidFill>
                <a:ea typeface="华文新魏" pitchFamily="2" charset="-122"/>
              </a:rPr>
              <a:t>……</a:t>
            </a:r>
            <a:endParaRPr lang="en-US" altLang="zh-CN" sz="36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22860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学了此文，你获得了哪些启示？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50825" y="476250"/>
            <a:ext cx="8893175" cy="24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  <a:ea typeface="黑体" pitchFamily="2" charset="-122"/>
              </a:rPr>
              <a:t>作业：</a:t>
            </a: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</a:rPr>
              <a:t>     </a:t>
            </a:r>
            <a:endParaRPr lang="zh-CN" altLang="en-US" sz="36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1979613" y="2205038"/>
            <a:ext cx="4897437" cy="27368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</a:rPr>
              <a:t>请你欣赏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6804" name="Picture 4" descr="00022519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9876" name="Picture 4" descr="b_6524FB90D4E4CE27787E33776D286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13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313" cy="7208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0900" name="Picture 4" descr="ba78cb642097e8c945e6296a0eb44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681</Words>
  <Application>Microsoft Office PowerPoint</Application>
  <PresentationFormat>全屏显示(4:3)</PresentationFormat>
  <Paragraphs>79</Paragraphs>
  <Slides>41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眼见果真为“实”吗？</vt:lpstr>
      <vt:lpstr>铅笔断了吗？</vt:lpstr>
      <vt:lpstr>     姚明身边站着三个小朋友吗？</vt:lpstr>
      <vt:lpstr>幻灯片 38</vt:lpstr>
      <vt:lpstr>幻灯片 39</vt:lpstr>
      <vt:lpstr>幻灯片 40</vt:lpstr>
      <vt:lpstr>幻灯片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65</cp:revision>
  <cp:lastPrinted>1601-01-01T00:00:00Z</cp:lastPrinted>
  <dcterms:created xsi:type="dcterms:W3CDTF">1601-01-01T00:00:00Z</dcterms:created>
  <dcterms:modified xsi:type="dcterms:W3CDTF">2013-12-03T03:36:28Z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