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3" r:id="rId5"/>
    <p:sldId id="264" r:id="rId6"/>
    <p:sldId id="259" r:id="rId7"/>
    <p:sldId id="260" r:id="rId8"/>
    <p:sldId id="261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  <p:sldId id="281" r:id="rId27"/>
    <p:sldId id="283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2015-4-21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214686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        </a:t>
            </a:r>
            <a:r>
              <a:rPr lang="zh-CN" altLang="en-US" sz="8000" b="1" dirty="0" smtClean="0"/>
              <a:t>走进秦腔</a:t>
            </a:r>
            <a:r>
              <a:rPr lang="zh-CN" altLang="en-US" sz="8000" dirty="0" smtClean="0"/>
              <a:t/>
            </a:r>
            <a:br>
              <a:rPr lang="zh-CN" altLang="en-US" sz="8000" dirty="0" smtClean="0"/>
            </a:br>
            <a:r>
              <a:rPr lang="en-US" dirty="0" smtClean="0"/>
              <a:t>                                 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3357563"/>
            <a:ext cx="8229600" cy="2428892"/>
          </a:xfrm>
        </p:spPr>
        <p:txBody>
          <a:bodyPr>
            <a:normAutofit fontScale="92500" lnSpcReduction="20000"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</a:t>
            </a:r>
          </a:p>
          <a:p>
            <a:pPr>
              <a:buNone/>
            </a:pPr>
            <a:r>
              <a:rPr lang="zh-CN" altLang="en-US" dirty="0" smtClean="0"/>
              <a:t>                      指导教师</a:t>
            </a:r>
            <a:r>
              <a:rPr lang="en-US" dirty="0" smtClean="0"/>
              <a:t>  </a:t>
            </a:r>
            <a:r>
              <a:rPr lang="zh-CN" altLang="en-US" dirty="0" smtClean="0"/>
              <a:t>樊锁湖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00100" y="214290"/>
            <a:ext cx="8143900" cy="6643709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4.</a:t>
            </a:r>
            <a:r>
              <a:rPr lang="zh-CN" altLang="en-US" dirty="0" smtClean="0">
                <a:solidFill>
                  <a:srgbClr val="FF0000"/>
                </a:solidFill>
              </a:rPr>
              <a:t>欣赏不同剧种经典剧目片段（播放碟片），有京剧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苏三起解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，评剧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刘巧儿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，秦腔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三娘教子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，豫剧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花木兰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，黄梅戏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天仙配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，越剧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红楼梦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，花鼓戏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刘海砍樵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等。</a:t>
            </a:r>
          </a:p>
          <a:p>
            <a:endParaRPr lang="en-US" dirty="0" smtClean="0">
              <a:solidFill>
                <a:srgbClr val="00B0F0"/>
              </a:solidFill>
            </a:endParaRPr>
          </a:p>
          <a:p>
            <a:endParaRPr lang="en-US" dirty="0" smtClean="0">
              <a:solidFill>
                <a:srgbClr val="00B0F0"/>
              </a:solidFill>
            </a:endParaRPr>
          </a:p>
          <a:p>
            <a:r>
              <a:rPr lang="en-US" dirty="0" smtClean="0">
                <a:solidFill>
                  <a:srgbClr val="00B0F0"/>
                </a:solidFill>
              </a:rPr>
              <a:t>5.</a:t>
            </a:r>
            <a:r>
              <a:rPr lang="zh-CN" altLang="en-US" dirty="0" smtClean="0">
                <a:solidFill>
                  <a:srgbClr val="00B0F0"/>
                </a:solidFill>
              </a:rPr>
              <a:t>优秀戏文鉴赏。印发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天仙配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玉堂春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花木兰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中的精彩唱词选段，让学生分析、讨论，进而理解其思想艺术特色。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6.</a:t>
            </a:r>
            <a:r>
              <a:rPr lang="zh-CN" altLang="en-US" dirty="0" smtClean="0">
                <a:solidFill>
                  <a:srgbClr val="FF0000"/>
                </a:solidFill>
              </a:rPr>
              <a:t>戏曲知识竞赛。可在班级内以小组为参赛单位进行，也可整个年级一起进行。我们采取的是后者。各班派三名选手参赛，其余</a:t>
            </a:r>
            <a:r>
              <a:rPr lang="en-US" dirty="0" smtClean="0">
                <a:solidFill>
                  <a:srgbClr val="FF0000"/>
                </a:solidFill>
              </a:rPr>
              <a:t>1100</a:t>
            </a:r>
            <a:r>
              <a:rPr lang="zh-CN" altLang="en-US" dirty="0" smtClean="0">
                <a:solidFill>
                  <a:srgbClr val="FF0000"/>
                </a:solidFill>
              </a:rPr>
              <a:t>多个学生既是自己班级的拉拉队，又是观众，气氛相当热烈。（附）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7.</a:t>
            </a:r>
            <a:r>
              <a:rPr lang="zh-CN" altLang="en-US" dirty="0" smtClean="0">
                <a:solidFill>
                  <a:srgbClr val="00B0F0"/>
                </a:solidFill>
              </a:rPr>
              <a:t>粉墨登场，学唱戏曲，学演戏曲。各小组（或班级）都上台表演。演唱内容有豫剧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花木兰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选段</a:t>
            </a:r>
            <a:r>
              <a:rPr lang="en-US" dirty="0" smtClean="0">
                <a:solidFill>
                  <a:srgbClr val="00B0F0"/>
                </a:solidFill>
              </a:rPr>
              <a:t>“</a:t>
            </a:r>
            <a:r>
              <a:rPr lang="zh-CN" altLang="en-US" dirty="0" smtClean="0">
                <a:solidFill>
                  <a:srgbClr val="00B0F0"/>
                </a:solidFill>
              </a:rPr>
              <a:t>谁说女子不如男</a:t>
            </a:r>
            <a:r>
              <a:rPr lang="en-US" dirty="0" smtClean="0">
                <a:solidFill>
                  <a:srgbClr val="00B0F0"/>
                </a:solidFill>
              </a:rPr>
              <a:t>”</a:t>
            </a:r>
            <a:r>
              <a:rPr lang="zh-CN" altLang="en-US" dirty="0" smtClean="0">
                <a:solidFill>
                  <a:srgbClr val="00B0F0"/>
                </a:solidFill>
              </a:rPr>
              <a:t>，黄梅戏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孟姜女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选段</a:t>
            </a:r>
            <a:r>
              <a:rPr lang="en-US" dirty="0" smtClean="0">
                <a:solidFill>
                  <a:srgbClr val="00B0F0"/>
                </a:solidFill>
              </a:rPr>
              <a:t>“</a:t>
            </a:r>
            <a:r>
              <a:rPr lang="zh-CN" altLang="en-US" dirty="0" smtClean="0">
                <a:solidFill>
                  <a:srgbClr val="00B0F0"/>
                </a:solidFill>
              </a:rPr>
              <a:t>十二月调</a:t>
            </a:r>
            <a:r>
              <a:rPr lang="en-US" dirty="0" smtClean="0">
                <a:solidFill>
                  <a:srgbClr val="00B0F0"/>
                </a:solidFill>
              </a:rPr>
              <a:t>”</a:t>
            </a:r>
            <a:r>
              <a:rPr lang="zh-CN" altLang="en-US" dirty="0" smtClean="0">
                <a:solidFill>
                  <a:srgbClr val="00B0F0"/>
                </a:solidFill>
              </a:rPr>
              <a:t>，秦腔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周仁回府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选段</a:t>
            </a:r>
            <a:r>
              <a:rPr lang="en-US" dirty="0" smtClean="0">
                <a:solidFill>
                  <a:srgbClr val="00B0F0"/>
                </a:solidFill>
              </a:rPr>
              <a:t>“</a:t>
            </a:r>
            <a:r>
              <a:rPr lang="zh-CN" altLang="en-US" dirty="0" smtClean="0">
                <a:solidFill>
                  <a:srgbClr val="00B0F0"/>
                </a:solidFill>
              </a:rPr>
              <a:t>见嫂嫂直哭得悲哀伤痛</a:t>
            </a:r>
            <a:r>
              <a:rPr lang="en-US" dirty="0" smtClean="0">
                <a:solidFill>
                  <a:srgbClr val="00B0F0"/>
                </a:solidFill>
              </a:rPr>
              <a:t>”</a:t>
            </a:r>
            <a:r>
              <a:rPr lang="zh-CN" altLang="en-US" dirty="0" smtClean="0">
                <a:solidFill>
                  <a:srgbClr val="00B0F0"/>
                </a:solidFill>
              </a:rPr>
              <a:t>，黄梅戏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女驸马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选段</a:t>
            </a:r>
            <a:r>
              <a:rPr lang="en-US" dirty="0" smtClean="0">
                <a:solidFill>
                  <a:srgbClr val="00B0F0"/>
                </a:solidFill>
              </a:rPr>
              <a:t>“</a:t>
            </a:r>
            <a:r>
              <a:rPr lang="zh-CN" altLang="en-US" dirty="0" smtClean="0">
                <a:solidFill>
                  <a:srgbClr val="00B0F0"/>
                </a:solidFill>
              </a:rPr>
              <a:t>为救李郎离家园</a:t>
            </a:r>
            <a:r>
              <a:rPr lang="en-US" dirty="0" smtClean="0">
                <a:solidFill>
                  <a:srgbClr val="00B0F0"/>
                </a:solidFill>
              </a:rPr>
              <a:t>”</a:t>
            </a:r>
            <a:r>
              <a:rPr lang="zh-CN" altLang="en-US" dirty="0" smtClean="0">
                <a:solidFill>
                  <a:srgbClr val="00B0F0"/>
                </a:solidFill>
              </a:rPr>
              <a:t>，京剧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红灯记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选段</a:t>
            </a:r>
            <a:r>
              <a:rPr lang="en-US" dirty="0" smtClean="0">
                <a:solidFill>
                  <a:srgbClr val="00B0F0"/>
                </a:solidFill>
              </a:rPr>
              <a:t>“</a:t>
            </a:r>
            <a:r>
              <a:rPr lang="zh-CN" altLang="en-US" dirty="0" smtClean="0">
                <a:solidFill>
                  <a:srgbClr val="00B0F0"/>
                </a:solidFill>
              </a:rPr>
              <a:t>都有一颗红亮的心</a:t>
            </a:r>
            <a:r>
              <a:rPr lang="en-US" dirty="0" smtClean="0">
                <a:solidFill>
                  <a:srgbClr val="00B0F0"/>
                </a:solidFill>
              </a:rPr>
              <a:t>”</a:t>
            </a:r>
            <a:r>
              <a:rPr lang="zh-CN" altLang="en-US" dirty="0" smtClean="0">
                <a:solidFill>
                  <a:srgbClr val="00B0F0"/>
                </a:solidFill>
              </a:rPr>
              <a:t>，越剧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梁祝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选段</a:t>
            </a:r>
            <a:r>
              <a:rPr lang="en-US" dirty="0" smtClean="0">
                <a:solidFill>
                  <a:srgbClr val="00B0F0"/>
                </a:solidFill>
              </a:rPr>
              <a:t>“</a:t>
            </a:r>
            <a:r>
              <a:rPr lang="zh-CN" altLang="en-US" dirty="0" smtClean="0">
                <a:solidFill>
                  <a:srgbClr val="00B0F0"/>
                </a:solidFill>
              </a:rPr>
              <a:t>十八相送</a:t>
            </a:r>
            <a:r>
              <a:rPr lang="en-US" dirty="0" smtClean="0">
                <a:solidFill>
                  <a:srgbClr val="00B0F0"/>
                </a:solidFill>
              </a:rPr>
              <a:t>”</a:t>
            </a:r>
            <a:r>
              <a:rPr lang="zh-CN" altLang="en-US" dirty="0" smtClean="0">
                <a:solidFill>
                  <a:srgbClr val="00B0F0"/>
                </a:solidFill>
              </a:rPr>
              <a:t>等。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           </a:t>
            </a:r>
            <a:endParaRPr lang="zh-CN" altLang="en-US" dirty="0" smtClean="0"/>
          </a:p>
          <a:p>
            <a:r>
              <a:rPr lang="zh-CN" altLang="en-US" sz="7200" dirty="0" smtClean="0">
                <a:solidFill>
                  <a:srgbClr val="FF0000"/>
                </a:solidFill>
              </a:rPr>
              <a:t>戏曲知识竞赛规则及赛题</a:t>
            </a:r>
          </a:p>
          <a:p>
            <a:endParaRPr lang="zh-CN" altLang="en-US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竞赛规则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2976" y="1142984"/>
            <a:ext cx="8001024" cy="5715016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竞赛的题目分</a:t>
            </a:r>
            <a:r>
              <a:rPr lang="zh-CN" altLang="en-US" dirty="0" smtClean="0">
                <a:solidFill>
                  <a:srgbClr val="FF0000"/>
                </a:solidFill>
              </a:rPr>
              <a:t>必答题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抢答题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0000"/>
                </a:solidFill>
              </a:rPr>
              <a:t>书写题</a:t>
            </a:r>
            <a:r>
              <a:rPr lang="zh-CN" altLang="en-US" dirty="0" smtClean="0"/>
              <a:t>三部分。</a:t>
            </a:r>
          </a:p>
          <a:p>
            <a:r>
              <a:rPr lang="zh-CN" altLang="en-US" dirty="0" smtClean="0"/>
              <a:t>必答题：</a:t>
            </a:r>
            <a:r>
              <a:rPr lang="zh-CN" altLang="en-US" dirty="0" smtClean="0">
                <a:solidFill>
                  <a:srgbClr val="00B050"/>
                </a:solidFill>
              </a:rPr>
              <a:t>每班出三名选手参加，每人抽签回答两道题，答对一题得</a:t>
            </a:r>
            <a:r>
              <a:rPr lang="en-US" dirty="0" smtClean="0">
                <a:solidFill>
                  <a:srgbClr val="00B050"/>
                </a:solidFill>
              </a:rPr>
              <a:t>10</a:t>
            </a:r>
            <a:r>
              <a:rPr lang="zh-CN" altLang="en-US" dirty="0" smtClean="0">
                <a:solidFill>
                  <a:srgbClr val="00B050"/>
                </a:solidFill>
              </a:rPr>
              <a:t>分，答错了或弃权不答则不得分。三名选手之间不能讨论。</a:t>
            </a:r>
          </a:p>
          <a:p>
            <a:r>
              <a:rPr lang="zh-CN" altLang="en-US" dirty="0" smtClean="0"/>
              <a:t>抢答题：</a:t>
            </a:r>
            <a:r>
              <a:rPr lang="zh-CN" altLang="en-US" dirty="0" smtClean="0">
                <a:solidFill>
                  <a:srgbClr val="FF0000"/>
                </a:solidFill>
              </a:rPr>
              <a:t>每班三名选手作为一个整体参赛，答对一题得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zh-CN" altLang="en-US" dirty="0" smtClean="0">
                <a:solidFill>
                  <a:srgbClr val="FF0000"/>
                </a:solidFill>
              </a:rPr>
              <a:t>分，答错一题扣</a:t>
            </a:r>
            <a:r>
              <a:rPr lang="en-US" dirty="0" smtClean="0">
                <a:solidFill>
                  <a:srgbClr val="FF0000"/>
                </a:solidFill>
              </a:rPr>
              <a:t>10</a:t>
            </a:r>
            <a:r>
              <a:rPr lang="zh-CN" altLang="en-US" dirty="0" smtClean="0">
                <a:solidFill>
                  <a:srgbClr val="FF0000"/>
                </a:solidFill>
              </a:rPr>
              <a:t>分。抢答的方法是，各选手报自己班级班名，谁先报就抢到了答题的权利。三名选手之间可商量。</a:t>
            </a:r>
          </a:p>
          <a:p>
            <a:r>
              <a:rPr lang="zh-CN" altLang="en-US" dirty="0" smtClean="0"/>
              <a:t>书写题：</a:t>
            </a:r>
            <a:r>
              <a:rPr lang="zh-CN" altLang="en-US" dirty="0" smtClean="0">
                <a:solidFill>
                  <a:srgbClr val="00B0F0"/>
                </a:solidFill>
              </a:rPr>
              <a:t>每班三名选手作为一个整体参赛，在主持人说完题目后把答案写在题板上。</a:t>
            </a:r>
          </a:p>
          <a:p>
            <a:r>
              <a:rPr lang="zh-CN" altLang="en-US" dirty="0" smtClean="0">
                <a:solidFill>
                  <a:srgbClr val="FFC000"/>
                </a:solidFill>
              </a:rPr>
              <a:t>必答题限定在两分钟内答完，不会的可以声明弃权</a:t>
            </a:r>
            <a:r>
              <a:rPr lang="zh-CN" altLang="en-US" dirty="0" smtClean="0"/>
              <a:t>。</a:t>
            </a:r>
          </a:p>
          <a:p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抢答题必须在抢到答题权后五秒钟内开始叙述答案，过时则扣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</a:t>
            </a: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分。主持人没念完题目选手就抢答算犯规。必须在主持人念完题目并说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“</a:t>
            </a: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开始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”</a:t>
            </a: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后方可抢答。犯规三次扣总分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</a:t>
            </a:r>
            <a:r>
              <a:rPr lang="zh-CN" alt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分</a:t>
            </a:r>
            <a:r>
              <a:rPr lang="zh-CN" altLang="en-US" dirty="0" smtClean="0"/>
              <a:t>。</a:t>
            </a:r>
          </a:p>
          <a:p>
            <a:r>
              <a:rPr lang="zh-CN" alt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书写题在两分钟内写完并亮出答案，答对一题得</a:t>
            </a:r>
            <a:r>
              <a:rPr 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10</a:t>
            </a:r>
            <a:r>
              <a:rPr lang="zh-CN" altLang="en-US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分，答错或不答则不得分。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     </a:t>
            </a:r>
            <a:r>
              <a:rPr lang="zh-CN" altLang="en-US" dirty="0" smtClean="0">
                <a:solidFill>
                  <a:srgbClr val="C00000"/>
                </a:solidFill>
              </a:rPr>
              <a:t>第一部分</a:t>
            </a:r>
            <a:r>
              <a:rPr lang="en-US" dirty="0" smtClean="0">
                <a:solidFill>
                  <a:srgbClr val="C00000"/>
                </a:solidFill>
              </a:rPr>
              <a:t>     </a:t>
            </a:r>
            <a:r>
              <a:rPr lang="zh-CN" altLang="en-US" dirty="0" smtClean="0">
                <a:solidFill>
                  <a:srgbClr val="C00000"/>
                </a:solidFill>
              </a:rPr>
              <a:t>必答题</a:t>
            </a:r>
            <a:br>
              <a:rPr lang="zh-CN" altLang="en-US" dirty="0" smtClean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C00000"/>
                </a:solidFill>
                <a:latin typeface="+mj-ea"/>
                <a:ea typeface="+mj-ea"/>
              </a:rPr>
              <a:t>A</a:t>
            </a:r>
            <a:r>
              <a:rPr lang="zh-CN" altLang="en-US" b="1" dirty="0" smtClean="0">
                <a:solidFill>
                  <a:srgbClr val="C00000"/>
                </a:solidFill>
                <a:latin typeface="+mj-ea"/>
                <a:ea typeface="+mj-ea"/>
              </a:rPr>
              <a:t>组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与古希腊的悲喜剧、印度的梵剧合称为世界三大古老戏剧的剧种是什么？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</a:t>
            </a:r>
            <a:r>
              <a:rPr lang="en-US" dirty="0" smtClean="0">
                <a:solidFill>
                  <a:srgbClr val="00B050"/>
                </a:solidFill>
              </a:rPr>
              <a:t>  </a:t>
            </a:r>
            <a:r>
              <a:rPr lang="en-US" altLang="zh-CN" dirty="0" smtClean="0">
                <a:solidFill>
                  <a:srgbClr val="00B050"/>
                </a:solidFill>
              </a:rPr>
              <a:t>《</a:t>
            </a:r>
            <a:r>
              <a:rPr lang="zh-CN" altLang="en-US" dirty="0" smtClean="0">
                <a:solidFill>
                  <a:srgbClr val="00B050"/>
                </a:solidFill>
              </a:rPr>
              <a:t>汉宫秋</a:t>
            </a:r>
            <a:r>
              <a:rPr lang="en-US" altLang="zh-CN" dirty="0" smtClean="0">
                <a:solidFill>
                  <a:srgbClr val="00B050"/>
                </a:solidFill>
              </a:rPr>
              <a:t>》</a:t>
            </a:r>
            <a:r>
              <a:rPr lang="zh-CN" altLang="en-US" dirty="0" smtClean="0">
                <a:solidFill>
                  <a:srgbClr val="00B050"/>
                </a:solidFill>
              </a:rPr>
              <a:t>讲述的是我国古代四大美女中哪一位的故事？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zh-CN" altLang="en-US" dirty="0" smtClean="0">
                <a:solidFill>
                  <a:srgbClr val="FF0000"/>
                </a:solidFill>
              </a:rPr>
              <a:t>组</a:t>
            </a:r>
            <a:br>
              <a:rPr lang="zh-CN" altLang="en-US" dirty="0" smtClean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714488"/>
            <a:ext cx="7498080" cy="453391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1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dirty="0" smtClean="0">
                <a:solidFill>
                  <a:srgbClr val="00B0F0"/>
                </a:solidFill>
              </a:rPr>
              <a:t>  </a:t>
            </a:r>
            <a:r>
              <a:rPr lang="zh-CN" altLang="en-US" dirty="0" smtClean="0">
                <a:solidFill>
                  <a:srgbClr val="00B0F0"/>
                </a:solidFill>
              </a:rPr>
              <a:t>京剧四大名旦是谁？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>
                <a:solidFill>
                  <a:srgbClr val="FF3399"/>
                </a:solidFill>
              </a:rPr>
              <a:t>2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中国古典戏曲在其漫长的发展过程中，曾先后出现了四种基本形式，是宋元南戏、元代杂剧、清代花部和什么？</a:t>
            </a:r>
          </a:p>
          <a:p>
            <a:endParaRPr lang="zh-CN" altLang="en-US" dirty="0" smtClean="0">
              <a:solidFill>
                <a:srgbClr val="FF3399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C</a:t>
            </a:r>
            <a:r>
              <a:rPr lang="zh-CN" altLang="en-US" dirty="0" smtClean="0">
                <a:solidFill>
                  <a:srgbClr val="C00000"/>
                </a:solidFill>
              </a:rPr>
              <a:t>组</a:t>
            </a:r>
            <a:br>
              <a:rPr lang="zh-CN" altLang="en-US" dirty="0" smtClean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624406"/>
          </a:xfrm>
        </p:spPr>
        <p:txBody>
          <a:bodyPr/>
          <a:lstStyle/>
          <a:p>
            <a:endParaRPr lang="en-US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1</a:t>
            </a:r>
            <a:r>
              <a:rPr lang="zh-CN" altLang="en-US" dirty="0" smtClean="0">
                <a:solidFill>
                  <a:srgbClr val="C00000"/>
                </a:solidFill>
              </a:rPr>
              <a:t>、</a:t>
            </a:r>
            <a:r>
              <a:rPr lang="en-US" dirty="0" smtClean="0">
                <a:solidFill>
                  <a:srgbClr val="C00000"/>
                </a:solidFill>
              </a:rPr>
              <a:t>  </a:t>
            </a:r>
            <a:r>
              <a:rPr lang="zh-CN" altLang="en-US" dirty="0" smtClean="0">
                <a:solidFill>
                  <a:srgbClr val="C00000"/>
                </a:solidFill>
              </a:rPr>
              <a:t>中国戏曲起源于哪些基本形式？</a:t>
            </a:r>
          </a:p>
          <a:p>
            <a:endParaRPr 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</a:t>
            </a:r>
            <a:r>
              <a:rPr lang="en-US" dirty="0" smtClean="0">
                <a:solidFill>
                  <a:srgbClr val="00B050"/>
                </a:solidFill>
              </a:rPr>
              <a:t>  </a:t>
            </a:r>
            <a:r>
              <a:rPr lang="zh-CN" altLang="en-US" dirty="0" smtClean="0">
                <a:solidFill>
                  <a:srgbClr val="00B050"/>
                </a:solidFill>
              </a:rPr>
              <a:t>享有</a:t>
            </a:r>
            <a:r>
              <a:rPr lang="en-US" dirty="0" smtClean="0">
                <a:solidFill>
                  <a:srgbClr val="00B050"/>
                </a:solidFill>
              </a:rPr>
              <a:t>“</a:t>
            </a:r>
            <a:r>
              <a:rPr lang="zh-CN" altLang="en-US" dirty="0" smtClean="0">
                <a:solidFill>
                  <a:srgbClr val="00B050"/>
                </a:solidFill>
              </a:rPr>
              <a:t>中国戏曲之母</a:t>
            </a:r>
            <a:r>
              <a:rPr lang="en-US" dirty="0" smtClean="0">
                <a:solidFill>
                  <a:srgbClr val="00B050"/>
                </a:solidFill>
              </a:rPr>
              <a:t>”</a:t>
            </a:r>
            <a:r>
              <a:rPr lang="zh-CN" altLang="en-US" dirty="0" smtClean="0">
                <a:solidFill>
                  <a:srgbClr val="00B050"/>
                </a:solidFill>
              </a:rPr>
              <a:t>雅称的是什么剧种？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D</a:t>
            </a:r>
            <a:r>
              <a:rPr lang="zh-CN" altLang="en-US" dirty="0" smtClean="0">
                <a:solidFill>
                  <a:srgbClr val="C00000"/>
                </a:solidFill>
              </a:rPr>
              <a:t>组</a:t>
            </a:r>
            <a:br>
              <a:rPr lang="zh-CN" altLang="en-US" dirty="0" smtClean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戏曲的角色分为哪四大行当？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2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dirty="0" smtClean="0">
                <a:solidFill>
                  <a:srgbClr val="00B0F0"/>
                </a:solidFill>
              </a:rPr>
              <a:t>  “</a:t>
            </a:r>
            <a:r>
              <a:rPr lang="zh-CN" altLang="en-US" dirty="0" smtClean="0">
                <a:solidFill>
                  <a:srgbClr val="00B0F0"/>
                </a:solidFill>
              </a:rPr>
              <a:t>里里外外一把手，穷人的孩子早当家</a:t>
            </a:r>
            <a:r>
              <a:rPr lang="en-US" dirty="0" smtClean="0">
                <a:solidFill>
                  <a:srgbClr val="00B0F0"/>
                </a:solidFill>
              </a:rPr>
              <a:t>”</a:t>
            </a:r>
            <a:r>
              <a:rPr lang="zh-CN" altLang="en-US" dirty="0" smtClean="0">
                <a:solidFill>
                  <a:srgbClr val="00B0F0"/>
                </a:solidFill>
              </a:rPr>
              <a:t>是哪出京剧中的唱词？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E</a:t>
            </a:r>
            <a:r>
              <a:rPr lang="zh-CN" altLang="en-US" dirty="0" smtClean="0">
                <a:solidFill>
                  <a:srgbClr val="C00000"/>
                </a:solidFill>
              </a:rPr>
              <a:t>组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1</a:t>
            </a:r>
            <a:r>
              <a:rPr lang="zh-CN" altLang="en-US" dirty="0" smtClean="0">
                <a:solidFill>
                  <a:srgbClr val="FF3399"/>
                </a:solidFill>
              </a:rPr>
              <a:t>、我国的戏曲采用哪些艺术手段表现人物？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、选择：我国传统戏曲讲究板眼，一般来说眼是：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F</a:t>
            </a:r>
            <a:r>
              <a:rPr lang="zh-CN" altLang="en-US" dirty="0" smtClean="0">
                <a:solidFill>
                  <a:srgbClr val="C00000"/>
                </a:solidFill>
              </a:rPr>
              <a:t>组</a:t>
            </a:r>
            <a:br>
              <a:rPr lang="zh-CN" altLang="en-US" dirty="0" smtClean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享有</a:t>
            </a: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东方歌剧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r>
              <a:rPr lang="zh-CN" altLang="en-US" dirty="0" smtClean="0">
                <a:solidFill>
                  <a:srgbClr val="FF0000"/>
                </a:solidFill>
              </a:rPr>
              <a:t>盛誉的是什么剧种？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</a:t>
            </a:r>
            <a:r>
              <a:rPr lang="en-US" dirty="0" smtClean="0">
                <a:solidFill>
                  <a:srgbClr val="00B050"/>
                </a:solidFill>
              </a:rPr>
              <a:t>  </a:t>
            </a:r>
            <a:r>
              <a:rPr lang="zh-CN" altLang="en-US" dirty="0" smtClean="0">
                <a:solidFill>
                  <a:srgbClr val="00B050"/>
                </a:solidFill>
              </a:rPr>
              <a:t>元曲是杂剧和什么的合称？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G</a:t>
            </a:r>
            <a:r>
              <a:rPr lang="zh-CN" altLang="en-US" dirty="0" smtClean="0">
                <a:solidFill>
                  <a:srgbClr val="C00000"/>
                </a:solidFill>
              </a:rPr>
              <a:t>组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1</a:t>
            </a:r>
            <a:r>
              <a:rPr lang="zh-CN" altLang="en-US" dirty="0" smtClean="0">
                <a:solidFill>
                  <a:srgbClr val="C00000"/>
                </a:solidFill>
              </a:rPr>
              <a:t>、</a:t>
            </a:r>
            <a:r>
              <a:rPr lang="en-US" dirty="0" smtClean="0">
                <a:solidFill>
                  <a:srgbClr val="C00000"/>
                </a:solidFill>
              </a:rPr>
              <a:t>  </a:t>
            </a:r>
            <a:r>
              <a:rPr lang="zh-CN" altLang="en-US" dirty="0" smtClean="0">
                <a:solidFill>
                  <a:srgbClr val="C00000"/>
                </a:solidFill>
              </a:rPr>
              <a:t>戏曲表演艺术有哪些技术方法？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2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dirty="0" smtClean="0">
                <a:solidFill>
                  <a:srgbClr val="00B0F0"/>
                </a:solidFill>
              </a:rPr>
              <a:t>  </a:t>
            </a:r>
            <a:r>
              <a:rPr lang="zh-CN" altLang="en-US" dirty="0" smtClean="0">
                <a:solidFill>
                  <a:srgbClr val="00B0F0"/>
                </a:solidFill>
              </a:rPr>
              <a:t>在我国传统戏曲中，根据剧中人不同的性别、年龄、身份、性格划分了各种人物类型，如有的叫花旦，有的叫小生，请说出电影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十五贯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中娄阿鼠属于什么行当。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H</a:t>
            </a:r>
            <a:r>
              <a:rPr lang="zh-CN" altLang="en-US" dirty="0" smtClean="0">
                <a:solidFill>
                  <a:srgbClr val="C00000"/>
                </a:solidFill>
              </a:rPr>
              <a:t>组</a:t>
            </a:r>
            <a:br>
              <a:rPr lang="zh-CN" altLang="en-US" dirty="0" smtClean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1790</a:t>
            </a:r>
            <a:r>
              <a:rPr lang="zh-CN" altLang="en-US" dirty="0" smtClean="0">
                <a:solidFill>
                  <a:srgbClr val="FF0000"/>
                </a:solidFill>
              </a:rPr>
              <a:t>年（乾隆</a:t>
            </a:r>
            <a:r>
              <a:rPr lang="en-US" dirty="0" smtClean="0">
                <a:solidFill>
                  <a:srgbClr val="FF0000"/>
                </a:solidFill>
              </a:rPr>
              <a:t>55</a:t>
            </a:r>
            <a:r>
              <a:rPr lang="zh-CN" altLang="en-US" dirty="0" smtClean="0">
                <a:solidFill>
                  <a:srgbClr val="FF0000"/>
                </a:solidFill>
              </a:rPr>
              <a:t>年），四大徽班陆续进京，经不断创造革新，至道光、咸丰年间，逐渐形成后来的京剧而流行全国，四大徽班是春台班、和春班、四喜班和什么班？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、请你说出京剧中的包拯（包公）属于什么行当。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I</a:t>
            </a:r>
            <a:r>
              <a:rPr lang="zh-CN" altLang="en-US" dirty="0" smtClean="0">
                <a:solidFill>
                  <a:srgbClr val="C00000"/>
                </a:solidFill>
              </a:rPr>
              <a:t>组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1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dirty="0" smtClean="0">
                <a:solidFill>
                  <a:srgbClr val="00B0F0"/>
                </a:solidFill>
              </a:rPr>
              <a:t>  </a:t>
            </a:r>
            <a:r>
              <a:rPr lang="zh-CN" altLang="en-US" dirty="0" smtClean="0">
                <a:solidFill>
                  <a:srgbClr val="00B0F0"/>
                </a:solidFill>
              </a:rPr>
              <a:t>戏曲表现生活的基本手法是什么？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2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dirty="0" smtClean="0">
                <a:solidFill>
                  <a:srgbClr val="00B0F0"/>
                </a:solidFill>
              </a:rPr>
              <a:t>  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西厢记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的作者是谁？</a:t>
            </a:r>
          </a:p>
          <a:p>
            <a:pPr algn="ctr"/>
            <a:r>
              <a:rPr lang="en-US" dirty="0" smtClean="0">
                <a:solidFill>
                  <a:srgbClr val="C00000"/>
                </a:solidFill>
              </a:rPr>
              <a:t>J</a:t>
            </a:r>
            <a:r>
              <a:rPr lang="zh-CN" altLang="en-US" dirty="0" smtClean="0">
                <a:solidFill>
                  <a:srgbClr val="C00000"/>
                </a:solidFill>
              </a:rPr>
              <a:t>组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1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发展于安徽安庆一带的剧种是什么？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2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判断正误，若错误，请更正。</a:t>
            </a:r>
          </a:p>
          <a:p>
            <a:r>
              <a:rPr lang="zh-CN" altLang="en-US" dirty="0" smtClean="0">
                <a:solidFill>
                  <a:srgbClr val="0070C0"/>
                </a:solidFill>
              </a:rPr>
              <a:t>历史剧</a:t>
            </a:r>
            <a:r>
              <a:rPr lang="en-US" altLang="zh-CN" dirty="0" smtClean="0">
                <a:solidFill>
                  <a:srgbClr val="0070C0"/>
                </a:solidFill>
              </a:rPr>
              <a:t>《</a:t>
            </a:r>
            <a:r>
              <a:rPr lang="zh-CN" altLang="en-US" dirty="0" smtClean="0">
                <a:solidFill>
                  <a:srgbClr val="0070C0"/>
                </a:solidFill>
              </a:rPr>
              <a:t>关汉卿</a:t>
            </a:r>
            <a:r>
              <a:rPr lang="en-US" altLang="zh-CN" dirty="0" smtClean="0">
                <a:solidFill>
                  <a:srgbClr val="0070C0"/>
                </a:solidFill>
              </a:rPr>
              <a:t>》</a:t>
            </a:r>
            <a:r>
              <a:rPr lang="zh-CN" altLang="en-US" dirty="0" smtClean="0">
                <a:solidFill>
                  <a:srgbClr val="0070C0"/>
                </a:solidFill>
              </a:rPr>
              <a:t>是郭沫若写的。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30UI2K3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0731" y="226868"/>
            <a:ext cx="7918987" cy="6631132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71538" y="214290"/>
            <a:ext cx="8072462" cy="603411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K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戏曲的角色</a:t>
            </a: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旦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r>
              <a:rPr lang="zh-CN" altLang="en-US" dirty="0" smtClean="0">
                <a:solidFill>
                  <a:srgbClr val="FF0000"/>
                </a:solidFill>
              </a:rPr>
              <a:t>可分为哪几类？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七品芝麻官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拍摄成了哪个剧种的戏曲电影</a:t>
            </a:r>
            <a:r>
              <a:rPr lang="zh-CN" altLang="en-US" dirty="0" smtClean="0"/>
              <a:t>？</a:t>
            </a:r>
          </a:p>
          <a:p>
            <a:r>
              <a:rPr lang="en-US" dirty="0" smtClean="0"/>
              <a:t>L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1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dirty="0" smtClean="0">
                <a:solidFill>
                  <a:srgbClr val="00B0F0"/>
                </a:solidFill>
              </a:rPr>
              <a:t>“</a:t>
            </a:r>
            <a:r>
              <a:rPr lang="zh-CN" altLang="en-US" dirty="0" smtClean="0">
                <a:solidFill>
                  <a:srgbClr val="00B0F0"/>
                </a:solidFill>
              </a:rPr>
              <a:t>静宁评弹</a:t>
            </a:r>
            <a:r>
              <a:rPr lang="en-US" dirty="0" smtClean="0">
                <a:solidFill>
                  <a:srgbClr val="00B0F0"/>
                </a:solidFill>
              </a:rPr>
              <a:t>”</a:t>
            </a:r>
            <a:r>
              <a:rPr lang="zh-CN" altLang="en-US" dirty="0" smtClean="0">
                <a:solidFill>
                  <a:srgbClr val="00B0F0"/>
                </a:solidFill>
              </a:rPr>
              <a:t>是评话和什么表演形式的统称？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2</a:t>
            </a:r>
            <a:r>
              <a:rPr lang="zh-CN" altLang="en-US" dirty="0" smtClean="0">
                <a:solidFill>
                  <a:srgbClr val="00B0F0"/>
                </a:solidFill>
              </a:rPr>
              <a:t>、我国地方剧种丰富多彩，搬上银幕的</a:t>
            </a:r>
            <a:r>
              <a:rPr lang="en-US" altLang="zh-CN" dirty="0" smtClean="0">
                <a:solidFill>
                  <a:srgbClr val="00B0F0"/>
                </a:solidFill>
              </a:rPr>
              <a:t>《</a:t>
            </a:r>
            <a:r>
              <a:rPr lang="zh-CN" altLang="en-US" dirty="0" smtClean="0">
                <a:solidFill>
                  <a:srgbClr val="00B0F0"/>
                </a:solidFill>
              </a:rPr>
              <a:t>孙悟空三打白骨精</a:t>
            </a:r>
            <a:r>
              <a:rPr lang="en-US" altLang="zh-CN" dirty="0" smtClean="0">
                <a:solidFill>
                  <a:srgbClr val="00B0F0"/>
                </a:solidFill>
              </a:rPr>
              <a:t>》</a:t>
            </a:r>
            <a:r>
              <a:rPr lang="zh-CN" altLang="en-US" dirty="0" smtClean="0">
                <a:solidFill>
                  <a:srgbClr val="00B0F0"/>
                </a:solidFill>
              </a:rPr>
              <a:t>是什么剧种？</a:t>
            </a:r>
          </a:p>
          <a:p>
            <a:r>
              <a:rPr lang="en-US" dirty="0" smtClean="0"/>
              <a:t>M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1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京剧脸谱中，黑脸为中性，代表猛智；黄脸和白脸含贬义，代表凶诈，红脸代表什么？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2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搬上电影银幕的戏曲艺术片</a:t>
            </a:r>
            <a:r>
              <a:rPr lang="en-US" altLang="zh-CN" dirty="0" smtClean="0">
                <a:solidFill>
                  <a:srgbClr val="FF3399"/>
                </a:solidFill>
              </a:rPr>
              <a:t>《</a:t>
            </a:r>
            <a:r>
              <a:rPr lang="zh-CN" altLang="en-US" dirty="0" smtClean="0">
                <a:solidFill>
                  <a:srgbClr val="FF3399"/>
                </a:solidFill>
              </a:rPr>
              <a:t>天仙配</a:t>
            </a:r>
            <a:r>
              <a:rPr lang="en-US" altLang="zh-CN" dirty="0" smtClean="0">
                <a:solidFill>
                  <a:srgbClr val="FF3399"/>
                </a:solidFill>
              </a:rPr>
              <a:t>》</a:t>
            </a:r>
            <a:r>
              <a:rPr lang="zh-CN" altLang="en-US" dirty="0" smtClean="0">
                <a:solidFill>
                  <a:srgbClr val="FF3399"/>
                </a:solidFill>
              </a:rPr>
              <a:t>是什么剧种。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71538" y="142852"/>
            <a:ext cx="8072462" cy="671514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N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、善于塑造遭遇悲惨、具有外柔内刚性格的中下层的女性形象的是由谁创立的旦角流派？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、请你说出京剧</a:t>
            </a:r>
            <a:r>
              <a:rPr lang="en-US" altLang="zh-CN" dirty="0" smtClean="0">
                <a:solidFill>
                  <a:srgbClr val="00B050"/>
                </a:solidFill>
              </a:rPr>
              <a:t>《</a:t>
            </a:r>
            <a:r>
              <a:rPr lang="zh-CN" altLang="en-US" dirty="0" smtClean="0">
                <a:solidFill>
                  <a:srgbClr val="00B050"/>
                </a:solidFill>
              </a:rPr>
              <a:t>杨门女将</a:t>
            </a:r>
            <a:r>
              <a:rPr lang="en-US" altLang="zh-CN" dirty="0" smtClean="0">
                <a:solidFill>
                  <a:srgbClr val="00B050"/>
                </a:solidFill>
              </a:rPr>
              <a:t>》</a:t>
            </a:r>
            <a:r>
              <a:rPr lang="zh-CN" altLang="en-US" dirty="0" smtClean="0">
                <a:solidFill>
                  <a:srgbClr val="00B050"/>
                </a:solidFill>
              </a:rPr>
              <a:t>中的佘太君属什么行当。</a:t>
            </a:r>
          </a:p>
          <a:p>
            <a:r>
              <a:rPr lang="en-US" dirty="0" smtClean="0"/>
              <a:t>O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1</a:t>
            </a:r>
            <a:r>
              <a:rPr lang="zh-CN" altLang="en-US" dirty="0" smtClean="0">
                <a:solidFill>
                  <a:srgbClr val="FF3399"/>
                </a:solidFill>
              </a:rPr>
              <a:t>、我国有一位著名的表演艺术家，在敌伪统治时期，把胡子留起来，拒绝演出，保持了民族气节。这位艺术家是谁？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2</a:t>
            </a:r>
            <a:r>
              <a:rPr lang="zh-CN" altLang="en-US" dirty="0" smtClean="0">
                <a:solidFill>
                  <a:srgbClr val="00B0F0"/>
                </a:solidFill>
              </a:rPr>
              <a:t>、俞振飞是哪个剧种的表演艺术家？</a:t>
            </a:r>
          </a:p>
          <a:p>
            <a:r>
              <a:rPr lang="en-US" dirty="0" smtClean="0"/>
              <a:t>P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1</a:t>
            </a:r>
            <a:r>
              <a:rPr lang="zh-CN" altLang="en-US" dirty="0" smtClean="0">
                <a:solidFill>
                  <a:srgbClr val="FFC000"/>
                </a:solidFill>
              </a:rPr>
              <a:t>、歌唱家李谷一最初是湖南什么戏种的演员？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2</a:t>
            </a:r>
            <a:r>
              <a:rPr lang="zh-CN" altLang="en-US" dirty="0" smtClean="0">
                <a:solidFill>
                  <a:srgbClr val="FFC000"/>
                </a:solidFill>
              </a:rPr>
              <a:t>、</a:t>
            </a:r>
            <a:r>
              <a:rPr lang="en-US" dirty="0" smtClean="0">
                <a:solidFill>
                  <a:srgbClr val="FFC000"/>
                </a:solidFill>
              </a:rPr>
              <a:t>  </a:t>
            </a:r>
            <a:r>
              <a:rPr lang="zh-CN" altLang="en-US" dirty="0" smtClean="0">
                <a:solidFill>
                  <a:srgbClr val="FFC000"/>
                </a:solidFill>
              </a:rPr>
              <a:t>脸谱中白脸代表什么？请举例说明。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71538" y="0"/>
            <a:ext cx="8072462" cy="6858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Q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著名越剧表演艺术家谁于</a:t>
            </a:r>
            <a:r>
              <a:rPr lang="en-US" dirty="0" smtClean="0">
                <a:solidFill>
                  <a:srgbClr val="FF0000"/>
                </a:solidFill>
              </a:rPr>
              <a:t>1946</a:t>
            </a:r>
            <a:r>
              <a:rPr lang="zh-CN" altLang="en-US" dirty="0" smtClean="0">
                <a:solidFill>
                  <a:srgbClr val="FF0000"/>
                </a:solidFill>
              </a:rPr>
              <a:t>年首演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祥林嫂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一剧，这是第一次把鲁迅的作品搬上越剧舞台。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新风霞是哪个剧种的表演艺术家？</a:t>
            </a:r>
          </a:p>
          <a:p>
            <a:r>
              <a:rPr lang="en-US" dirty="0" smtClean="0"/>
              <a:t>R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1</a:t>
            </a:r>
            <a:r>
              <a:rPr lang="zh-CN" altLang="en-US" dirty="0" smtClean="0">
                <a:solidFill>
                  <a:srgbClr val="00B050"/>
                </a:solidFill>
              </a:rPr>
              <a:t>、善于塑造有阳刚之美，具刚健婀娜风格的是由谁创立的旦角流派？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、小提琴协奏曲</a:t>
            </a:r>
            <a:r>
              <a:rPr lang="en-US" altLang="zh-CN" dirty="0" smtClean="0">
                <a:solidFill>
                  <a:srgbClr val="00B050"/>
                </a:solidFill>
              </a:rPr>
              <a:t>《</a:t>
            </a:r>
            <a:r>
              <a:rPr lang="zh-CN" altLang="en-US" dirty="0" smtClean="0">
                <a:solidFill>
                  <a:srgbClr val="00B050"/>
                </a:solidFill>
              </a:rPr>
              <a:t>梁祝</a:t>
            </a:r>
            <a:r>
              <a:rPr lang="en-US" altLang="zh-CN" dirty="0" smtClean="0">
                <a:solidFill>
                  <a:srgbClr val="00B050"/>
                </a:solidFill>
              </a:rPr>
              <a:t>》</a:t>
            </a:r>
            <a:r>
              <a:rPr lang="zh-CN" altLang="en-US" dirty="0" smtClean="0">
                <a:solidFill>
                  <a:srgbClr val="00B050"/>
                </a:solidFill>
              </a:rPr>
              <a:t>是以哪一种戏曲唱腔为写作素材的？</a:t>
            </a:r>
          </a:p>
          <a:p>
            <a:r>
              <a:rPr lang="en-US" dirty="0" smtClean="0"/>
              <a:t>S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1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流行于我国西北地区陕西、甘肃、青海、宁夏、新疆等地的最大剧种是什么？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2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京剧的唱腔以徽调的二黄和汉调的什么为主，所以旧时称京剧为</a:t>
            </a:r>
            <a:r>
              <a:rPr lang="en-US" dirty="0" smtClean="0">
                <a:solidFill>
                  <a:srgbClr val="FF3399"/>
                </a:solidFill>
              </a:rPr>
              <a:t>“</a:t>
            </a:r>
            <a:r>
              <a:rPr lang="zh-CN" altLang="en-US" dirty="0" smtClean="0">
                <a:solidFill>
                  <a:srgbClr val="FF3399"/>
                </a:solidFill>
              </a:rPr>
              <a:t>皮黄</a:t>
            </a:r>
            <a:r>
              <a:rPr lang="en-US" dirty="0" smtClean="0">
                <a:solidFill>
                  <a:srgbClr val="FF3399"/>
                </a:solidFill>
              </a:rPr>
              <a:t>”</a:t>
            </a:r>
            <a:r>
              <a:rPr lang="zh-CN" altLang="en-US" dirty="0" smtClean="0">
                <a:solidFill>
                  <a:srgbClr val="FF3399"/>
                </a:solidFill>
              </a:rPr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00100" y="0"/>
            <a:ext cx="8143900" cy="6858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</a:t>
            </a:r>
            <a:r>
              <a:rPr lang="zh-CN" altLang="en-US" dirty="0" smtClean="0"/>
              <a:t>组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京剧脸谱的色画方法，基本上分为三类：揉脸、抹脸和什么？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二十世纪五十年代以后，享有老生演员四大须生称誉的是谭富英、杨宝森、奚啸伯和谁？</a:t>
            </a:r>
          </a:p>
          <a:p>
            <a:r>
              <a:rPr lang="en-US" dirty="0" smtClean="0"/>
              <a:t>U</a:t>
            </a:r>
            <a:r>
              <a:rPr lang="zh-CN" altLang="en-US" dirty="0" smtClean="0"/>
              <a:t>组</a:t>
            </a:r>
          </a:p>
          <a:p>
            <a:r>
              <a:rPr lang="en-US" dirty="0" smtClean="0"/>
              <a:t>1</a:t>
            </a:r>
            <a:r>
              <a:rPr lang="zh-CN" altLang="en-US" dirty="0" smtClean="0"/>
              <a:t>、</a:t>
            </a:r>
            <a:r>
              <a:rPr lang="en-US" dirty="0" smtClean="0"/>
              <a:t>  </a:t>
            </a:r>
            <a:r>
              <a:rPr lang="zh-CN" altLang="en-US" dirty="0" smtClean="0">
                <a:solidFill>
                  <a:srgbClr val="00B0F0"/>
                </a:solidFill>
              </a:rPr>
              <a:t>选择：皮影戏中的皮影人物一般是用什么材料制成的</a:t>
            </a:r>
            <a:r>
              <a:rPr lang="en-US" dirty="0" smtClean="0">
                <a:solidFill>
                  <a:srgbClr val="00B0F0"/>
                </a:solidFill>
              </a:rPr>
              <a:t/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dirty="0" smtClean="0">
                <a:solidFill>
                  <a:srgbClr val="00B0F0"/>
                </a:solidFill>
              </a:rPr>
              <a:t>   </a:t>
            </a:r>
            <a:r>
              <a:rPr lang="zh-CN" altLang="en-US" dirty="0" smtClean="0">
                <a:solidFill>
                  <a:srgbClr val="00B0F0"/>
                </a:solidFill>
              </a:rPr>
              <a:t>猪皮或马皮</a:t>
            </a:r>
            <a:r>
              <a:rPr lang="en-US" dirty="0" smtClean="0">
                <a:solidFill>
                  <a:srgbClr val="00B0F0"/>
                </a:solidFill>
              </a:rPr>
              <a:t>    </a:t>
            </a:r>
            <a:r>
              <a:rPr lang="zh-CN" altLang="en-US" dirty="0" smtClean="0">
                <a:solidFill>
                  <a:srgbClr val="00B0F0"/>
                </a:solidFill>
              </a:rPr>
              <a:t>胶皮</a:t>
            </a:r>
            <a:r>
              <a:rPr lang="en-US" dirty="0" smtClean="0">
                <a:solidFill>
                  <a:srgbClr val="00B0F0"/>
                </a:solidFill>
              </a:rPr>
              <a:t>        </a:t>
            </a:r>
            <a:r>
              <a:rPr lang="zh-CN" altLang="en-US" dirty="0" smtClean="0">
                <a:solidFill>
                  <a:srgbClr val="00B0F0"/>
                </a:solidFill>
              </a:rPr>
              <a:t>塑料</a:t>
            </a:r>
            <a:r>
              <a:rPr lang="en-US" dirty="0" smtClean="0">
                <a:solidFill>
                  <a:srgbClr val="00B0F0"/>
                </a:solidFill>
              </a:rPr>
              <a:t>        </a:t>
            </a:r>
            <a:r>
              <a:rPr lang="zh-CN" altLang="en-US" dirty="0" smtClean="0">
                <a:solidFill>
                  <a:srgbClr val="00B0F0"/>
                </a:solidFill>
              </a:rPr>
              <a:t>驴皮或牛皮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、有一位著名戏曲演员，</a:t>
            </a:r>
            <a:r>
              <a:rPr lang="en-US" dirty="0" smtClean="0">
                <a:solidFill>
                  <a:srgbClr val="FF0000"/>
                </a:solidFill>
              </a:rPr>
              <a:t>1951</a:t>
            </a:r>
            <a:r>
              <a:rPr lang="zh-CN" altLang="en-US" dirty="0" smtClean="0">
                <a:solidFill>
                  <a:srgbClr val="FF0000"/>
                </a:solidFill>
              </a:rPr>
              <a:t>年为支援抗美援朝，率剧社巡回西北、中南、华南各地演出，以演出收入捐献战斗机一架，有</a:t>
            </a: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爱国艺人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r>
              <a:rPr lang="zh-CN" altLang="en-US" dirty="0" smtClean="0">
                <a:solidFill>
                  <a:srgbClr val="FF0000"/>
                </a:solidFill>
              </a:rPr>
              <a:t>之誉。这位演员是谁？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第二部分</a:t>
            </a:r>
            <a:r>
              <a:rPr lang="en-US" dirty="0" smtClean="0">
                <a:solidFill>
                  <a:srgbClr val="C00000"/>
                </a:solidFill>
              </a:rPr>
              <a:t>     </a:t>
            </a:r>
            <a:r>
              <a:rPr lang="zh-CN" altLang="en-US" dirty="0" smtClean="0">
                <a:solidFill>
                  <a:srgbClr val="C00000"/>
                </a:solidFill>
              </a:rPr>
              <a:t>抢答题</a:t>
            </a:r>
            <a:br>
              <a:rPr lang="zh-CN" altLang="en-US" dirty="0" smtClean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142984"/>
            <a:ext cx="7498080" cy="5715016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、传奇剧本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牡丹亭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又名什么？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、早期山东快书专说什么内容的故事？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3399"/>
                </a:solidFill>
              </a:rPr>
              <a:t>3</a:t>
            </a:r>
            <a:r>
              <a:rPr lang="zh-CN" altLang="en-US" dirty="0" smtClean="0">
                <a:solidFill>
                  <a:srgbClr val="FF3399"/>
                </a:solidFill>
              </a:rPr>
              <a:t>、筱文艳是哪个剧种的表演艺术家？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chemeClr val="accent4"/>
                </a:solidFill>
              </a:rPr>
              <a:t>4</a:t>
            </a:r>
            <a:r>
              <a:rPr lang="zh-CN" altLang="en-US" dirty="0" smtClean="0">
                <a:solidFill>
                  <a:schemeClr val="accent4"/>
                </a:solidFill>
              </a:rPr>
              <a:t>、京剧中</a:t>
            </a:r>
            <a:r>
              <a:rPr lang="en-US" dirty="0" smtClean="0">
                <a:solidFill>
                  <a:schemeClr val="accent4"/>
                </a:solidFill>
              </a:rPr>
              <a:t>“</a:t>
            </a:r>
            <a:r>
              <a:rPr lang="zh-CN" altLang="en-US" dirty="0" smtClean="0">
                <a:solidFill>
                  <a:schemeClr val="accent4"/>
                </a:solidFill>
              </a:rPr>
              <a:t>净</a:t>
            </a:r>
            <a:r>
              <a:rPr lang="en-US" dirty="0" smtClean="0">
                <a:solidFill>
                  <a:schemeClr val="accent4"/>
                </a:solidFill>
              </a:rPr>
              <a:t>”</a:t>
            </a:r>
            <a:r>
              <a:rPr lang="zh-CN" altLang="en-US" dirty="0" smtClean="0">
                <a:solidFill>
                  <a:schemeClr val="accent4"/>
                </a:solidFill>
              </a:rPr>
              <a:t>这个角色通称什么？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71538" y="285728"/>
            <a:ext cx="8072462" cy="657227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</a:rPr>
              <a:t>、我国古代戏曲家中洪昇和孔尚任并称为</a:t>
            </a: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南洪北孔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r>
              <a:rPr lang="zh-CN" altLang="en-US" dirty="0" smtClean="0">
                <a:solidFill>
                  <a:srgbClr val="FF0000"/>
                </a:solidFill>
              </a:rPr>
              <a:t>，洪昇的代表作是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长生殿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，孔尚任的代表作是什么？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F0"/>
                </a:solidFill>
              </a:rPr>
              <a:t>6</a:t>
            </a:r>
            <a:r>
              <a:rPr lang="zh-CN" altLang="en-US" dirty="0" smtClean="0">
                <a:solidFill>
                  <a:srgbClr val="00B0F0"/>
                </a:solidFill>
              </a:rPr>
              <a:t>、</a:t>
            </a:r>
            <a:r>
              <a:rPr lang="en-US" dirty="0" smtClean="0">
                <a:solidFill>
                  <a:srgbClr val="00B0F0"/>
                </a:solidFill>
              </a:rPr>
              <a:t>  </a:t>
            </a:r>
            <a:r>
              <a:rPr lang="zh-CN" altLang="en-US" dirty="0" smtClean="0">
                <a:solidFill>
                  <a:srgbClr val="00B0F0"/>
                </a:solidFill>
              </a:rPr>
              <a:t>请列举出两位著名锡剧演员的名字。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3399"/>
                </a:solidFill>
              </a:rPr>
              <a:t>7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在越剧戏曲电影</a:t>
            </a:r>
            <a:r>
              <a:rPr lang="en-US" altLang="zh-CN" dirty="0" smtClean="0">
                <a:solidFill>
                  <a:srgbClr val="FF3399"/>
                </a:solidFill>
              </a:rPr>
              <a:t>《</a:t>
            </a:r>
            <a:r>
              <a:rPr lang="zh-CN" altLang="en-US" dirty="0" smtClean="0">
                <a:solidFill>
                  <a:srgbClr val="FF3399"/>
                </a:solidFill>
              </a:rPr>
              <a:t>红楼梦</a:t>
            </a:r>
            <a:r>
              <a:rPr lang="en-US" altLang="zh-CN" dirty="0" smtClean="0">
                <a:solidFill>
                  <a:srgbClr val="FF3399"/>
                </a:solidFill>
              </a:rPr>
              <a:t>》</a:t>
            </a:r>
            <a:r>
              <a:rPr lang="zh-CN" altLang="en-US" dirty="0" smtClean="0">
                <a:solidFill>
                  <a:srgbClr val="FF3399"/>
                </a:solidFill>
              </a:rPr>
              <a:t>中，贾宝玉的扮演者是著名越剧演员谁？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C000"/>
                </a:solidFill>
              </a:rPr>
              <a:t>8</a:t>
            </a:r>
            <a:r>
              <a:rPr lang="zh-CN" altLang="en-US" dirty="0" smtClean="0">
                <a:solidFill>
                  <a:srgbClr val="FFC000"/>
                </a:solidFill>
              </a:rPr>
              <a:t>、</a:t>
            </a:r>
            <a:r>
              <a:rPr lang="en-US" dirty="0" smtClean="0">
                <a:solidFill>
                  <a:srgbClr val="FFC000"/>
                </a:solidFill>
              </a:rPr>
              <a:t>  </a:t>
            </a:r>
            <a:r>
              <a:rPr lang="zh-CN" altLang="en-US" dirty="0" smtClean="0">
                <a:solidFill>
                  <a:srgbClr val="FFC000"/>
                </a:solidFill>
              </a:rPr>
              <a:t>青衣是哪种戏曲的行当？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第三部分</a:t>
            </a:r>
            <a:r>
              <a:rPr lang="en-US" dirty="0" smtClean="0"/>
              <a:t>     </a:t>
            </a:r>
            <a:r>
              <a:rPr lang="zh-CN" altLang="en-US" dirty="0" smtClean="0"/>
              <a:t>书写题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我国戏曲常以四大美女为题材。四大美女中，</a:t>
            </a: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落雁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r>
              <a:rPr lang="zh-CN" altLang="en-US" dirty="0" smtClean="0">
                <a:solidFill>
                  <a:srgbClr val="FF0000"/>
                </a:solidFill>
              </a:rPr>
              <a:t>之美是指谁？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</a:t>
            </a:r>
            <a:r>
              <a:rPr lang="zh-CN" altLang="en-US" dirty="0" smtClean="0">
                <a:solidFill>
                  <a:srgbClr val="00B050"/>
                </a:solidFill>
              </a:rPr>
              <a:t>、</a:t>
            </a:r>
            <a:r>
              <a:rPr lang="en-US" dirty="0" smtClean="0">
                <a:solidFill>
                  <a:srgbClr val="00B050"/>
                </a:solidFill>
              </a:rPr>
              <a:t>  </a:t>
            </a:r>
            <a:r>
              <a:rPr lang="zh-CN" altLang="en-US" dirty="0" smtClean="0">
                <a:solidFill>
                  <a:srgbClr val="00B050"/>
                </a:solidFill>
              </a:rPr>
              <a:t>元曲四大家是指郑光祖、白朴、关汉卿和谁？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3</a:t>
            </a:r>
            <a:r>
              <a:rPr lang="zh-CN" altLang="en-US" dirty="0" smtClean="0">
                <a:solidFill>
                  <a:srgbClr val="FF3399"/>
                </a:solidFill>
              </a:rPr>
              <a:t>、</a:t>
            </a:r>
            <a:r>
              <a:rPr lang="en-US" dirty="0" smtClean="0">
                <a:solidFill>
                  <a:srgbClr val="FF3399"/>
                </a:solidFill>
              </a:rPr>
              <a:t>  </a:t>
            </a:r>
            <a:r>
              <a:rPr lang="zh-CN" altLang="en-US" dirty="0" smtClean="0">
                <a:solidFill>
                  <a:srgbClr val="FF3399"/>
                </a:solidFill>
              </a:rPr>
              <a:t>京剧传统剧目</a:t>
            </a:r>
            <a:r>
              <a:rPr lang="en-US" altLang="zh-CN" dirty="0" smtClean="0">
                <a:solidFill>
                  <a:srgbClr val="FF3399"/>
                </a:solidFill>
              </a:rPr>
              <a:t>《</a:t>
            </a:r>
            <a:r>
              <a:rPr lang="zh-CN" altLang="en-US" dirty="0" smtClean="0">
                <a:solidFill>
                  <a:srgbClr val="FF3399"/>
                </a:solidFill>
              </a:rPr>
              <a:t>四郎探母</a:t>
            </a:r>
            <a:r>
              <a:rPr lang="en-US" altLang="zh-CN" dirty="0" smtClean="0">
                <a:solidFill>
                  <a:srgbClr val="FF3399"/>
                </a:solidFill>
              </a:rPr>
              <a:t>》</a:t>
            </a:r>
            <a:r>
              <a:rPr lang="zh-CN" altLang="en-US" dirty="0" smtClean="0">
                <a:solidFill>
                  <a:srgbClr val="FF3399"/>
                </a:solidFill>
              </a:rPr>
              <a:t>中的母亲指谁？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142976" y="357166"/>
            <a:ext cx="7642226" cy="6286544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en-US" dirty="0" smtClean="0">
                <a:solidFill>
                  <a:srgbClr val="FF0000"/>
                </a:solidFill>
              </a:rPr>
              <a:t>  </a:t>
            </a:r>
            <a:r>
              <a:rPr lang="zh-CN" altLang="en-US" dirty="0" smtClean="0">
                <a:solidFill>
                  <a:srgbClr val="FF0000"/>
                </a:solidFill>
              </a:rPr>
              <a:t>曾演唱过电视剧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四世同堂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主题曲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重整河山待后生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的著名演员骆玉笙（艺名小彩舞）是哪个剧种的演员？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5</a:t>
            </a:r>
            <a:r>
              <a:rPr lang="zh-CN" altLang="en-US" dirty="0" smtClean="0">
                <a:solidFill>
                  <a:srgbClr val="00B050"/>
                </a:solidFill>
              </a:rPr>
              <a:t>、说出</a:t>
            </a:r>
            <a:r>
              <a:rPr lang="zh-CN" altLang="en-US" dirty="0" smtClean="0">
                <a:solidFill>
                  <a:srgbClr val="00B050"/>
                </a:solidFill>
              </a:rPr>
              <a:t>最具梅派特色的经典剧目两部。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C000"/>
                </a:solidFill>
              </a:rPr>
              <a:t>6</a:t>
            </a:r>
            <a:r>
              <a:rPr lang="zh-CN" altLang="en-US" dirty="0" smtClean="0">
                <a:solidFill>
                  <a:srgbClr val="FFC000"/>
                </a:solidFill>
              </a:rPr>
              <a:t>、</a:t>
            </a:r>
            <a:r>
              <a:rPr lang="en-US" dirty="0" smtClean="0">
                <a:solidFill>
                  <a:srgbClr val="FFC000"/>
                </a:solidFill>
              </a:rPr>
              <a:t>  2001</a:t>
            </a:r>
            <a:r>
              <a:rPr lang="zh-CN" altLang="en-US" dirty="0" smtClean="0">
                <a:solidFill>
                  <a:srgbClr val="FFC000"/>
                </a:solidFill>
              </a:rPr>
              <a:t>年</a:t>
            </a:r>
            <a:r>
              <a:rPr lang="en-US" dirty="0" smtClean="0">
                <a:solidFill>
                  <a:srgbClr val="FFC000"/>
                </a:solidFill>
              </a:rPr>
              <a:t>5</a:t>
            </a:r>
            <a:r>
              <a:rPr lang="zh-CN" altLang="en-US" dirty="0" smtClean="0">
                <a:solidFill>
                  <a:srgbClr val="FFC000"/>
                </a:solidFill>
              </a:rPr>
              <a:t>月，我国的哪一个剧种被联合国教科文组织授予首批</a:t>
            </a:r>
            <a:r>
              <a:rPr lang="en-US" dirty="0" smtClean="0">
                <a:solidFill>
                  <a:srgbClr val="FFC000"/>
                </a:solidFill>
              </a:rPr>
              <a:t>“</a:t>
            </a:r>
            <a:r>
              <a:rPr lang="zh-CN" altLang="en-US" dirty="0" smtClean="0">
                <a:solidFill>
                  <a:srgbClr val="FFC000"/>
                </a:solidFill>
              </a:rPr>
              <a:t>人类口述和非物质遗产代表作</a:t>
            </a:r>
            <a:r>
              <a:rPr lang="en-US" dirty="0" smtClean="0">
                <a:solidFill>
                  <a:srgbClr val="FFC000"/>
                </a:solidFill>
              </a:rPr>
              <a:t>”</a:t>
            </a:r>
            <a:r>
              <a:rPr lang="zh-CN" altLang="en-US" dirty="0" smtClean="0">
                <a:solidFill>
                  <a:srgbClr val="FFC000"/>
                </a:solidFill>
              </a:rPr>
              <a:t>称号？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572038_133025078697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0"/>
            <a:ext cx="8072462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 descr="2377643802ff0f93560c033d8d08_670_47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0"/>
            <a:ext cx="81439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7699162_7699162_1305695758421_mthum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42852"/>
            <a:ext cx="8215338" cy="671514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/>
              <a:t>        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        </a:t>
            </a:r>
            <a:r>
              <a:rPr lang="zh-CN" altLang="en-US" b="1" dirty="0" smtClean="0">
                <a:solidFill>
                  <a:srgbClr val="C00000"/>
                </a:solidFill>
              </a:rPr>
              <a:t>活动目标：</a:t>
            </a:r>
            <a:r>
              <a:rPr lang="zh-CN" altLang="en-US" dirty="0" smtClean="0">
                <a:solidFill>
                  <a:srgbClr val="C00000"/>
                </a:solidFill>
              </a:rPr>
              <a:t/>
            </a:r>
            <a:br>
              <a:rPr lang="zh-CN" altLang="en-US" dirty="0" smtClean="0">
                <a:solidFill>
                  <a:srgbClr val="C00000"/>
                </a:solidFill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</a:rPr>
              <a:t>通过了解中国戏曲这种传统艺术，培养学生热爱中华文化的感情，提高艺术修养。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2.</a:t>
            </a:r>
            <a:r>
              <a:rPr lang="zh-CN" altLang="en-US" dirty="0" smtClean="0">
                <a:solidFill>
                  <a:srgbClr val="00B050"/>
                </a:solidFill>
              </a:rPr>
              <a:t>初步了解中国戏曲的有关基本知识。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3.</a:t>
            </a:r>
            <a:r>
              <a:rPr lang="zh-CN" altLang="en-US" dirty="0" smtClean="0">
                <a:solidFill>
                  <a:srgbClr val="FFC000"/>
                </a:solidFill>
              </a:rPr>
              <a:t>理解戏曲中脸谱、行当等的含义，学习鉴赏戏文。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4.</a:t>
            </a:r>
            <a:r>
              <a:rPr lang="zh-CN" altLang="en-US" dirty="0" smtClean="0">
                <a:solidFill>
                  <a:srgbClr val="00B0F0"/>
                </a:solidFill>
              </a:rPr>
              <a:t>引导学生对舞台艺术产生兴趣，培养学生高雅的艺术情趣。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5.</a:t>
            </a:r>
            <a:r>
              <a:rPr lang="zh-CN" altLang="en-US" dirty="0" smtClean="0">
                <a:solidFill>
                  <a:srgbClr val="FF3399"/>
                </a:solidFill>
              </a:rPr>
              <a:t>培养学生对戏曲的关注，为戏曲的明天开一剂药方，为振兴、光大戏曲事业而努力。</a:t>
            </a:r>
            <a:endParaRPr lang="zh-CN" altLang="en-US" dirty="0">
              <a:solidFill>
                <a:srgbClr val="FF339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</a:rPr>
              <a:t>活动设想：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</a:rPr>
              <a:t>指导学生课外收集资料，听戏、看戏，向周围的老戏迷请教。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2.</a:t>
            </a:r>
            <a:r>
              <a:rPr lang="zh-CN" altLang="en-US" dirty="0" smtClean="0">
                <a:solidFill>
                  <a:srgbClr val="00B050"/>
                </a:solidFill>
              </a:rPr>
              <a:t>亲身体验，学唱戏曲，学演戏曲。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3.</a:t>
            </a:r>
            <a:r>
              <a:rPr lang="zh-CN" altLang="en-US" dirty="0" smtClean="0">
                <a:solidFill>
                  <a:srgbClr val="FF0000"/>
                </a:solidFill>
              </a:rPr>
              <a:t>能理解戏文的思想艺术特点。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4.</a:t>
            </a:r>
            <a:r>
              <a:rPr lang="zh-CN" altLang="en-US" dirty="0" smtClean="0">
                <a:solidFill>
                  <a:srgbClr val="00B0F0"/>
                </a:solidFill>
              </a:rPr>
              <a:t>通过竞赛，使学生更多地了解有关戏曲方面的知识。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5.</a:t>
            </a:r>
            <a:r>
              <a:rPr lang="zh-CN" altLang="en-US" dirty="0" smtClean="0">
                <a:solidFill>
                  <a:srgbClr val="FF3399"/>
                </a:solidFill>
              </a:rPr>
              <a:t>考察秦腔的特色以及现状，给出振兴方案。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</a:rPr>
              <a:t>活动准备：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</a:rPr>
              <a:t>成立研究活动小组，制定活动计划，明确各人分工。每小组</a:t>
            </a:r>
            <a:r>
              <a:rPr lang="en-US" dirty="0" smtClean="0">
                <a:solidFill>
                  <a:srgbClr val="FF0000"/>
                </a:solidFill>
              </a:rPr>
              <a:t>5-8</a:t>
            </a:r>
            <a:r>
              <a:rPr lang="zh-CN" altLang="en-US" dirty="0" smtClean="0">
                <a:solidFill>
                  <a:srgbClr val="FF0000"/>
                </a:solidFill>
              </a:rPr>
              <a:t>人为宜。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2.</a:t>
            </a:r>
            <a:r>
              <a:rPr lang="zh-CN" altLang="en-US" dirty="0" smtClean="0">
                <a:solidFill>
                  <a:srgbClr val="00B050"/>
                </a:solidFill>
              </a:rPr>
              <a:t>查阅资料。可利用图书馆、因特网等资源，还可向周围的老戏迷请教，收集、了解有关戏曲的材料和知识。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3 .</a:t>
            </a:r>
            <a:r>
              <a:rPr lang="zh-CN" altLang="en-US" dirty="0" smtClean="0">
                <a:solidFill>
                  <a:srgbClr val="FF3399"/>
                </a:solidFill>
              </a:rPr>
              <a:t>调查中国传统戏曲特别是家乡地方戏曲（秦腔）的现状，思考发展良策。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4.</a:t>
            </a:r>
            <a:r>
              <a:rPr lang="zh-CN" altLang="en-US" dirty="0" smtClean="0">
                <a:solidFill>
                  <a:srgbClr val="C00000"/>
                </a:solidFill>
              </a:rPr>
              <a:t>准备表演戏曲节目。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b="1" dirty="0" smtClean="0"/>
              <a:t>活动步骤：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1071546"/>
            <a:ext cx="8143900" cy="578645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</a:rPr>
              <a:t>交流材料。把各人收集的资料向全体同学展示、交流，互通有无，使每个人都能获取更多的知识。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2.</a:t>
            </a:r>
            <a:r>
              <a:rPr lang="zh-CN" altLang="en-US" dirty="0" smtClean="0">
                <a:solidFill>
                  <a:srgbClr val="00B050"/>
                </a:solidFill>
              </a:rPr>
              <a:t>教师介绍。重点介绍中国戏曲的历史，几个主要的戏曲剧种（如京剧、昆剧、黄梅戏、评剧、秦腔等），戏曲中脸谱、行当的含义，京剧旦角流派等。</a:t>
            </a:r>
          </a:p>
          <a:p>
            <a:r>
              <a:rPr lang="en-US" dirty="0" smtClean="0">
                <a:solidFill>
                  <a:srgbClr val="FF3399"/>
                </a:solidFill>
              </a:rPr>
              <a:t>3.</a:t>
            </a:r>
            <a:r>
              <a:rPr lang="zh-CN" altLang="en-US" dirty="0" smtClean="0">
                <a:solidFill>
                  <a:srgbClr val="FF3399"/>
                </a:solidFill>
              </a:rPr>
              <a:t>学生根据调查到的情况在课堂上介绍中国戏曲的现状，并讨论发展秦腔的良方，写出方案。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69</TotalTime>
  <Words>1084</Words>
  <PresentationFormat>全屏显示(4:3)</PresentationFormat>
  <Paragraphs>138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夏至</vt:lpstr>
      <vt:lpstr>          走进秦腔                                   </vt:lpstr>
      <vt:lpstr>幻灯片 2</vt:lpstr>
      <vt:lpstr>幻灯片 3</vt:lpstr>
      <vt:lpstr>幻灯片 4</vt:lpstr>
      <vt:lpstr>幻灯片 5</vt:lpstr>
      <vt:lpstr>                 活动目标： </vt:lpstr>
      <vt:lpstr>活动设想： </vt:lpstr>
      <vt:lpstr>活动准备： </vt:lpstr>
      <vt:lpstr>活动步骤： </vt:lpstr>
      <vt:lpstr>幻灯片 10</vt:lpstr>
      <vt:lpstr>幻灯片 11</vt:lpstr>
      <vt:lpstr>幻灯片 12</vt:lpstr>
      <vt:lpstr>竞赛规则 </vt:lpstr>
      <vt:lpstr>     第一部分     必答题 </vt:lpstr>
      <vt:lpstr>B组 </vt:lpstr>
      <vt:lpstr>C组 </vt:lpstr>
      <vt:lpstr>D组 </vt:lpstr>
      <vt:lpstr>F组 </vt:lpstr>
      <vt:lpstr>H组 </vt:lpstr>
      <vt:lpstr>幻灯片 20</vt:lpstr>
      <vt:lpstr>幻灯片 21</vt:lpstr>
      <vt:lpstr>幻灯片 22</vt:lpstr>
      <vt:lpstr>幻灯片 23</vt:lpstr>
      <vt:lpstr>第二部分     抢答题 </vt:lpstr>
      <vt:lpstr>幻灯片 25</vt:lpstr>
      <vt:lpstr>第三部分     书写题 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微软用户</cp:lastModifiedBy>
  <cp:revision>www.ywzx8.com</cp:revision>
  <dcterms:modified xsi:type="dcterms:W3CDTF">2015-04-21T09:11:10Z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