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10"/>
  </p:notes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594"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DBC35BC-6B8D-4166-ADF3-91389FD030FD}" type="datetimeFigureOut">
              <a:rPr lang="zh-CN" altLang="en-US" smtClean="0"/>
              <a:t>2017/6/9 Friday</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330F9B9-8689-44FF-89F0-1B5E811B9978}"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2330F9B9-8689-44FF-89F0-1B5E811B9978}" type="slidenum">
              <a:rPr lang="zh-CN" altLang="en-US" smtClean="0"/>
              <a:t>4</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6"/>
          <p:cNvSpPr/>
          <p:nvPr/>
        </p:nvSpPr>
        <p:spPr>
          <a:xfrm>
            <a:off x="685800" y="3196686"/>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ctrTitle"/>
          </p:nvPr>
        </p:nvSpPr>
        <p:spPr>
          <a:xfrm>
            <a:off x="685800" y="1676401"/>
            <a:ext cx="7772400" cy="1538286"/>
          </a:xfrm>
        </p:spPr>
        <p:txBody>
          <a:bodyPr anchor="b"/>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2017/6/9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2017/6/9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686568" cy="6011882"/>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2017/6/9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73152" y="6400800"/>
            <a:ext cx="3200400" cy="283800"/>
          </a:xfrm>
        </p:spPr>
        <p:txBody>
          <a:bodyPr/>
          <a:lstStyle/>
          <a:p>
            <a:fld id="{530820CF-B880-4189-942D-D702A7CBA730}" type="datetimeFigureOut">
              <a:rPr lang="zh-CN" altLang="en-US" smtClean="0"/>
              <a:pPr/>
              <a:t>2017/6/9 Friday</a:t>
            </a:fld>
            <a:endParaRPr lang="zh-CN" altLang="en-US"/>
          </a:p>
        </p:txBody>
      </p:sp>
      <p:sp>
        <p:nvSpPr>
          <p:cNvPr id="5" name="页脚占位符 4"/>
          <p:cNvSpPr>
            <a:spLocks noGrp="1"/>
          </p:cNvSpPr>
          <p:nvPr>
            <p:ph type="ftr" sz="quarter" idx="11"/>
          </p:nvPr>
        </p:nvSpPr>
        <p:spPr>
          <a:xfrm>
            <a:off x="5330952" y="6400800"/>
            <a:ext cx="3733800" cy="283800"/>
          </a:xfrm>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7" name="矩形 6"/>
          <p:cNvSpPr/>
          <p:nvPr/>
        </p:nvSpPr>
        <p:spPr>
          <a:xfrm>
            <a:off x="685800" y="3143248"/>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2017/6/9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2017/6/9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2017/6/9 Friday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2017/6/9 Friday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Ref idx="1002">
        <a:schemeClr val="bg2"/>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2017/6/9 Friday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2786050" y="1053546"/>
            <a:ext cx="59040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2017/6/9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2017/6/9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矩形 6"/>
          <p:cNvSpPr/>
          <p:nvPr/>
        </p:nvSpPr>
        <p:spPr>
          <a:xfrm>
            <a:off x="0" y="6678000"/>
            <a:ext cx="9144000" cy="180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686320"/>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76200" y="6400800"/>
            <a:ext cx="3200400" cy="283800"/>
          </a:xfrm>
          <a:prstGeom prst="rect">
            <a:avLst/>
          </a:prstGeom>
        </p:spPr>
        <p:txBody>
          <a:bodyPr vert="horz" rtlCol="0" anchor="b"/>
          <a:lstStyle>
            <a:lvl1pPr algn="l" eaLnBrk="1" latinLnBrk="0" hangingPunct="1">
              <a:defRPr kumimoji="0" sz="1100">
                <a:solidFill>
                  <a:schemeClr val="tx2">
                    <a:lumMod val="75000"/>
                    <a:lumOff val="25000"/>
                  </a:schemeClr>
                </a:solidFill>
              </a:defRPr>
            </a:lvl1pPr>
          </a:lstStyle>
          <a:p>
            <a:fld id="{530820CF-B880-4189-942D-D702A7CBA730}" type="datetimeFigureOut">
              <a:rPr lang="zh-CN" altLang="en-US" smtClean="0"/>
              <a:pPr/>
              <a:t>2017/6/9 Friday</a:t>
            </a:fld>
            <a:endParaRPr lang="zh-CN" altLang="en-US"/>
          </a:p>
        </p:txBody>
      </p:sp>
      <p:sp>
        <p:nvSpPr>
          <p:cNvPr id="5" name="页脚占位符 4"/>
          <p:cNvSpPr>
            <a:spLocks noGrp="1"/>
          </p:cNvSpPr>
          <p:nvPr>
            <p:ph type="ftr" sz="quarter" idx="3"/>
          </p:nvPr>
        </p:nvSpPr>
        <p:spPr>
          <a:xfrm>
            <a:off x="5334000" y="6400800"/>
            <a:ext cx="3733800" cy="283800"/>
          </a:xfrm>
          <a:prstGeom prst="rect">
            <a:avLst/>
          </a:prstGeom>
        </p:spPr>
        <p:txBody>
          <a:bodyPr vert="horz" rtlCol="0" anchor="ctr"/>
          <a:lstStyle>
            <a:lvl1pPr algn="r" eaLnBrk="1" latinLnBrk="0" hangingPunct="1">
              <a:defRPr kumimoji="0" sz="1100">
                <a:solidFill>
                  <a:schemeClr val="tx2">
                    <a:lumMod val="75000"/>
                    <a:lumOff val="25000"/>
                  </a:schemeClr>
                </a:solidFill>
              </a:defRPr>
            </a:lvl1pPr>
          </a:lstStyle>
          <a:p>
            <a:endParaRPr lang="zh-CN" altLang="en-US"/>
          </a:p>
        </p:txBody>
      </p:sp>
      <p:sp>
        <p:nvSpPr>
          <p:cNvPr id="6" name="灯片编号占位符 5"/>
          <p:cNvSpPr>
            <a:spLocks noGrp="1"/>
          </p:cNvSpPr>
          <p:nvPr>
            <p:ph type="sldNum" sz="quarter" idx="4"/>
          </p:nvPr>
        </p:nvSpPr>
        <p:spPr>
          <a:xfrm>
            <a:off x="4114800" y="6400800"/>
            <a:ext cx="914400" cy="283464"/>
          </a:xfrm>
          <a:prstGeom prst="rect">
            <a:avLst/>
          </a:prstGeom>
          <a:noFill/>
        </p:spPr>
        <p:txBody>
          <a:bodyPr vert="horz" lIns="45720" rIns="45720" rtlCol="0" anchor="ctr"/>
          <a:lstStyle>
            <a:lvl1pPr algn="ctr" eaLnBrk="1" latinLnBrk="0" hangingPunct="1">
              <a:defRPr kumimoji="0" sz="1100" b="0">
                <a:solidFill>
                  <a:schemeClr val="tx2">
                    <a:lumMod val="75000"/>
                    <a:lumOff val="25000"/>
                  </a:schemeClr>
                </a:solidFill>
              </a:defRPr>
            </a:lvl1pPr>
          </a:lstStyle>
          <a:p>
            <a:fld id="{0C913308-F349-4B6D-A68A-DD1791B4A57B}" type="slidenum">
              <a:rPr lang="zh-CN" altLang="en-US" smtClean="0"/>
              <a:pPr/>
              <a:t>‹#›</a:t>
            </a:fld>
            <a:endParaRPr lang="zh-CN" altLang="en-US"/>
          </a:p>
        </p:txBody>
      </p:sp>
      <p:sp>
        <p:nvSpPr>
          <p:cNvPr id="8" name="矩形 7"/>
          <p:cNvSpPr/>
          <p:nvPr/>
        </p:nvSpPr>
        <p:spPr>
          <a:xfrm>
            <a:off x="0" y="0"/>
            <a:ext cx="9144000" cy="108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50000"/>
        <a:buFont typeface="Wingdings 2"/>
        <a:buChar char="ß"/>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50000"/>
        <a:buFont typeface="Wingdings 2"/>
        <a:buChar char="Þ"/>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5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764704"/>
            <a:ext cx="7772400" cy="2449983"/>
          </a:xfrm>
        </p:spPr>
        <p:txBody>
          <a:bodyPr>
            <a:noAutofit/>
          </a:bodyPr>
          <a:lstStyle/>
          <a:p>
            <a:r>
              <a:rPr lang="zh-CN" altLang="en-US" sz="7200" b="1" dirty="0" smtClean="0">
                <a:solidFill>
                  <a:srgbClr val="0070C0"/>
                </a:solidFill>
                <a:latin typeface="楷体" pitchFamily="49" charset="-122"/>
                <a:ea typeface="楷体" pitchFamily="49" charset="-122"/>
              </a:rPr>
              <a:t>为什么布丁是软的，石头是硬的？</a:t>
            </a:r>
            <a:endParaRPr lang="zh-CN" altLang="en-US" sz="7200" b="1" dirty="0">
              <a:solidFill>
                <a:srgbClr val="0070C0"/>
              </a:solidFill>
              <a:latin typeface="楷体" pitchFamily="49" charset="-122"/>
              <a:ea typeface="楷体" pitchFamily="49" charset="-122"/>
            </a:endParaRPr>
          </a:p>
        </p:txBody>
      </p:sp>
      <p:sp>
        <p:nvSpPr>
          <p:cNvPr id="3" name="副标题 2"/>
          <p:cNvSpPr>
            <a:spLocks noGrp="1"/>
          </p:cNvSpPr>
          <p:nvPr>
            <p:ph type="subTitle" idx="1"/>
          </p:nvPr>
        </p:nvSpPr>
        <p:spPr>
          <a:xfrm>
            <a:off x="2555776" y="4437112"/>
            <a:ext cx="6400800" cy="1752600"/>
          </a:xfrm>
        </p:spPr>
        <p:txBody>
          <a:bodyPr/>
          <a:lstStyle/>
          <a:p>
            <a:r>
              <a:rPr lang="zh-CN" altLang="en-US" dirty="0" smtClean="0">
                <a:solidFill>
                  <a:srgbClr val="FF0000"/>
                </a:solidFill>
              </a:rPr>
              <a:t>克劳斯</a:t>
            </a:r>
            <a:r>
              <a:rPr lang="en-US" altLang="zh-CN" dirty="0" smtClean="0">
                <a:solidFill>
                  <a:srgbClr val="FF0000"/>
                </a:solidFill>
              </a:rPr>
              <a:t>.</a:t>
            </a:r>
            <a:r>
              <a:rPr lang="zh-CN" altLang="en-US" dirty="0" smtClean="0">
                <a:solidFill>
                  <a:srgbClr val="FF0000"/>
                </a:solidFill>
              </a:rPr>
              <a:t>冯</a:t>
            </a:r>
            <a:r>
              <a:rPr lang="en-US" altLang="zh-CN" dirty="0" smtClean="0">
                <a:solidFill>
                  <a:srgbClr val="FF0000"/>
                </a:solidFill>
              </a:rPr>
              <a:t>.</a:t>
            </a:r>
            <a:r>
              <a:rPr lang="zh-CN" altLang="en-US" dirty="0" smtClean="0">
                <a:solidFill>
                  <a:srgbClr val="FF0000"/>
                </a:solidFill>
              </a:rPr>
              <a:t>克利青</a:t>
            </a:r>
            <a:endParaRPr lang="zh-CN" altLang="en-US" dirty="0">
              <a:solidFill>
                <a:srgbClr val="FF000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作者简介</a:t>
            </a:r>
            <a:endParaRPr lang="zh-CN" altLang="en-US" dirty="0"/>
          </a:p>
        </p:txBody>
      </p:sp>
      <p:pic>
        <p:nvPicPr>
          <p:cNvPr id="4" name="内容占位符 3" descr="t01780f2d8d2668b26b.jpg"/>
          <p:cNvPicPr>
            <a:picLocks noGrp="1" noChangeAspect="1"/>
          </p:cNvPicPr>
          <p:nvPr>
            <p:ph idx="1"/>
          </p:nvPr>
        </p:nvPicPr>
        <p:blipFill>
          <a:blip r:embed="rId2" cstate="print"/>
          <a:stretch>
            <a:fillRect/>
          </a:stretch>
        </p:blipFill>
        <p:spPr>
          <a:xfrm>
            <a:off x="611560" y="1497942"/>
            <a:ext cx="2520280" cy="4595354"/>
          </a:xfrm>
        </p:spPr>
      </p:pic>
      <p:sp>
        <p:nvSpPr>
          <p:cNvPr id="5" name="矩形 4"/>
          <p:cNvSpPr/>
          <p:nvPr/>
        </p:nvSpPr>
        <p:spPr>
          <a:xfrm>
            <a:off x="3419872" y="1628800"/>
            <a:ext cx="3438128" cy="3539430"/>
          </a:xfrm>
          <a:prstGeom prst="rect">
            <a:avLst/>
          </a:prstGeom>
        </p:spPr>
        <p:txBody>
          <a:bodyPr wrap="square">
            <a:spAutoFit/>
          </a:bodyPr>
          <a:lstStyle/>
          <a:p>
            <a:r>
              <a:rPr lang="zh-CN" altLang="en-US" sz="2800" dirty="0" smtClean="0"/>
              <a:t>克劳斯</a:t>
            </a:r>
            <a:r>
              <a:rPr lang="en-US" altLang="zh-CN" sz="2800" dirty="0" smtClean="0"/>
              <a:t>·</a:t>
            </a:r>
            <a:r>
              <a:rPr lang="zh-CN" altLang="en-US" sz="2800" dirty="0" smtClean="0"/>
              <a:t>冯</a:t>
            </a:r>
            <a:r>
              <a:rPr lang="en-US" altLang="zh-CN" sz="2800" dirty="0" smtClean="0"/>
              <a:t>·</a:t>
            </a:r>
            <a:r>
              <a:rPr lang="zh-CN" altLang="en-US" sz="2800" dirty="0" smtClean="0"/>
              <a:t>克利</a:t>
            </a:r>
            <a:r>
              <a:rPr lang="zh-CN" altLang="en-US" sz="2800" dirty="0" smtClean="0"/>
              <a:t>青，</a:t>
            </a:r>
            <a:r>
              <a:rPr lang="en-US" altLang="zh-CN" sz="2800" dirty="0" smtClean="0"/>
              <a:t>1943-----)</a:t>
            </a:r>
            <a:r>
              <a:rPr lang="zh-CN" altLang="en-US" sz="2800" dirty="0" smtClean="0"/>
              <a:t>是一位德国物理学家。</a:t>
            </a:r>
            <a:r>
              <a:rPr lang="en-US" altLang="zh-CN" sz="2800" dirty="0" smtClean="0"/>
              <a:t>1985</a:t>
            </a:r>
            <a:r>
              <a:rPr lang="zh-CN" altLang="en-US" sz="2800" dirty="0" smtClean="0"/>
              <a:t>年他因于</a:t>
            </a:r>
            <a:r>
              <a:rPr lang="en-US" altLang="zh-CN" sz="2800" dirty="0" smtClean="0"/>
              <a:t>1980</a:t>
            </a:r>
            <a:r>
              <a:rPr lang="zh-CN" altLang="en-US" sz="2800" dirty="0" smtClean="0"/>
              <a:t>年</a:t>
            </a:r>
            <a:r>
              <a:rPr lang="en-US" altLang="zh-CN" sz="2800" dirty="0" smtClean="0"/>
              <a:t>2</a:t>
            </a:r>
            <a:r>
              <a:rPr lang="zh-CN" altLang="en-US" sz="2800" dirty="0" smtClean="0"/>
              <a:t>月</a:t>
            </a:r>
            <a:r>
              <a:rPr lang="en-US" altLang="zh-CN" sz="2800" dirty="0" smtClean="0"/>
              <a:t>5</a:t>
            </a:r>
            <a:r>
              <a:rPr lang="zh-CN" altLang="en-US" sz="2800" dirty="0" smtClean="0"/>
              <a:t>日在格勒诺布尔高强度磁场实验室发现量子霍尔效应而获诺贝尔物理学奖。</a:t>
            </a:r>
            <a:endParaRPr lang="zh-CN" altLang="en-US" sz="28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基础积累</a:t>
            </a:r>
            <a:endParaRPr lang="zh-CN" altLang="en-US" dirty="0"/>
          </a:p>
        </p:txBody>
      </p:sp>
      <p:sp>
        <p:nvSpPr>
          <p:cNvPr id="3" name="内容占位符 2"/>
          <p:cNvSpPr>
            <a:spLocks noGrp="1"/>
          </p:cNvSpPr>
          <p:nvPr>
            <p:ph idx="1"/>
          </p:nvPr>
        </p:nvSpPr>
        <p:spPr/>
        <p:txBody>
          <a:bodyPr>
            <a:normAutofit lnSpcReduction="10000"/>
          </a:bodyPr>
          <a:lstStyle/>
          <a:p>
            <a:pPr>
              <a:buNone/>
            </a:pPr>
            <a:r>
              <a:rPr lang="zh-CN" altLang="en-US" dirty="0" smtClean="0"/>
              <a:t>啧啧（</a:t>
            </a:r>
            <a:r>
              <a:rPr lang="en-US" altLang="zh-CN" dirty="0" err="1" smtClean="0"/>
              <a:t>zé</a:t>
            </a:r>
            <a:r>
              <a:rPr lang="en-US" altLang="zh-CN" dirty="0" smtClean="0"/>
              <a:t> </a:t>
            </a:r>
            <a:r>
              <a:rPr lang="en-US" altLang="zh-CN" dirty="0" err="1" smtClean="0"/>
              <a:t>zé</a:t>
            </a:r>
            <a:r>
              <a:rPr lang="zh-CN" altLang="en-US" dirty="0" smtClean="0"/>
              <a:t>）：</a:t>
            </a:r>
            <a:r>
              <a:rPr lang="en-US" altLang="zh-CN" dirty="0" smtClean="0"/>
              <a:t>1</a:t>
            </a:r>
            <a:r>
              <a:rPr lang="zh-CN" altLang="en-US" dirty="0" smtClean="0"/>
              <a:t>、舌</a:t>
            </a:r>
            <a:r>
              <a:rPr lang="zh-CN" altLang="en-US" dirty="0" smtClean="0"/>
              <a:t>声表示赞叹</a:t>
            </a:r>
            <a:r>
              <a:rPr lang="en-US" altLang="zh-CN" dirty="0" smtClean="0"/>
              <a:t>;</a:t>
            </a:r>
            <a:r>
              <a:rPr lang="en-US" altLang="zh-CN" dirty="0" smtClean="0"/>
              <a:t>2</a:t>
            </a:r>
            <a:r>
              <a:rPr lang="zh-CN" altLang="en-US" dirty="0" smtClean="0"/>
              <a:t>、形容咂嘴或说话</a:t>
            </a:r>
            <a:r>
              <a:rPr lang="zh-CN" altLang="en-US" dirty="0" smtClean="0"/>
              <a:t>声。</a:t>
            </a:r>
            <a:endParaRPr lang="en-US" altLang="zh-CN" dirty="0" smtClean="0"/>
          </a:p>
          <a:p>
            <a:pPr>
              <a:buNone/>
            </a:pPr>
            <a:r>
              <a:rPr lang="zh-CN" altLang="en-US" dirty="0" smtClean="0"/>
              <a:t>咀嚼（</a:t>
            </a:r>
            <a:r>
              <a:rPr lang="en-US" altLang="zh-CN" dirty="0" err="1" smtClean="0"/>
              <a:t>jǔ</a:t>
            </a:r>
            <a:r>
              <a:rPr lang="en-US" altLang="zh-CN" dirty="0" smtClean="0"/>
              <a:t> </a:t>
            </a:r>
            <a:r>
              <a:rPr lang="en-US" altLang="zh-CN" dirty="0" err="1" smtClean="0"/>
              <a:t>jué</a:t>
            </a:r>
            <a:r>
              <a:rPr lang="zh-CN" altLang="en-US" dirty="0" smtClean="0"/>
              <a:t>）：用</a:t>
            </a:r>
            <a:r>
              <a:rPr lang="zh-CN" altLang="en-US" dirty="0" smtClean="0"/>
              <a:t>牙齿慢慢磨碎食物</a:t>
            </a:r>
            <a:r>
              <a:rPr lang="zh-CN" altLang="en-US" dirty="0" smtClean="0"/>
              <a:t>。</a:t>
            </a:r>
            <a:endParaRPr lang="en-US" altLang="zh-CN" dirty="0" smtClean="0"/>
          </a:p>
          <a:p>
            <a:pPr>
              <a:buNone/>
            </a:pPr>
            <a:r>
              <a:rPr lang="zh-CN" altLang="en-US" dirty="0" smtClean="0"/>
              <a:t>搁置</a:t>
            </a:r>
            <a:r>
              <a:rPr lang="zh-CN" altLang="en-US" dirty="0" smtClean="0"/>
              <a:t>（</a:t>
            </a:r>
            <a:r>
              <a:rPr lang="en-US" altLang="zh-CN" dirty="0" err="1" smtClean="0"/>
              <a:t>gēzhì</a:t>
            </a:r>
            <a:r>
              <a:rPr lang="zh-CN" altLang="en-US" dirty="0" smtClean="0"/>
              <a:t>）：放下</a:t>
            </a:r>
            <a:r>
              <a:rPr lang="zh-CN" altLang="en-US" dirty="0" smtClean="0"/>
              <a:t>、停止进行，</a:t>
            </a:r>
            <a:r>
              <a:rPr lang="zh-CN" altLang="en-US" dirty="0" smtClean="0"/>
              <a:t>如：这件事很重要</a:t>
            </a:r>
            <a:r>
              <a:rPr lang="zh-CN" altLang="en-US" dirty="0" smtClean="0"/>
              <a:t>不能</a:t>
            </a:r>
            <a:r>
              <a:rPr lang="zh-CN" altLang="en-US" dirty="0" smtClean="0"/>
              <a:t>搁置。</a:t>
            </a:r>
            <a:endParaRPr lang="en-US" altLang="zh-CN" dirty="0" smtClean="0"/>
          </a:p>
          <a:p>
            <a:pPr>
              <a:buNone/>
            </a:pPr>
            <a:r>
              <a:rPr lang="en-US" altLang="zh-CN" dirty="0" smtClean="0"/>
              <a:t> </a:t>
            </a:r>
            <a:r>
              <a:rPr lang="zh-CN" altLang="en-US" dirty="0" smtClean="0"/>
              <a:t>难</a:t>
            </a:r>
            <a:r>
              <a:rPr lang="zh-CN" altLang="en-US" dirty="0" smtClean="0"/>
              <a:t> 以 置 信 </a:t>
            </a:r>
            <a:r>
              <a:rPr lang="zh-CN" altLang="en-US" dirty="0" smtClean="0"/>
              <a:t>（</a:t>
            </a:r>
            <a:r>
              <a:rPr lang="en-US" altLang="zh-CN" dirty="0" smtClean="0"/>
              <a:t> </a:t>
            </a:r>
            <a:r>
              <a:rPr lang="en-US" altLang="zh-CN" dirty="0" err="1" smtClean="0"/>
              <a:t>nán</a:t>
            </a:r>
            <a:r>
              <a:rPr lang="en-US" altLang="zh-CN" dirty="0" smtClean="0"/>
              <a:t> </a:t>
            </a:r>
            <a:r>
              <a:rPr lang="en-US" altLang="zh-CN" dirty="0" err="1" smtClean="0"/>
              <a:t>yǐ</a:t>
            </a:r>
            <a:r>
              <a:rPr lang="en-US" altLang="zh-CN" dirty="0" smtClean="0"/>
              <a:t> </a:t>
            </a:r>
            <a:r>
              <a:rPr lang="en-US" altLang="zh-CN" dirty="0" err="1" smtClean="0"/>
              <a:t>zhì</a:t>
            </a:r>
            <a:r>
              <a:rPr lang="en-US" altLang="zh-CN" dirty="0" smtClean="0"/>
              <a:t> </a:t>
            </a:r>
            <a:r>
              <a:rPr lang="en-US" altLang="zh-CN" dirty="0" err="1" smtClean="0"/>
              <a:t>xìn</a:t>
            </a:r>
            <a:r>
              <a:rPr lang="en-US" altLang="zh-CN" dirty="0" smtClean="0"/>
              <a:t> </a:t>
            </a:r>
            <a:r>
              <a:rPr lang="zh-CN" altLang="en-US" dirty="0" smtClean="0"/>
              <a:t>）：事情</a:t>
            </a:r>
            <a:r>
              <a:rPr lang="zh-CN" altLang="en-US" dirty="0" smtClean="0"/>
              <a:t>发生得出乎意料，让人难以相信</a:t>
            </a:r>
            <a:r>
              <a:rPr lang="zh-CN" altLang="en-US" dirty="0" smtClean="0"/>
              <a:t>。</a:t>
            </a:r>
            <a:endParaRPr lang="en-US" altLang="zh-CN" dirty="0" smtClean="0"/>
          </a:p>
          <a:p>
            <a:pPr>
              <a:buNone/>
            </a:pPr>
            <a:r>
              <a:rPr lang="zh-CN" altLang="en-US" dirty="0" smtClean="0"/>
              <a:t> 蔓延（</a:t>
            </a:r>
            <a:r>
              <a:rPr lang="en-US" altLang="zh-CN" dirty="0" smtClean="0"/>
              <a:t> </a:t>
            </a:r>
            <a:r>
              <a:rPr lang="en-US" altLang="zh-CN" dirty="0" err="1" smtClean="0"/>
              <a:t>màn</a:t>
            </a:r>
            <a:r>
              <a:rPr lang="en-US" altLang="zh-CN" dirty="0" smtClean="0"/>
              <a:t> </a:t>
            </a:r>
            <a:r>
              <a:rPr lang="en-US" altLang="zh-CN" dirty="0" err="1" smtClean="0"/>
              <a:t>yán</a:t>
            </a:r>
            <a:r>
              <a:rPr lang="en-US" altLang="zh-CN" dirty="0" smtClean="0"/>
              <a:t>  </a:t>
            </a:r>
            <a:r>
              <a:rPr lang="zh-CN" altLang="en-US" dirty="0" smtClean="0"/>
              <a:t>）：形容</a:t>
            </a:r>
            <a:r>
              <a:rPr lang="zh-CN" altLang="en-US" dirty="0" smtClean="0"/>
              <a:t>象蔓草一样不断向周围扩展。如火势在不断蔓延</a:t>
            </a:r>
          </a:p>
          <a:p>
            <a:endParaRPr lang="zh-CN" alt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zh-CN" altLang="en-US" dirty="0" smtClean="0"/>
              <a:t>摞（</a:t>
            </a:r>
            <a:r>
              <a:rPr lang="en-US" altLang="zh-CN" dirty="0" smtClean="0"/>
              <a:t> </a:t>
            </a:r>
            <a:r>
              <a:rPr lang="en-US" altLang="zh-CN" dirty="0" err="1" smtClean="0"/>
              <a:t>luò</a:t>
            </a:r>
            <a:r>
              <a:rPr lang="en-US" altLang="zh-CN" dirty="0" smtClean="0"/>
              <a:t> </a:t>
            </a:r>
            <a:r>
              <a:rPr lang="zh-CN" altLang="en-US" dirty="0" smtClean="0"/>
              <a:t>）                      遗传（</a:t>
            </a:r>
            <a:r>
              <a:rPr lang="en-US" altLang="zh-CN" dirty="0" smtClean="0"/>
              <a:t> </a:t>
            </a:r>
            <a:r>
              <a:rPr lang="en-US" altLang="zh-CN" dirty="0" err="1" smtClean="0"/>
              <a:t>yí</a:t>
            </a:r>
            <a:r>
              <a:rPr lang="en-US" altLang="zh-CN" dirty="0" smtClean="0"/>
              <a:t>   </a:t>
            </a:r>
            <a:r>
              <a:rPr lang="en-US" altLang="zh-CN" dirty="0" err="1" smtClean="0"/>
              <a:t>chuán</a:t>
            </a:r>
            <a:r>
              <a:rPr lang="en-US" altLang="zh-CN" dirty="0" smtClean="0"/>
              <a:t> </a:t>
            </a:r>
            <a:r>
              <a:rPr lang="zh-CN" altLang="en-US" dirty="0" smtClean="0"/>
              <a:t>）</a:t>
            </a:r>
            <a:endParaRPr lang="en-US" altLang="zh-CN" dirty="0" smtClean="0"/>
          </a:p>
          <a:p>
            <a:pPr>
              <a:buNone/>
            </a:pPr>
            <a:r>
              <a:rPr lang="zh-CN" altLang="en-US" dirty="0" smtClean="0"/>
              <a:t>腐蚀（</a:t>
            </a:r>
            <a:r>
              <a:rPr lang="en-US" altLang="zh-CN" dirty="0" smtClean="0"/>
              <a:t>  </a:t>
            </a:r>
            <a:r>
              <a:rPr lang="en-US" altLang="zh-CN" dirty="0" err="1" smtClean="0"/>
              <a:t>fǔshí</a:t>
            </a:r>
            <a:r>
              <a:rPr lang="en-US" altLang="zh-CN" dirty="0" smtClean="0"/>
              <a:t> </a:t>
            </a:r>
            <a:r>
              <a:rPr lang="zh-CN" altLang="en-US" dirty="0" smtClean="0"/>
              <a:t>）               瑕疵（</a:t>
            </a:r>
            <a:r>
              <a:rPr lang="en-US" altLang="zh-CN" dirty="0" smtClean="0"/>
              <a:t> </a:t>
            </a:r>
            <a:r>
              <a:rPr lang="en-US" altLang="zh-CN" dirty="0" err="1" smtClean="0"/>
              <a:t>xiá</a:t>
            </a:r>
            <a:r>
              <a:rPr lang="en-US" altLang="zh-CN" dirty="0" smtClean="0"/>
              <a:t> </a:t>
            </a:r>
            <a:r>
              <a:rPr lang="en-US" altLang="zh-CN" dirty="0" err="1" smtClean="0"/>
              <a:t>cī</a:t>
            </a:r>
            <a:r>
              <a:rPr lang="en-US" altLang="zh-CN" dirty="0" smtClean="0"/>
              <a:t> </a:t>
            </a:r>
            <a:r>
              <a:rPr lang="zh-CN" altLang="en-US" dirty="0" smtClean="0"/>
              <a:t>）</a:t>
            </a:r>
            <a:endParaRPr lang="en-US" altLang="zh-CN" dirty="0" smtClean="0"/>
          </a:p>
          <a:p>
            <a:pPr>
              <a:buNone/>
            </a:pPr>
            <a:r>
              <a:rPr lang="zh-CN" altLang="en-US" dirty="0" smtClean="0"/>
              <a:t>松弛（</a:t>
            </a:r>
            <a:r>
              <a:rPr lang="en-US" altLang="zh-CN" dirty="0" smtClean="0"/>
              <a:t> </a:t>
            </a:r>
            <a:r>
              <a:rPr lang="en-US" altLang="zh-CN" dirty="0" err="1" smtClean="0"/>
              <a:t>sōng</a:t>
            </a:r>
            <a:r>
              <a:rPr lang="en-US" altLang="zh-CN" dirty="0" smtClean="0"/>
              <a:t> </a:t>
            </a:r>
            <a:r>
              <a:rPr lang="en-US" altLang="zh-CN" dirty="0" err="1" smtClean="0"/>
              <a:t>chí</a:t>
            </a:r>
            <a:r>
              <a:rPr lang="en-US" altLang="zh-CN" dirty="0" smtClean="0"/>
              <a:t> </a:t>
            </a:r>
            <a:r>
              <a:rPr lang="zh-CN" altLang="en-US" dirty="0" smtClean="0"/>
              <a:t>）         羹匙（</a:t>
            </a:r>
            <a:r>
              <a:rPr lang="en-US" altLang="zh-CN" dirty="0" smtClean="0"/>
              <a:t> </a:t>
            </a:r>
            <a:r>
              <a:rPr lang="en-US" altLang="zh-CN" dirty="0" err="1" smtClean="0"/>
              <a:t>gēng</a:t>
            </a:r>
            <a:r>
              <a:rPr lang="en-US" altLang="zh-CN" dirty="0" smtClean="0"/>
              <a:t> </a:t>
            </a:r>
            <a:r>
              <a:rPr lang="en-US" altLang="zh-CN" dirty="0" err="1" smtClean="0"/>
              <a:t>chí</a:t>
            </a:r>
            <a:r>
              <a:rPr lang="en-US" altLang="zh-CN" dirty="0" smtClean="0"/>
              <a:t> </a:t>
            </a:r>
            <a:r>
              <a:rPr lang="zh-CN" altLang="en-US" dirty="0" smtClean="0"/>
              <a:t>）</a:t>
            </a:r>
            <a:endParaRPr lang="en-US" altLang="zh-CN" dirty="0" smtClean="0"/>
          </a:p>
          <a:p>
            <a:pPr>
              <a:buNone/>
            </a:pPr>
            <a:r>
              <a:rPr lang="zh-CN" altLang="en-US" dirty="0" smtClean="0"/>
              <a:t>譬如（</a:t>
            </a:r>
            <a:r>
              <a:rPr lang="en-US" altLang="zh-CN" dirty="0" smtClean="0"/>
              <a:t> </a:t>
            </a:r>
            <a:r>
              <a:rPr lang="en-US" altLang="zh-CN" dirty="0" err="1" smtClean="0"/>
              <a:t>pì</a:t>
            </a:r>
            <a:r>
              <a:rPr lang="en-US" altLang="zh-CN" dirty="0" smtClean="0"/>
              <a:t> </a:t>
            </a:r>
            <a:r>
              <a:rPr lang="en-US" altLang="zh-CN" dirty="0" err="1" smtClean="0"/>
              <a:t>rú</a:t>
            </a:r>
            <a:r>
              <a:rPr lang="en-US" altLang="zh-CN" dirty="0" smtClean="0"/>
              <a:t>  </a:t>
            </a:r>
            <a:r>
              <a:rPr lang="zh-CN" altLang="en-US" dirty="0" smtClean="0"/>
              <a:t>）             颤悠悠（</a:t>
            </a:r>
            <a:r>
              <a:rPr lang="en-US" altLang="zh-CN" dirty="0" smtClean="0"/>
              <a:t> </a:t>
            </a:r>
            <a:r>
              <a:rPr lang="en-US" altLang="zh-CN" dirty="0" err="1" smtClean="0"/>
              <a:t>chànyōu</a:t>
            </a:r>
            <a:r>
              <a:rPr lang="en-US" altLang="zh-CN" dirty="0" smtClean="0"/>
              <a:t> </a:t>
            </a:r>
            <a:r>
              <a:rPr lang="en-US" altLang="zh-CN" dirty="0" err="1" smtClean="0"/>
              <a:t>yōu</a:t>
            </a:r>
            <a:r>
              <a:rPr lang="zh-CN" altLang="en-US" dirty="0" smtClean="0"/>
              <a:t>）</a:t>
            </a:r>
            <a:endParaRPr lang="zh-CN" alt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思考探究</a:t>
            </a:r>
            <a:endParaRPr lang="zh-CN" altLang="en-US" dirty="0"/>
          </a:p>
        </p:txBody>
      </p:sp>
      <p:sp>
        <p:nvSpPr>
          <p:cNvPr id="3" name="内容占位符 2"/>
          <p:cNvSpPr>
            <a:spLocks noGrp="1"/>
          </p:cNvSpPr>
          <p:nvPr>
            <p:ph idx="1"/>
          </p:nvPr>
        </p:nvSpPr>
        <p:spPr/>
        <p:txBody>
          <a:bodyPr>
            <a:normAutofit/>
          </a:bodyPr>
          <a:lstStyle/>
          <a:p>
            <a:pPr>
              <a:buNone/>
            </a:pPr>
            <a:r>
              <a:rPr lang="zh-CN" altLang="en-US" dirty="0" smtClean="0"/>
              <a:t>一、</a:t>
            </a:r>
            <a:r>
              <a:rPr lang="zh-CN" altLang="en-US" dirty="0" smtClean="0"/>
              <a:t> 阅读</a:t>
            </a:r>
            <a:r>
              <a:rPr lang="zh-CN" altLang="en-US" dirty="0" smtClean="0"/>
              <a:t>课文，根据</a:t>
            </a:r>
            <a:r>
              <a:rPr lang="zh-CN" altLang="en-US" dirty="0" smtClean="0"/>
              <a:t>文中提供的</a:t>
            </a:r>
            <a:r>
              <a:rPr lang="zh-CN" altLang="en-US" dirty="0" smtClean="0"/>
              <a:t>信息，简要回答：为什么</a:t>
            </a:r>
            <a:r>
              <a:rPr lang="zh-CN" altLang="en-US" dirty="0" smtClean="0"/>
              <a:t>布丁是软的石头是硬</a:t>
            </a:r>
            <a:r>
              <a:rPr lang="zh-CN" altLang="en-US" dirty="0" smtClean="0"/>
              <a:t>的？</a:t>
            </a:r>
            <a:endParaRPr lang="en-US" altLang="zh-CN" dirty="0" smtClean="0"/>
          </a:p>
          <a:p>
            <a:pPr>
              <a:buNone/>
            </a:pPr>
            <a:r>
              <a:rPr lang="zh-CN" altLang="en-US" dirty="0" smtClean="0"/>
              <a:t>答：布丁</a:t>
            </a:r>
            <a:r>
              <a:rPr lang="zh-CN" altLang="en-US" dirty="0" smtClean="0"/>
              <a:t>的分子互相结合的不是很</a:t>
            </a:r>
            <a:r>
              <a:rPr lang="zh-CN" altLang="en-US" dirty="0" smtClean="0"/>
              <a:t>紧密，并且</a:t>
            </a:r>
            <a:r>
              <a:rPr lang="zh-CN" altLang="en-US" dirty="0" smtClean="0"/>
              <a:t>很快便又相互</a:t>
            </a:r>
            <a:r>
              <a:rPr lang="zh-CN" altLang="en-US" dirty="0" smtClean="0"/>
              <a:t>分离。石头的原子</a:t>
            </a:r>
            <a:r>
              <a:rPr lang="zh-CN" altLang="en-US" dirty="0" smtClean="0"/>
              <a:t>互相之间颇有好感，他们相互紧挨着</a:t>
            </a:r>
            <a:r>
              <a:rPr lang="zh-CN" altLang="en-US" dirty="0" smtClean="0"/>
              <a:t>并构成</a:t>
            </a:r>
            <a:r>
              <a:rPr lang="zh-CN" altLang="en-US" dirty="0" smtClean="0"/>
              <a:t>一</a:t>
            </a:r>
            <a:r>
              <a:rPr lang="zh-CN" altLang="en-US" dirty="0" smtClean="0"/>
              <a:t>个由几十亿</a:t>
            </a:r>
            <a:r>
              <a:rPr lang="zh-CN" altLang="en-US" dirty="0" smtClean="0"/>
              <a:t>个原子组成的有规律的排列好的</a:t>
            </a:r>
            <a:r>
              <a:rPr lang="zh-CN" altLang="en-US" dirty="0" smtClean="0"/>
              <a:t>阵容。</a:t>
            </a:r>
            <a:endParaRPr lang="en-US" altLang="zh-CN" dirty="0" smtClean="0"/>
          </a:p>
          <a:p>
            <a:pPr>
              <a:buNone/>
            </a:pPr>
            <a:r>
              <a:rPr lang="zh-CN" altLang="en-US" dirty="0" smtClean="0"/>
              <a:t/>
            </a:r>
            <a:br>
              <a:rPr lang="zh-CN" altLang="en-US" dirty="0" smtClean="0"/>
            </a:br>
            <a:endParaRPr lang="zh-CN" altLang="en-US" dirty="0" smtClean="0"/>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a:buNone/>
            </a:pPr>
            <a:r>
              <a:rPr lang="zh-CN" altLang="en-US" dirty="0" smtClean="0"/>
              <a:t>二、布丁软，石头硬，这</a:t>
            </a:r>
            <a:r>
              <a:rPr lang="zh-CN" altLang="en-US" dirty="0" smtClean="0"/>
              <a:t>是我们生活中常见的一个</a:t>
            </a:r>
            <a:r>
              <a:rPr lang="zh-CN" altLang="en-US" dirty="0" smtClean="0"/>
              <a:t>现象。作者</a:t>
            </a:r>
            <a:r>
              <a:rPr lang="zh-CN" altLang="en-US" dirty="0" smtClean="0"/>
              <a:t>从这个现象出发想说明什么中心</a:t>
            </a:r>
            <a:r>
              <a:rPr lang="zh-CN" altLang="en-US" dirty="0" smtClean="0"/>
              <a:t>问题？以</a:t>
            </a:r>
            <a:r>
              <a:rPr lang="en-US" altLang="zh-CN" dirty="0" smtClean="0"/>
              <a:t>《</a:t>
            </a:r>
            <a:r>
              <a:rPr lang="zh-CN" altLang="en-US" dirty="0" smtClean="0"/>
              <a:t>为什么布丁是软</a:t>
            </a:r>
            <a:r>
              <a:rPr lang="zh-CN" altLang="en-US" dirty="0" smtClean="0"/>
              <a:t>的，石头</a:t>
            </a:r>
            <a:r>
              <a:rPr lang="zh-CN" altLang="en-US" dirty="0" smtClean="0"/>
              <a:t>是硬</a:t>
            </a:r>
            <a:r>
              <a:rPr lang="zh-CN" altLang="en-US" dirty="0" smtClean="0"/>
              <a:t>的？</a:t>
            </a:r>
            <a:r>
              <a:rPr lang="en-US" altLang="zh-CN" dirty="0" smtClean="0"/>
              <a:t>》</a:t>
            </a:r>
            <a:r>
              <a:rPr lang="zh-CN" altLang="en-US" dirty="0" smtClean="0"/>
              <a:t>为</a:t>
            </a:r>
            <a:r>
              <a:rPr lang="zh-CN" altLang="en-US" dirty="0" smtClean="0"/>
              <a:t>题目有什么好处</a:t>
            </a:r>
            <a:r>
              <a:rPr lang="zh-CN" altLang="en-US" dirty="0" smtClean="0"/>
              <a:t>？</a:t>
            </a:r>
            <a:endParaRPr lang="en-US" altLang="zh-CN" dirty="0" smtClean="0"/>
          </a:p>
          <a:p>
            <a:pPr>
              <a:buNone/>
            </a:pPr>
            <a:r>
              <a:rPr lang="zh-CN" altLang="en-US" dirty="0" smtClean="0"/>
              <a:t>答：</a:t>
            </a:r>
            <a:r>
              <a:rPr lang="en-US" altLang="zh-CN" dirty="0" smtClean="0"/>
              <a:t>1</a:t>
            </a:r>
            <a:r>
              <a:rPr lang="zh-CN" altLang="en-US" dirty="0" smtClean="0"/>
              <a:t>、作者</a:t>
            </a:r>
            <a:r>
              <a:rPr lang="zh-CN" altLang="en-US" dirty="0" smtClean="0"/>
              <a:t>想说明各种东西的特性从哪儿</a:t>
            </a:r>
            <a:r>
              <a:rPr lang="zh-CN" altLang="en-US" dirty="0" smtClean="0"/>
              <a:t>来的？</a:t>
            </a:r>
            <a:endParaRPr lang="en-US" altLang="zh-CN" dirty="0" smtClean="0"/>
          </a:p>
          <a:p>
            <a:pPr>
              <a:buNone/>
            </a:pPr>
            <a:r>
              <a:rPr lang="en-US" altLang="zh-CN" dirty="0" smtClean="0"/>
              <a:t> 2</a:t>
            </a:r>
            <a:r>
              <a:rPr lang="zh-CN" altLang="en-US" dirty="0" smtClean="0"/>
              <a:t>、更</a:t>
            </a:r>
            <a:r>
              <a:rPr lang="zh-CN" altLang="en-US" dirty="0" smtClean="0"/>
              <a:t>能吸引读者</a:t>
            </a:r>
            <a:r>
              <a:rPr lang="zh-CN" altLang="en-US" dirty="0" smtClean="0"/>
              <a:t>注意力，引起</a:t>
            </a:r>
            <a:r>
              <a:rPr lang="zh-CN" altLang="en-US" dirty="0" smtClean="0"/>
              <a:t>读者的阅读</a:t>
            </a:r>
            <a:r>
              <a:rPr lang="zh-CN" altLang="en-US" dirty="0" smtClean="0"/>
              <a:t>兴趣，引发</a:t>
            </a:r>
            <a:r>
              <a:rPr lang="zh-CN" altLang="en-US" dirty="0" smtClean="0"/>
              <a:t>读者思考</a:t>
            </a:r>
            <a:r>
              <a:rPr lang="zh-CN" altLang="en-US" dirty="0" smtClean="0"/>
              <a: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heckerboard(across)">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a:buNone/>
            </a:pPr>
            <a:r>
              <a:rPr lang="zh-CN" altLang="en-US" dirty="0" smtClean="0"/>
              <a:t>三、探究</a:t>
            </a:r>
            <a:r>
              <a:rPr lang="zh-CN" altLang="en-US" dirty="0" smtClean="0"/>
              <a:t>文章的写作</a:t>
            </a:r>
            <a:r>
              <a:rPr lang="zh-CN" altLang="en-US" dirty="0" smtClean="0"/>
              <a:t>思路，完成</a:t>
            </a:r>
            <a:r>
              <a:rPr lang="zh-CN" altLang="en-US" dirty="0" smtClean="0"/>
              <a:t>下面的练习</a:t>
            </a:r>
            <a:r>
              <a:rPr lang="zh-CN" altLang="en-US" dirty="0" smtClean="0"/>
              <a:t>。</a:t>
            </a:r>
            <a:endParaRPr lang="en-US" altLang="zh-CN" dirty="0" smtClean="0"/>
          </a:p>
          <a:p>
            <a:pPr>
              <a:buNone/>
            </a:pPr>
            <a:r>
              <a:rPr lang="en-US" altLang="zh-CN" dirty="0" smtClean="0"/>
              <a:t>1</a:t>
            </a:r>
            <a:r>
              <a:rPr lang="zh-CN" altLang="en-US" dirty="0" smtClean="0"/>
              <a:t>、本文的</a:t>
            </a:r>
            <a:r>
              <a:rPr lang="zh-CN" altLang="en-US" dirty="0" smtClean="0"/>
              <a:t>写作思路</a:t>
            </a:r>
            <a:r>
              <a:rPr lang="zh-CN" altLang="en-US" dirty="0" smtClean="0"/>
              <a:t>是“说明现象</a:t>
            </a:r>
            <a:r>
              <a:rPr lang="en-US" altLang="zh-CN" dirty="0" smtClean="0"/>
              <a:t>——</a:t>
            </a:r>
            <a:r>
              <a:rPr lang="zh-CN" altLang="en-US" dirty="0" smtClean="0"/>
              <a:t>解释原理</a:t>
            </a:r>
            <a:r>
              <a:rPr lang="en-US" altLang="zh-CN" dirty="0" smtClean="0"/>
              <a:t>——</a:t>
            </a:r>
            <a:r>
              <a:rPr lang="zh-CN" altLang="en-US" dirty="0" smtClean="0"/>
              <a:t>实际应用”，</a:t>
            </a:r>
            <a:r>
              <a:rPr lang="zh-CN" altLang="en-US" dirty="0" smtClean="0"/>
              <a:t>试结合课文具体内容加以</a:t>
            </a:r>
            <a:r>
              <a:rPr lang="zh-CN" altLang="en-US" dirty="0" smtClean="0"/>
              <a:t>说明。</a:t>
            </a:r>
            <a:endParaRPr lang="en-US" altLang="zh-CN" dirty="0" smtClean="0"/>
          </a:p>
          <a:p>
            <a:pPr>
              <a:buNone/>
            </a:pPr>
            <a:r>
              <a:rPr lang="zh-CN" altLang="en-US" dirty="0" smtClean="0"/>
              <a:t>答：文章刚</a:t>
            </a:r>
            <a:r>
              <a:rPr lang="zh-CN" altLang="en-US" dirty="0" smtClean="0"/>
              <a:t>开始把布丁在口中的感受与吃点心</a:t>
            </a:r>
            <a:r>
              <a:rPr lang="zh-CN" altLang="en-US" dirty="0" smtClean="0"/>
              <a:t>吃到硬李子核的</a:t>
            </a:r>
            <a:r>
              <a:rPr lang="zh-CN" altLang="en-US" dirty="0" smtClean="0"/>
              <a:t>感受进行</a:t>
            </a:r>
            <a:r>
              <a:rPr lang="zh-CN" altLang="en-US" dirty="0" smtClean="0"/>
              <a:t>区别，然后</a:t>
            </a:r>
            <a:r>
              <a:rPr lang="zh-CN" altLang="en-US" dirty="0" smtClean="0"/>
              <a:t>提出什么是</a:t>
            </a:r>
            <a:r>
              <a:rPr lang="zh-CN" altLang="en-US" dirty="0" smtClean="0"/>
              <a:t>软？什么</a:t>
            </a:r>
            <a:r>
              <a:rPr lang="zh-CN" altLang="en-US" dirty="0" smtClean="0"/>
              <a:t>是</a:t>
            </a:r>
            <a:r>
              <a:rPr lang="zh-CN" altLang="en-US" dirty="0" smtClean="0"/>
              <a:t>硬？以</a:t>
            </a:r>
            <a:r>
              <a:rPr lang="zh-CN" altLang="en-US" dirty="0" smtClean="0"/>
              <a:t>布丁和石头为例解释其原理</a:t>
            </a:r>
            <a:r>
              <a:rPr lang="zh-CN" altLang="en-US" dirty="0" smtClean="0"/>
              <a:t>，最后实际</a:t>
            </a:r>
            <a:r>
              <a:rPr lang="zh-CN" altLang="en-US" dirty="0" smtClean="0"/>
              <a:t>应用到自己的工作中</a:t>
            </a:r>
            <a:r>
              <a:rPr lang="zh-CN" altLang="en-US" dirty="0" smtClean="0"/>
              <a: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r>
              <a:rPr lang="en-US" altLang="zh-CN" dirty="0" smtClean="0"/>
              <a:t>2</a:t>
            </a:r>
            <a:r>
              <a:rPr lang="zh-CN" altLang="en-US" dirty="0" smtClean="0"/>
              <a:t>、文章三、四两</a:t>
            </a:r>
            <a:r>
              <a:rPr lang="zh-CN" altLang="en-US" dirty="0" smtClean="0"/>
              <a:t>段写</a:t>
            </a:r>
            <a:r>
              <a:rPr lang="zh-CN" altLang="en-US" dirty="0" smtClean="0"/>
              <a:t>到德</a:t>
            </a:r>
            <a:r>
              <a:rPr lang="zh-CN" altLang="en-US" dirty="0" smtClean="0"/>
              <a:t>谟克利特和</a:t>
            </a:r>
            <a:r>
              <a:rPr lang="zh-CN" altLang="en-US" dirty="0" smtClean="0"/>
              <a:t>牛顿，如果</a:t>
            </a:r>
            <a:r>
              <a:rPr lang="zh-CN" altLang="en-US" dirty="0" smtClean="0"/>
              <a:t>去掉表达效果会有何不同</a:t>
            </a:r>
            <a:r>
              <a:rPr lang="zh-CN" altLang="en-US" dirty="0" smtClean="0"/>
              <a:t>？</a:t>
            </a:r>
            <a:endParaRPr lang="en-US" altLang="zh-CN" dirty="0" smtClean="0"/>
          </a:p>
          <a:p>
            <a:pPr>
              <a:buNone/>
            </a:pPr>
            <a:r>
              <a:rPr lang="zh-CN" altLang="en-US" dirty="0" smtClean="0"/>
              <a:t>答：使文章</a:t>
            </a:r>
            <a:r>
              <a:rPr lang="zh-CN" altLang="en-US" dirty="0" smtClean="0"/>
              <a:t>显得较</a:t>
            </a:r>
            <a:r>
              <a:rPr lang="zh-CN" altLang="en-US" dirty="0" smtClean="0"/>
              <a:t>枯燥，没有权威性，没有</a:t>
            </a:r>
            <a:r>
              <a:rPr lang="zh-CN" altLang="en-US" dirty="0" smtClean="0"/>
              <a:t>说服力。</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Fan</Template>
  <TotalTime>66</TotalTime>
  <Words>352</Words>
  <Application>Microsoft Office PowerPoint</Application>
  <PresentationFormat>全屏显示(4:3)</PresentationFormat>
  <Paragraphs>27</Paragraphs>
  <Slides>8</Slides>
  <Notes>1</Notes>
  <HiddenSlides>0</HiddenSlides>
  <MMClips>0</MMClips>
  <ScaleCrop>false</ScaleCrop>
  <HeadingPairs>
    <vt:vector size="4" baseType="variant">
      <vt:variant>
        <vt:lpstr>主题</vt:lpstr>
      </vt:variant>
      <vt:variant>
        <vt:i4>1</vt:i4>
      </vt:variant>
      <vt:variant>
        <vt:lpstr>幻灯片标题</vt:lpstr>
      </vt:variant>
      <vt:variant>
        <vt:i4>8</vt:i4>
      </vt:variant>
    </vt:vector>
  </HeadingPairs>
  <TitlesOfParts>
    <vt:vector size="9" baseType="lpstr">
      <vt:lpstr>暗香扑面</vt:lpstr>
      <vt:lpstr>为什么布丁是软的，石头是硬的？</vt:lpstr>
      <vt:lpstr>作者简介</vt:lpstr>
      <vt:lpstr>基础积累</vt:lpstr>
      <vt:lpstr>幻灯片 4</vt:lpstr>
      <vt:lpstr>思考探究</vt:lpstr>
      <vt:lpstr>幻灯片 6</vt:lpstr>
      <vt:lpstr>幻灯片 7</vt:lpstr>
      <vt:lpstr>幻灯片 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2017-06-09T03:53:06Z</dcterms:created>
  <dcterms:modified xsi:type="dcterms:W3CDTF">2017-06-09T05:09:55Z</dcterms:modified>
</cp:coreProperties>
</file>