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3" d="100"/>
          <a:sy n="93" d="100"/>
        </p:scale>
        <p:origin x="-50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B8BBBA40-06B5-4D5A-9220-31658A59B24F}" type="datetimeFigureOut">
              <a:rPr lang="zh-CN" altLang="en-US" smtClean="0"/>
              <a:t>2015-11-11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5FEAB5-49CC-48DF-8B09-3E3E741139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8BBBA40-06B5-4D5A-9220-31658A59B24F}" type="datetimeFigureOut">
              <a:rPr lang="zh-CN" altLang="en-US" smtClean="0"/>
              <a:t>2015-11-11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5FEAB5-49CC-48DF-8B09-3E3E741139D2}"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8BBBA40-06B5-4D5A-9220-31658A59B24F}" type="datetimeFigureOut">
              <a:rPr lang="zh-CN" altLang="en-US" smtClean="0"/>
              <a:t>2015-11-11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5FEAB5-49CC-48DF-8B09-3E3E741139D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B8BBBA40-06B5-4D5A-9220-31658A59B24F}" type="datetimeFigureOut">
              <a:rPr lang="zh-CN" altLang="en-US" smtClean="0"/>
              <a:t>2015-11-11</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9B5FEAB5-49CC-48DF-8B09-3E3E741139D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8BBBA40-06B5-4D5A-9220-31658A59B24F}" type="datetimeFigureOut">
              <a:rPr lang="zh-CN" altLang="en-US" smtClean="0"/>
              <a:t>2015-11-11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5FEAB5-49CC-48DF-8B09-3E3E741139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B8BBBA40-06B5-4D5A-9220-31658A59B24F}" type="datetimeFigureOut">
              <a:rPr lang="zh-CN" altLang="en-US" smtClean="0"/>
              <a:t>2015-11-11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5FEAB5-49CC-48DF-8B09-3E3E741139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B8BBBA40-06B5-4D5A-9220-31658A59B24F}" type="datetimeFigureOut">
              <a:rPr lang="zh-CN" altLang="en-US" smtClean="0"/>
              <a:t>2015-11-11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5FEAB5-49CC-48DF-8B09-3E3E741139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B8BBBA40-06B5-4D5A-9220-31658A59B24F}" type="datetimeFigureOut">
              <a:rPr lang="zh-CN" altLang="en-US" smtClean="0"/>
              <a:t>2015-11-11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5FEAB5-49CC-48DF-8B09-3E3E741139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8BBBA40-06B5-4D5A-9220-31658A59B24F}" type="datetimeFigureOut">
              <a:rPr lang="zh-CN" altLang="en-US" smtClean="0"/>
              <a:t>2015-11-11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5FEAB5-49CC-48DF-8B09-3E3E741139D2}"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B8BBBA40-06B5-4D5A-9220-31658A59B24F}" type="datetimeFigureOut">
              <a:rPr lang="zh-CN" altLang="en-US" smtClean="0"/>
              <a:t>2015-11-11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5FEAB5-49CC-48DF-8B09-3E3E741139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B8BBBA40-06B5-4D5A-9220-31658A59B24F}" type="datetimeFigureOut">
              <a:rPr lang="zh-CN" altLang="en-US" smtClean="0"/>
              <a:t>2015-11-11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5FEAB5-49CC-48DF-8B09-3E3E741139D2}"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B8BBBA40-06B5-4D5A-9220-31658A59B24F}" type="datetimeFigureOut">
              <a:rPr lang="zh-CN" altLang="en-US" smtClean="0"/>
              <a:t>2015-11-11</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9B5FEAB5-49CC-48DF-8B09-3E3E741139D2}"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6000" b="1" dirty="0" smtClean="0">
                <a:solidFill>
                  <a:srgbClr val="0070C0"/>
                </a:solidFill>
              </a:rPr>
              <a:t>常用标点符号用法</a:t>
            </a:r>
            <a:endParaRPr lang="zh-CN" altLang="en-US" sz="6000" dirty="0">
              <a:solidFill>
                <a:srgbClr val="0070C0"/>
              </a:solidFill>
            </a:endParaRPr>
          </a:p>
        </p:txBody>
      </p:sp>
      <p:sp>
        <p:nvSpPr>
          <p:cNvPr id="3" name="副标题 2"/>
          <p:cNvSpPr>
            <a:spLocks noGrp="1"/>
          </p:cNvSpPr>
          <p:nvPr>
            <p:ph type="subTitle" idx="1"/>
          </p:nvPr>
        </p:nvSpPr>
        <p:spPr>
          <a:xfrm>
            <a:off x="1357290" y="3643314"/>
            <a:ext cx="6400800" cy="857256"/>
          </a:xfrm>
        </p:spPr>
        <p:txBody>
          <a:bodyPr/>
          <a:lstStyle/>
          <a:p>
            <a:r>
              <a:rPr lang="zh-CN" altLang="en-US" dirty="0" smtClean="0">
                <a:solidFill>
                  <a:schemeClr val="tx1"/>
                </a:solidFill>
              </a:rPr>
              <a:t>七年级语文</a:t>
            </a:r>
            <a:endParaRPr lang="zh-CN" altLang="en-US"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二、用法</a:t>
            </a:r>
            <a:r>
              <a:rPr lang="zh-CN" altLang="en-US" b="1" dirty="0" smtClean="0"/>
              <a:t>简表</a:t>
            </a:r>
            <a:endParaRPr lang="zh-CN" altLang="en-US" dirty="0"/>
          </a:p>
        </p:txBody>
      </p:sp>
      <p:graphicFrame>
        <p:nvGraphicFramePr>
          <p:cNvPr id="5" name="内容占位符 4"/>
          <p:cNvGraphicFramePr>
            <a:graphicFrameLocks noGrp="1"/>
          </p:cNvGraphicFramePr>
          <p:nvPr>
            <p:ph idx="1"/>
          </p:nvPr>
        </p:nvGraphicFramePr>
        <p:xfrm>
          <a:off x="142844" y="1571612"/>
          <a:ext cx="8858312" cy="5000660"/>
        </p:xfrm>
        <a:graphic>
          <a:graphicData uri="http://schemas.openxmlformats.org/drawingml/2006/table">
            <a:tbl>
              <a:tblPr firstRow="1" bandRow="1">
                <a:tableStyleId>{5C22544A-7EE6-4342-B048-85BDC9FD1C3A}</a:tableStyleId>
              </a:tblPr>
              <a:tblGrid>
                <a:gridCol w="1122644"/>
                <a:gridCol w="1153434"/>
                <a:gridCol w="3152720"/>
                <a:gridCol w="3429514"/>
              </a:tblGrid>
              <a:tr h="453476">
                <a:tc>
                  <a:txBody>
                    <a:bodyPr/>
                    <a:lstStyle/>
                    <a:p>
                      <a:pPr algn="ctr"/>
                      <a:r>
                        <a:rPr lang="zh-CN" altLang="en-US" b="1" dirty="0"/>
                        <a:t>名称</a:t>
                      </a:r>
                      <a:endParaRPr lang="zh-CN" altLang="en-US" dirty="0"/>
                    </a:p>
                  </a:txBody>
                  <a:tcPr marL="19050" marR="19050" marT="19050" marB="19050" anchor="ctr"/>
                </a:tc>
                <a:tc>
                  <a:txBody>
                    <a:bodyPr/>
                    <a:lstStyle/>
                    <a:p>
                      <a:pPr algn="ctr"/>
                      <a:r>
                        <a:rPr lang="zh-CN" altLang="en-US" b="1" dirty="0"/>
                        <a:t>符号</a:t>
                      </a:r>
                      <a:endParaRPr lang="zh-CN" altLang="en-US" dirty="0"/>
                    </a:p>
                  </a:txBody>
                  <a:tcPr marL="19050" marR="19050" marT="19050" marB="19050" anchor="ctr"/>
                </a:tc>
                <a:tc>
                  <a:txBody>
                    <a:bodyPr/>
                    <a:lstStyle/>
                    <a:p>
                      <a:pPr algn="ctr"/>
                      <a:r>
                        <a:rPr lang="zh-CN" altLang="en-US" b="1" dirty="0"/>
                        <a:t>用法说明</a:t>
                      </a:r>
                      <a:endParaRPr lang="zh-CN" altLang="en-US" dirty="0"/>
                    </a:p>
                  </a:txBody>
                  <a:tcPr marL="19050" marR="19050" marT="19050" marB="19050" anchor="ctr"/>
                </a:tc>
                <a:tc>
                  <a:txBody>
                    <a:bodyPr/>
                    <a:lstStyle/>
                    <a:p>
                      <a:pPr algn="ctr"/>
                      <a:r>
                        <a:rPr lang="zh-CN" altLang="en-US" b="1" dirty="0"/>
                        <a:t>举例</a:t>
                      </a:r>
                      <a:endParaRPr lang="zh-CN" altLang="en-US" dirty="0"/>
                    </a:p>
                  </a:txBody>
                  <a:tcPr marL="19050" marR="19050" marT="19050" marB="19050" anchor="ctr"/>
                </a:tc>
              </a:tr>
              <a:tr h="717486">
                <a:tc rowSpan="2">
                  <a:txBody>
                    <a:bodyPr/>
                    <a:lstStyle/>
                    <a:p>
                      <a:pPr algn="ctr"/>
                      <a:r>
                        <a:rPr lang="zh-CN" altLang="en-US" dirty="0"/>
                        <a:t>间隔号</a:t>
                      </a:r>
                    </a:p>
                  </a:txBody>
                  <a:tcPr marL="19050" marR="19050" marT="19050" marB="19050" anchor="ctr"/>
                </a:tc>
                <a:tc rowSpan="2">
                  <a:txBody>
                    <a:bodyPr/>
                    <a:lstStyle/>
                    <a:p>
                      <a:pPr algn="ctr"/>
                      <a:r>
                        <a:rPr lang="en-US" altLang="zh-CN"/>
                        <a:t>·</a:t>
                      </a:r>
                    </a:p>
                  </a:txBody>
                  <a:tcPr marL="19050" marR="19050" marT="19050" marB="19050" anchor="ctr"/>
                </a:tc>
                <a:tc>
                  <a:txBody>
                    <a:bodyPr/>
                    <a:lstStyle/>
                    <a:p>
                      <a:pPr algn="ctr"/>
                      <a:r>
                        <a:rPr lang="en-US" altLang="zh-CN"/>
                        <a:t>1</a:t>
                      </a:r>
                      <a:r>
                        <a:rPr lang="zh-CN" altLang="en-US"/>
                        <a:t>．用于外国人和某些少数民族人名内各部分的分界。</a:t>
                      </a:r>
                    </a:p>
                  </a:txBody>
                  <a:tcPr marL="19050" marR="19050" marT="19050" marB="19050"/>
                </a:tc>
                <a:tc>
                  <a:txBody>
                    <a:bodyPr/>
                    <a:lstStyle/>
                    <a:p>
                      <a:pPr algn="ctr"/>
                      <a:r>
                        <a:rPr lang="zh-CN" altLang="en-US"/>
                        <a:t>烈奥纳多</a:t>
                      </a:r>
                      <a:r>
                        <a:rPr lang="en-US" altLang="zh-CN"/>
                        <a:t>·</a:t>
                      </a:r>
                      <a:r>
                        <a:rPr lang="zh-CN" altLang="en-US"/>
                        <a:t>达</a:t>
                      </a:r>
                      <a:r>
                        <a:rPr lang="en-US" altLang="zh-CN"/>
                        <a:t>·</a:t>
                      </a:r>
                      <a:r>
                        <a:rPr lang="zh-CN" altLang="en-US"/>
                        <a:t>芬奇、爱新觉罗</a:t>
                      </a:r>
                      <a:r>
                        <a:rPr lang="en-US" altLang="zh-CN"/>
                        <a:t>·</a:t>
                      </a:r>
                      <a:r>
                        <a:rPr lang="zh-CN" altLang="en-US"/>
                        <a:t>努尔哈赤。</a:t>
                      </a:r>
                    </a:p>
                  </a:txBody>
                  <a:tcPr marL="19050" marR="19050" marT="19050" marB="19050" anchor="ctr"/>
                </a:tc>
              </a:tr>
              <a:tr h="717486">
                <a:tc vMerge="1">
                  <a:txBody>
                    <a:bodyPr/>
                    <a:lstStyle/>
                    <a:p>
                      <a:endParaRPr lang="zh-CN" altLang="en-US"/>
                    </a:p>
                  </a:txBody>
                  <a:tcPr/>
                </a:tc>
                <a:tc vMerge="1">
                  <a:txBody>
                    <a:bodyPr/>
                    <a:lstStyle/>
                    <a:p>
                      <a:endParaRPr lang="zh-CN" altLang="en-US"/>
                    </a:p>
                  </a:txBody>
                  <a:tcPr/>
                </a:tc>
                <a:tc>
                  <a:txBody>
                    <a:bodyPr/>
                    <a:lstStyle/>
                    <a:p>
                      <a:pPr algn="ctr"/>
                      <a:r>
                        <a:rPr lang="en-US" altLang="zh-CN"/>
                        <a:t>2</a:t>
                      </a:r>
                      <a:r>
                        <a:rPr lang="zh-CN" altLang="en-US"/>
                        <a:t>．用于书名与篇（章、卷）名之间的分隔。</a:t>
                      </a:r>
                    </a:p>
                  </a:txBody>
                  <a:tcPr marL="19050" marR="19050" marT="19050" marB="19050"/>
                </a:tc>
                <a:tc>
                  <a:txBody>
                    <a:bodyPr/>
                    <a:lstStyle/>
                    <a:p>
                      <a:pPr algn="ctr"/>
                      <a:r>
                        <a:rPr lang="en-US" altLang="zh-CN"/>
                        <a:t>《</a:t>
                      </a:r>
                      <a:r>
                        <a:rPr lang="zh-CN" altLang="en-US"/>
                        <a:t>中国大百科全书</a:t>
                      </a:r>
                      <a:r>
                        <a:rPr lang="en-US" altLang="zh-CN"/>
                        <a:t>·</a:t>
                      </a:r>
                      <a:r>
                        <a:rPr lang="zh-CN" altLang="en-US"/>
                        <a:t>物理学</a:t>
                      </a:r>
                      <a:r>
                        <a:rPr lang="en-US" altLang="zh-CN"/>
                        <a:t>》</a:t>
                      </a:r>
                      <a:r>
                        <a:rPr lang="zh-CN" altLang="en-US"/>
                        <a:t>、</a:t>
                      </a:r>
                      <a:r>
                        <a:rPr lang="en-US" altLang="zh-CN"/>
                        <a:t>《</a:t>
                      </a:r>
                      <a:r>
                        <a:rPr lang="zh-CN" altLang="en-US"/>
                        <a:t>三国志</a:t>
                      </a:r>
                      <a:r>
                        <a:rPr lang="en-US" altLang="zh-CN"/>
                        <a:t>·</a:t>
                      </a:r>
                      <a:r>
                        <a:rPr lang="zh-CN" altLang="en-US"/>
                        <a:t>蜀志</a:t>
                      </a:r>
                      <a:r>
                        <a:rPr lang="en-US" altLang="zh-CN"/>
                        <a:t>·</a:t>
                      </a:r>
                      <a:r>
                        <a:rPr lang="zh-CN" altLang="en-US"/>
                        <a:t>诸葛亮传</a:t>
                      </a:r>
                      <a:r>
                        <a:rPr lang="en-US" altLang="zh-CN"/>
                        <a:t>》</a:t>
                      </a:r>
                      <a:r>
                        <a:rPr lang="zh-CN" altLang="en-US"/>
                        <a:t>。</a:t>
                      </a:r>
                    </a:p>
                  </a:txBody>
                  <a:tcPr marL="19050" marR="19050" marT="19050" marB="19050" anchor="ctr"/>
                </a:tc>
              </a:tr>
              <a:tr h="2394726">
                <a:tc>
                  <a:txBody>
                    <a:bodyPr/>
                    <a:lstStyle/>
                    <a:p>
                      <a:pPr algn="ctr"/>
                      <a:r>
                        <a:rPr lang="zh-CN" altLang="en-US"/>
                        <a:t>书名号</a:t>
                      </a:r>
                    </a:p>
                  </a:txBody>
                  <a:tcPr marL="19050" marR="19050" marT="19050" marB="19050" anchor="ctr"/>
                </a:tc>
                <a:tc>
                  <a:txBody>
                    <a:bodyPr/>
                    <a:lstStyle/>
                    <a:p>
                      <a:pPr algn="ctr"/>
                      <a:r>
                        <a:rPr lang="en-US" altLang="zh-CN" dirty="0"/>
                        <a:t>《 》</a:t>
                      </a:r>
                    </a:p>
                    <a:p>
                      <a:pPr algn="ctr"/>
                      <a:r>
                        <a:rPr lang="en-US" altLang="zh-CN" dirty="0"/>
                        <a:t>〈 〉</a:t>
                      </a:r>
                    </a:p>
                  </a:txBody>
                  <a:tcPr marL="19050" marR="19050" marT="19050" marB="19050" anchor="ctr"/>
                </a:tc>
                <a:tc>
                  <a:txBody>
                    <a:bodyPr/>
                    <a:lstStyle/>
                    <a:p>
                      <a:pPr algn="ctr"/>
                      <a:r>
                        <a:rPr lang="zh-CN" altLang="en-US" dirty="0"/>
                        <a:t>用于书名、篇名、报纸名、刊物名等。</a:t>
                      </a:r>
                    </a:p>
                  </a:txBody>
                  <a:tcPr marL="19050" marR="19050" marT="19050" marB="19050"/>
                </a:tc>
                <a:tc>
                  <a:txBody>
                    <a:bodyPr/>
                    <a:lstStyle/>
                    <a:p>
                      <a:pPr algn="ctr"/>
                      <a:r>
                        <a:rPr lang="en-US" altLang="zh-CN"/>
                        <a:t>《</a:t>
                      </a:r>
                      <a:r>
                        <a:rPr lang="zh-CN" altLang="en-US"/>
                        <a:t>红楼梦</a:t>
                      </a:r>
                      <a:r>
                        <a:rPr lang="en-US" altLang="zh-CN"/>
                        <a:t>》</a:t>
                      </a:r>
                      <a:r>
                        <a:rPr lang="zh-CN" altLang="en-US"/>
                        <a:t>的作者是曹雪芹。课文里有一篇鲁迅的</a:t>
                      </a:r>
                      <a:r>
                        <a:rPr lang="en-US" altLang="zh-CN"/>
                        <a:t>《</a:t>
                      </a:r>
                      <a:r>
                        <a:rPr lang="zh-CN" altLang="en-US"/>
                        <a:t>从百草园到三味书屋</a:t>
                      </a:r>
                      <a:r>
                        <a:rPr lang="en-US" altLang="zh-CN"/>
                        <a:t>》</a:t>
                      </a:r>
                      <a:r>
                        <a:rPr lang="zh-CN" altLang="en-US"/>
                        <a:t>。他的文章在</a:t>
                      </a:r>
                      <a:r>
                        <a:rPr lang="en-US" altLang="zh-CN"/>
                        <a:t>《</a:t>
                      </a:r>
                      <a:r>
                        <a:rPr lang="zh-CN" altLang="en-US"/>
                        <a:t>人民日报</a:t>
                      </a:r>
                      <a:r>
                        <a:rPr lang="en-US" altLang="zh-CN"/>
                        <a:t>》</a:t>
                      </a:r>
                      <a:r>
                        <a:rPr lang="zh-CN" altLang="en-US"/>
                        <a:t>上发表了。桌上放着一本</a:t>
                      </a:r>
                      <a:r>
                        <a:rPr lang="en-US" altLang="zh-CN"/>
                        <a:t>《</a:t>
                      </a:r>
                      <a:r>
                        <a:rPr lang="zh-CN" altLang="en-US"/>
                        <a:t>中国语文</a:t>
                      </a:r>
                      <a:r>
                        <a:rPr lang="en-US" altLang="zh-CN"/>
                        <a:t>》</a:t>
                      </a:r>
                      <a:r>
                        <a:rPr lang="zh-CN" altLang="en-US"/>
                        <a:t>。</a:t>
                      </a:r>
                      <a:r>
                        <a:rPr lang="en-US" altLang="zh-CN"/>
                        <a:t>《〈</a:t>
                      </a:r>
                      <a:r>
                        <a:rPr lang="zh-CN" altLang="en-US"/>
                        <a:t>中国工人</a:t>
                      </a:r>
                      <a:r>
                        <a:rPr lang="en-US" altLang="zh-CN"/>
                        <a:t>〉</a:t>
                      </a:r>
                      <a:r>
                        <a:rPr lang="zh-CN" altLang="en-US"/>
                        <a:t>发刊词</a:t>
                      </a:r>
                      <a:r>
                        <a:rPr lang="en-US" altLang="zh-CN"/>
                        <a:t>》</a:t>
                      </a:r>
                      <a:r>
                        <a:rPr lang="zh-CN" altLang="en-US"/>
                        <a:t>发表于</a:t>
                      </a:r>
                      <a:r>
                        <a:rPr lang="en-US" altLang="zh-CN"/>
                        <a:t>1940</a:t>
                      </a:r>
                      <a:r>
                        <a:rPr lang="zh-CN" altLang="en-US"/>
                        <a:t>年</a:t>
                      </a:r>
                      <a:r>
                        <a:rPr lang="en-US" altLang="zh-CN"/>
                        <a:t>2</a:t>
                      </a:r>
                      <a:r>
                        <a:rPr lang="zh-CN" altLang="en-US"/>
                        <a:t>月</a:t>
                      </a:r>
                      <a:r>
                        <a:rPr lang="en-US" altLang="zh-CN"/>
                        <a:t>7</a:t>
                      </a:r>
                      <a:r>
                        <a:rPr lang="zh-CN" altLang="en-US"/>
                        <a:t>日。</a:t>
                      </a:r>
                    </a:p>
                  </a:txBody>
                  <a:tcPr marL="19050" marR="19050" marT="19050" marB="19050" anchor="ctr"/>
                </a:tc>
              </a:tr>
              <a:tr h="717486">
                <a:tc>
                  <a:txBody>
                    <a:bodyPr/>
                    <a:lstStyle/>
                    <a:p>
                      <a:pPr algn="ctr"/>
                      <a:r>
                        <a:rPr lang="zh-CN" altLang="en-US"/>
                        <a:t>专名号⑦</a:t>
                      </a:r>
                    </a:p>
                  </a:txBody>
                  <a:tcPr marL="19050" marR="19050" marT="19050" marB="19050" anchor="ctr"/>
                </a:tc>
                <a:tc>
                  <a:txBody>
                    <a:bodyPr/>
                    <a:lstStyle/>
                    <a:p>
                      <a:pPr algn="ctr"/>
                      <a:r>
                        <a:rPr lang="zh-CN" altLang="en-US" u="sng"/>
                        <a:t>　　</a:t>
                      </a:r>
                      <a:endParaRPr lang="zh-CN" altLang="en-US"/>
                    </a:p>
                  </a:txBody>
                  <a:tcPr marL="19050" marR="19050" marT="19050" marB="19050" anchor="ctr"/>
                </a:tc>
                <a:tc>
                  <a:txBody>
                    <a:bodyPr/>
                    <a:lstStyle/>
                    <a:p>
                      <a:pPr algn="ctr"/>
                      <a:r>
                        <a:rPr lang="zh-CN" altLang="en-US"/>
                        <a:t>用于人名、地名、朝代名等专名下面。</a:t>
                      </a:r>
                    </a:p>
                  </a:txBody>
                  <a:tcPr marL="19050" marR="19050" marT="19050" marB="19050"/>
                </a:tc>
                <a:tc>
                  <a:txBody>
                    <a:bodyPr/>
                    <a:lstStyle/>
                    <a:p>
                      <a:pPr algn="ctr"/>
                      <a:r>
                        <a:rPr lang="zh-CN" altLang="en-US" u="sng" dirty="0"/>
                        <a:t>司马相如</a:t>
                      </a:r>
                      <a:r>
                        <a:rPr lang="zh-CN" altLang="en-US" dirty="0"/>
                        <a:t>者，</a:t>
                      </a:r>
                      <a:r>
                        <a:rPr lang="zh-CN" altLang="en-US" u="sng" dirty="0"/>
                        <a:t>汉</a:t>
                      </a:r>
                      <a:r>
                        <a:rPr lang="zh-CN" altLang="en-US" dirty="0"/>
                        <a:t> </a:t>
                      </a:r>
                      <a:r>
                        <a:rPr lang="zh-CN" altLang="en-US" u="sng" dirty="0"/>
                        <a:t>蜀郡</a:t>
                      </a:r>
                      <a:r>
                        <a:rPr lang="zh-CN" altLang="en-US" dirty="0"/>
                        <a:t> </a:t>
                      </a:r>
                      <a:r>
                        <a:rPr lang="zh-CN" altLang="en-US" u="sng" dirty="0"/>
                        <a:t>成都</a:t>
                      </a:r>
                      <a:r>
                        <a:rPr lang="zh-CN" altLang="en-US" dirty="0"/>
                        <a:t>人也，字</a:t>
                      </a:r>
                      <a:r>
                        <a:rPr lang="zh-CN" altLang="en-US" u="sng" dirty="0"/>
                        <a:t>长卿</a:t>
                      </a:r>
                      <a:endParaRPr lang="zh-CN" altLang="en-US" dirty="0"/>
                    </a:p>
                  </a:txBody>
                  <a:tcPr marL="19050" marR="19050" marT="19050" marB="19050" anchor="ct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三、补充说明</a:t>
            </a:r>
            <a:endParaRPr lang="zh-CN" altLang="en-US" dirty="0"/>
          </a:p>
        </p:txBody>
      </p:sp>
      <p:sp>
        <p:nvSpPr>
          <p:cNvPr id="3" name="内容占位符 2"/>
          <p:cNvSpPr>
            <a:spLocks noGrp="1"/>
          </p:cNvSpPr>
          <p:nvPr>
            <p:ph idx="1"/>
          </p:nvPr>
        </p:nvSpPr>
        <p:spPr>
          <a:xfrm>
            <a:off x="285720" y="1643050"/>
            <a:ext cx="8543956" cy="4686320"/>
          </a:xfrm>
        </p:spPr>
        <p:txBody>
          <a:bodyPr>
            <a:normAutofit fontScale="70000" lnSpcReduction="20000"/>
          </a:bodyPr>
          <a:lstStyle/>
          <a:p>
            <a:r>
              <a:rPr lang="zh-CN" altLang="en-US" dirty="0" smtClean="0"/>
              <a:t>①</a:t>
            </a:r>
            <a:r>
              <a:rPr lang="zh-CN" altLang="en-US" dirty="0" smtClean="0"/>
              <a:t>句号的形式为“。”。句号还有一种形式，即一个小圆点“</a:t>
            </a:r>
            <a:r>
              <a:rPr lang="en-US" altLang="zh-CN" dirty="0" smtClean="0"/>
              <a:t>.”</a:t>
            </a:r>
            <a:r>
              <a:rPr lang="zh-CN" altLang="en-US" dirty="0" smtClean="0"/>
              <a:t>，一般在科技文献中使用。</a:t>
            </a:r>
          </a:p>
          <a:p>
            <a:r>
              <a:rPr lang="zh-CN" altLang="en-US" dirty="0" smtClean="0"/>
              <a:t>②非并列关系（如转折关系、因果关系等）的多重复句，第一层的前后两部分之间，也用分号。</a:t>
            </a:r>
          </a:p>
          <a:p>
            <a:r>
              <a:rPr lang="zh-CN" altLang="en-US" dirty="0" smtClean="0"/>
              <a:t>③直行文稿引号改用双引号“</a:t>
            </a:r>
            <a:r>
              <a:rPr lang="en-US" altLang="zh-CN" baseline="-25000" dirty="0" smtClean="0"/>
              <a:t>﹄</a:t>
            </a:r>
            <a:r>
              <a:rPr lang="en-US" altLang="zh-CN" baseline="30000" dirty="0" smtClean="0"/>
              <a:t>﹃</a:t>
            </a:r>
            <a:r>
              <a:rPr lang="zh-CN" altLang="en-US" dirty="0" smtClean="0"/>
              <a:t>”和单引号“</a:t>
            </a:r>
            <a:r>
              <a:rPr lang="en-US" altLang="zh-CN" baseline="-25000" dirty="0" smtClean="0"/>
              <a:t>﹂</a:t>
            </a:r>
            <a:r>
              <a:rPr lang="en-US" altLang="zh-CN" baseline="30000" dirty="0" smtClean="0"/>
              <a:t>﹁</a:t>
            </a:r>
            <a:r>
              <a:rPr lang="zh-CN" altLang="en-US" dirty="0" smtClean="0"/>
              <a:t>”。</a:t>
            </a:r>
          </a:p>
          <a:p>
            <a:r>
              <a:rPr lang="zh-CN" altLang="en-US" dirty="0" smtClean="0"/>
              <a:t>④此外还有方括号“</a:t>
            </a:r>
            <a:r>
              <a:rPr lang="en-US" altLang="zh-CN" dirty="0" smtClean="0"/>
              <a:t>[]”</a:t>
            </a:r>
            <a:r>
              <a:rPr lang="zh-CN" altLang="en-US" dirty="0" smtClean="0"/>
              <a:t>、六角括号“</a:t>
            </a:r>
            <a:r>
              <a:rPr lang="en-US" altLang="zh-CN" dirty="0" smtClean="0"/>
              <a:t>〔〕”</a:t>
            </a:r>
            <a:r>
              <a:rPr lang="zh-CN" altLang="en-US" dirty="0" smtClean="0"/>
              <a:t>、和方头括号“</a:t>
            </a:r>
            <a:r>
              <a:rPr lang="en-US" altLang="zh-CN" dirty="0" smtClean="0"/>
              <a:t>【】”</a:t>
            </a:r>
            <a:r>
              <a:rPr lang="zh-CN" altLang="en-US" dirty="0" smtClean="0"/>
              <a:t>。</a:t>
            </a:r>
          </a:p>
          <a:p>
            <a:r>
              <a:rPr lang="zh-CN" altLang="en-US" dirty="0" smtClean="0"/>
              <a:t>⑤如果是整段文章或诗行的省略，可以使用十二个小圆点来表示。</a:t>
            </a:r>
          </a:p>
          <a:p>
            <a:r>
              <a:rPr lang="zh-CN" altLang="en-US" dirty="0" smtClean="0"/>
              <a:t>⑥连接号还有另外三种形式，即长横“</a:t>
            </a:r>
            <a:r>
              <a:rPr lang="en-US" altLang="zh-CN" dirty="0" smtClean="0"/>
              <a:t>——”</a:t>
            </a:r>
            <a:r>
              <a:rPr lang="zh-CN" altLang="en-US" dirty="0" smtClean="0"/>
              <a:t>（占两个字的位置）、半字线“</a:t>
            </a:r>
            <a:r>
              <a:rPr lang="en-US" altLang="zh-CN" dirty="0" smtClean="0"/>
              <a:t>—”</a:t>
            </a:r>
            <a:r>
              <a:rPr lang="zh-CN" altLang="en-US" dirty="0" smtClean="0"/>
              <a:t>（占半个字的位置）、和浪纹“～”（占一个字的位置）。</a:t>
            </a:r>
          </a:p>
          <a:p>
            <a:r>
              <a:rPr lang="zh-CN" altLang="en-US" dirty="0" smtClean="0"/>
              <a:t>⑦专名号只用在古籍或某些文史著作里面。为了跟专名号配合，这类著作里的书名号可以用浪线“</a:t>
            </a:r>
            <a:r>
              <a:rPr lang="en-US" altLang="zh-CN" dirty="0" smtClean="0"/>
              <a:t>﹏﹏”</a:t>
            </a:r>
            <a:r>
              <a:rPr lang="zh-CN" altLang="en-US" dirty="0" smtClean="0"/>
              <a:t>。</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一、基本定义</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en-US" dirty="0" smtClean="0"/>
              <a:t>句子，前后都有停顿，并带有一定的句调，表示相对完整的意义。句子前后或中间的停顿，在口头语言中，表现出来就是时间间隔，在书面语言中，就用标点符号来表示。一般来说，汉语中的句子分以下几种：</a:t>
            </a:r>
          </a:p>
          <a:p>
            <a:r>
              <a:rPr lang="zh-CN" altLang="en-US" dirty="0" smtClean="0"/>
              <a:t>　　陈述句：用来说明事实的句子。</a:t>
            </a:r>
          </a:p>
          <a:p>
            <a:r>
              <a:rPr lang="zh-CN" altLang="en-US" dirty="0" smtClean="0"/>
              <a:t>　　祈使句：用来要求听话人做某件事情的句子。</a:t>
            </a:r>
          </a:p>
          <a:p>
            <a:r>
              <a:rPr lang="zh-CN" altLang="en-US" dirty="0" smtClean="0"/>
              <a:t>　　疑问句：用来提出问题的句子。</a:t>
            </a:r>
          </a:p>
          <a:p>
            <a:r>
              <a:rPr lang="zh-CN" altLang="en-US" dirty="0" smtClean="0"/>
              <a:t>　　感叹句：用来抒发某种强烈感情的句子。</a:t>
            </a:r>
          </a:p>
          <a:p>
            <a:r>
              <a:rPr lang="zh-CN" altLang="en-US" dirty="0" smtClean="0"/>
              <a:t>　　复句、分句：意思上有密切联系的小句子组织在一起构成一个大句子。这样的大句子叫复句，复句中的每个小句子叫分句。</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一、基本定义</a:t>
            </a:r>
            <a:endParaRPr lang="zh-CN" altLang="en-US" dirty="0"/>
          </a:p>
        </p:txBody>
      </p:sp>
      <p:sp>
        <p:nvSpPr>
          <p:cNvPr id="3" name="内容占位符 2"/>
          <p:cNvSpPr>
            <a:spLocks noGrp="1"/>
          </p:cNvSpPr>
          <p:nvPr>
            <p:ph idx="1"/>
          </p:nvPr>
        </p:nvSpPr>
        <p:spPr/>
        <p:txBody>
          <a:bodyPr/>
          <a:lstStyle/>
          <a:p>
            <a:r>
              <a:rPr lang="zh-CN" altLang="en-US" dirty="0" smtClean="0"/>
              <a:t>构成句子的语言单位是词语，即词和短语（词组）。词即最小的能独立运用的语言单位。短语，即由两个或两个以上的词按一定的语法规则组成的表达一定意义的语言单位，也叫词组。</a:t>
            </a:r>
          </a:p>
          <a:p>
            <a:r>
              <a:rPr lang="zh-CN" altLang="en-US" dirty="0" smtClean="0"/>
              <a:t>标点符号</a:t>
            </a:r>
            <a:r>
              <a:rPr lang="zh-CN" altLang="en-US" dirty="0" smtClean="0"/>
              <a:t>是书面语言的有机组成部分，是书面语言不可缺少的辅助工具。它帮助人们确切地表达思想感情和理解书面语言。</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二、用法</a:t>
            </a:r>
            <a:r>
              <a:rPr lang="zh-CN" altLang="en-US" b="1" dirty="0" smtClean="0"/>
              <a:t>简表</a:t>
            </a:r>
            <a:endParaRPr lang="zh-CN" altLang="en-US" dirty="0"/>
          </a:p>
        </p:txBody>
      </p:sp>
      <p:graphicFrame>
        <p:nvGraphicFramePr>
          <p:cNvPr id="4" name="内容占位符 3"/>
          <p:cNvGraphicFramePr>
            <a:graphicFrameLocks noGrp="1"/>
          </p:cNvGraphicFramePr>
          <p:nvPr>
            <p:ph idx="1"/>
          </p:nvPr>
        </p:nvGraphicFramePr>
        <p:xfrm>
          <a:off x="142844" y="1428734"/>
          <a:ext cx="8858312" cy="5214974"/>
        </p:xfrm>
        <a:graphic>
          <a:graphicData uri="http://schemas.openxmlformats.org/drawingml/2006/table">
            <a:tbl>
              <a:tblPr firstRow="1" bandRow="1">
                <a:tableStyleId>{5C22544A-7EE6-4342-B048-85BDC9FD1C3A}</a:tableStyleId>
              </a:tblPr>
              <a:tblGrid>
                <a:gridCol w="1195386"/>
                <a:gridCol w="842922"/>
                <a:gridCol w="3678205"/>
                <a:gridCol w="3141799"/>
              </a:tblGrid>
              <a:tr h="569048">
                <a:tc>
                  <a:txBody>
                    <a:bodyPr/>
                    <a:lstStyle/>
                    <a:p>
                      <a:pPr algn="ctr"/>
                      <a:r>
                        <a:rPr lang="zh-CN" altLang="en-US" b="1" dirty="0"/>
                        <a:t>名称</a:t>
                      </a:r>
                      <a:endParaRPr lang="zh-CN" altLang="en-US" dirty="0"/>
                    </a:p>
                  </a:txBody>
                  <a:tcPr marL="19050" marR="19050" marT="19050" marB="19050" anchor="ctr"/>
                </a:tc>
                <a:tc>
                  <a:txBody>
                    <a:bodyPr/>
                    <a:lstStyle/>
                    <a:p>
                      <a:pPr algn="ctr"/>
                      <a:r>
                        <a:rPr lang="zh-CN" altLang="en-US" b="1" dirty="0"/>
                        <a:t>符号</a:t>
                      </a:r>
                      <a:endParaRPr lang="zh-CN" altLang="en-US" dirty="0"/>
                    </a:p>
                  </a:txBody>
                  <a:tcPr marL="19050" marR="19050" marT="19050" marB="19050" anchor="ctr"/>
                </a:tc>
                <a:tc>
                  <a:txBody>
                    <a:bodyPr/>
                    <a:lstStyle/>
                    <a:p>
                      <a:pPr algn="ctr"/>
                      <a:r>
                        <a:rPr lang="zh-CN" altLang="en-US" b="1" dirty="0"/>
                        <a:t>用法说明</a:t>
                      </a:r>
                      <a:endParaRPr lang="zh-CN" altLang="en-US" dirty="0"/>
                    </a:p>
                  </a:txBody>
                  <a:tcPr marL="19050" marR="19050" marT="19050" marB="19050" anchor="ctr"/>
                </a:tc>
                <a:tc>
                  <a:txBody>
                    <a:bodyPr/>
                    <a:lstStyle/>
                    <a:p>
                      <a:pPr algn="ctr"/>
                      <a:r>
                        <a:rPr lang="zh-CN" altLang="en-US" b="1" dirty="0"/>
                        <a:t>举例</a:t>
                      </a:r>
                      <a:endParaRPr lang="zh-CN" altLang="en-US" dirty="0"/>
                    </a:p>
                  </a:txBody>
                  <a:tcPr marL="19050" marR="19050" marT="19050" marB="19050" anchor="ctr"/>
                </a:tc>
              </a:tr>
              <a:tr h="900343">
                <a:tc rowSpan="2">
                  <a:txBody>
                    <a:bodyPr/>
                    <a:lstStyle/>
                    <a:p>
                      <a:pPr algn="ctr"/>
                      <a:r>
                        <a:rPr lang="zh-CN" altLang="en-US"/>
                        <a:t>句号①</a:t>
                      </a:r>
                    </a:p>
                  </a:txBody>
                  <a:tcPr marL="19050" marR="19050" marT="19050" marB="19050" anchor="ctr"/>
                </a:tc>
                <a:tc rowSpan="2">
                  <a:txBody>
                    <a:bodyPr/>
                    <a:lstStyle/>
                    <a:p>
                      <a:pPr algn="ctr"/>
                      <a:r>
                        <a:rPr lang="zh-CN" altLang="en-US"/>
                        <a:t>。</a:t>
                      </a:r>
                    </a:p>
                  </a:txBody>
                  <a:tcPr marL="19050" marR="19050" marT="19050" marB="19050" anchor="ctr"/>
                </a:tc>
                <a:tc>
                  <a:txBody>
                    <a:bodyPr/>
                    <a:lstStyle/>
                    <a:p>
                      <a:pPr algn="ctr"/>
                      <a:r>
                        <a:rPr lang="en-US" altLang="zh-CN"/>
                        <a:t>1</a:t>
                      </a:r>
                      <a:r>
                        <a:rPr lang="zh-CN" altLang="en-US"/>
                        <a:t>．用于陈述句的末尾。</a:t>
                      </a:r>
                    </a:p>
                  </a:txBody>
                  <a:tcPr marL="19050" marR="19050" marT="19050" marB="19050"/>
                </a:tc>
                <a:tc>
                  <a:txBody>
                    <a:bodyPr/>
                    <a:lstStyle/>
                    <a:p>
                      <a:pPr algn="ctr"/>
                      <a:r>
                        <a:rPr lang="zh-CN" altLang="en-US"/>
                        <a:t>北京是中华人民共和国的首都。</a:t>
                      </a:r>
                    </a:p>
                  </a:txBody>
                  <a:tcPr marL="19050" marR="19050" marT="19050" marB="19050" anchor="ctr"/>
                </a:tc>
              </a:tr>
              <a:tr h="569048">
                <a:tc vMerge="1">
                  <a:txBody>
                    <a:bodyPr/>
                    <a:lstStyle/>
                    <a:p>
                      <a:endParaRPr lang="zh-CN" altLang="en-US"/>
                    </a:p>
                  </a:txBody>
                  <a:tcPr/>
                </a:tc>
                <a:tc vMerge="1">
                  <a:txBody>
                    <a:bodyPr/>
                    <a:lstStyle/>
                    <a:p>
                      <a:endParaRPr lang="zh-CN" altLang="en-US"/>
                    </a:p>
                  </a:txBody>
                  <a:tcPr/>
                </a:tc>
                <a:tc>
                  <a:txBody>
                    <a:bodyPr/>
                    <a:lstStyle/>
                    <a:p>
                      <a:pPr algn="ctr"/>
                      <a:r>
                        <a:rPr lang="en-US" altLang="zh-CN"/>
                        <a:t>2</a:t>
                      </a:r>
                      <a:r>
                        <a:rPr lang="zh-CN" altLang="en-US"/>
                        <a:t>．用于语气舒缓的祈使句末尾。</a:t>
                      </a:r>
                    </a:p>
                  </a:txBody>
                  <a:tcPr marL="19050" marR="19050" marT="19050" marB="19050"/>
                </a:tc>
                <a:tc>
                  <a:txBody>
                    <a:bodyPr/>
                    <a:lstStyle/>
                    <a:p>
                      <a:pPr algn="ctr"/>
                      <a:r>
                        <a:rPr lang="zh-CN" altLang="en-US"/>
                        <a:t>请您稍等一下。</a:t>
                      </a:r>
                    </a:p>
                  </a:txBody>
                  <a:tcPr marL="19050" marR="19050" marT="19050" marB="19050" anchor="ctr"/>
                </a:tc>
              </a:tr>
              <a:tr h="569048">
                <a:tc rowSpan="2">
                  <a:txBody>
                    <a:bodyPr/>
                    <a:lstStyle/>
                    <a:p>
                      <a:pPr algn="ctr"/>
                      <a:r>
                        <a:rPr lang="zh-CN" altLang="en-US"/>
                        <a:t>问号</a:t>
                      </a:r>
                    </a:p>
                  </a:txBody>
                  <a:tcPr marL="19050" marR="19050" marT="19050" marB="19050" anchor="ctr"/>
                </a:tc>
                <a:tc rowSpan="2">
                  <a:txBody>
                    <a:bodyPr/>
                    <a:lstStyle/>
                    <a:p>
                      <a:pPr algn="ctr"/>
                      <a:r>
                        <a:rPr lang="zh-CN" altLang="en-US"/>
                        <a:t>？</a:t>
                      </a:r>
                    </a:p>
                  </a:txBody>
                  <a:tcPr marL="19050" marR="19050" marT="19050" marB="19050" anchor="ctr"/>
                </a:tc>
                <a:tc>
                  <a:txBody>
                    <a:bodyPr/>
                    <a:lstStyle/>
                    <a:p>
                      <a:pPr algn="ctr"/>
                      <a:r>
                        <a:rPr lang="en-US" altLang="zh-CN"/>
                        <a:t>1</a:t>
                      </a:r>
                      <a:r>
                        <a:rPr lang="zh-CN" altLang="en-US"/>
                        <a:t>．用于疑问句的末尾。</a:t>
                      </a:r>
                    </a:p>
                  </a:txBody>
                  <a:tcPr marL="19050" marR="19050" marT="19050" marB="19050"/>
                </a:tc>
                <a:tc>
                  <a:txBody>
                    <a:bodyPr/>
                    <a:lstStyle/>
                    <a:p>
                      <a:pPr algn="ctr"/>
                      <a:r>
                        <a:rPr lang="zh-CN" altLang="en-US"/>
                        <a:t>他叫什么名字？</a:t>
                      </a:r>
                    </a:p>
                  </a:txBody>
                  <a:tcPr marL="19050" marR="19050" marT="19050" marB="19050" anchor="ctr"/>
                </a:tc>
              </a:tr>
              <a:tr h="569048">
                <a:tc vMerge="1">
                  <a:txBody>
                    <a:bodyPr/>
                    <a:lstStyle/>
                    <a:p>
                      <a:endParaRPr lang="zh-CN" altLang="en-US"/>
                    </a:p>
                  </a:txBody>
                  <a:tcPr/>
                </a:tc>
                <a:tc vMerge="1">
                  <a:txBody>
                    <a:bodyPr/>
                    <a:lstStyle/>
                    <a:p>
                      <a:endParaRPr lang="zh-CN" altLang="en-US"/>
                    </a:p>
                  </a:txBody>
                  <a:tcPr/>
                </a:tc>
                <a:tc>
                  <a:txBody>
                    <a:bodyPr/>
                    <a:lstStyle/>
                    <a:p>
                      <a:pPr algn="ctr"/>
                      <a:r>
                        <a:rPr lang="en-US" altLang="zh-CN"/>
                        <a:t>2</a:t>
                      </a:r>
                      <a:r>
                        <a:rPr lang="zh-CN" altLang="en-US"/>
                        <a:t>．用于反问句的末尾。</a:t>
                      </a:r>
                    </a:p>
                  </a:txBody>
                  <a:tcPr marL="19050" marR="19050" marT="19050" marB="19050"/>
                </a:tc>
                <a:tc>
                  <a:txBody>
                    <a:bodyPr/>
                    <a:lstStyle/>
                    <a:p>
                      <a:pPr algn="ctr"/>
                      <a:r>
                        <a:rPr lang="zh-CN" altLang="en-US"/>
                        <a:t>难道你不了解我吗？</a:t>
                      </a:r>
                    </a:p>
                  </a:txBody>
                  <a:tcPr marL="19050" marR="19050" marT="19050" marB="19050" anchor="ctr"/>
                </a:tc>
              </a:tr>
              <a:tr h="900343">
                <a:tc rowSpan="3">
                  <a:txBody>
                    <a:bodyPr/>
                    <a:lstStyle/>
                    <a:p>
                      <a:pPr algn="ctr"/>
                      <a:r>
                        <a:rPr lang="zh-CN" altLang="en-US"/>
                        <a:t>叹号</a:t>
                      </a:r>
                    </a:p>
                  </a:txBody>
                  <a:tcPr marL="19050" marR="19050" marT="19050" marB="19050" anchor="ctr"/>
                </a:tc>
                <a:tc rowSpan="3">
                  <a:txBody>
                    <a:bodyPr/>
                    <a:lstStyle/>
                    <a:p>
                      <a:pPr algn="ctr"/>
                      <a:r>
                        <a:rPr lang="zh-CN" altLang="en-US"/>
                        <a:t>！</a:t>
                      </a:r>
                    </a:p>
                  </a:txBody>
                  <a:tcPr marL="19050" marR="19050" marT="19050" marB="19050" anchor="ctr"/>
                </a:tc>
                <a:tc>
                  <a:txBody>
                    <a:bodyPr/>
                    <a:lstStyle/>
                    <a:p>
                      <a:pPr algn="ctr"/>
                      <a:r>
                        <a:rPr lang="en-US" altLang="zh-CN"/>
                        <a:t>1</a:t>
                      </a:r>
                      <a:r>
                        <a:rPr lang="zh-CN" altLang="en-US"/>
                        <a:t>．用于感叹句的末尾。</a:t>
                      </a:r>
                    </a:p>
                  </a:txBody>
                  <a:tcPr marL="19050" marR="19050" marT="19050" marB="19050"/>
                </a:tc>
                <a:tc>
                  <a:txBody>
                    <a:bodyPr/>
                    <a:lstStyle/>
                    <a:p>
                      <a:pPr algn="ctr"/>
                      <a:r>
                        <a:rPr lang="zh-CN" altLang="en-US"/>
                        <a:t>为祖国的繁荣昌盛而奋斗！</a:t>
                      </a:r>
                    </a:p>
                  </a:txBody>
                  <a:tcPr marL="19050" marR="19050" marT="19050" marB="19050" anchor="ctr"/>
                </a:tc>
              </a:tr>
              <a:tr h="569048">
                <a:tc vMerge="1">
                  <a:txBody>
                    <a:bodyPr/>
                    <a:lstStyle/>
                    <a:p>
                      <a:endParaRPr lang="zh-CN" altLang="en-US"/>
                    </a:p>
                  </a:txBody>
                  <a:tcPr/>
                </a:tc>
                <a:tc vMerge="1">
                  <a:txBody>
                    <a:bodyPr/>
                    <a:lstStyle/>
                    <a:p>
                      <a:endParaRPr lang="zh-CN" altLang="en-US"/>
                    </a:p>
                  </a:txBody>
                  <a:tcPr/>
                </a:tc>
                <a:tc>
                  <a:txBody>
                    <a:bodyPr/>
                    <a:lstStyle/>
                    <a:p>
                      <a:pPr algn="ctr"/>
                      <a:r>
                        <a:rPr lang="en-US" altLang="zh-CN"/>
                        <a:t>2</a:t>
                      </a:r>
                      <a:r>
                        <a:rPr lang="zh-CN" altLang="en-US"/>
                        <a:t>．用于语气强烈的祈使句末尾。</a:t>
                      </a:r>
                    </a:p>
                  </a:txBody>
                  <a:tcPr marL="19050" marR="19050" marT="19050" marB="19050"/>
                </a:tc>
                <a:tc>
                  <a:txBody>
                    <a:bodyPr/>
                    <a:lstStyle/>
                    <a:p>
                      <a:pPr algn="ctr"/>
                      <a:r>
                        <a:rPr lang="zh-CN" altLang="en-US"/>
                        <a:t>停止射击！</a:t>
                      </a:r>
                    </a:p>
                  </a:txBody>
                  <a:tcPr marL="19050" marR="19050" marT="19050" marB="19050" anchor="ctr"/>
                </a:tc>
              </a:tr>
              <a:tr h="569048">
                <a:tc vMerge="1">
                  <a:txBody>
                    <a:bodyPr/>
                    <a:lstStyle/>
                    <a:p>
                      <a:endParaRPr lang="zh-CN" altLang="en-US"/>
                    </a:p>
                  </a:txBody>
                  <a:tcPr/>
                </a:tc>
                <a:tc vMerge="1">
                  <a:txBody>
                    <a:bodyPr/>
                    <a:lstStyle/>
                    <a:p>
                      <a:endParaRPr lang="zh-CN" altLang="en-US"/>
                    </a:p>
                  </a:txBody>
                  <a:tcPr/>
                </a:tc>
                <a:tc>
                  <a:txBody>
                    <a:bodyPr/>
                    <a:lstStyle/>
                    <a:p>
                      <a:pPr algn="ctr"/>
                      <a:r>
                        <a:rPr lang="en-US" altLang="zh-CN"/>
                        <a:t>3</a:t>
                      </a:r>
                      <a:r>
                        <a:rPr lang="zh-CN" altLang="en-US"/>
                        <a:t>．用于语气强烈的反问句末尾。</a:t>
                      </a:r>
                    </a:p>
                  </a:txBody>
                  <a:tcPr marL="19050" marR="19050" marT="19050" marB="19050"/>
                </a:tc>
                <a:tc>
                  <a:txBody>
                    <a:bodyPr/>
                    <a:lstStyle/>
                    <a:p>
                      <a:pPr algn="ctr"/>
                      <a:r>
                        <a:rPr lang="zh-CN" altLang="en-US" dirty="0"/>
                        <a:t>我哪里比得上他呀！</a:t>
                      </a:r>
                    </a:p>
                  </a:txBody>
                  <a:tcPr marL="19050" marR="19050" marT="19050" marB="19050" anchor="ct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二、用法</a:t>
            </a:r>
            <a:r>
              <a:rPr lang="zh-CN" altLang="en-US" b="1" dirty="0" smtClean="0"/>
              <a:t>简表</a:t>
            </a:r>
            <a:endParaRPr lang="zh-CN" altLang="en-US" dirty="0"/>
          </a:p>
        </p:txBody>
      </p:sp>
      <p:graphicFrame>
        <p:nvGraphicFramePr>
          <p:cNvPr id="5" name="内容占位符 4"/>
          <p:cNvGraphicFramePr>
            <a:graphicFrameLocks noGrp="1"/>
          </p:cNvGraphicFramePr>
          <p:nvPr>
            <p:ph idx="1"/>
          </p:nvPr>
        </p:nvGraphicFramePr>
        <p:xfrm>
          <a:off x="142843" y="1357298"/>
          <a:ext cx="8858313" cy="5300980"/>
        </p:xfrm>
        <a:graphic>
          <a:graphicData uri="http://schemas.openxmlformats.org/drawingml/2006/table">
            <a:tbl>
              <a:tblPr firstRow="1" bandRow="1">
                <a:tableStyleId>{5C22544A-7EE6-4342-B048-85BDC9FD1C3A}</a:tableStyleId>
              </a:tblPr>
              <a:tblGrid>
                <a:gridCol w="587617"/>
                <a:gridCol w="587617"/>
                <a:gridCol w="3599160"/>
                <a:gridCol w="4083919"/>
              </a:tblGrid>
              <a:tr h="370840">
                <a:tc>
                  <a:txBody>
                    <a:bodyPr/>
                    <a:lstStyle/>
                    <a:p>
                      <a:pPr algn="ctr"/>
                      <a:r>
                        <a:rPr lang="zh-CN" altLang="en-US" b="1" dirty="0"/>
                        <a:t>名称</a:t>
                      </a:r>
                      <a:endParaRPr lang="zh-CN" altLang="en-US" dirty="0"/>
                    </a:p>
                  </a:txBody>
                  <a:tcPr marL="19050" marR="19050" marT="19050" marB="19050" anchor="ctr"/>
                </a:tc>
                <a:tc>
                  <a:txBody>
                    <a:bodyPr/>
                    <a:lstStyle/>
                    <a:p>
                      <a:pPr algn="ctr"/>
                      <a:r>
                        <a:rPr lang="zh-CN" altLang="en-US" b="1" dirty="0"/>
                        <a:t>符号</a:t>
                      </a:r>
                      <a:endParaRPr lang="zh-CN" altLang="en-US" dirty="0"/>
                    </a:p>
                  </a:txBody>
                  <a:tcPr marL="19050" marR="19050" marT="19050" marB="19050" anchor="ctr"/>
                </a:tc>
                <a:tc>
                  <a:txBody>
                    <a:bodyPr/>
                    <a:lstStyle/>
                    <a:p>
                      <a:pPr algn="ctr"/>
                      <a:r>
                        <a:rPr lang="zh-CN" altLang="en-US" b="1" dirty="0"/>
                        <a:t>用法说明</a:t>
                      </a:r>
                      <a:endParaRPr lang="zh-CN" altLang="en-US" dirty="0"/>
                    </a:p>
                  </a:txBody>
                  <a:tcPr marL="19050" marR="19050" marT="19050" marB="19050" anchor="ctr"/>
                </a:tc>
                <a:tc>
                  <a:txBody>
                    <a:bodyPr/>
                    <a:lstStyle/>
                    <a:p>
                      <a:pPr algn="ctr"/>
                      <a:r>
                        <a:rPr lang="zh-CN" altLang="en-US" b="1" dirty="0"/>
                        <a:t>举例</a:t>
                      </a:r>
                      <a:endParaRPr lang="zh-CN" altLang="en-US" dirty="0"/>
                    </a:p>
                  </a:txBody>
                  <a:tcPr marL="19050" marR="19050" marT="19050" marB="19050" anchor="ctr"/>
                </a:tc>
              </a:tr>
              <a:tr h="370840">
                <a:tc rowSpan="4">
                  <a:txBody>
                    <a:bodyPr/>
                    <a:lstStyle/>
                    <a:p>
                      <a:pPr algn="ctr"/>
                      <a:r>
                        <a:rPr lang="zh-CN" altLang="en-US" dirty="0"/>
                        <a:t>逗号</a:t>
                      </a:r>
                    </a:p>
                  </a:txBody>
                  <a:tcPr marL="19050" marR="19050" marT="19050" marB="19050" anchor="ctr"/>
                </a:tc>
                <a:tc rowSpan="4">
                  <a:txBody>
                    <a:bodyPr/>
                    <a:lstStyle/>
                    <a:p>
                      <a:pPr algn="ctr"/>
                      <a:r>
                        <a:rPr lang="zh-CN" altLang="en-US"/>
                        <a:t>，</a:t>
                      </a:r>
                    </a:p>
                  </a:txBody>
                  <a:tcPr marL="19050" marR="19050" marT="19050" marB="19050" anchor="ctr"/>
                </a:tc>
                <a:tc>
                  <a:txBody>
                    <a:bodyPr/>
                    <a:lstStyle/>
                    <a:p>
                      <a:pPr algn="ctr"/>
                      <a:r>
                        <a:rPr lang="en-US" altLang="zh-CN"/>
                        <a:t>1</a:t>
                      </a:r>
                      <a:r>
                        <a:rPr lang="zh-CN" altLang="en-US"/>
                        <a:t>．句子内部主语与谓语之间如需停顿，用逗号。</a:t>
                      </a:r>
                    </a:p>
                  </a:txBody>
                  <a:tcPr marL="19050" marR="19050" marT="19050" marB="19050"/>
                </a:tc>
                <a:tc>
                  <a:txBody>
                    <a:bodyPr/>
                    <a:lstStyle/>
                    <a:p>
                      <a:pPr algn="ctr"/>
                      <a:r>
                        <a:rPr lang="zh-CN" altLang="en-US"/>
                        <a:t>我们看得见的星星，绝大多数是恒星。</a:t>
                      </a:r>
                    </a:p>
                  </a:txBody>
                  <a:tcPr marL="19050" marR="19050" marT="19050" marB="19050" anchor="ctr"/>
                </a:tc>
              </a:tr>
              <a:tr h="370840">
                <a:tc vMerge="1">
                  <a:txBody>
                    <a:bodyPr/>
                    <a:lstStyle/>
                    <a:p>
                      <a:endParaRPr lang="zh-CN" altLang="en-US"/>
                    </a:p>
                  </a:txBody>
                  <a:tcPr/>
                </a:tc>
                <a:tc vMerge="1">
                  <a:txBody>
                    <a:bodyPr/>
                    <a:lstStyle/>
                    <a:p>
                      <a:endParaRPr lang="zh-CN" altLang="en-US"/>
                    </a:p>
                  </a:txBody>
                  <a:tcPr/>
                </a:tc>
                <a:tc>
                  <a:txBody>
                    <a:bodyPr/>
                    <a:lstStyle/>
                    <a:p>
                      <a:pPr algn="ctr"/>
                      <a:r>
                        <a:rPr lang="en-US" altLang="zh-CN"/>
                        <a:t>2</a:t>
                      </a:r>
                      <a:r>
                        <a:rPr lang="zh-CN" altLang="en-US"/>
                        <a:t>．句子内部动词与宾语之间如需停顿，用逗号。</a:t>
                      </a:r>
                    </a:p>
                  </a:txBody>
                  <a:tcPr marL="19050" marR="19050" marT="19050" marB="19050"/>
                </a:tc>
                <a:tc>
                  <a:txBody>
                    <a:bodyPr/>
                    <a:lstStyle/>
                    <a:p>
                      <a:pPr algn="ctr"/>
                      <a:r>
                        <a:rPr lang="zh-CN" altLang="en-US"/>
                        <a:t>应该看到，科学需要一个人贡献出毕生的精力。</a:t>
                      </a:r>
                    </a:p>
                  </a:txBody>
                  <a:tcPr marL="19050" marR="19050" marT="19050" marB="19050" anchor="ctr"/>
                </a:tc>
              </a:tr>
              <a:tr h="370840">
                <a:tc vMerge="1">
                  <a:txBody>
                    <a:bodyPr/>
                    <a:lstStyle/>
                    <a:p>
                      <a:endParaRPr lang="zh-CN" altLang="en-US"/>
                    </a:p>
                  </a:txBody>
                  <a:tcPr/>
                </a:tc>
                <a:tc vMerge="1">
                  <a:txBody>
                    <a:bodyPr/>
                    <a:lstStyle/>
                    <a:p>
                      <a:endParaRPr lang="zh-CN" altLang="en-US"/>
                    </a:p>
                  </a:txBody>
                  <a:tcPr/>
                </a:tc>
                <a:tc>
                  <a:txBody>
                    <a:bodyPr/>
                    <a:lstStyle/>
                    <a:p>
                      <a:pPr algn="ctr"/>
                      <a:r>
                        <a:rPr lang="en-US" altLang="zh-CN"/>
                        <a:t>3</a:t>
                      </a:r>
                      <a:r>
                        <a:rPr lang="zh-CN" altLang="en-US"/>
                        <a:t>．句子内部状语后边如需停顿，用逗号。</a:t>
                      </a:r>
                    </a:p>
                  </a:txBody>
                  <a:tcPr marL="19050" marR="19050" marT="19050" marB="19050"/>
                </a:tc>
                <a:tc>
                  <a:txBody>
                    <a:bodyPr/>
                    <a:lstStyle/>
                    <a:p>
                      <a:pPr algn="ctr"/>
                      <a:r>
                        <a:rPr lang="zh-CN" altLang="en-US"/>
                        <a:t>对于这个城市，他并不陌生。</a:t>
                      </a:r>
                    </a:p>
                  </a:txBody>
                  <a:tcPr marL="19050" marR="19050" marT="19050" marB="19050" anchor="ctr"/>
                </a:tc>
              </a:tr>
              <a:tr h="370840">
                <a:tc vMerge="1">
                  <a:txBody>
                    <a:bodyPr/>
                    <a:lstStyle/>
                    <a:p>
                      <a:endParaRPr lang="zh-CN" altLang="en-US"/>
                    </a:p>
                  </a:txBody>
                  <a:tcPr/>
                </a:tc>
                <a:tc vMerge="1">
                  <a:txBody>
                    <a:bodyPr/>
                    <a:lstStyle/>
                    <a:p>
                      <a:endParaRPr lang="zh-CN" altLang="en-US"/>
                    </a:p>
                  </a:txBody>
                  <a:tcPr/>
                </a:tc>
                <a:tc>
                  <a:txBody>
                    <a:bodyPr/>
                    <a:lstStyle/>
                    <a:p>
                      <a:pPr algn="ctr"/>
                      <a:r>
                        <a:rPr lang="en-US" altLang="zh-CN" dirty="0"/>
                        <a:t>4</a:t>
                      </a:r>
                      <a:r>
                        <a:rPr lang="zh-CN" altLang="en-US" dirty="0"/>
                        <a:t>．复句内各分句之间的停顿，除了有时要用分号外，都要用逗号。</a:t>
                      </a:r>
                    </a:p>
                  </a:txBody>
                  <a:tcPr marL="19050" marR="19050" marT="19050" marB="19050"/>
                </a:tc>
                <a:tc>
                  <a:txBody>
                    <a:bodyPr/>
                    <a:lstStyle/>
                    <a:p>
                      <a:pPr algn="ctr"/>
                      <a:r>
                        <a:rPr lang="zh-CN" altLang="en-US"/>
                        <a:t>据说苏州园林有一百多处，我到过的不过十多处。</a:t>
                      </a:r>
                    </a:p>
                  </a:txBody>
                  <a:tcPr marL="19050" marR="19050" marT="19050" marB="19050" anchor="ctr"/>
                </a:tc>
              </a:tr>
              <a:tr h="370840">
                <a:tc>
                  <a:txBody>
                    <a:bodyPr/>
                    <a:lstStyle/>
                    <a:p>
                      <a:pPr algn="ctr"/>
                      <a:r>
                        <a:rPr lang="zh-CN" altLang="en-US"/>
                        <a:t>顿号</a:t>
                      </a:r>
                    </a:p>
                  </a:txBody>
                  <a:tcPr marL="19050" marR="19050" marT="19050" marB="19050" anchor="ctr"/>
                </a:tc>
                <a:tc>
                  <a:txBody>
                    <a:bodyPr/>
                    <a:lstStyle/>
                    <a:p>
                      <a:pPr algn="ctr"/>
                      <a:r>
                        <a:rPr lang="zh-CN" altLang="en-US"/>
                        <a:t>、</a:t>
                      </a:r>
                    </a:p>
                  </a:txBody>
                  <a:tcPr marL="19050" marR="19050" marT="19050" marB="19050" anchor="ctr"/>
                </a:tc>
                <a:tc>
                  <a:txBody>
                    <a:bodyPr/>
                    <a:lstStyle/>
                    <a:p>
                      <a:pPr algn="ctr"/>
                      <a:r>
                        <a:rPr lang="zh-CN" altLang="en-US"/>
                        <a:t>用于句子内部并列词语之间的停顿。</a:t>
                      </a:r>
                    </a:p>
                  </a:txBody>
                  <a:tcPr marL="19050" marR="19050" marT="19050" marB="19050"/>
                </a:tc>
                <a:tc>
                  <a:txBody>
                    <a:bodyPr/>
                    <a:lstStyle/>
                    <a:p>
                      <a:pPr algn="ctr"/>
                      <a:r>
                        <a:rPr lang="zh-CN" altLang="en-US"/>
                        <a:t>正方形是四边相等、四角均为直角的四边形。</a:t>
                      </a:r>
                    </a:p>
                  </a:txBody>
                  <a:tcPr marL="19050" marR="19050" marT="19050" marB="19050" anchor="ctr"/>
                </a:tc>
              </a:tr>
              <a:tr h="370840">
                <a:tc rowSpan="2">
                  <a:txBody>
                    <a:bodyPr/>
                    <a:lstStyle/>
                    <a:p>
                      <a:pPr algn="ctr"/>
                      <a:r>
                        <a:rPr lang="zh-CN" altLang="en-US"/>
                        <a:t>分号②</a:t>
                      </a:r>
                    </a:p>
                  </a:txBody>
                  <a:tcPr marL="19050" marR="19050" marT="19050" marB="19050" anchor="ctr"/>
                </a:tc>
                <a:tc rowSpan="2">
                  <a:txBody>
                    <a:bodyPr/>
                    <a:lstStyle/>
                    <a:p>
                      <a:pPr algn="ctr"/>
                      <a:r>
                        <a:rPr lang="zh-CN" altLang="en-US"/>
                        <a:t>；</a:t>
                      </a:r>
                    </a:p>
                  </a:txBody>
                  <a:tcPr marL="19050" marR="19050" marT="19050" marB="19050" anchor="ctr"/>
                </a:tc>
                <a:tc>
                  <a:txBody>
                    <a:bodyPr/>
                    <a:lstStyle/>
                    <a:p>
                      <a:pPr algn="ctr"/>
                      <a:r>
                        <a:rPr lang="en-US" altLang="zh-CN"/>
                        <a:t>1</a:t>
                      </a:r>
                      <a:r>
                        <a:rPr lang="zh-CN" altLang="en-US"/>
                        <a:t>．用于复句内部并列分句之间的停顿。</a:t>
                      </a:r>
                    </a:p>
                  </a:txBody>
                  <a:tcPr marL="19050" marR="19050" marT="19050" marB="19050"/>
                </a:tc>
                <a:tc>
                  <a:txBody>
                    <a:bodyPr/>
                    <a:lstStyle/>
                    <a:p>
                      <a:pPr algn="ctr"/>
                      <a:r>
                        <a:rPr lang="zh-CN" altLang="en-US"/>
                        <a:t>语言，人们用来抒情达意；文字，人们用来记言记事。</a:t>
                      </a:r>
                    </a:p>
                  </a:txBody>
                  <a:tcPr marL="19050" marR="19050" marT="19050" marB="19050" anchor="ctr"/>
                </a:tc>
              </a:tr>
              <a:tr h="370840">
                <a:tc vMerge="1">
                  <a:txBody>
                    <a:bodyPr/>
                    <a:lstStyle/>
                    <a:p>
                      <a:endParaRPr lang="zh-CN" altLang="en-US"/>
                    </a:p>
                  </a:txBody>
                  <a:tcPr/>
                </a:tc>
                <a:tc vMerge="1">
                  <a:txBody>
                    <a:bodyPr/>
                    <a:lstStyle/>
                    <a:p>
                      <a:endParaRPr lang="zh-CN" altLang="en-US"/>
                    </a:p>
                  </a:txBody>
                  <a:tcPr/>
                </a:tc>
                <a:tc>
                  <a:txBody>
                    <a:bodyPr/>
                    <a:lstStyle/>
                    <a:p>
                      <a:pPr algn="ctr"/>
                      <a:r>
                        <a:rPr lang="en-US" altLang="zh-CN"/>
                        <a:t>2</a:t>
                      </a:r>
                      <a:r>
                        <a:rPr lang="zh-CN" altLang="en-US"/>
                        <a:t>．用于分行列举的各项之间。</a:t>
                      </a:r>
                    </a:p>
                  </a:txBody>
                  <a:tcPr marL="19050" marR="19050" marT="19050" marB="19050"/>
                </a:tc>
                <a:tc>
                  <a:txBody>
                    <a:bodyPr/>
                    <a:lstStyle/>
                    <a:p>
                      <a:pPr algn="ctr"/>
                      <a:r>
                        <a:rPr lang="zh-CN" altLang="en-US" dirty="0"/>
                        <a:t>中华人民共和国行政区域划分如下：</a:t>
                      </a:r>
                    </a:p>
                    <a:p>
                      <a:pPr algn="ctr"/>
                      <a:r>
                        <a:rPr lang="zh-CN" altLang="en-US" dirty="0"/>
                        <a:t>（一）全国分为省、自治区、直辖市；</a:t>
                      </a:r>
                    </a:p>
                    <a:p>
                      <a:pPr algn="ctr"/>
                      <a:r>
                        <a:rPr lang="zh-CN" altLang="en-US" dirty="0"/>
                        <a:t>（二）省、自治区分为自治州、县、自治县、市；</a:t>
                      </a:r>
                    </a:p>
                    <a:p>
                      <a:pPr algn="ctr"/>
                      <a:r>
                        <a:rPr lang="zh-CN" altLang="en-US" dirty="0"/>
                        <a:t>（三）县、自治县分为乡、民族乡、镇。</a:t>
                      </a:r>
                    </a:p>
                  </a:txBody>
                  <a:tcPr marL="19050" marR="19050" marT="19050" marB="19050" anchor="ct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二、用法</a:t>
            </a:r>
            <a:r>
              <a:rPr lang="zh-CN" altLang="en-US" b="1" dirty="0" smtClean="0"/>
              <a:t>简表</a:t>
            </a:r>
            <a:endParaRPr lang="zh-CN" altLang="en-US" dirty="0"/>
          </a:p>
        </p:txBody>
      </p:sp>
      <p:graphicFrame>
        <p:nvGraphicFramePr>
          <p:cNvPr id="4" name="内容占位符 3"/>
          <p:cNvGraphicFramePr>
            <a:graphicFrameLocks noGrp="1"/>
          </p:cNvGraphicFramePr>
          <p:nvPr>
            <p:ph idx="1"/>
          </p:nvPr>
        </p:nvGraphicFramePr>
        <p:xfrm>
          <a:off x="142844" y="1500174"/>
          <a:ext cx="8786875" cy="5072097"/>
        </p:xfrm>
        <a:graphic>
          <a:graphicData uri="http://schemas.openxmlformats.org/drawingml/2006/table">
            <a:tbl>
              <a:tblPr firstRow="1" bandRow="1">
                <a:tableStyleId>{5C22544A-7EE6-4342-B048-85BDC9FD1C3A}</a:tableStyleId>
              </a:tblPr>
              <a:tblGrid>
                <a:gridCol w="642942"/>
                <a:gridCol w="829767"/>
                <a:gridCol w="3524914"/>
                <a:gridCol w="3789252"/>
              </a:tblGrid>
              <a:tr h="402241">
                <a:tc>
                  <a:txBody>
                    <a:bodyPr/>
                    <a:lstStyle/>
                    <a:p>
                      <a:pPr algn="ctr"/>
                      <a:r>
                        <a:rPr lang="zh-CN" altLang="en-US" b="1" dirty="0"/>
                        <a:t>名称</a:t>
                      </a:r>
                      <a:endParaRPr lang="zh-CN" altLang="en-US" dirty="0"/>
                    </a:p>
                  </a:txBody>
                  <a:tcPr marL="19050" marR="19050" marT="19050" marB="19050" anchor="ctr"/>
                </a:tc>
                <a:tc>
                  <a:txBody>
                    <a:bodyPr/>
                    <a:lstStyle/>
                    <a:p>
                      <a:pPr algn="ctr"/>
                      <a:r>
                        <a:rPr lang="zh-CN" altLang="en-US" b="1" dirty="0"/>
                        <a:t>符号</a:t>
                      </a:r>
                      <a:endParaRPr lang="zh-CN" altLang="en-US" dirty="0"/>
                    </a:p>
                  </a:txBody>
                  <a:tcPr marL="19050" marR="19050" marT="19050" marB="19050" anchor="ctr"/>
                </a:tc>
                <a:tc>
                  <a:txBody>
                    <a:bodyPr/>
                    <a:lstStyle/>
                    <a:p>
                      <a:pPr algn="ctr"/>
                      <a:r>
                        <a:rPr lang="zh-CN" altLang="en-US" b="1" dirty="0"/>
                        <a:t>用法说明</a:t>
                      </a:r>
                      <a:endParaRPr lang="zh-CN" altLang="en-US" dirty="0"/>
                    </a:p>
                  </a:txBody>
                  <a:tcPr marL="19050" marR="19050" marT="19050" marB="19050" anchor="ctr"/>
                </a:tc>
                <a:tc>
                  <a:txBody>
                    <a:bodyPr/>
                    <a:lstStyle/>
                    <a:p>
                      <a:pPr algn="ctr"/>
                      <a:r>
                        <a:rPr lang="zh-CN" altLang="en-US" b="1" dirty="0"/>
                        <a:t>举例</a:t>
                      </a:r>
                      <a:endParaRPr lang="zh-CN" altLang="en-US" dirty="0"/>
                    </a:p>
                  </a:txBody>
                  <a:tcPr marL="19050" marR="19050" marT="19050" marB="19050" anchor="ctr"/>
                </a:tc>
              </a:tr>
              <a:tr h="636423">
                <a:tc rowSpan="5">
                  <a:txBody>
                    <a:bodyPr/>
                    <a:lstStyle/>
                    <a:p>
                      <a:pPr algn="ctr"/>
                      <a:r>
                        <a:rPr lang="zh-CN" altLang="en-US" dirty="0"/>
                        <a:t>冒号</a:t>
                      </a:r>
                    </a:p>
                  </a:txBody>
                  <a:tcPr marL="19050" marR="19050" marT="19050" marB="19050" anchor="ctr"/>
                </a:tc>
                <a:tc rowSpan="5">
                  <a:txBody>
                    <a:bodyPr/>
                    <a:lstStyle/>
                    <a:p>
                      <a:pPr algn="ctr"/>
                      <a:r>
                        <a:rPr lang="zh-CN" altLang="en-US" dirty="0"/>
                        <a:t>：</a:t>
                      </a:r>
                    </a:p>
                  </a:txBody>
                  <a:tcPr marL="19050" marR="19050" marT="19050" marB="19050" anchor="ctr"/>
                </a:tc>
                <a:tc>
                  <a:txBody>
                    <a:bodyPr/>
                    <a:lstStyle/>
                    <a:p>
                      <a:pPr algn="ctr"/>
                      <a:r>
                        <a:rPr lang="en-US" altLang="zh-CN"/>
                        <a:t>1</a:t>
                      </a:r>
                      <a:r>
                        <a:rPr lang="zh-CN" altLang="en-US"/>
                        <a:t>．用于称呼语后边，表示提起下文。</a:t>
                      </a:r>
                    </a:p>
                  </a:txBody>
                  <a:tcPr marL="19050" marR="19050" marT="19050" marB="19050"/>
                </a:tc>
                <a:tc>
                  <a:txBody>
                    <a:bodyPr/>
                    <a:lstStyle/>
                    <a:p>
                      <a:pPr algn="ctr"/>
                      <a:r>
                        <a:rPr lang="zh-CN" altLang="en-US"/>
                        <a:t>同志们，朋友们：现在开会了</a:t>
                      </a:r>
                      <a:r>
                        <a:rPr lang="en-US" altLang="zh-CN"/>
                        <a:t>……</a:t>
                      </a:r>
                    </a:p>
                  </a:txBody>
                  <a:tcPr marL="19050" marR="19050" marT="19050" marB="19050" anchor="ctr"/>
                </a:tc>
              </a:tr>
              <a:tr h="933971">
                <a:tc vMerge="1">
                  <a:txBody>
                    <a:bodyPr/>
                    <a:lstStyle/>
                    <a:p>
                      <a:endParaRPr lang="zh-CN" altLang="en-US"/>
                    </a:p>
                  </a:txBody>
                  <a:tcPr/>
                </a:tc>
                <a:tc vMerge="1">
                  <a:txBody>
                    <a:bodyPr/>
                    <a:lstStyle/>
                    <a:p>
                      <a:endParaRPr lang="zh-CN" altLang="en-US"/>
                    </a:p>
                  </a:txBody>
                  <a:tcPr/>
                </a:tc>
                <a:tc>
                  <a:txBody>
                    <a:bodyPr/>
                    <a:lstStyle/>
                    <a:p>
                      <a:pPr algn="ctr"/>
                      <a:r>
                        <a:rPr lang="en-US" altLang="zh-CN"/>
                        <a:t>2</a:t>
                      </a:r>
                      <a:r>
                        <a:rPr lang="zh-CN" altLang="en-US"/>
                        <a:t>．用于“说、想、是、证明、宣布、指出、透露、例如、如下”等词语后边，提起下文。</a:t>
                      </a:r>
                    </a:p>
                  </a:txBody>
                  <a:tcPr marL="19050" marR="19050" marT="19050" marB="19050"/>
                </a:tc>
                <a:tc>
                  <a:txBody>
                    <a:bodyPr/>
                    <a:lstStyle/>
                    <a:p>
                      <a:pPr algn="ctr"/>
                      <a:r>
                        <a:rPr lang="zh-CN" altLang="en-US"/>
                        <a:t>他十分惊讶地说：“啊，原来是你！”</a:t>
                      </a:r>
                    </a:p>
                  </a:txBody>
                  <a:tcPr marL="19050" marR="19050" marT="19050" marB="19050" anchor="ctr"/>
                </a:tc>
              </a:tr>
              <a:tr h="636423">
                <a:tc vMerge="1">
                  <a:txBody>
                    <a:bodyPr/>
                    <a:lstStyle/>
                    <a:p>
                      <a:endParaRPr lang="zh-CN" altLang="en-US"/>
                    </a:p>
                  </a:txBody>
                  <a:tcPr/>
                </a:tc>
                <a:tc vMerge="1">
                  <a:txBody>
                    <a:bodyPr/>
                    <a:lstStyle/>
                    <a:p>
                      <a:endParaRPr lang="zh-CN" altLang="en-US"/>
                    </a:p>
                  </a:txBody>
                  <a:tcPr/>
                </a:tc>
                <a:tc>
                  <a:txBody>
                    <a:bodyPr/>
                    <a:lstStyle/>
                    <a:p>
                      <a:pPr algn="ctr"/>
                      <a:r>
                        <a:rPr lang="en-US" altLang="zh-CN"/>
                        <a:t>3</a:t>
                      </a:r>
                      <a:r>
                        <a:rPr lang="zh-CN" altLang="en-US"/>
                        <a:t>．用于总说性话语的后边，表示引起下文的分说。</a:t>
                      </a:r>
                    </a:p>
                  </a:txBody>
                  <a:tcPr marL="19050" marR="19050" marT="19050" marB="19050"/>
                </a:tc>
                <a:tc>
                  <a:txBody>
                    <a:bodyPr/>
                    <a:lstStyle/>
                    <a:p>
                      <a:pPr algn="ctr"/>
                      <a:r>
                        <a:rPr lang="zh-CN" altLang="en-US"/>
                        <a:t>北京紫禁城有四座城门：武门、神武门、东华门、西华门。</a:t>
                      </a:r>
                    </a:p>
                  </a:txBody>
                  <a:tcPr marL="19050" marR="19050" marT="19050" marB="19050" anchor="ctr"/>
                </a:tc>
              </a:tr>
              <a:tr h="1529068">
                <a:tc vMerge="1">
                  <a:txBody>
                    <a:bodyPr/>
                    <a:lstStyle/>
                    <a:p>
                      <a:endParaRPr lang="zh-CN" altLang="en-US"/>
                    </a:p>
                  </a:txBody>
                  <a:tcPr/>
                </a:tc>
                <a:tc vMerge="1">
                  <a:txBody>
                    <a:bodyPr/>
                    <a:lstStyle/>
                    <a:p>
                      <a:endParaRPr lang="zh-CN" altLang="en-US"/>
                    </a:p>
                  </a:txBody>
                  <a:tcPr/>
                </a:tc>
                <a:tc>
                  <a:txBody>
                    <a:bodyPr/>
                    <a:lstStyle/>
                    <a:p>
                      <a:pPr algn="ctr"/>
                      <a:r>
                        <a:rPr lang="en-US" altLang="zh-CN"/>
                        <a:t>4</a:t>
                      </a:r>
                      <a:r>
                        <a:rPr lang="zh-CN" altLang="en-US"/>
                        <a:t>．用于需要解释的词语后边，表示引出解释或说明。</a:t>
                      </a:r>
                    </a:p>
                  </a:txBody>
                  <a:tcPr marL="19050" marR="19050" marT="19050" marB="19050"/>
                </a:tc>
                <a:tc>
                  <a:txBody>
                    <a:bodyPr/>
                    <a:lstStyle/>
                    <a:p>
                      <a:pPr algn="ctr"/>
                      <a:r>
                        <a:rPr lang="zh-CN" altLang="en-US"/>
                        <a:t>外文图书展销会</a:t>
                      </a:r>
                    </a:p>
                    <a:p>
                      <a:pPr algn="ctr"/>
                      <a:r>
                        <a:rPr lang="zh-CN" altLang="en-US"/>
                        <a:t>日期：</a:t>
                      </a:r>
                      <a:r>
                        <a:rPr lang="en-US" altLang="zh-CN"/>
                        <a:t>10</a:t>
                      </a:r>
                      <a:r>
                        <a:rPr lang="zh-CN" altLang="en-US"/>
                        <a:t>月</a:t>
                      </a:r>
                      <a:r>
                        <a:rPr lang="en-US" altLang="zh-CN"/>
                        <a:t>20</a:t>
                      </a:r>
                      <a:r>
                        <a:rPr lang="zh-CN" altLang="en-US"/>
                        <a:t>日至于</a:t>
                      </a:r>
                      <a:r>
                        <a:rPr lang="en-US" altLang="zh-CN"/>
                        <a:t>11</a:t>
                      </a:r>
                      <a:r>
                        <a:rPr lang="zh-CN" altLang="en-US"/>
                        <a:t>月</a:t>
                      </a:r>
                      <a:r>
                        <a:rPr lang="en-US" altLang="zh-CN"/>
                        <a:t>10</a:t>
                      </a:r>
                      <a:r>
                        <a:rPr lang="zh-CN" altLang="en-US"/>
                        <a:t>日</a:t>
                      </a:r>
                    </a:p>
                    <a:p>
                      <a:pPr algn="ctr"/>
                      <a:r>
                        <a:rPr lang="zh-CN" altLang="en-US"/>
                        <a:t>时间：上午</a:t>
                      </a:r>
                      <a:r>
                        <a:rPr lang="en-US" altLang="zh-CN"/>
                        <a:t>8</a:t>
                      </a:r>
                      <a:r>
                        <a:rPr lang="zh-CN" altLang="en-US"/>
                        <a:t>时至下午</a:t>
                      </a:r>
                      <a:r>
                        <a:rPr lang="en-US" altLang="zh-CN"/>
                        <a:t>4</a:t>
                      </a:r>
                      <a:r>
                        <a:rPr lang="zh-CN" altLang="en-US"/>
                        <a:t>时</a:t>
                      </a:r>
                    </a:p>
                    <a:p>
                      <a:pPr algn="ctr"/>
                      <a:r>
                        <a:rPr lang="zh-CN" altLang="en-US"/>
                        <a:t>地点：北京朝阳区工体东路</a:t>
                      </a:r>
                      <a:r>
                        <a:rPr lang="en-US" altLang="zh-CN"/>
                        <a:t>16</a:t>
                      </a:r>
                      <a:r>
                        <a:rPr lang="zh-CN" altLang="en-US"/>
                        <a:t>号</a:t>
                      </a:r>
                    </a:p>
                    <a:p>
                      <a:pPr algn="ctr"/>
                      <a:r>
                        <a:rPr lang="zh-CN" altLang="en-US"/>
                        <a:t>主办单位：中国图书进出口总公司</a:t>
                      </a:r>
                    </a:p>
                  </a:txBody>
                  <a:tcPr marL="19050" marR="19050" marT="19050" marB="19050" anchor="ctr"/>
                </a:tc>
              </a:tr>
              <a:tr h="933971">
                <a:tc vMerge="1">
                  <a:txBody>
                    <a:bodyPr/>
                    <a:lstStyle/>
                    <a:p>
                      <a:endParaRPr lang="zh-CN" altLang="en-US"/>
                    </a:p>
                  </a:txBody>
                  <a:tcPr/>
                </a:tc>
                <a:tc vMerge="1">
                  <a:txBody>
                    <a:bodyPr/>
                    <a:lstStyle/>
                    <a:p>
                      <a:endParaRPr lang="zh-CN" altLang="en-US"/>
                    </a:p>
                  </a:txBody>
                  <a:tcPr/>
                </a:tc>
                <a:tc>
                  <a:txBody>
                    <a:bodyPr/>
                    <a:lstStyle/>
                    <a:p>
                      <a:pPr algn="ctr"/>
                      <a:r>
                        <a:rPr lang="en-US" altLang="zh-CN"/>
                        <a:t>5</a:t>
                      </a:r>
                      <a:r>
                        <a:rPr lang="zh-CN" altLang="en-US"/>
                        <a:t>．用于总括性话语的前边，以总结上文。</a:t>
                      </a:r>
                    </a:p>
                  </a:txBody>
                  <a:tcPr marL="19050" marR="19050" marT="19050" marB="19050"/>
                </a:tc>
                <a:tc>
                  <a:txBody>
                    <a:bodyPr/>
                    <a:lstStyle/>
                    <a:p>
                      <a:pPr algn="ctr"/>
                      <a:r>
                        <a:rPr lang="zh-CN" altLang="en-US" dirty="0"/>
                        <a:t>张华考上了北京大学；李萍进了中等技术学校；我在百货公司当售货员：我们都有光明的前途。</a:t>
                      </a:r>
                    </a:p>
                  </a:txBody>
                  <a:tcPr marL="19050" marR="19050" marT="19050" marB="19050" anchor="ct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二、用法简表</a:t>
            </a:r>
            <a:endParaRPr lang="zh-CN" altLang="en-US" dirty="0"/>
          </a:p>
        </p:txBody>
      </p:sp>
      <p:graphicFrame>
        <p:nvGraphicFramePr>
          <p:cNvPr id="4" name="内容占位符 3"/>
          <p:cNvGraphicFramePr>
            <a:graphicFrameLocks noGrp="1"/>
          </p:cNvGraphicFramePr>
          <p:nvPr>
            <p:ph idx="1"/>
          </p:nvPr>
        </p:nvGraphicFramePr>
        <p:xfrm>
          <a:off x="142843" y="1600200"/>
          <a:ext cx="8858313" cy="4972073"/>
        </p:xfrm>
        <a:graphic>
          <a:graphicData uri="http://schemas.openxmlformats.org/drawingml/2006/table">
            <a:tbl>
              <a:tblPr firstRow="1" bandRow="1">
                <a:tableStyleId>{5C22544A-7EE6-4342-B048-85BDC9FD1C3A}</a:tableStyleId>
              </a:tblPr>
              <a:tblGrid>
                <a:gridCol w="773316"/>
                <a:gridCol w="632739"/>
                <a:gridCol w="3515216"/>
                <a:gridCol w="3937042"/>
              </a:tblGrid>
              <a:tr h="413396">
                <a:tc>
                  <a:txBody>
                    <a:bodyPr/>
                    <a:lstStyle/>
                    <a:p>
                      <a:pPr algn="ctr"/>
                      <a:r>
                        <a:rPr lang="zh-CN" altLang="en-US" b="1" dirty="0"/>
                        <a:t>名称</a:t>
                      </a:r>
                      <a:endParaRPr lang="zh-CN" altLang="en-US" dirty="0"/>
                    </a:p>
                  </a:txBody>
                  <a:tcPr marL="19050" marR="19050" marT="19050" marB="19050" anchor="ctr"/>
                </a:tc>
                <a:tc>
                  <a:txBody>
                    <a:bodyPr/>
                    <a:lstStyle/>
                    <a:p>
                      <a:pPr algn="ctr"/>
                      <a:r>
                        <a:rPr lang="zh-CN" altLang="en-US" b="1" dirty="0"/>
                        <a:t>符号</a:t>
                      </a:r>
                      <a:endParaRPr lang="zh-CN" altLang="en-US" dirty="0"/>
                    </a:p>
                  </a:txBody>
                  <a:tcPr marL="19050" marR="19050" marT="19050" marB="19050" anchor="ctr"/>
                </a:tc>
                <a:tc>
                  <a:txBody>
                    <a:bodyPr/>
                    <a:lstStyle/>
                    <a:p>
                      <a:pPr algn="ctr"/>
                      <a:r>
                        <a:rPr lang="zh-CN" altLang="en-US" b="1" dirty="0"/>
                        <a:t>用法说明</a:t>
                      </a:r>
                      <a:endParaRPr lang="zh-CN" altLang="en-US" dirty="0"/>
                    </a:p>
                  </a:txBody>
                  <a:tcPr marL="19050" marR="19050" marT="19050" marB="19050" anchor="ctr"/>
                </a:tc>
                <a:tc>
                  <a:txBody>
                    <a:bodyPr/>
                    <a:lstStyle/>
                    <a:p>
                      <a:pPr algn="ctr"/>
                      <a:r>
                        <a:rPr lang="zh-CN" altLang="en-US" b="1" dirty="0"/>
                        <a:t>举例</a:t>
                      </a:r>
                      <a:endParaRPr lang="zh-CN" altLang="en-US" dirty="0"/>
                    </a:p>
                  </a:txBody>
                  <a:tcPr marL="19050" marR="19050" marT="19050" marB="19050" anchor="ctr"/>
                </a:tc>
              </a:tr>
              <a:tr h="654071">
                <a:tc rowSpan="4">
                  <a:txBody>
                    <a:bodyPr/>
                    <a:lstStyle/>
                    <a:p>
                      <a:pPr algn="ctr"/>
                      <a:r>
                        <a:rPr lang="zh-CN" altLang="en-US" dirty="0" smtClean="0"/>
                        <a:t>引号</a:t>
                      </a:r>
                      <a:r>
                        <a:rPr lang="zh-CN" altLang="en-US" dirty="0"/>
                        <a:t>③</a:t>
                      </a:r>
                    </a:p>
                  </a:txBody>
                  <a:tcPr marL="19050" marR="19050" marT="19050" marB="19050" anchor="ctr"/>
                </a:tc>
                <a:tc rowSpan="4">
                  <a:txBody>
                    <a:bodyPr/>
                    <a:lstStyle/>
                    <a:p>
                      <a:pPr algn="ctr"/>
                      <a:r>
                        <a:rPr lang="zh-CN" altLang="en-US"/>
                        <a:t>“ ”</a:t>
                      </a:r>
                    </a:p>
                    <a:p>
                      <a:pPr algn="ctr"/>
                      <a:r>
                        <a:rPr lang="zh-CN" altLang="en-US"/>
                        <a:t>‘ ’</a:t>
                      </a:r>
                    </a:p>
                  </a:txBody>
                  <a:tcPr marL="19050" marR="19050" marT="19050" marB="19050" anchor="ctr"/>
                </a:tc>
                <a:tc>
                  <a:txBody>
                    <a:bodyPr/>
                    <a:lstStyle/>
                    <a:p>
                      <a:pPr algn="ctr"/>
                      <a:r>
                        <a:rPr lang="en-US" altLang="zh-CN"/>
                        <a:t>1</a:t>
                      </a:r>
                      <a:r>
                        <a:rPr lang="zh-CN" altLang="en-US"/>
                        <a:t>．用于行文中直接引用的部分。</a:t>
                      </a:r>
                    </a:p>
                  </a:txBody>
                  <a:tcPr marL="19050" marR="19050" marT="19050" marB="19050"/>
                </a:tc>
                <a:tc>
                  <a:txBody>
                    <a:bodyPr/>
                    <a:lstStyle/>
                    <a:p>
                      <a:pPr algn="ctr"/>
                      <a:r>
                        <a:rPr lang="zh-CN" altLang="en-US"/>
                        <a:t>“满招损，谦受益”这句格言，流传到今天至少有两千年了。</a:t>
                      </a:r>
                    </a:p>
                  </a:txBody>
                  <a:tcPr marL="19050" marR="19050" marT="19050" marB="19050" anchor="ctr"/>
                </a:tc>
              </a:tr>
              <a:tr h="959870">
                <a:tc vMerge="1">
                  <a:txBody>
                    <a:bodyPr/>
                    <a:lstStyle/>
                    <a:p>
                      <a:endParaRPr lang="zh-CN" altLang="en-US"/>
                    </a:p>
                  </a:txBody>
                  <a:tcPr/>
                </a:tc>
                <a:tc vMerge="1">
                  <a:txBody>
                    <a:bodyPr/>
                    <a:lstStyle/>
                    <a:p>
                      <a:endParaRPr lang="zh-CN" altLang="en-US"/>
                    </a:p>
                  </a:txBody>
                  <a:tcPr/>
                </a:tc>
                <a:tc>
                  <a:txBody>
                    <a:bodyPr/>
                    <a:lstStyle/>
                    <a:p>
                      <a:pPr algn="ctr"/>
                      <a:r>
                        <a:rPr lang="en-US" altLang="zh-CN"/>
                        <a:t>2</a:t>
                      </a:r>
                      <a:r>
                        <a:rPr lang="zh-CN" altLang="en-US"/>
                        <a:t>．用于需要着重论述的对象。</a:t>
                      </a:r>
                    </a:p>
                  </a:txBody>
                  <a:tcPr marL="19050" marR="19050" marT="19050" marB="19050"/>
                </a:tc>
                <a:tc>
                  <a:txBody>
                    <a:bodyPr/>
                    <a:lstStyle/>
                    <a:p>
                      <a:pPr algn="ctr"/>
                      <a:r>
                        <a:rPr lang="zh-CN" altLang="en-US"/>
                        <a:t>古人对于写文章有个基本要求，叫做“有物有序”。“有物”就是要有内容，“有序”就是要有条理。</a:t>
                      </a:r>
                    </a:p>
                  </a:txBody>
                  <a:tcPr marL="19050" marR="19050" marT="19050" marB="19050" anchor="ctr"/>
                </a:tc>
              </a:tr>
              <a:tr h="413396">
                <a:tc vMerge="1">
                  <a:txBody>
                    <a:bodyPr/>
                    <a:lstStyle/>
                    <a:p>
                      <a:endParaRPr lang="zh-CN" altLang="en-US"/>
                    </a:p>
                  </a:txBody>
                  <a:tcPr/>
                </a:tc>
                <a:tc vMerge="1">
                  <a:txBody>
                    <a:bodyPr/>
                    <a:lstStyle/>
                    <a:p>
                      <a:endParaRPr lang="zh-CN" altLang="en-US"/>
                    </a:p>
                  </a:txBody>
                  <a:tcPr/>
                </a:tc>
                <a:tc>
                  <a:txBody>
                    <a:bodyPr/>
                    <a:lstStyle/>
                    <a:p>
                      <a:pPr algn="ctr"/>
                      <a:r>
                        <a:rPr lang="en-US" altLang="zh-CN"/>
                        <a:t>3</a:t>
                      </a:r>
                      <a:r>
                        <a:rPr lang="zh-CN" altLang="en-US"/>
                        <a:t>．用于具有特殊含义的词语。</a:t>
                      </a:r>
                    </a:p>
                  </a:txBody>
                  <a:tcPr marL="19050" marR="19050" marT="19050" marB="19050"/>
                </a:tc>
                <a:tc>
                  <a:txBody>
                    <a:bodyPr/>
                    <a:lstStyle/>
                    <a:p>
                      <a:pPr algn="ctr"/>
                      <a:r>
                        <a:rPr lang="zh-CN" altLang="en-US"/>
                        <a:t>这样的“聪明人”还是少一点好。</a:t>
                      </a:r>
                    </a:p>
                  </a:txBody>
                  <a:tcPr marL="19050" marR="19050" marT="19050" marB="19050" anchor="ctr"/>
                </a:tc>
              </a:tr>
              <a:tr h="654071">
                <a:tc vMerge="1">
                  <a:txBody>
                    <a:bodyPr/>
                    <a:lstStyle/>
                    <a:p>
                      <a:endParaRPr lang="zh-CN" altLang="en-US"/>
                    </a:p>
                  </a:txBody>
                  <a:tcPr/>
                </a:tc>
                <a:tc vMerge="1">
                  <a:txBody>
                    <a:bodyPr/>
                    <a:lstStyle/>
                    <a:p>
                      <a:endParaRPr lang="zh-CN" altLang="en-US"/>
                    </a:p>
                  </a:txBody>
                  <a:tcPr/>
                </a:tc>
                <a:tc>
                  <a:txBody>
                    <a:bodyPr/>
                    <a:lstStyle/>
                    <a:p>
                      <a:pPr algn="ctr"/>
                      <a:r>
                        <a:rPr lang="en-US" altLang="zh-CN" dirty="0"/>
                        <a:t>4</a:t>
                      </a:r>
                      <a:r>
                        <a:rPr lang="zh-CN" altLang="en-US" dirty="0"/>
                        <a:t>．引号里面还要用引号时，外面一层用双引号，里面一层用单引号。</a:t>
                      </a:r>
                    </a:p>
                  </a:txBody>
                  <a:tcPr marL="19050" marR="19050" marT="19050" marB="19050"/>
                </a:tc>
                <a:tc>
                  <a:txBody>
                    <a:bodyPr/>
                    <a:lstStyle/>
                    <a:p>
                      <a:pPr algn="ctr"/>
                      <a:r>
                        <a:rPr lang="zh-CN" altLang="en-US"/>
                        <a:t>他站起来问：“老师，‘有条不紊’是什么意思？”</a:t>
                      </a:r>
                    </a:p>
                  </a:txBody>
                  <a:tcPr marL="19050" marR="19050" marT="19050" marB="19050" anchor="ctr"/>
                </a:tc>
              </a:tr>
              <a:tr h="1877269">
                <a:tc>
                  <a:txBody>
                    <a:bodyPr/>
                    <a:lstStyle/>
                    <a:p>
                      <a:pPr algn="ctr"/>
                      <a:r>
                        <a:rPr lang="zh-CN" altLang="en-US"/>
                        <a:t>括号④</a:t>
                      </a:r>
                    </a:p>
                  </a:txBody>
                  <a:tcPr marL="19050" marR="19050" marT="19050" marB="19050" anchor="ctr"/>
                </a:tc>
                <a:tc>
                  <a:txBody>
                    <a:bodyPr/>
                    <a:lstStyle/>
                    <a:p>
                      <a:pPr algn="ctr"/>
                      <a:r>
                        <a:rPr lang="zh-CN" altLang="en-US"/>
                        <a:t>（ ）</a:t>
                      </a:r>
                    </a:p>
                  </a:txBody>
                  <a:tcPr marL="19050" marR="19050" marT="19050" marB="19050" anchor="ctr"/>
                </a:tc>
                <a:tc>
                  <a:txBody>
                    <a:bodyPr/>
                    <a:lstStyle/>
                    <a:p>
                      <a:pPr algn="ctr"/>
                      <a:r>
                        <a:rPr lang="zh-CN" altLang="en-US"/>
                        <a:t>用于行文中注释的部分。注释句子中某些词语的，括注紧贴在被注释词语之后；注释整个句子的，括注放在句末标点之后。</a:t>
                      </a:r>
                    </a:p>
                  </a:txBody>
                  <a:tcPr marL="19050" marR="19050" marT="19050" marB="19050"/>
                </a:tc>
                <a:tc>
                  <a:txBody>
                    <a:bodyPr/>
                    <a:lstStyle/>
                    <a:p>
                      <a:pPr algn="ctr"/>
                      <a:r>
                        <a:rPr lang="zh-CN" altLang="en-US" dirty="0"/>
                        <a:t>（</a:t>
                      </a:r>
                      <a:r>
                        <a:rPr lang="en-US" altLang="zh-CN" dirty="0"/>
                        <a:t>1</a:t>
                      </a:r>
                      <a:r>
                        <a:rPr lang="zh-CN" altLang="en-US" dirty="0"/>
                        <a:t>）中国猿人（全名为“中国猿人北京种”，或简称“北京人”）在我国的发现，是对古人类学的一个重大贡献。</a:t>
                      </a:r>
                    </a:p>
                    <a:p>
                      <a:pPr algn="ctr"/>
                      <a:r>
                        <a:rPr lang="zh-CN" altLang="en-US" dirty="0"/>
                        <a:t>（</a:t>
                      </a:r>
                      <a:r>
                        <a:rPr lang="en-US" altLang="zh-CN" dirty="0"/>
                        <a:t>2</a:t>
                      </a:r>
                      <a:r>
                        <a:rPr lang="zh-CN" altLang="en-US" dirty="0"/>
                        <a:t>）写研究性文章跟文学创作不同，不能摊开稿纸搞“即兴”。（其实文学创作也要有素养才能有“即兴”。）</a:t>
                      </a:r>
                    </a:p>
                  </a:txBody>
                  <a:tcPr marL="19050" marR="19050" marT="19050" marB="19050" anchor="ct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二、用法</a:t>
            </a:r>
            <a:r>
              <a:rPr lang="zh-CN" altLang="en-US" b="1" dirty="0" smtClean="0"/>
              <a:t>简表</a:t>
            </a:r>
            <a:endParaRPr lang="zh-CN" altLang="en-US" dirty="0"/>
          </a:p>
        </p:txBody>
      </p:sp>
      <p:graphicFrame>
        <p:nvGraphicFramePr>
          <p:cNvPr id="4" name="内容占位符 3"/>
          <p:cNvGraphicFramePr>
            <a:graphicFrameLocks noGrp="1"/>
          </p:cNvGraphicFramePr>
          <p:nvPr>
            <p:ph idx="1"/>
          </p:nvPr>
        </p:nvGraphicFramePr>
        <p:xfrm>
          <a:off x="142844" y="1600200"/>
          <a:ext cx="8858312" cy="4972071"/>
        </p:xfrm>
        <a:graphic>
          <a:graphicData uri="http://schemas.openxmlformats.org/drawingml/2006/table">
            <a:tbl>
              <a:tblPr firstRow="1" bandRow="1">
                <a:tableStyleId>{5C22544A-7EE6-4342-B048-85BDC9FD1C3A}</a:tableStyleId>
              </a:tblPr>
              <a:tblGrid>
                <a:gridCol w="891958"/>
                <a:gridCol w="845852"/>
                <a:gridCol w="2691346"/>
                <a:gridCol w="4429156"/>
              </a:tblGrid>
              <a:tr h="422539">
                <a:tc>
                  <a:txBody>
                    <a:bodyPr/>
                    <a:lstStyle/>
                    <a:p>
                      <a:pPr algn="ctr"/>
                      <a:r>
                        <a:rPr lang="zh-CN" altLang="en-US" b="1" dirty="0"/>
                        <a:t>名称</a:t>
                      </a:r>
                      <a:endParaRPr lang="zh-CN" altLang="en-US" dirty="0"/>
                    </a:p>
                  </a:txBody>
                  <a:tcPr marL="19050" marR="19050" marT="19050" marB="19050" anchor="ctr"/>
                </a:tc>
                <a:tc>
                  <a:txBody>
                    <a:bodyPr/>
                    <a:lstStyle/>
                    <a:p>
                      <a:pPr algn="ctr"/>
                      <a:r>
                        <a:rPr lang="zh-CN" altLang="en-US" b="1" dirty="0"/>
                        <a:t>符号</a:t>
                      </a:r>
                      <a:endParaRPr lang="zh-CN" altLang="en-US" dirty="0"/>
                    </a:p>
                  </a:txBody>
                  <a:tcPr marL="19050" marR="19050" marT="19050" marB="19050" anchor="ctr"/>
                </a:tc>
                <a:tc>
                  <a:txBody>
                    <a:bodyPr/>
                    <a:lstStyle/>
                    <a:p>
                      <a:pPr algn="ctr"/>
                      <a:r>
                        <a:rPr lang="zh-CN" altLang="en-US" b="1" dirty="0"/>
                        <a:t>用法说明</a:t>
                      </a:r>
                      <a:endParaRPr lang="zh-CN" altLang="en-US" dirty="0"/>
                    </a:p>
                  </a:txBody>
                  <a:tcPr marL="19050" marR="19050" marT="19050" marB="19050" anchor="ctr"/>
                </a:tc>
                <a:tc>
                  <a:txBody>
                    <a:bodyPr/>
                    <a:lstStyle/>
                    <a:p>
                      <a:pPr algn="ctr"/>
                      <a:r>
                        <a:rPr lang="zh-CN" altLang="en-US" b="1" dirty="0"/>
                        <a:t>举例</a:t>
                      </a:r>
                      <a:endParaRPr lang="zh-CN" altLang="en-US" dirty="0"/>
                    </a:p>
                  </a:txBody>
                  <a:tcPr marL="19050" marR="19050" marT="19050" marB="19050" anchor="ctr"/>
                </a:tc>
              </a:tr>
              <a:tr h="981101">
                <a:tc rowSpan="4">
                  <a:txBody>
                    <a:bodyPr/>
                    <a:lstStyle/>
                    <a:p>
                      <a:pPr algn="ctr"/>
                      <a:r>
                        <a:rPr lang="zh-CN" altLang="en-US" dirty="0"/>
                        <a:t>折号</a:t>
                      </a:r>
                    </a:p>
                  </a:txBody>
                  <a:tcPr marL="19050" marR="19050" marT="19050" marB="19050" anchor="ctr"/>
                </a:tc>
                <a:tc rowSpan="4">
                  <a:txBody>
                    <a:bodyPr/>
                    <a:lstStyle/>
                    <a:p>
                      <a:pPr algn="ctr"/>
                      <a:r>
                        <a:rPr lang="zh-CN" altLang="en-US"/>
                        <a:t>──</a:t>
                      </a:r>
                    </a:p>
                  </a:txBody>
                  <a:tcPr marL="19050" marR="19050" marT="19050" marB="19050" anchor="ctr"/>
                </a:tc>
                <a:tc>
                  <a:txBody>
                    <a:bodyPr/>
                    <a:lstStyle/>
                    <a:p>
                      <a:pPr algn="ctr"/>
                      <a:r>
                        <a:rPr lang="en-US" altLang="zh-CN"/>
                        <a:t>1</a:t>
                      </a:r>
                      <a:r>
                        <a:rPr lang="zh-CN" altLang="en-US"/>
                        <a:t>．用于行文中解释说明的部分。</a:t>
                      </a:r>
                    </a:p>
                  </a:txBody>
                  <a:tcPr marL="19050" marR="19050" marT="19050" marB="19050"/>
                </a:tc>
                <a:tc>
                  <a:txBody>
                    <a:bodyPr/>
                    <a:lstStyle/>
                    <a:p>
                      <a:pPr algn="ctr"/>
                      <a:r>
                        <a:rPr lang="zh-CN" altLang="en-US"/>
                        <a:t>迈进金黄色的大门，穿过宽敞的风门厅和衣帽厅，就到了大会堂建筑的枢纽部分──中央大厅。</a:t>
                      </a:r>
                    </a:p>
                  </a:txBody>
                  <a:tcPr marL="19050" marR="19050" marT="19050" marB="19050" anchor="ctr"/>
                </a:tc>
              </a:tr>
              <a:tr h="668538">
                <a:tc vMerge="1">
                  <a:txBody>
                    <a:bodyPr/>
                    <a:lstStyle/>
                    <a:p>
                      <a:endParaRPr lang="zh-CN" altLang="en-US"/>
                    </a:p>
                  </a:txBody>
                  <a:tcPr/>
                </a:tc>
                <a:tc vMerge="1">
                  <a:txBody>
                    <a:bodyPr/>
                    <a:lstStyle/>
                    <a:p>
                      <a:endParaRPr lang="zh-CN" altLang="en-US"/>
                    </a:p>
                  </a:txBody>
                  <a:tcPr/>
                </a:tc>
                <a:tc>
                  <a:txBody>
                    <a:bodyPr/>
                    <a:lstStyle/>
                    <a:p>
                      <a:pPr algn="ctr"/>
                      <a:r>
                        <a:rPr lang="en-US" altLang="zh-CN"/>
                        <a:t>2</a:t>
                      </a:r>
                      <a:r>
                        <a:rPr lang="zh-CN" altLang="en-US"/>
                        <a:t>．用于话题突然转变。</a:t>
                      </a:r>
                    </a:p>
                  </a:txBody>
                  <a:tcPr marL="19050" marR="19050" marT="19050" marB="19050"/>
                </a:tc>
                <a:tc>
                  <a:txBody>
                    <a:bodyPr/>
                    <a:lstStyle/>
                    <a:p>
                      <a:pPr algn="ctr"/>
                      <a:r>
                        <a:rPr lang="zh-CN" altLang="en-US"/>
                        <a:t>“今天好热啊！──你什么时候去上海？”张强对刚刚进门的小王说。</a:t>
                      </a:r>
                    </a:p>
                  </a:txBody>
                  <a:tcPr marL="19050" marR="19050" marT="19050" marB="19050" anchor="ctr"/>
                </a:tc>
              </a:tr>
              <a:tr h="668538">
                <a:tc vMerge="1">
                  <a:txBody>
                    <a:bodyPr/>
                    <a:lstStyle/>
                    <a:p>
                      <a:endParaRPr lang="zh-CN" altLang="en-US"/>
                    </a:p>
                  </a:txBody>
                  <a:tcPr/>
                </a:tc>
                <a:tc vMerge="1">
                  <a:txBody>
                    <a:bodyPr/>
                    <a:lstStyle/>
                    <a:p>
                      <a:endParaRPr lang="zh-CN" altLang="en-US"/>
                    </a:p>
                  </a:txBody>
                  <a:tcPr/>
                </a:tc>
                <a:tc>
                  <a:txBody>
                    <a:bodyPr/>
                    <a:lstStyle/>
                    <a:p>
                      <a:pPr algn="ctr"/>
                      <a:r>
                        <a:rPr lang="en-US" altLang="zh-CN"/>
                        <a:t>3</a:t>
                      </a:r>
                      <a:r>
                        <a:rPr lang="zh-CN" altLang="en-US"/>
                        <a:t>．用于声音延长的拟声词后面。</a:t>
                      </a:r>
                    </a:p>
                  </a:txBody>
                  <a:tcPr marL="19050" marR="19050" marT="19050" marB="19050"/>
                </a:tc>
                <a:tc>
                  <a:txBody>
                    <a:bodyPr/>
                    <a:lstStyle/>
                    <a:p>
                      <a:pPr algn="ctr"/>
                      <a:r>
                        <a:rPr lang="zh-CN" altLang="en-US"/>
                        <a:t>“呜──”火车开动了。</a:t>
                      </a:r>
                    </a:p>
                  </a:txBody>
                  <a:tcPr marL="19050" marR="19050" marT="19050" marB="19050" anchor="ctr"/>
                </a:tc>
              </a:tr>
              <a:tr h="2231355">
                <a:tc vMerge="1">
                  <a:txBody>
                    <a:bodyPr/>
                    <a:lstStyle/>
                    <a:p>
                      <a:endParaRPr lang="zh-CN" altLang="en-US"/>
                    </a:p>
                  </a:txBody>
                  <a:tcPr/>
                </a:tc>
                <a:tc vMerge="1">
                  <a:txBody>
                    <a:bodyPr/>
                    <a:lstStyle/>
                    <a:p>
                      <a:endParaRPr lang="zh-CN" altLang="en-US"/>
                    </a:p>
                  </a:txBody>
                  <a:tcPr/>
                </a:tc>
                <a:tc>
                  <a:txBody>
                    <a:bodyPr/>
                    <a:lstStyle/>
                    <a:p>
                      <a:pPr algn="ctr"/>
                      <a:r>
                        <a:rPr lang="en-US" altLang="zh-CN"/>
                        <a:t>4</a:t>
                      </a:r>
                      <a:r>
                        <a:rPr lang="zh-CN" altLang="en-US"/>
                        <a:t>．用于事项列举分承的各项之前。</a:t>
                      </a:r>
                    </a:p>
                  </a:txBody>
                  <a:tcPr marL="19050" marR="19050" marT="19050" marB="19050"/>
                </a:tc>
                <a:tc>
                  <a:txBody>
                    <a:bodyPr/>
                    <a:lstStyle/>
                    <a:p>
                      <a:pPr algn="ctr"/>
                      <a:r>
                        <a:rPr lang="zh-CN" altLang="en-US" dirty="0"/>
                        <a:t>根据研究对象的不同，环境物理学分为以下五个分支学科：</a:t>
                      </a:r>
                    </a:p>
                    <a:p>
                      <a:pPr algn="ctr"/>
                      <a:r>
                        <a:rPr lang="zh-CN" altLang="en-US" dirty="0"/>
                        <a:t>──环境声学；</a:t>
                      </a:r>
                    </a:p>
                    <a:p>
                      <a:pPr algn="ctr"/>
                      <a:r>
                        <a:rPr lang="zh-CN" altLang="en-US" dirty="0"/>
                        <a:t>──环境光学；</a:t>
                      </a:r>
                    </a:p>
                    <a:p>
                      <a:pPr algn="ctr"/>
                      <a:r>
                        <a:rPr lang="zh-CN" altLang="en-US" dirty="0"/>
                        <a:t>──环境热学；</a:t>
                      </a:r>
                    </a:p>
                    <a:p>
                      <a:pPr algn="ctr"/>
                      <a:r>
                        <a:rPr lang="zh-CN" altLang="en-US" dirty="0"/>
                        <a:t>──环境电磁学；</a:t>
                      </a:r>
                    </a:p>
                    <a:p>
                      <a:pPr algn="ctr"/>
                      <a:r>
                        <a:rPr lang="zh-CN" altLang="en-US" dirty="0"/>
                        <a:t>──环境空气动力学。</a:t>
                      </a:r>
                    </a:p>
                  </a:txBody>
                  <a:tcPr marL="19050" marR="19050" marT="19050" marB="19050" anchor="ct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二、用法</a:t>
            </a:r>
            <a:r>
              <a:rPr lang="zh-CN" altLang="en-US" b="1" dirty="0" smtClean="0"/>
              <a:t>简表</a:t>
            </a:r>
            <a:endParaRPr lang="zh-CN" altLang="en-US" dirty="0"/>
          </a:p>
        </p:txBody>
      </p:sp>
      <p:graphicFrame>
        <p:nvGraphicFramePr>
          <p:cNvPr id="4" name="内容占位符 3"/>
          <p:cNvGraphicFramePr>
            <a:graphicFrameLocks noGrp="1"/>
          </p:cNvGraphicFramePr>
          <p:nvPr>
            <p:ph idx="1"/>
          </p:nvPr>
        </p:nvGraphicFramePr>
        <p:xfrm>
          <a:off x="142845" y="1428736"/>
          <a:ext cx="8858310" cy="5198124"/>
        </p:xfrm>
        <a:graphic>
          <a:graphicData uri="http://schemas.openxmlformats.org/drawingml/2006/table">
            <a:tbl>
              <a:tblPr firstRow="1" bandRow="1">
                <a:tableStyleId>{5C22544A-7EE6-4342-B048-85BDC9FD1C3A}</a:tableStyleId>
              </a:tblPr>
              <a:tblGrid>
                <a:gridCol w="814729"/>
                <a:gridCol w="814730"/>
                <a:gridCol w="3036722"/>
                <a:gridCol w="4192129"/>
              </a:tblGrid>
              <a:tr h="383490">
                <a:tc>
                  <a:txBody>
                    <a:bodyPr/>
                    <a:lstStyle/>
                    <a:p>
                      <a:pPr algn="ctr"/>
                      <a:r>
                        <a:rPr lang="zh-CN" altLang="en-US" b="1" dirty="0"/>
                        <a:t>名称</a:t>
                      </a:r>
                      <a:endParaRPr lang="zh-CN" altLang="en-US" dirty="0"/>
                    </a:p>
                  </a:txBody>
                  <a:tcPr marL="19050" marR="19050" marT="19050" marB="19050" anchor="ctr"/>
                </a:tc>
                <a:tc>
                  <a:txBody>
                    <a:bodyPr/>
                    <a:lstStyle/>
                    <a:p>
                      <a:pPr algn="ctr"/>
                      <a:r>
                        <a:rPr lang="zh-CN" altLang="en-US" b="1" dirty="0"/>
                        <a:t>符号</a:t>
                      </a:r>
                      <a:endParaRPr lang="zh-CN" altLang="en-US" dirty="0"/>
                    </a:p>
                  </a:txBody>
                  <a:tcPr marL="19050" marR="19050" marT="19050" marB="19050" anchor="ctr"/>
                </a:tc>
                <a:tc>
                  <a:txBody>
                    <a:bodyPr/>
                    <a:lstStyle/>
                    <a:p>
                      <a:pPr algn="ctr"/>
                      <a:r>
                        <a:rPr lang="zh-CN" altLang="en-US" b="1" dirty="0"/>
                        <a:t>用法说明</a:t>
                      </a:r>
                      <a:endParaRPr lang="zh-CN" altLang="en-US" dirty="0"/>
                    </a:p>
                  </a:txBody>
                  <a:tcPr marL="19050" marR="19050" marT="19050" marB="19050" anchor="ctr"/>
                </a:tc>
                <a:tc>
                  <a:txBody>
                    <a:bodyPr/>
                    <a:lstStyle/>
                    <a:p>
                      <a:pPr algn="ctr"/>
                      <a:r>
                        <a:rPr lang="zh-CN" altLang="en-US" b="1" dirty="0"/>
                        <a:t>举例</a:t>
                      </a:r>
                      <a:endParaRPr lang="zh-CN" altLang="en-US" dirty="0"/>
                    </a:p>
                  </a:txBody>
                  <a:tcPr marL="19050" marR="19050" marT="19050" marB="19050" anchor="ctr"/>
                </a:tc>
              </a:tr>
              <a:tr h="606754">
                <a:tc rowSpan="3">
                  <a:txBody>
                    <a:bodyPr/>
                    <a:lstStyle/>
                    <a:p>
                      <a:pPr algn="ctr"/>
                      <a:r>
                        <a:rPr lang="zh-CN" altLang="en-US" dirty="0"/>
                        <a:t>略号⑤</a:t>
                      </a:r>
                    </a:p>
                  </a:txBody>
                  <a:tcPr marL="19050" marR="19050" marT="19050" marB="19050" anchor="ctr"/>
                </a:tc>
                <a:tc rowSpan="3">
                  <a:txBody>
                    <a:bodyPr/>
                    <a:lstStyle/>
                    <a:p>
                      <a:pPr algn="ctr"/>
                      <a:r>
                        <a:rPr lang="en-US" altLang="zh-CN"/>
                        <a:t>……</a:t>
                      </a:r>
                    </a:p>
                  </a:txBody>
                  <a:tcPr marL="19050" marR="19050" marT="19050" marB="19050" anchor="ctr"/>
                </a:tc>
                <a:tc>
                  <a:txBody>
                    <a:bodyPr/>
                    <a:lstStyle/>
                    <a:p>
                      <a:pPr algn="ctr"/>
                      <a:r>
                        <a:rPr lang="en-US" altLang="zh-CN"/>
                        <a:t>1</a:t>
                      </a:r>
                      <a:r>
                        <a:rPr lang="zh-CN" altLang="en-US"/>
                        <a:t>．用于引文的省略。</a:t>
                      </a:r>
                    </a:p>
                  </a:txBody>
                  <a:tcPr marL="19050" marR="19050" marT="19050" marB="19050"/>
                </a:tc>
                <a:tc>
                  <a:txBody>
                    <a:bodyPr/>
                    <a:lstStyle/>
                    <a:p>
                      <a:pPr algn="ctr"/>
                      <a:r>
                        <a:rPr lang="zh-CN" altLang="en-US"/>
                        <a:t>她轻轻地哼起了</a:t>
                      </a:r>
                      <a:r>
                        <a:rPr lang="en-US" altLang="zh-CN"/>
                        <a:t>《</a:t>
                      </a:r>
                      <a:r>
                        <a:rPr lang="zh-CN" altLang="en-US"/>
                        <a:t>摇篮曲</a:t>
                      </a:r>
                      <a:r>
                        <a:rPr lang="en-US" altLang="zh-CN"/>
                        <a:t>》</a:t>
                      </a:r>
                      <a:r>
                        <a:rPr lang="zh-CN" altLang="en-US"/>
                        <a:t>：“月儿明，风儿静，树叶儿遮窗棂啊</a:t>
                      </a:r>
                      <a:r>
                        <a:rPr lang="en-US" altLang="zh-CN"/>
                        <a:t>……”</a:t>
                      </a:r>
                    </a:p>
                  </a:txBody>
                  <a:tcPr marL="19050" marR="19050" marT="19050" marB="19050" anchor="ctr"/>
                </a:tc>
              </a:tr>
              <a:tr h="890432">
                <a:tc vMerge="1">
                  <a:txBody>
                    <a:bodyPr/>
                    <a:lstStyle/>
                    <a:p>
                      <a:endParaRPr lang="zh-CN" altLang="en-US"/>
                    </a:p>
                  </a:txBody>
                  <a:tcPr/>
                </a:tc>
                <a:tc vMerge="1">
                  <a:txBody>
                    <a:bodyPr/>
                    <a:lstStyle/>
                    <a:p>
                      <a:endParaRPr lang="zh-CN" altLang="en-US"/>
                    </a:p>
                  </a:txBody>
                  <a:tcPr/>
                </a:tc>
                <a:tc>
                  <a:txBody>
                    <a:bodyPr/>
                    <a:lstStyle/>
                    <a:p>
                      <a:pPr algn="ctr"/>
                      <a:r>
                        <a:rPr lang="en-US" altLang="zh-CN"/>
                        <a:t>2</a:t>
                      </a:r>
                      <a:r>
                        <a:rPr lang="zh-CN" altLang="en-US"/>
                        <a:t>．用于列举的省略。</a:t>
                      </a:r>
                    </a:p>
                  </a:txBody>
                  <a:tcPr marL="19050" marR="19050" marT="19050" marB="19050"/>
                </a:tc>
                <a:tc>
                  <a:txBody>
                    <a:bodyPr/>
                    <a:lstStyle/>
                    <a:p>
                      <a:pPr algn="ctr"/>
                      <a:r>
                        <a:rPr lang="zh-CN" altLang="en-US"/>
                        <a:t>在广州的花市上，牡丹、吊钟、水仙、梅花、菊花、山茶、墨兰</a:t>
                      </a:r>
                      <a:r>
                        <a:rPr lang="en-US" altLang="zh-CN"/>
                        <a:t>……</a:t>
                      </a:r>
                      <a:r>
                        <a:rPr lang="zh-CN" altLang="en-US"/>
                        <a:t>春秋冬三季的鲜花都挤在一起啦！</a:t>
                      </a:r>
                    </a:p>
                  </a:txBody>
                  <a:tcPr marL="19050" marR="19050" marT="19050" marB="19050" anchor="ctr"/>
                </a:tc>
              </a:tr>
              <a:tr h="606754">
                <a:tc vMerge="1">
                  <a:txBody>
                    <a:bodyPr/>
                    <a:lstStyle/>
                    <a:p>
                      <a:endParaRPr lang="zh-CN" altLang="en-US"/>
                    </a:p>
                  </a:txBody>
                  <a:tcPr/>
                </a:tc>
                <a:tc vMerge="1">
                  <a:txBody>
                    <a:bodyPr/>
                    <a:lstStyle/>
                    <a:p>
                      <a:endParaRPr lang="zh-CN" altLang="en-US"/>
                    </a:p>
                  </a:txBody>
                  <a:tcPr/>
                </a:tc>
                <a:tc>
                  <a:txBody>
                    <a:bodyPr/>
                    <a:lstStyle/>
                    <a:p>
                      <a:pPr algn="ctr"/>
                      <a:r>
                        <a:rPr lang="en-US" altLang="zh-CN" dirty="0"/>
                        <a:t>3</a:t>
                      </a:r>
                      <a:r>
                        <a:rPr lang="zh-CN" altLang="en-US" dirty="0"/>
                        <a:t>．用于话语中间，表示说明断断续续。</a:t>
                      </a:r>
                    </a:p>
                  </a:txBody>
                  <a:tcPr marL="19050" marR="19050" marT="19050" marB="19050"/>
                </a:tc>
                <a:tc>
                  <a:txBody>
                    <a:bodyPr/>
                    <a:lstStyle/>
                    <a:p>
                      <a:pPr algn="ctr"/>
                      <a:r>
                        <a:rPr lang="zh-CN" altLang="en-US"/>
                        <a:t>“我</a:t>
                      </a:r>
                      <a:r>
                        <a:rPr lang="en-US" altLang="zh-CN"/>
                        <a:t>……</a:t>
                      </a:r>
                      <a:r>
                        <a:rPr lang="zh-CN" altLang="en-US"/>
                        <a:t>对不起</a:t>
                      </a:r>
                      <a:r>
                        <a:rPr lang="en-US" altLang="zh-CN"/>
                        <a:t>……</a:t>
                      </a:r>
                      <a:r>
                        <a:rPr lang="zh-CN" altLang="en-US"/>
                        <a:t>大家，我</a:t>
                      </a:r>
                      <a:r>
                        <a:rPr lang="en-US" altLang="zh-CN"/>
                        <a:t>……</a:t>
                      </a:r>
                      <a:r>
                        <a:rPr lang="zh-CN" altLang="en-US"/>
                        <a:t>没有</a:t>
                      </a:r>
                      <a:r>
                        <a:rPr lang="en-US" altLang="zh-CN"/>
                        <a:t>……</a:t>
                      </a:r>
                      <a:r>
                        <a:rPr lang="zh-CN" altLang="en-US"/>
                        <a:t>完成</a:t>
                      </a:r>
                      <a:r>
                        <a:rPr lang="en-US" altLang="zh-CN"/>
                        <a:t>……</a:t>
                      </a:r>
                      <a:r>
                        <a:rPr lang="zh-CN" altLang="en-US"/>
                        <a:t>任务。”</a:t>
                      </a:r>
                    </a:p>
                  </a:txBody>
                  <a:tcPr marL="19050" marR="19050" marT="19050" marB="19050" anchor="ctr"/>
                </a:tc>
              </a:tr>
              <a:tr h="606754">
                <a:tc rowSpan="4">
                  <a:txBody>
                    <a:bodyPr/>
                    <a:lstStyle/>
                    <a:p>
                      <a:pPr algn="ctr"/>
                      <a:r>
                        <a:rPr lang="zh-CN" altLang="en-US"/>
                        <a:t>连接号⑥</a:t>
                      </a:r>
                    </a:p>
                  </a:txBody>
                  <a:tcPr marL="19050" marR="19050" marT="19050" marB="19050" anchor="ctr"/>
                </a:tc>
                <a:tc rowSpan="4">
                  <a:txBody>
                    <a:bodyPr/>
                    <a:lstStyle/>
                    <a:p>
                      <a:pPr algn="ctr"/>
                      <a:r>
                        <a:rPr lang="en-US" altLang="zh-CN"/>
                        <a:t>—</a:t>
                      </a:r>
                    </a:p>
                  </a:txBody>
                  <a:tcPr marL="19050" marR="19050" marT="19050" marB="19050" anchor="ctr"/>
                </a:tc>
                <a:tc>
                  <a:txBody>
                    <a:bodyPr/>
                    <a:lstStyle/>
                    <a:p>
                      <a:pPr algn="ctr"/>
                      <a:r>
                        <a:rPr lang="en-US" altLang="zh-CN"/>
                        <a:t>1</a:t>
                      </a:r>
                      <a:r>
                        <a:rPr lang="zh-CN" altLang="en-US"/>
                        <a:t>．两个相关的名词构造成一个意义单位，中间用连接号。</a:t>
                      </a:r>
                    </a:p>
                  </a:txBody>
                  <a:tcPr marL="19050" marR="19050" marT="19050" marB="19050"/>
                </a:tc>
                <a:tc>
                  <a:txBody>
                    <a:bodyPr/>
                    <a:lstStyle/>
                    <a:p>
                      <a:pPr algn="ctr"/>
                      <a:r>
                        <a:rPr lang="zh-CN" altLang="en-US"/>
                        <a:t>我国秦岭</a:t>
                      </a:r>
                      <a:r>
                        <a:rPr lang="en-US" altLang="zh-CN"/>
                        <a:t>—</a:t>
                      </a:r>
                      <a:r>
                        <a:rPr lang="zh-CN" altLang="en-US"/>
                        <a:t>淮河以北地区属于温带季风气候区，夏季高温多雨，冬季寒冷干燥。</a:t>
                      </a:r>
                    </a:p>
                  </a:txBody>
                  <a:tcPr marL="19050" marR="19050" marT="19050" marB="19050" anchor="ctr"/>
                </a:tc>
              </a:tr>
              <a:tr h="606754">
                <a:tc vMerge="1">
                  <a:txBody>
                    <a:bodyPr/>
                    <a:lstStyle/>
                    <a:p>
                      <a:endParaRPr lang="zh-CN" altLang="en-US"/>
                    </a:p>
                  </a:txBody>
                  <a:tcPr/>
                </a:tc>
                <a:tc vMerge="1">
                  <a:txBody>
                    <a:bodyPr/>
                    <a:lstStyle/>
                    <a:p>
                      <a:endParaRPr lang="zh-CN" altLang="en-US"/>
                    </a:p>
                  </a:txBody>
                  <a:tcPr/>
                </a:tc>
                <a:tc>
                  <a:txBody>
                    <a:bodyPr/>
                    <a:lstStyle/>
                    <a:p>
                      <a:pPr algn="ctr"/>
                      <a:r>
                        <a:rPr lang="en-US" altLang="zh-CN"/>
                        <a:t>2</a:t>
                      </a:r>
                      <a:r>
                        <a:rPr lang="zh-CN" altLang="en-US"/>
                        <a:t>．相关的时间、地点或数目之间，用连接号，表示起止。</a:t>
                      </a:r>
                    </a:p>
                  </a:txBody>
                  <a:tcPr marL="19050" marR="19050" marT="19050" marB="19050"/>
                </a:tc>
                <a:tc>
                  <a:txBody>
                    <a:bodyPr/>
                    <a:lstStyle/>
                    <a:p>
                      <a:pPr algn="ctr"/>
                      <a:r>
                        <a:rPr lang="zh-CN" altLang="en-US"/>
                        <a:t>鲁迅（</a:t>
                      </a:r>
                      <a:r>
                        <a:rPr lang="en-US" altLang="zh-CN"/>
                        <a:t>1881—1936</a:t>
                      </a:r>
                      <a:r>
                        <a:rPr lang="zh-CN" altLang="en-US"/>
                        <a:t>）原名周树人，字豫才，浙江绍兴人。</a:t>
                      </a:r>
                    </a:p>
                  </a:txBody>
                  <a:tcPr marL="19050" marR="19050" marT="19050" marB="19050" anchor="ctr"/>
                </a:tc>
              </a:tr>
              <a:tr h="890432">
                <a:tc vMerge="1">
                  <a:txBody>
                    <a:bodyPr/>
                    <a:lstStyle/>
                    <a:p>
                      <a:endParaRPr lang="zh-CN" altLang="en-US"/>
                    </a:p>
                  </a:txBody>
                  <a:tcPr/>
                </a:tc>
                <a:tc vMerge="1">
                  <a:txBody>
                    <a:bodyPr/>
                    <a:lstStyle/>
                    <a:p>
                      <a:endParaRPr lang="zh-CN" altLang="en-US"/>
                    </a:p>
                  </a:txBody>
                  <a:tcPr/>
                </a:tc>
                <a:tc>
                  <a:txBody>
                    <a:bodyPr/>
                    <a:lstStyle/>
                    <a:p>
                      <a:pPr algn="ctr"/>
                      <a:r>
                        <a:rPr lang="en-US" altLang="zh-CN"/>
                        <a:t>3</a:t>
                      </a:r>
                      <a:r>
                        <a:rPr lang="zh-CN" altLang="en-US"/>
                        <a:t>．相关的字母、阿拉伯数字等之间，用连接号，表示产品型号。</a:t>
                      </a:r>
                    </a:p>
                  </a:txBody>
                  <a:tcPr marL="19050" marR="19050" marT="19050" marB="19050"/>
                </a:tc>
                <a:tc>
                  <a:txBody>
                    <a:bodyPr/>
                    <a:lstStyle/>
                    <a:p>
                      <a:pPr algn="ctr"/>
                      <a:r>
                        <a:rPr lang="zh-CN" altLang="en-US"/>
                        <a:t>在太平洋地区，除了已经建成投入使用的</a:t>
                      </a:r>
                      <a:r>
                        <a:rPr lang="en-US" altLang="zh-CN"/>
                        <a:t>HAW—4</a:t>
                      </a:r>
                      <a:r>
                        <a:rPr lang="zh-CN" altLang="en-US"/>
                        <a:t>和</a:t>
                      </a:r>
                      <a:r>
                        <a:rPr lang="en-US" altLang="zh-CN"/>
                        <a:t>TPC—3</a:t>
                      </a:r>
                      <a:r>
                        <a:rPr lang="zh-CN" altLang="en-US"/>
                        <a:t>海底光缆之外，又有</a:t>
                      </a:r>
                      <a:r>
                        <a:rPr lang="en-US" altLang="zh-CN"/>
                        <a:t>TPC—4</a:t>
                      </a:r>
                      <a:r>
                        <a:rPr lang="zh-CN" altLang="en-US"/>
                        <a:t>海底光缆投入运营。</a:t>
                      </a:r>
                    </a:p>
                  </a:txBody>
                  <a:tcPr marL="19050" marR="19050" marT="19050" marB="19050" anchor="ctr"/>
                </a:tc>
              </a:tr>
              <a:tr h="606754">
                <a:tc vMerge="1">
                  <a:txBody>
                    <a:bodyPr/>
                    <a:lstStyle/>
                    <a:p>
                      <a:endParaRPr lang="zh-CN" altLang="en-US"/>
                    </a:p>
                  </a:txBody>
                  <a:tcPr/>
                </a:tc>
                <a:tc vMerge="1">
                  <a:txBody>
                    <a:bodyPr/>
                    <a:lstStyle/>
                    <a:p>
                      <a:endParaRPr lang="zh-CN" altLang="en-US"/>
                    </a:p>
                  </a:txBody>
                  <a:tcPr/>
                </a:tc>
                <a:tc>
                  <a:txBody>
                    <a:bodyPr/>
                    <a:lstStyle/>
                    <a:p>
                      <a:pPr algn="ctr"/>
                      <a:r>
                        <a:rPr lang="en-US" altLang="zh-CN"/>
                        <a:t>4</a:t>
                      </a:r>
                      <a:r>
                        <a:rPr lang="zh-CN" altLang="en-US"/>
                        <a:t>．几个相关的项目表示递进式发展，中间用连接号。</a:t>
                      </a:r>
                    </a:p>
                  </a:txBody>
                  <a:tcPr marL="19050" marR="19050" marT="19050" marB="19050"/>
                </a:tc>
                <a:tc>
                  <a:txBody>
                    <a:bodyPr/>
                    <a:lstStyle/>
                    <a:p>
                      <a:pPr algn="ctr"/>
                      <a:r>
                        <a:rPr lang="zh-CN" altLang="en-US" dirty="0"/>
                        <a:t>人类的发展可以分为古猿</a:t>
                      </a:r>
                      <a:r>
                        <a:rPr lang="en-US" altLang="zh-CN" dirty="0"/>
                        <a:t>—</a:t>
                      </a:r>
                      <a:r>
                        <a:rPr lang="zh-CN" altLang="en-US" dirty="0"/>
                        <a:t>猿人</a:t>
                      </a:r>
                      <a:r>
                        <a:rPr lang="en-US" altLang="zh-CN" dirty="0"/>
                        <a:t>—</a:t>
                      </a:r>
                      <a:r>
                        <a:rPr lang="zh-CN" altLang="en-US" dirty="0"/>
                        <a:t>古人</a:t>
                      </a:r>
                      <a:r>
                        <a:rPr lang="en-US" altLang="zh-CN" dirty="0"/>
                        <a:t>—</a:t>
                      </a:r>
                      <a:r>
                        <a:rPr lang="zh-CN" altLang="en-US" dirty="0"/>
                        <a:t>新人这四个阶段。</a:t>
                      </a:r>
                    </a:p>
                  </a:txBody>
                  <a:tcPr marL="19050" marR="19050" marT="19050" marB="19050" anchor="ctr"/>
                </a:tc>
              </a:tr>
            </a:tbl>
          </a:graphicData>
        </a:graphic>
      </p:graphicFrame>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25</TotalTime>
  <Words>1685</Words>
  <Application>Microsoft Office PowerPoint</Application>
  <PresentationFormat>全屏显示(4:3)</PresentationFormat>
  <Paragraphs>178</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暗香扑面</vt:lpstr>
      <vt:lpstr>常用标点符号用法</vt:lpstr>
      <vt:lpstr>一、基本定义</vt:lpstr>
      <vt:lpstr>一、基本定义</vt:lpstr>
      <vt:lpstr>二、用法简表</vt:lpstr>
      <vt:lpstr>二、用法简表</vt:lpstr>
      <vt:lpstr>二、用法简表</vt:lpstr>
      <vt:lpstr>二、用法简表</vt:lpstr>
      <vt:lpstr>二、用法简表</vt:lpstr>
      <vt:lpstr>二、用法简表</vt:lpstr>
      <vt:lpstr>二、用法简表</vt:lpstr>
      <vt:lpstr>三、补充说明</vt:lpstr>
    </vt:vector>
  </TitlesOfParts>
  <Company>www.591az.com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常用标点符号用法</dc:title>
  <dc:subject>www.ywzx8.com</dc:subject>
  <dc:creator>锦斗中学</dc:creator>
  <cp:keywords>中学语文在线-免费资源站（www.ywzx8.com）</cp:keywords>
  <cp:lastModifiedBy>锦斗中学</cp:lastModifiedBy>
  <cp:revision>3</cp:revision>
  <dcterms:created xsi:type="dcterms:W3CDTF">2015-11-10T23:48:30Z</dcterms:created>
  <dcterms:modified xsi:type="dcterms:W3CDTF">2015-11-11T00:14:29Z</dcterms:modified>
  <cp:category>www.ywzx8.com</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www.ywzx8.com</vt:lpwstr>
  </property>
</Properties>
</file>