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8" r:id="rId2"/>
    <p:sldId id="339" r:id="rId3"/>
    <p:sldId id="340" r:id="rId4"/>
    <p:sldId id="341" r:id="rId5"/>
    <p:sldId id="342" r:id="rId6"/>
    <p:sldId id="343" r:id="rId7"/>
    <p:sldId id="376" r:id="rId8"/>
    <p:sldId id="349" r:id="rId9"/>
    <p:sldId id="366" r:id="rId10"/>
    <p:sldId id="367" r:id="rId11"/>
    <p:sldId id="368" r:id="rId12"/>
    <p:sldId id="386" r:id="rId13"/>
    <p:sldId id="377" r:id="rId14"/>
    <p:sldId id="378" r:id="rId15"/>
    <p:sldId id="369" r:id="rId16"/>
    <p:sldId id="375" r:id="rId17"/>
    <p:sldId id="372" r:id="rId18"/>
    <p:sldId id="379" r:id="rId19"/>
    <p:sldId id="374" r:id="rId20"/>
    <p:sldId id="357" r:id="rId21"/>
    <p:sldId id="286" r:id="rId22"/>
    <p:sldId id="380" r:id="rId23"/>
    <p:sldId id="381" r:id="rId24"/>
    <p:sldId id="382" r:id="rId25"/>
    <p:sldId id="262" r:id="rId26"/>
    <p:sldId id="277" r:id="rId27"/>
    <p:sldId id="290" r:id="rId28"/>
    <p:sldId id="359" r:id="rId29"/>
    <p:sldId id="358" r:id="rId30"/>
    <p:sldId id="325" r:id="rId31"/>
    <p:sldId id="384" r:id="rId32"/>
    <p:sldId id="385" r:id="rId33"/>
    <p:sldId id="361" r:id="rId34"/>
    <p:sldId id="329" r:id="rId35"/>
    <p:sldId id="365" r:id="rId36"/>
    <p:sldId id="330" r:id="rId37"/>
    <p:sldId id="304" r:id="rId38"/>
    <p:sldId id="305" r:id="rId3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5pPr>
    <a:lvl6pPr marL="2286000" algn="l" defTabSz="914400" rtl="0" eaLnBrk="1" latinLnBrk="0" hangingPunct="1"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6pPr>
    <a:lvl7pPr marL="2743200" algn="l" defTabSz="914400" rtl="0" eaLnBrk="1" latinLnBrk="0" hangingPunct="1"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7pPr>
    <a:lvl8pPr marL="3200400" algn="l" defTabSz="914400" rtl="0" eaLnBrk="1" latinLnBrk="0" hangingPunct="1"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8pPr>
    <a:lvl9pPr marL="3657600" algn="l" defTabSz="914400" rtl="0" eaLnBrk="1" latinLnBrk="0" hangingPunct="1">
      <a:defRPr kumimoji="1" sz="2000" b="1" kern="1200">
        <a:solidFill>
          <a:schemeClr val="tx1"/>
        </a:solidFill>
        <a:latin typeface="Times New Roman" pitchFamily="18" charset="0"/>
        <a:ea typeface="华文新魏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  <a:srgbClr val="CC0000"/>
    <a:srgbClr val="339933"/>
    <a:srgbClr val="996633"/>
    <a:srgbClr val="FF5050"/>
    <a:srgbClr val="CC00CC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 autoAdjust="0"/>
    <p:restoredTop sz="94600" autoAdjust="0"/>
  </p:normalViewPr>
  <p:slideViewPr>
    <p:cSldViewPr>
      <p:cViewPr varScale="1">
        <p:scale>
          <a:sx n="65" d="100"/>
          <a:sy n="65" d="100"/>
        </p:scale>
        <p:origin x="-114" y="-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2129E-90CA-430E-851C-FB3F2C6D5A7E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D8634A-1BED-497A-875D-D155AD91F0B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65E998-2FA6-47E6-9C30-98CFB0BA3F8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F19872-AF59-440A-B41C-E2DC1AEBAD6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A61B2-B591-4CA1-9309-21D8DA03847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1D1D31-9502-4051-839D-5382511B8BD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58D4C4-F382-4DD1-8CE1-C3201628055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57096E-3529-4197-BCEC-70B60B91CFF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78F4D2-234F-4591-BF69-CF375E3215D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E0875-254F-49C1-8784-78409E88CE0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400902-5F69-456F-AD63-746C2A15431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0" smtClean="0">
                <a:ea typeface="+mn-ea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smtClean="0">
                <a:ea typeface="+mn-ea"/>
              </a:defRPr>
            </a:lvl1pPr>
          </a:lstStyle>
          <a:p>
            <a:pPr>
              <a:defRPr/>
            </a:pPr>
            <a:fld id="{79916C6D-B072-40D5-B113-9D568634610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35821;&#25991;&#36164;&#26009;\&#20843;&#24180;&#32423;&#65288;&#19978;&#65289;&#35838;&#20214;\13&#33487;&#24030;&#22253;&#26519;\&#33487;&#24030;&#22253;&#26519;(&#35270;&#39057;&#26391;&#35835;&#65289;.wmv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9.xml"/><Relationship Id="rId3" Type="http://schemas.openxmlformats.org/officeDocument/2006/relationships/image" Target="../media/image19.jpeg"/><Relationship Id="rId7" Type="http://schemas.openxmlformats.org/officeDocument/2006/relationships/slide" Target="slide27.xml"/><Relationship Id="rId2" Type="http://schemas.openxmlformats.org/officeDocument/2006/relationships/hyperlink" Target="../Local%20Settings/Temp/Rar$DI00.484/&#33545;&#33673;&#33457;.wma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2.xml"/><Relationship Id="rId9" Type="http://schemas.openxmlformats.org/officeDocument/2006/relationships/slide" Target="slide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20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http://www.sz.chinanews.com.cn/suzhou/images/pic58.jpg" TargetMode="Externa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slide" Target="slide20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jpeg"/><Relationship Id="rId5" Type="http://schemas.openxmlformats.org/officeDocument/2006/relationships/image" Target="../media/image29.png"/><Relationship Id="rId4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slide" Target="slide2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slide" Target="slide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g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35821;&#25991;&#36164;&#26009;\&#20843;&#24180;&#32423;&#65288;&#19978;&#65289;&#35838;&#20214;\13&#33487;&#24030;&#22253;&#26519;\&#19990;&#30028;&#36951;&#20135;&#22312;&#20013;&#22269;--&#33487;&#24030;&#22253;&#26519;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1back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CC00"/>
          </a:solidFill>
          <a:ln w="9525">
            <a:noFill/>
            <a:miter lim="800000"/>
            <a:headEnd/>
            <a:tailEnd/>
          </a:ln>
        </p:spPr>
      </p:pic>
      <p:sp>
        <p:nvSpPr>
          <p:cNvPr id="91139" name="WordArt 3"/>
          <p:cNvSpPr>
            <a:spLocks noChangeArrowheads="1" noChangeShapeType="1" noTextEdit="1"/>
          </p:cNvSpPr>
          <p:nvPr/>
        </p:nvSpPr>
        <p:spPr bwMode="auto">
          <a:xfrm rot="5476208">
            <a:off x="-531812" y="3492500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FF3399"/>
                </a:solidFill>
                <a:latin typeface="华文新魏"/>
              </a:rPr>
              <a:t>上有天堂</a:t>
            </a:r>
          </a:p>
        </p:txBody>
      </p:sp>
      <p:pic>
        <p:nvPicPr>
          <p:cNvPr id="91140" name="Picture 4" descr="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33375"/>
            <a:ext cx="7772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zhuozhen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4600" y="2438400"/>
            <a:ext cx="4343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2" name="WordArt 6"/>
          <p:cNvSpPr>
            <a:spLocks noChangeArrowheads="1" noChangeShapeType="1" noTextEdit="1"/>
          </p:cNvSpPr>
          <p:nvPr/>
        </p:nvSpPr>
        <p:spPr bwMode="auto">
          <a:xfrm rot="5476208">
            <a:off x="6237288" y="3635375"/>
            <a:ext cx="3800475" cy="1514475"/>
          </a:xfrm>
          <a:prstGeom prst="rect">
            <a:avLst/>
          </a:prstGeom>
        </p:spPr>
        <p:txBody>
          <a:bodyPr vert="eaVert"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 fontAlgn="auto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FF3399"/>
                </a:solidFill>
                <a:latin typeface="华文新魏"/>
              </a:rPr>
              <a:t>下有苏杭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1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1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1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9" grpId="0" animBg="1"/>
      <p:bldP spid="91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5" descr="248187D65E31B5BBB535D761D9F2E76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1052513"/>
            <a:ext cx="37306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1071563"/>
            <a:ext cx="5143500" cy="5357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defRPr/>
            </a:pP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原名叶绍钧，现代著名作家、教育家，有“</a:t>
            </a:r>
            <a:r>
              <a:rPr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优秀的语言艺术家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”之称。</a:t>
            </a:r>
          </a:p>
          <a:p>
            <a:pPr marL="342900" indent="-342900"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代表作是长篇小说</a:t>
            </a:r>
            <a:r>
              <a:rPr lang="en-US" altLang="zh-CN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倪焕之</a:t>
            </a:r>
            <a:r>
              <a:rPr lang="en-US" altLang="zh-CN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  <a:p>
            <a:pPr marL="342900" indent="-342900"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他原籍是江苏苏州，所以对苏州园林很熟悉，又有深刻的研究。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1979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年初，香港一家出版社打算出一本介绍苏州园林的摄影集，约叶圣陶写一篇</a:t>
            </a:r>
            <a:r>
              <a:rPr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序文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，这就是我们今天要学习的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苏州园林</a:t>
            </a:r>
            <a:r>
              <a:rPr lang="en-US" altLang="zh-CN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。</a:t>
            </a:r>
          </a:p>
          <a:p>
            <a:pPr marL="342900" indent="-342900">
              <a:defRPr/>
            </a:pPr>
            <a:endParaRPr lang="en-US" altLang="zh-CN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8" name="Text Box 7"/>
          <p:cNvSpPr txBox="1">
            <a:spLocks noChangeArrowheads="1"/>
          </p:cNvSpPr>
          <p:nvPr/>
        </p:nvSpPr>
        <p:spPr bwMode="auto">
          <a:xfrm>
            <a:off x="1285875" y="214313"/>
            <a:ext cx="2879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3300"/>
                </a:solidFill>
              </a:rPr>
              <a:t>叶圣陶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4"/>
          <p:cNvSpPr txBox="1">
            <a:spLocks noChangeArrowheads="1"/>
          </p:cNvSpPr>
          <p:nvPr/>
        </p:nvSpPr>
        <p:spPr bwMode="auto">
          <a:xfrm>
            <a:off x="179388" y="1268413"/>
            <a:ext cx="89646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/>
              <a:t>轩  榭         丘  壑         嶙 峋       相 </a:t>
            </a:r>
            <a:r>
              <a:rPr lang="zh-CN" altLang="en-US" sz="3200">
                <a:solidFill>
                  <a:schemeClr val="accent2"/>
                </a:solidFill>
              </a:rPr>
              <a:t>间</a:t>
            </a:r>
            <a:r>
              <a:rPr lang="zh-CN" altLang="en-US" sz="3200"/>
              <a:t>          镂  空 </a:t>
            </a:r>
          </a:p>
          <a:p>
            <a:pPr>
              <a:spcBef>
                <a:spcPct val="50000"/>
              </a:spcBef>
            </a:pPr>
            <a:r>
              <a:rPr lang="zh-CN" altLang="en-US" sz="3200"/>
              <a:t>蔷  薇           斟   酌            重     峦    叠     嶂      </a:t>
            </a:r>
          </a:p>
        </p:txBody>
      </p:sp>
      <p:sp>
        <p:nvSpPr>
          <p:cNvPr id="17411" name="WordArt 5"/>
          <p:cNvSpPr>
            <a:spLocks noChangeArrowheads="1" noChangeShapeType="1" noTextEdit="1"/>
          </p:cNvSpPr>
          <p:nvPr/>
        </p:nvSpPr>
        <p:spPr bwMode="auto">
          <a:xfrm>
            <a:off x="250825" y="260350"/>
            <a:ext cx="1944688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生词积累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0" y="836613"/>
            <a:ext cx="23050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xuān   xiè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2051050" y="836613"/>
            <a:ext cx="22685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qiū   hè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3995738" y="908050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lín  xún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6156325" y="908050"/>
            <a:ext cx="11525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jiàn</a:t>
            </a:r>
          </a:p>
        </p:txBody>
      </p:sp>
      <p:sp>
        <p:nvSpPr>
          <p:cNvPr id="5130" name="Text Box 10"/>
          <p:cNvSpPr txBox="1">
            <a:spLocks noChangeArrowheads="1"/>
          </p:cNvSpPr>
          <p:nvPr/>
        </p:nvSpPr>
        <p:spPr bwMode="auto">
          <a:xfrm>
            <a:off x="7524750" y="908050"/>
            <a:ext cx="1225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lòu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0" y="1628775"/>
            <a:ext cx="2339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qiáng  wēi 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051050" y="1628775"/>
            <a:ext cx="2160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zhēn  zhuó 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4427538" y="1628775"/>
            <a:ext cx="3663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0000"/>
                </a:solidFill>
              </a:rPr>
              <a:t>chóng  luán  dié  zhàng</a:t>
            </a:r>
          </a:p>
        </p:txBody>
      </p:sp>
      <p:sp>
        <p:nvSpPr>
          <p:cNvPr id="17420" name="WordArt 15"/>
          <p:cNvSpPr>
            <a:spLocks noChangeArrowheads="1" noChangeShapeType="1" noTextEdit="1"/>
          </p:cNvSpPr>
          <p:nvPr/>
        </p:nvSpPr>
        <p:spPr bwMode="auto">
          <a:xfrm>
            <a:off x="250825" y="2781300"/>
            <a:ext cx="2743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注意以下词语</a:t>
            </a:r>
          </a:p>
        </p:txBody>
      </p:sp>
      <p:sp>
        <p:nvSpPr>
          <p:cNvPr id="17421" name="Text Box 16"/>
          <p:cNvSpPr txBox="1">
            <a:spLocks noChangeArrowheads="1"/>
          </p:cNvSpPr>
          <p:nvPr/>
        </p:nvSpPr>
        <p:spPr bwMode="auto">
          <a:xfrm>
            <a:off x="179388" y="3429000"/>
            <a:ext cx="2667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鉴赏：       败笔：                           </a:t>
            </a:r>
          </a:p>
          <a:p>
            <a:pPr>
              <a:spcBef>
                <a:spcPct val="50000"/>
              </a:spcBef>
            </a:pPr>
            <a:r>
              <a:rPr lang="zh-CN" altLang="en-US" sz="3600"/>
              <a:t>斟酌：         </a:t>
            </a:r>
            <a:r>
              <a:rPr lang="zh-CN" altLang="en-US" sz="3600">
                <a:solidFill>
                  <a:srgbClr val="FF3300"/>
                </a:solidFill>
              </a:rPr>
              <a:t>因地制宜：</a:t>
            </a:r>
            <a:r>
              <a:rPr lang="zh-CN" altLang="en-US" sz="3600"/>
              <a:t>重峦叠嶂：</a:t>
            </a:r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1331913" y="3429000"/>
            <a:ext cx="68405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对艺术品或文物的欣赏和评价。</a:t>
            </a:r>
          </a:p>
        </p:txBody>
      </p:sp>
      <p:sp>
        <p:nvSpPr>
          <p:cNvPr id="5138" name="Rectangle 18"/>
          <p:cNvSpPr>
            <a:spLocks noChangeArrowheads="1"/>
          </p:cNvSpPr>
          <p:nvPr/>
        </p:nvSpPr>
        <p:spPr bwMode="auto">
          <a:xfrm>
            <a:off x="1403350" y="4868863"/>
            <a:ext cx="66865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考虑事情、文字等运用得是否适当。</a:t>
            </a:r>
          </a:p>
        </p:txBody>
      </p:sp>
      <p:sp>
        <p:nvSpPr>
          <p:cNvPr id="5139" name="Rectangle 19"/>
          <p:cNvSpPr>
            <a:spLocks noChangeArrowheads="1"/>
          </p:cNvSpPr>
          <p:nvPr/>
        </p:nvSpPr>
        <p:spPr bwMode="auto">
          <a:xfrm>
            <a:off x="2268538" y="5373688"/>
            <a:ext cx="71199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FF3300"/>
                </a:solidFill>
              </a:rPr>
              <a:t>根据具体地形设计或选择适合的事物。</a:t>
            </a:r>
          </a:p>
        </p:txBody>
      </p:sp>
      <p:sp>
        <p:nvSpPr>
          <p:cNvPr id="5140" name="Rectangle 20"/>
          <p:cNvSpPr>
            <a:spLocks noChangeArrowheads="1"/>
          </p:cNvSpPr>
          <p:nvPr/>
        </p:nvSpPr>
        <p:spPr bwMode="auto">
          <a:xfrm>
            <a:off x="2339975" y="5876925"/>
            <a:ext cx="5060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重重的山峰，层层的峭壁。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1403350" y="4005263"/>
            <a:ext cx="77406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0000FF"/>
                </a:solidFill>
              </a:rPr>
              <a:t>某件事中做得不完美的部分</a:t>
            </a:r>
            <a:r>
              <a:rPr lang="en-US" altLang="zh-CN" sz="3200">
                <a:solidFill>
                  <a:srgbClr val="0000FF"/>
                </a:solidFill>
              </a:rPr>
              <a:t>,</a:t>
            </a:r>
            <a:r>
              <a:rPr lang="zh-CN" altLang="en-US" sz="3200">
                <a:solidFill>
                  <a:srgbClr val="0000FF"/>
                </a:solidFill>
              </a:rPr>
              <a:t>或泛指某个物件中不好的部分。</a:t>
            </a:r>
            <a:r>
              <a:rPr lang="zh-CN" altLang="en-US"/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6" grpId="0"/>
      <p:bldP spid="5127" grpId="0"/>
      <p:bldP spid="5128" grpId="0"/>
      <p:bldP spid="5129" grpId="0"/>
      <p:bldP spid="5130" grpId="0"/>
      <p:bldP spid="5131" grpId="0"/>
      <p:bldP spid="5132" grpId="0"/>
      <p:bldP spid="5133" grpId="0"/>
      <p:bldP spid="5137" grpId="0"/>
      <p:bldP spid="5138" grpId="0"/>
      <p:bldP spid="5139" grpId="0"/>
      <p:bldP spid="5140" grpId="0"/>
      <p:bldP spid="514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留圆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959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3786182" y="3500438"/>
            <a:ext cx="2622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 dirty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—</a:t>
            </a:r>
            <a:r>
              <a:rPr lang="zh-CN" altLang="en-US" sz="4800" dirty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叶圣陶</a:t>
            </a:r>
          </a:p>
        </p:txBody>
      </p:sp>
      <p:pic>
        <p:nvPicPr>
          <p:cNvPr id="15364" name="Picture 13" descr="图片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28604"/>
            <a:ext cx="6205538" cy="2524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1538" y="214290"/>
            <a:ext cx="29674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欣赏课文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1857364"/>
            <a:ext cx="571504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 smtClean="0">
                <a:solidFill>
                  <a:srgbClr val="FF0000"/>
                </a:solidFill>
              </a:rPr>
              <a:t>1</a:t>
            </a:r>
            <a:r>
              <a:rPr lang="zh-CN" altLang="en-US" sz="4400" dirty="0" smtClean="0">
                <a:solidFill>
                  <a:srgbClr val="FF0000"/>
                </a:solidFill>
              </a:rPr>
              <a:t>、认真听读课文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endParaRPr lang="en-US" altLang="zh-CN" sz="4400" dirty="0" smtClean="0">
              <a:solidFill>
                <a:srgbClr val="FF0000"/>
              </a:solidFill>
            </a:endParaRPr>
          </a:p>
          <a:p>
            <a:r>
              <a:rPr lang="en-US" altLang="zh-CN" sz="4400" dirty="0" smtClean="0">
                <a:solidFill>
                  <a:srgbClr val="FF0000"/>
                </a:solidFill>
              </a:rPr>
              <a:t>2</a:t>
            </a:r>
            <a:r>
              <a:rPr lang="zh-CN" altLang="en-US" sz="4400" dirty="0" smtClean="0">
                <a:solidFill>
                  <a:srgbClr val="FF0000"/>
                </a:solidFill>
              </a:rPr>
              <a:t>、在书本上做点圈点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endParaRPr lang="en-US" altLang="zh-CN" sz="4400" dirty="0">
              <a:solidFill>
                <a:srgbClr val="FF0000"/>
              </a:solidFill>
            </a:endParaRPr>
          </a:p>
          <a:p>
            <a:r>
              <a:rPr lang="en-US" altLang="zh-CN" sz="4400" dirty="0" smtClean="0">
                <a:solidFill>
                  <a:srgbClr val="FF0000"/>
                </a:solidFill>
              </a:rPr>
              <a:t>3</a:t>
            </a:r>
            <a:r>
              <a:rPr lang="zh-CN" altLang="en-US" sz="4400" dirty="0" smtClean="0">
                <a:solidFill>
                  <a:srgbClr val="FF0000"/>
                </a:solidFill>
              </a:rPr>
              <a:t>、注意中心句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苏州园林(视频朗读）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14346" y="0"/>
            <a:ext cx="9572692" cy="6858000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424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 Box 2"/>
          <p:cNvSpPr txBox="1">
            <a:spLocks noChangeArrowheads="1"/>
          </p:cNvSpPr>
          <p:nvPr/>
        </p:nvSpPr>
        <p:spPr bwMode="auto">
          <a:xfrm>
            <a:off x="611188" y="620713"/>
            <a:ext cx="2590800" cy="762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整体感知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1000100" y="2857496"/>
            <a:ext cx="707236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6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请用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文中的一句话概括苏州园林的总体</a:t>
            </a:r>
            <a:r>
              <a:rPr lang="zh-CN" altLang="en-US" sz="44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特征</a:t>
            </a:r>
            <a:r>
              <a:rPr lang="zh-CN" altLang="en-US" sz="3600" dirty="0"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42976" y="1500174"/>
            <a:ext cx="48577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本文的</a:t>
            </a:r>
            <a:r>
              <a:rPr lang="zh-CN" altLang="en-US" sz="3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说明对象</a:t>
            </a:r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是什么？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857488" y="2143116"/>
            <a:ext cx="224292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苏州园林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6" name="Text Box 2"/>
          <p:cNvSpPr txBox="1">
            <a:spLocks noChangeArrowheads="1"/>
          </p:cNvSpPr>
          <p:nvPr/>
        </p:nvSpPr>
        <p:spPr bwMode="auto">
          <a:xfrm>
            <a:off x="1500166" y="4573600"/>
            <a:ext cx="6121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36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游览者无论站在哪个点上，</a:t>
            </a:r>
          </a:p>
        </p:txBody>
      </p:sp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2643174" y="5000636"/>
            <a:ext cx="4358886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00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zh-CN" altLang="en-US" sz="4000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眼前总是一幅</a:t>
            </a:r>
            <a:endParaRPr lang="zh-CN" altLang="en-US" sz="5400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defRPr/>
            </a:pPr>
            <a:r>
              <a:rPr lang="zh-CN" altLang="en-US" sz="5400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完美的图画。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 autoUpdateAnimBg="0"/>
      <p:bldP spid="5" grpId="0"/>
      <p:bldP spid="6" grpId="0" build="p" autoUpdateAnimBg="0"/>
      <p:bldP spid="7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838200" y="762000"/>
            <a:ext cx="38862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400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总是一幅</a:t>
            </a:r>
            <a:endParaRPr lang="zh-CN" altLang="en-US" sz="5400">
              <a:solidFill>
                <a:srgbClr val="FF505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grpSp>
        <p:nvGrpSpPr>
          <p:cNvPr id="20483" name="Group 7"/>
          <p:cNvGrpSpPr>
            <a:grpSpLocks/>
          </p:cNvGrpSpPr>
          <p:nvPr/>
        </p:nvGrpSpPr>
        <p:grpSpPr bwMode="auto">
          <a:xfrm>
            <a:off x="1103313" y="2767013"/>
            <a:ext cx="6937375" cy="1311275"/>
            <a:chOff x="0" y="0"/>
            <a:chExt cx="4370" cy="826"/>
          </a:xfrm>
        </p:grpSpPr>
        <p:sp>
          <p:nvSpPr>
            <p:cNvPr id="2049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437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050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4370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900" b="0">
                  <a:ea typeface="宋体" pitchFamily="2" charset="-122"/>
                </a:rPr>
                <a:t>  </a:t>
              </a:r>
              <a:r>
                <a:rPr lang="en-US" altLang="zh-CN" sz="8000" b="0">
                  <a:ea typeface="宋体" pitchFamily="2" charset="-122"/>
                </a:rPr>
                <a:t> </a:t>
              </a:r>
              <a:r>
                <a:rPr lang="en-US" altLang="zh-CN" sz="900" b="0">
                  <a:ea typeface="宋体" pitchFamily="2" charset="-122"/>
                </a:rPr>
                <a:t>                                                                   </a:t>
              </a:r>
            </a:p>
          </p:txBody>
        </p:sp>
      </p:grpSp>
      <p:sp>
        <p:nvSpPr>
          <p:cNvPr id="20484" name="Rectangle 24"/>
          <p:cNvSpPr>
            <a:spLocks noChangeArrowheads="1"/>
          </p:cNvSpPr>
          <p:nvPr/>
        </p:nvSpPr>
        <p:spPr bwMode="auto">
          <a:xfrm>
            <a:off x="4953000" y="3276600"/>
            <a:ext cx="3429000" cy="2209800"/>
          </a:xfrm>
          <a:prstGeom prst="rect">
            <a:avLst/>
          </a:prstGeom>
          <a:solidFill>
            <a:srgbClr val="808080"/>
          </a:solidFill>
          <a:ln w="9525">
            <a:solidFill>
              <a:srgbClr val="80808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5126" name="Picture 6" descr="留 园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0" y="3200400"/>
            <a:ext cx="33909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486" name="Group 25"/>
          <p:cNvGrpSpPr>
            <a:grpSpLocks/>
          </p:cNvGrpSpPr>
          <p:nvPr/>
        </p:nvGrpSpPr>
        <p:grpSpPr bwMode="auto">
          <a:xfrm>
            <a:off x="838200" y="3200400"/>
            <a:ext cx="3505200" cy="2286000"/>
            <a:chOff x="528" y="2016"/>
            <a:chExt cx="2208" cy="1440"/>
          </a:xfrm>
        </p:grpSpPr>
        <p:sp>
          <p:nvSpPr>
            <p:cNvPr id="20497" name="Rectangle 23"/>
            <p:cNvSpPr>
              <a:spLocks noChangeArrowheads="1"/>
            </p:cNvSpPr>
            <p:nvPr/>
          </p:nvSpPr>
          <p:spPr bwMode="auto">
            <a:xfrm>
              <a:off x="672" y="2064"/>
              <a:ext cx="2064" cy="1392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498" name="Picture 10" descr="拙 政 园 之 冬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28" y="2016"/>
              <a:ext cx="2136" cy="14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1447800" y="56388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i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拙政园之冬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5181600" y="5638800"/>
            <a:ext cx="259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i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留园</a:t>
            </a:r>
          </a:p>
        </p:txBody>
      </p:sp>
      <p:grpSp>
        <p:nvGrpSpPr>
          <p:cNvPr id="20489" name="Group 17"/>
          <p:cNvGrpSpPr>
            <a:grpSpLocks/>
          </p:cNvGrpSpPr>
          <p:nvPr/>
        </p:nvGrpSpPr>
        <p:grpSpPr bwMode="auto">
          <a:xfrm>
            <a:off x="1143000" y="2667000"/>
            <a:ext cx="6937375" cy="1311275"/>
            <a:chOff x="0" y="0"/>
            <a:chExt cx="4370" cy="826"/>
          </a:xfrm>
        </p:grpSpPr>
        <p:sp>
          <p:nvSpPr>
            <p:cNvPr id="20495" name="Rectangle 14"/>
            <p:cNvSpPr>
              <a:spLocks noChangeArrowheads="1"/>
            </p:cNvSpPr>
            <p:nvPr/>
          </p:nvSpPr>
          <p:spPr bwMode="auto">
            <a:xfrm>
              <a:off x="0" y="0"/>
              <a:ext cx="4370" cy="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0496" name="Rectangle 15"/>
            <p:cNvSpPr>
              <a:spLocks noChangeArrowheads="1"/>
            </p:cNvSpPr>
            <p:nvPr/>
          </p:nvSpPr>
          <p:spPr bwMode="auto">
            <a:xfrm>
              <a:off x="0" y="0"/>
              <a:ext cx="4370" cy="8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r>
                <a:rPr lang="en-US" altLang="zh-CN" sz="900" b="0">
                  <a:ea typeface="宋体" pitchFamily="2" charset="-122"/>
                </a:rPr>
                <a:t>  </a:t>
              </a:r>
              <a:r>
                <a:rPr lang="en-US" altLang="zh-CN" sz="8000" b="0">
                  <a:ea typeface="宋体" pitchFamily="2" charset="-122"/>
                </a:rPr>
                <a:t> </a:t>
              </a:r>
              <a:r>
                <a:rPr lang="en-US" altLang="zh-CN" sz="900" b="0">
                  <a:ea typeface="宋体" pitchFamily="2" charset="-122"/>
                </a:rPr>
                <a:t>                                                                   </a:t>
              </a:r>
            </a:p>
          </p:txBody>
        </p:sp>
      </p:grpSp>
      <p:grpSp>
        <p:nvGrpSpPr>
          <p:cNvPr id="20490" name="Group 26"/>
          <p:cNvGrpSpPr>
            <a:grpSpLocks/>
          </p:cNvGrpSpPr>
          <p:nvPr/>
        </p:nvGrpSpPr>
        <p:grpSpPr bwMode="auto">
          <a:xfrm>
            <a:off x="5257800" y="533400"/>
            <a:ext cx="2895600" cy="1905000"/>
            <a:chOff x="3312" y="336"/>
            <a:chExt cx="1824" cy="1200"/>
          </a:xfrm>
        </p:grpSpPr>
        <p:sp>
          <p:nvSpPr>
            <p:cNvPr id="20493" name="Rectangle 22"/>
            <p:cNvSpPr>
              <a:spLocks noChangeArrowheads="1"/>
            </p:cNvSpPr>
            <p:nvPr/>
          </p:nvSpPr>
          <p:spPr bwMode="auto">
            <a:xfrm>
              <a:off x="3360" y="384"/>
              <a:ext cx="1776" cy="1152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0494" name="Picture 16" descr="网 师 园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312" y="336"/>
              <a:ext cx="1776" cy="1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5715000" y="2514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zh-CN" altLang="en-US" sz="2400" i="1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网师园</a:t>
            </a:r>
          </a:p>
        </p:txBody>
      </p:sp>
      <p:sp>
        <p:nvSpPr>
          <p:cNvPr id="5148" name="Rectangle 28"/>
          <p:cNvSpPr>
            <a:spLocks noChangeArrowheads="1"/>
          </p:cNvSpPr>
          <p:nvPr/>
        </p:nvSpPr>
        <p:spPr bwMode="auto">
          <a:xfrm>
            <a:off x="914400" y="1828800"/>
            <a:ext cx="36131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完美的图画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 autoUpdateAnimBg="0"/>
      <p:bldP spid="514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2"/>
          <p:cNvSpPr txBox="1">
            <a:spLocks noChangeArrowheads="1"/>
          </p:cNvSpPr>
          <p:nvPr/>
        </p:nvSpPr>
        <p:spPr bwMode="auto">
          <a:xfrm>
            <a:off x="1019175" y="1844675"/>
            <a:ext cx="17526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0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眼前总是一幅完美的图   画</a:t>
            </a:r>
          </a:p>
        </p:txBody>
      </p:sp>
      <p:grpSp>
        <p:nvGrpSpPr>
          <p:cNvPr id="22531" name="Group 3"/>
          <p:cNvGrpSpPr>
            <a:grpSpLocks/>
          </p:cNvGrpSpPr>
          <p:nvPr/>
        </p:nvGrpSpPr>
        <p:grpSpPr bwMode="auto">
          <a:xfrm>
            <a:off x="3335338" y="1447800"/>
            <a:ext cx="228600" cy="3429000"/>
            <a:chOff x="2160" y="288"/>
            <a:chExt cx="240" cy="2400"/>
          </a:xfrm>
        </p:grpSpPr>
        <p:sp>
          <p:nvSpPr>
            <p:cNvPr id="22545" name="Line 4"/>
            <p:cNvSpPr>
              <a:spLocks noChangeShapeType="1"/>
            </p:cNvSpPr>
            <p:nvPr/>
          </p:nvSpPr>
          <p:spPr bwMode="auto">
            <a:xfrm>
              <a:off x="2160" y="288"/>
              <a:ext cx="240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6" name="Line 5"/>
            <p:cNvSpPr>
              <a:spLocks noChangeShapeType="1"/>
            </p:cNvSpPr>
            <p:nvPr/>
          </p:nvSpPr>
          <p:spPr bwMode="auto">
            <a:xfrm>
              <a:off x="2160" y="288"/>
              <a:ext cx="0" cy="240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547" name="Line 6"/>
            <p:cNvSpPr>
              <a:spLocks noChangeShapeType="1"/>
            </p:cNvSpPr>
            <p:nvPr/>
          </p:nvSpPr>
          <p:spPr bwMode="auto">
            <a:xfrm>
              <a:off x="2160" y="2688"/>
              <a:ext cx="192" cy="0"/>
            </a:xfrm>
            <a:prstGeom prst="line">
              <a:avLst/>
            </a:prstGeom>
            <a:noFill/>
            <a:ln w="5715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3735388" y="11430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讲究亭台轩榭的布局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3735388" y="22860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讲究假山池沼的配合</a:t>
            </a: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3779838" y="34290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讲究花草树木的映衬</a:t>
            </a:r>
          </a:p>
        </p:txBody>
      </p:sp>
      <p:sp>
        <p:nvSpPr>
          <p:cNvPr id="34826" name="Text Box 10"/>
          <p:cNvSpPr txBox="1">
            <a:spLocks noChangeArrowheads="1"/>
          </p:cNvSpPr>
          <p:nvPr/>
        </p:nvSpPr>
        <p:spPr bwMode="auto">
          <a:xfrm>
            <a:off x="3735388" y="4495800"/>
            <a:ext cx="3429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讲究近景远景的层次</a:t>
            </a:r>
          </a:p>
        </p:txBody>
      </p:sp>
      <p:sp>
        <p:nvSpPr>
          <p:cNvPr id="22536" name="Line 11"/>
          <p:cNvSpPr>
            <a:spLocks noChangeShapeType="1"/>
          </p:cNvSpPr>
          <p:nvPr/>
        </p:nvSpPr>
        <p:spPr bwMode="auto">
          <a:xfrm>
            <a:off x="2921000" y="3124200"/>
            <a:ext cx="427038" cy="17463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Line 12"/>
          <p:cNvSpPr>
            <a:spLocks noChangeShapeType="1"/>
          </p:cNvSpPr>
          <p:nvPr/>
        </p:nvSpPr>
        <p:spPr bwMode="auto">
          <a:xfrm>
            <a:off x="3330575" y="3657600"/>
            <a:ext cx="304800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Line 13"/>
          <p:cNvSpPr>
            <a:spLocks noChangeShapeType="1"/>
          </p:cNvSpPr>
          <p:nvPr/>
        </p:nvSpPr>
        <p:spPr bwMode="auto">
          <a:xfrm>
            <a:off x="3330575" y="2590800"/>
            <a:ext cx="304800" cy="0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0" name="Text Box 14"/>
          <p:cNvSpPr txBox="1">
            <a:spLocks noChangeArrowheads="1"/>
          </p:cNvSpPr>
          <p:nvPr/>
        </p:nvSpPr>
        <p:spPr bwMode="auto">
          <a:xfrm>
            <a:off x="2590800" y="6019800"/>
            <a:ext cx="1371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zh-CN" altLang="zh-CN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4831" name="Text Box 15"/>
          <p:cNvSpPr txBox="1">
            <a:spLocks noChangeArrowheads="1"/>
          </p:cNvSpPr>
          <p:nvPr/>
        </p:nvSpPr>
        <p:spPr bwMode="auto">
          <a:xfrm>
            <a:off x="5475288" y="5334000"/>
            <a:ext cx="1905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540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分说</a:t>
            </a:r>
          </a:p>
        </p:txBody>
      </p:sp>
      <p:sp>
        <p:nvSpPr>
          <p:cNvPr id="34832" name="Rectangle 16"/>
          <p:cNvSpPr>
            <a:spLocks noChangeArrowheads="1"/>
          </p:cNvSpPr>
          <p:nvPr/>
        </p:nvSpPr>
        <p:spPr bwMode="auto">
          <a:xfrm>
            <a:off x="1216025" y="5334000"/>
            <a:ext cx="15557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540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总说</a:t>
            </a:r>
          </a:p>
        </p:txBody>
      </p:sp>
      <p:sp>
        <p:nvSpPr>
          <p:cNvPr id="22542" name="Line 17"/>
          <p:cNvSpPr>
            <a:spLocks noChangeShapeType="1"/>
          </p:cNvSpPr>
          <p:nvPr/>
        </p:nvSpPr>
        <p:spPr bwMode="auto">
          <a:xfrm>
            <a:off x="3498850" y="5867400"/>
            <a:ext cx="1577975" cy="9525"/>
          </a:xfrm>
          <a:prstGeom prst="line">
            <a:avLst/>
          </a:prstGeom>
          <a:noFill/>
          <a:ln w="57150">
            <a:solidFill>
              <a:srgbClr val="FF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4834" name="Rectangle 18"/>
          <p:cNvSpPr>
            <a:spLocks noChangeArrowheads="1"/>
          </p:cNvSpPr>
          <p:nvPr/>
        </p:nvSpPr>
        <p:spPr bwMode="auto">
          <a:xfrm>
            <a:off x="857224" y="4643446"/>
            <a:ext cx="19446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（第</a:t>
            </a: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 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段）</a:t>
            </a: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500034" y="142852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苏</a:t>
            </a:r>
            <a:r>
              <a:rPr lang="zh-CN" altLang="en-US" sz="32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 pitchFamily="2" charset="-122"/>
                <a:ea typeface="华文中宋" pitchFamily="2" charset="-122"/>
              </a:rPr>
              <a:t>州园林为了达到图画美这个目的，具体设计主要表现在哪几个方面？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8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3" grpId="0" build="p" autoUpdateAnimBg="0"/>
      <p:bldP spid="34824" grpId="0" build="p" autoUpdateAnimBg="0"/>
      <p:bldP spid="34825" grpId="0" build="p" autoUpdateAnimBg="0"/>
      <p:bldP spid="34826" grpId="0" build="p" autoUpdateAnimBg="0"/>
      <p:bldP spid="34831" grpId="0" autoUpdateAnimBg="0"/>
      <p:bldP spid="34832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9"/>
          <p:cNvSpPr txBox="1">
            <a:spLocks noChangeArrowheads="1"/>
          </p:cNvSpPr>
          <p:nvPr/>
        </p:nvSpPr>
        <p:spPr bwMode="auto">
          <a:xfrm>
            <a:off x="785786" y="214290"/>
            <a:ext cx="41735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chemeClr val="hlink"/>
                </a:solidFill>
              </a:rPr>
              <a:t>讨论探究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57158" y="928670"/>
            <a:ext cx="771530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请概括每一段的意思（注意</a:t>
            </a:r>
            <a:r>
              <a:rPr lang="zh-CN" alt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中心句</a:t>
            </a:r>
            <a:r>
              <a:rPr lang="zh-CN" altLang="en-US" sz="24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），分析全文结构。</a:t>
            </a:r>
            <a:endParaRPr lang="zh-CN" altLang="en-US" sz="2400" dirty="0"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14348" y="1428736"/>
            <a:ext cx="31518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）对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苏州园林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总的</a:t>
            </a:r>
            <a:r>
              <a:rPr lang="zh-CN" altLang="en-US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印象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2910" y="1785926"/>
            <a:ext cx="3409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苏州园林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的总特征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10" y="2214554"/>
            <a:ext cx="31518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建筑物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的布局；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910" y="2643182"/>
            <a:ext cx="3409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假山池沼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的艺术；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642910" y="3071810"/>
            <a:ext cx="3409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花草树木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的画意；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1472" y="3429000"/>
            <a:ext cx="353814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花墙廊子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的层次；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2910" y="3929066"/>
            <a:ext cx="36679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细小角落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的图画美；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2910" y="4286256"/>
            <a:ext cx="4184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门窗的图案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设计和雕镂；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14348" y="4643446"/>
            <a:ext cx="31518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）介绍屋的</a:t>
            </a:r>
            <a:r>
              <a:rPr lang="zh-CN" altLang="en-US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色彩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装饰；</a:t>
            </a:r>
            <a:endParaRPr lang="en-US" altLang="zh-CN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42910" y="5286388"/>
            <a:ext cx="198964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</a:t>
            </a:r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）结束语。</a:t>
            </a:r>
            <a:endParaRPr lang="zh-CN" altLang="en-US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 Box 7"/>
          <p:cNvSpPr txBox="1">
            <a:spLocks noChangeArrowheads="1"/>
          </p:cNvSpPr>
          <p:nvPr/>
        </p:nvSpPr>
        <p:spPr bwMode="auto">
          <a:xfrm>
            <a:off x="4000496" y="2285992"/>
            <a:ext cx="3429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照应“</a:t>
            </a:r>
            <a:r>
              <a:rPr lang="zh-CN" altLang="en-US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</a:t>
            </a:r>
            <a:r>
              <a:rPr lang="zh-CN" altLang="en-US" sz="1600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究亭台轩榭的布</a:t>
            </a:r>
            <a:r>
              <a:rPr lang="zh-CN" altLang="en-US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局</a:t>
            </a: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”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000496" y="2643182"/>
            <a:ext cx="4000528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照应“</a:t>
            </a:r>
            <a:r>
              <a:rPr lang="zh-CN" altLang="en-US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讲究假山池沼的配合</a:t>
            </a: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”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17" name="Text Box 7"/>
          <p:cNvSpPr txBox="1">
            <a:spLocks noChangeArrowheads="1"/>
          </p:cNvSpPr>
          <p:nvPr/>
        </p:nvSpPr>
        <p:spPr bwMode="auto">
          <a:xfrm>
            <a:off x="4000496" y="3071810"/>
            <a:ext cx="3429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照应“</a:t>
            </a:r>
            <a:r>
              <a:rPr lang="zh-CN" altLang="en-US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讲究花草树木的映衬</a:t>
            </a: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”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18" name="Text Box 7"/>
          <p:cNvSpPr txBox="1">
            <a:spLocks noChangeArrowheads="1"/>
          </p:cNvSpPr>
          <p:nvPr/>
        </p:nvSpPr>
        <p:spPr bwMode="auto">
          <a:xfrm>
            <a:off x="4071934" y="3500438"/>
            <a:ext cx="34290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照应“</a:t>
            </a:r>
            <a:r>
              <a:rPr lang="zh-CN" altLang="en-US" sz="160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讲究近景远景的层次</a:t>
            </a:r>
            <a:r>
              <a:rPr lang="zh-CN" alt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华文中宋" pitchFamily="2" charset="-122"/>
              </a:rPr>
              <a:t>”</a:t>
            </a:r>
            <a:endParaRPr lang="zh-CN" altLang="en-US" sz="1600" dirty="0">
              <a:effectLst>
                <a:outerShdw blurRad="38100" dist="38100" dir="2700000" algn="tl">
                  <a:srgbClr val="C0C0C0"/>
                </a:outerShdw>
              </a:effectLst>
              <a:ea typeface="华文中宋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57686" y="1357298"/>
            <a:ext cx="95731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标本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286248" y="1785926"/>
            <a:ext cx="15392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完美的图 画</a:t>
            </a:r>
            <a:endParaRPr lang="zh-CN" altLang="en-US" dirty="0"/>
          </a:p>
        </p:txBody>
      </p:sp>
      <p:sp>
        <p:nvSpPr>
          <p:cNvPr id="21" name="AutoShape 22"/>
          <p:cNvSpPr>
            <a:spLocks/>
          </p:cNvSpPr>
          <p:nvPr/>
        </p:nvSpPr>
        <p:spPr bwMode="auto">
          <a:xfrm>
            <a:off x="6715140" y="1357298"/>
            <a:ext cx="304800" cy="817569"/>
          </a:xfrm>
          <a:prstGeom prst="rightBrace">
            <a:avLst>
              <a:gd name="adj1" fmla="val 52083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AutoShape 22"/>
          <p:cNvSpPr>
            <a:spLocks/>
          </p:cNvSpPr>
          <p:nvPr/>
        </p:nvSpPr>
        <p:spPr bwMode="auto">
          <a:xfrm>
            <a:off x="6786578" y="2357430"/>
            <a:ext cx="304800" cy="2643206"/>
          </a:xfrm>
          <a:prstGeom prst="rightBrace">
            <a:avLst>
              <a:gd name="adj1" fmla="val 52083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AutoShape 22"/>
          <p:cNvSpPr>
            <a:spLocks/>
          </p:cNvSpPr>
          <p:nvPr/>
        </p:nvSpPr>
        <p:spPr bwMode="auto">
          <a:xfrm>
            <a:off x="6786578" y="5214950"/>
            <a:ext cx="304800" cy="357190"/>
          </a:xfrm>
          <a:prstGeom prst="rightBrace">
            <a:avLst>
              <a:gd name="adj1" fmla="val 52083"/>
              <a:gd name="adj2" fmla="val 50000"/>
            </a:avLst>
          </a:prstGeom>
          <a:ln>
            <a:headEnd/>
            <a:tailEnd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Text Box 33"/>
          <p:cNvSpPr txBox="1">
            <a:spLocks noChangeArrowheads="1"/>
          </p:cNvSpPr>
          <p:nvPr/>
        </p:nvSpPr>
        <p:spPr bwMode="auto">
          <a:xfrm>
            <a:off x="7429520" y="1571612"/>
            <a:ext cx="738664" cy="54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总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5" name="Text Box 33"/>
          <p:cNvSpPr txBox="1">
            <a:spLocks noChangeArrowheads="1"/>
          </p:cNvSpPr>
          <p:nvPr/>
        </p:nvSpPr>
        <p:spPr bwMode="auto">
          <a:xfrm>
            <a:off x="7429520" y="3214686"/>
            <a:ext cx="738664" cy="54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分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26" name="Text Box 33"/>
          <p:cNvSpPr txBox="1">
            <a:spLocks noChangeArrowheads="1"/>
          </p:cNvSpPr>
          <p:nvPr/>
        </p:nvSpPr>
        <p:spPr bwMode="auto">
          <a:xfrm>
            <a:off x="7500958" y="5143512"/>
            <a:ext cx="738664" cy="54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</a:rPr>
              <a:t>总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 build="p" autoUpdateAnimBg="0"/>
      <p:bldP spid="16" grpId="0" build="p" autoUpdateAnimBg="0"/>
      <p:bldP spid="17" grpId="0" build="p" autoUpdateAnimBg="0"/>
      <p:bldP spid="18" grpId="0" build="p" autoUpdateAnimBg="0"/>
      <p:bldP spid="19" grpId="0"/>
      <p:bldP spid="20" grpId="0"/>
      <p:bldP spid="21" grpId="0" animBg="1"/>
      <p:bldP spid="22" grpId="0" animBg="1"/>
      <p:bldP spid="23" grpId="0" animBg="1"/>
      <p:bldP spid="24" grpId="0"/>
      <p:bldP spid="25" grpId="0"/>
      <p:bldP spid="2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auto">
          <a:xfrm>
            <a:off x="501650" y="2195513"/>
            <a:ext cx="6858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完美的图画</a:t>
            </a:r>
          </a:p>
        </p:txBody>
      </p:sp>
      <p:sp>
        <p:nvSpPr>
          <p:cNvPr id="59411" name="Rectangle 19"/>
          <p:cNvSpPr>
            <a:spLocks noChangeArrowheads="1"/>
          </p:cNvSpPr>
          <p:nvPr/>
        </p:nvSpPr>
        <p:spPr bwMode="auto">
          <a:xfrm>
            <a:off x="1447800" y="1201738"/>
            <a:ext cx="4852988" cy="2443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讲究亭台轩榭的布局（</a:t>
            </a:r>
            <a:r>
              <a:rPr lang="en-US" altLang="zh-CN" sz="2800"/>
              <a:t>3</a:t>
            </a:r>
            <a:r>
              <a:rPr lang="zh-CN" altLang="en-US" sz="2800"/>
              <a:t>段）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讲究假山池沼的配合（</a:t>
            </a:r>
            <a:r>
              <a:rPr lang="en-US" altLang="zh-CN" sz="2800"/>
              <a:t>4</a:t>
            </a:r>
            <a:r>
              <a:rPr lang="zh-CN" altLang="en-US" sz="2800"/>
              <a:t>段）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讲究花草树木的映衬（</a:t>
            </a:r>
            <a:r>
              <a:rPr lang="en-US" altLang="zh-CN" sz="2800"/>
              <a:t>5</a:t>
            </a:r>
            <a:r>
              <a:rPr lang="zh-CN" altLang="en-US" sz="2800"/>
              <a:t>段）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讲究近景远景的层次（</a:t>
            </a:r>
            <a:r>
              <a:rPr lang="en-US" altLang="zh-CN" sz="2800"/>
              <a:t>6</a:t>
            </a:r>
            <a:r>
              <a:rPr lang="zh-CN" altLang="en-US" sz="2800"/>
              <a:t>段）</a:t>
            </a:r>
          </a:p>
        </p:txBody>
      </p:sp>
      <p:sp>
        <p:nvSpPr>
          <p:cNvPr id="59412" name="Rectangle 20"/>
          <p:cNvSpPr>
            <a:spLocks noChangeArrowheads="1"/>
          </p:cNvSpPr>
          <p:nvPr/>
        </p:nvSpPr>
        <p:spPr bwMode="auto">
          <a:xfrm>
            <a:off x="1476375" y="3787775"/>
            <a:ext cx="45720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讲究角落的图画美（</a:t>
            </a:r>
            <a:r>
              <a:rPr lang="en-US" altLang="zh-CN" sz="2800"/>
              <a:t>7</a:t>
            </a:r>
            <a:r>
              <a:rPr lang="zh-CN" altLang="en-US" sz="2800"/>
              <a:t>段）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讲究门窗的图案美（</a:t>
            </a:r>
            <a:r>
              <a:rPr lang="en-US" altLang="zh-CN" sz="2800"/>
              <a:t>8</a:t>
            </a:r>
            <a:r>
              <a:rPr lang="zh-CN" altLang="en-US" sz="2800"/>
              <a:t>段）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讲究色彩的搭配（</a:t>
            </a:r>
            <a:r>
              <a:rPr lang="en-US" altLang="zh-CN" sz="2800"/>
              <a:t>9</a:t>
            </a:r>
            <a:r>
              <a:rPr lang="zh-CN" altLang="en-US" sz="2800"/>
              <a:t>段）</a:t>
            </a:r>
          </a:p>
        </p:txBody>
      </p:sp>
      <p:sp>
        <p:nvSpPr>
          <p:cNvPr id="24581" name="AutoShape 21"/>
          <p:cNvSpPr>
            <a:spLocks/>
          </p:cNvSpPr>
          <p:nvPr/>
        </p:nvSpPr>
        <p:spPr bwMode="auto">
          <a:xfrm>
            <a:off x="1219200" y="1482725"/>
            <a:ext cx="228600" cy="3962400"/>
          </a:xfrm>
          <a:prstGeom prst="leftBrace">
            <a:avLst>
              <a:gd name="adj1" fmla="val 1444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2" name="AutoShape 22"/>
          <p:cNvSpPr>
            <a:spLocks/>
          </p:cNvSpPr>
          <p:nvPr/>
        </p:nvSpPr>
        <p:spPr bwMode="auto">
          <a:xfrm>
            <a:off x="5943600" y="1484313"/>
            <a:ext cx="304800" cy="1905000"/>
          </a:xfrm>
          <a:prstGeom prst="rightBrace">
            <a:avLst>
              <a:gd name="adj1" fmla="val 520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583" name="AutoShape 23"/>
          <p:cNvSpPr>
            <a:spLocks/>
          </p:cNvSpPr>
          <p:nvPr/>
        </p:nvSpPr>
        <p:spPr bwMode="auto">
          <a:xfrm>
            <a:off x="5867400" y="4005263"/>
            <a:ext cx="304800" cy="1447800"/>
          </a:xfrm>
          <a:prstGeom prst="rightBrace">
            <a:avLst>
              <a:gd name="adj1" fmla="val 3958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16" name="Rectangle 24"/>
          <p:cNvSpPr>
            <a:spLocks noChangeArrowheads="1"/>
          </p:cNvSpPr>
          <p:nvPr/>
        </p:nvSpPr>
        <p:spPr bwMode="auto">
          <a:xfrm>
            <a:off x="6227763" y="1930400"/>
            <a:ext cx="609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5050"/>
                </a:solidFill>
              </a:rPr>
              <a:t>局部</a:t>
            </a:r>
          </a:p>
        </p:txBody>
      </p:sp>
      <p:sp>
        <p:nvSpPr>
          <p:cNvPr id="59417" name="Rectangle 25"/>
          <p:cNvSpPr>
            <a:spLocks noChangeArrowheads="1"/>
          </p:cNvSpPr>
          <p:nvPr/>
        </p:nvSpPr>
        <p:spPr bwMode="auto">
          <a:xfrm>
            <a:off x="6227763" y="4221163"/>
            <a:ext cx="533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5050"/>
                </a:solidFill>
              </a:rPr>
              <a:t>细部</a:t>
            </a:r>
          </a:p>
        </p:txBody>
      </p:sp>
      <p:sp>
        <p:nvSpPr>
          <p:cNvPr id="24586" name="AutoShape 26"/>
          <p:cNvSpPr>
            <a:spLocks/>
          </p:cNvSpPr>
          <p:nvPr/>
        </p:nvSpPr>
        <p:spPr bwMode="auto">
          <a:xfrm>
            <a:off x="7740650" y="2060575"/>
            <a:ext cx="228600" cy="2751138"/>
          </a:xfrm>
          <a:prstGeom prst="rightBrace">
            <a:avLst>
              <a:gd name="adj1" fmla="val 100289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22" name="Line 30"/>
          <p:cNvSpPr>
            <a:spLocks noChangeShapeType="1"/>
          </p:cNvSpPr>
          <p:nvPr/>
        </p:nvSpPr>
        <p:spPr bwMode="auto">
          <a:xfrm>
            <a:off x="6516688" y="3284538"/>
            <a:ext cx="0" cy="7921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9425" name="Text Box 33"/>
          <p:cNvSpPr txBox="1">
            <a:spLocks noChangeArrowheads="1"/>
          </p:cNvSpPr>
          <p:nvPr/>
        </p:nvSpPr>
        <p:spPr bwMode="auto">
          <a:xfrm>
            <a:off x="6819781" y="2159000"/>
            <a:ext cx="800219" cy="3009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主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       次</a:t>
            </a:r>
            <a:r>
              <a:rPr lang="zh-CN" alt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要</a:t>
            </a:r>
          </a:p>
        </p:txBody>
      </p:sp>
      <p:sp>
        <p:nvSpPr>
          <p:cNvPr id="59426" name="Text Box 34"/>
          <p:cNvSpPr txBox="1">
            <a:spLocks noChangeArrowheads="1"/>
          </p:cNvSpPr>
          <p:nvPr/>
        </p:nvSpPr>
        <p:spPr bwMode="auto">
          <a:xfrm>
            <a:off x="7959964" y="2205038"/>
            <a:ext cx="861774" cy="2317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r>
              <a:rPr lang="zh-CN" altLang="en-US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逻辑顺序</a:t>
            </a:r>
          </a:p>
        </p:txBody>
      </p: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500034" y="285728"/>
            <a:ext cx="571504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本文的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说明顺序</a:t>
            </a:r>
            <a:r>
              <a:rPr lang="zh-CN" altLang="en-US" sz="3200" dirty="0" smtClean="0"/>
              <a:t>是什么？</a:t>
            </a:r>
            <a:endParaRPr lang="zh-CN" altLang="en-US" sz="3200" dirty="0"/>
          </a:p>
        </p:txBody>
      </p:sp>
      <p:sp>
        <p:nvSpPr>
          <p:cNvPr id="17" name="下箭头 16"/>
          <p:cNvSpPr/>
          <p:nvPr/>
        </p:nvSpPr>
        <p:spPr bwMode="auto">
          <a:xfrm>
            <a:off x="7143768" y="3357562"/>
            <a:ext cx="142876" cy="642942"/>
          </a:xfrm>
          <a:prstGeom prst="down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zh-CN" altLang="en-US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华文新魏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4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94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9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9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16" grpId="0" build="p" autoUpdateAnimBg="0"/>
      <p:bldP spid="59417" grpId="0" build="p" autoUpdateAnimBg="0"/>
      <p:bldP spid="59422" grpId="0" animBg="1"/>
      <p:bldP spid="59425" grpId="0"/>
      <p:bldP spid="594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吴江－退思园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549275"/>
            <a:ext cx="8610600" cy="5773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欣赏美</a:t>
            </a:r>
          </a:p>
        </p:txBody>
      </p:sp>
    </p:spTree>
  </p:cSld>
  <p:clrMapOvr>
    <a:masterClrMapping/>
  </p:clrMapOvr>
  <p:transition spd="slow" advTm="3000">
    <p:checker dir="vert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6" descr="苏州园林038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785225" cy="580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484313"/>
            <a:ext cx="7772400" cy="1735137"/>
          </a:xfrm>
          <a:solidFill>
            <a:schemeClr val="bg1">
              <a:alpha val="54901"/>
            </a:schemeClr>
          </a:solidFill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00CC"/>
                </a:solidFill>
              </a:rPr>
              <a:t>关键语句；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00CC"/>
                </a:solidFill>
              </a:rPr>
              <a:t>设计者的设计用心，</a:t>
            </a:r>
          </a:p>
          <a:p>
            <a:pPr eaLnBrk="1" hangingPunct="1">
              <a:lnSpc>
                <a:spcPct val="90000"/>
              </a:lnSpc>
            </a:pPr>
            <a:r>
              <a:rPr lang="zh-CN" altLang="en-US" b="1" smtClean="0">
                <a:solidFill>
                  <a:srgbClr val="0000CC"/>
                </a:solidFill>
              </a:rPr>
              <a:t>如何体现出的自然之趣；</a:t>
            </a:r>
          </a:p>
        </p:txBody>
      </p:sp>
      <p:sp>
        <p:nvSpPr>
          <p:cNvPr id="26628" name="Text Box 5"/>
          <p:cNvSpPr txBox="1">
            <a:spLocks noChangeArrowheads="1"/>
          </p:cNvSpPr>
          <p:nvPr/>
        </p:nvSpPr>
        <p:spPr bwMode="auto">
          <a:xfrm>
            <a:off x="684213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交流美</a:t>
            </a:r>
          </a:p>
        </p:txBody>
      </p:sp>
      <p:sp>
        <p:nvSpPr>
          <p:cNvPr id="26629" name="AutoShape 7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23850" y="6092825"/>
            <a:ext cx="217488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0" name="AutoShape 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900113" y="6092825"/>
            <a:ext cx="215900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1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403350" y="6092825"/>
            <a:ext cx="215900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2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08175" y="6092825"/>
            <a:ext cx="215900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3" name="AutoShape 11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924300" y="6092825"/>
            <a:ext cx="215900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4" name="AutoShape 12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500563" y="6092825"/>
            <a:ext cx="215900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635" name="AutoShape 13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48263" y="6092825"/>
            <a:ext cx="288925" cy="2159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18" name="WordArt 26"/>
          <p:cNvSpPr>
            <a:spLocks noChangeArrowheads="1" noChangeShapeType="1" noTextEdit="1"/>
          </p:cNvSpPr>
          <p:nvPr/>
        </p:nvSpPr>
        <p:spPr bwMode="auto">
          <a:xfrm>
            <a:off x="1000100" y="428604"/>
            <a:ext cx="64008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1.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/>
                  </a:outerShdw>
                </a:effectLst>
                <a:latin typeface="隶书"/>
              </a:rPr>
              <a:t>讲究亭台轩榭的布局</a:t>
            </a:r>
          </a:p>
        </p:txBody>
      </p:sp>
      <p:pic>
        <p:nvPicPr>
          <p:cNvPr id="27651" name="Picture 27" descr="苏州园林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3505200"/>
            <a:ext cx="40386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28" descr="g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8200" y="1828800"/>
            <a:ext cx="4114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22" name="Text Box 30"/>
          <p:cNvSpPr txBox="1">
            <a:spLocks noChangeArrowheads="1"/>
          </p:cNvSpPr>
          <p:nvPr/>
        </p:nvSpPr>
        <p:spPr bwMode="auto">
          <a:xfrm>
            <a:off x="838200" y="2514600"/>
            <a:ext cx="35052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32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绝不讲究对称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,</a:t>
            </a:r>
            <a:r>
              <a:rPr lang="zh-CN" altLang="en-US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好像故意避免似的</a:t>
            </a:r>
            <a:r>
              <a:rPr lang="en-US" altLang="zh-CN" sz="28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.</a:t>
            </a:r>
          </a:p>
        </p:txBody>
      </p:sp>
      <p:sp>
        <p:nvSpPr>
          <p:cNvPr id="33823" name="Text Box 31"/>
          <p:cNvSpPr txBox="1">
            <a:spLocks noChangeArrowheads="1"/>
          </p:cNvSpPr>
          <p:nvPr/>
        </p:nvSpPr>
        <p:spPr bwMode="auto">
          <a:xfrm>
            <a:off x="4953000" y="4572000"/>
            <a:ext cx="3810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对称的建筑是图案画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,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不是美术画</a:t>
            </a:r>
            <a:r>
              <a:rPr lang="en-US" altLang="zh-CN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.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而园林是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美术画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，美术画要</a:t>
            </a:r>
            <a:r>
              <a:rPr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求自然之趣</a:t>
            </a:r>
            <a:r>
              <a:rPr lang="zh-CN" altLang="en-US" sz="2400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，是不讲究对称的。</a:t>
            </a:r>
          </a:p>
        </p:txBody>
      </p:sp>
      <p:sp>
        <p:nvSpPr>
          <p:cNvPr id="27655" name="AutoShape 33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16913" y="6308725"/>
            <a:ext cx="287337" cy="28892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8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3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2" grpId="0" build="p" autoUpdateAnimBg="0"/>
      <p:bldP spid="33823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WordArt 2"/>
          <p:cNvSpPr>
            <a:spLocks noChangeArrowheads="1" noChangeShapeType="1" noTextEdit="1"/>
          </p:cNvSpPr>
          <p:nvPr/>
        </p:nvSpPr>
        <p:spPr bwMode="auto">
          <a:xfrm>
            <a:off x="428596" y="357166"/>
            <a:ext cx="7767662" cy="10668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9991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solidFill>
                  <a:srgbClr val="003366"/>
                </a:solidFill>
                <a:effectLst>
                  <a:outerShdw dist="35921" dir="2700000" sy="50000" rotWithShape="0">
                    <a:srgbClr val="875B0D"/>
                  </a:outerShdw>
                </a:effectLst>
                <a:latin typeface="宋体"/>
                <a:ea typeface="宋体"/>
              </a:rPr>
              <a:t>讲究假山池沼的配合</a:t>
            </a:r>
          </a:p>
        </p:txBody>
      </p:sp>
      <p:pic>
        <p:nvPicPr>
          <p:cNvPr id="44035" name="Picture 3" descr="liuyuan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789363"/>
            <a:ext cx="3851275" cy="2824162"/>
          </a:xfrm>
          <a:prstGeom prst="rect">
            <a:avLst/>
          </a:prstGeom>
          <a:noFill/>
        </p:spPr>
      </p:pic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3762375" y="28956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kumimoji="1" lang="zh-CN" altLang="zh-CN" sz="2000" b="1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华文新魏" pitchFamily="2" charset="-122"/>
            </a:endParaRPr>
          </a:p>
        </p:txBody>
      </p:sp>
      <p:pic>
        <p:nvPicPr>
          <p:cNvPr id="44037" name="Picture 5" descr="狮 子 林"/>
          <p:cNvPicPr>
            <a:picLocks noChangeAspect="1" noChangeArrowheads="1"/>
          </p:cNvPicPr>
          <p:nvPr/>
        </p:nvPicPr>
        <p:blipFill>
          <a:blip r:embed="rId3" r:link="rId4" cstate="print"/>
          <a:srcRect/>
          <a:stretch>
            <a:fillRect/>
          </a:stretch>
        </p:blipFill>
        <p:spPr bwMode="auto">
          <a:xfrm>
            <a:off x="3908425" y="1828800"/>
            <a:ext cx="3832225" cy="2160588"/>
          </a:xfrm>
          <a:prstGeom prst="rect">
            <a:avLst/>
          </a:prstGeom>
          <a:noFill/>
        </p:spPr>
      </p:pic>
      <p:pic>
        <p:nvPicPr>
          <p:cNvPr id="44038" name="Picture 6" descr="耦 园 假 山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7400" y="4076700"/>
            <a:ext cx="3025775" cy="2398713"/>
          </a:xfrm>
          <a:prstGeom prst="rect">
            <a:avLst/>
          </a:prstGeom>
          <a:noFill/>
        </p:spPr>
      </p:pic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827088" y="1819275"/>
            <a:ext cx="27368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   </a:t>
            </a:r>
            <a:r>
              <a:rPr kumimoji="1" lang="zh-CN" altLang="en-US" sz="32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假山的堆叠，是一项艺术而不仅是技术。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563938" y="4464050"/>
            <a:ext cx="2363787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       </a:t>
            </a:r>
            <a:r>
              <a:rPr kumimoji="1" lang="zh-CN" altLang="en-US" sz="24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池沼或河道的边沿很少砌齐整的石岸，总是高低屈曲任其自然</a:t>
            </a:r>
            <a:r>
              <a:rPr kumimoji="1"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华文楷体" pitchFamily="2" charset="-122"/>
              </a:rPr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4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0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9" grpId="0" build="p" autoUpdateAnimBg="0"/>
      <p:bldP spid="44040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ChangeArrowheads="1"/>
          </p:cNvSpPr>
          <p:nvPr/>
        </p:nvSpPr>
        <p:spPr bwMode="auto">
          <a:xfrm>
            <a:off x="179388" y="1125538"/>
            <a:ext cx="8748712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 b="1">
                <a:latin typeface="Times New Roman" pitchFamily="18" charset="0"/>
              </a:rPr>
              <a:t>      </a:t>
            </a:r>
            <a:r>
              <a:rPr kumimoji="1" lang="en-US" altLang="zh-CN" sz="3600" b="1">
                <a:latin typeface="宋体"/>
              </a:rPr>
              <a:t>“</a:t>
            </a:r>
            <a:r>
              <a:rPr kumimoji="1" lang="zh-CN" altLang="en-US" sz="3600" b="1">
                <a:latin typeface="Times New Roman" pitchFamily="18" charset="0"/>
              </a:rPr>
              <a:t>艺术</a:t>
            </a:r>
            <a:r>
              <a:rPr kumimoji="1" lang="zh-CN" altLang="en-US" sz="3600" b="1">
                <a:latin typeface="宋体"/>
              </a:rPr>
              <a:t>”</a:t>
            </a:r>
            <a:r>
              <a:rPr kumimoji="1" lang="zh-CN" altLang="en-US" sz="3600" b="1">
                <a:latin typeface="Times New Roman" pitchFamily="18" charset="0"/>
              </a:rPr>
              <a:t>是强调个人独创性的活动，能让人产生审美愉悦，并且无法复制；</a:t>
            </a:r>
            <a:r>
              <a:rPr kumimoji="1" lang="zh-CN" altLang="en-US" sz="3600" b="1">
                <a:latin typeface="宋体"/>
              </a:rPr>
              <a:t>“</a:t>
            </a:r>
            <a:r>
              <a:rPr kumimoji="1" lang="zh-CN" altLang="en-US" sz="3600" b="1">
                <a:latin typeface="Times New Roman" pitchFamily="18" charset="0"/>
              </a:rPr>
              <a:t>技术</a:t>
            </a:r>
            <a:r>
              <a:rPr kumimoji="1" lang="zh-CN" altLang="en-US" sz="3600" b="1">
                <a:latin typeface="宋体"/>
              </a:rPr>
              <a:t>”</a:t>
            </a:r>
            <a:r>
              <a:rPr kumimoji="1" lang="zh-CN" altLang="en-US" sz="3600" b="1">
                <a:latin typeface="Times New Roman" pitchFamily="18" charset="0"/>
              </a:rPr>
              <a:t>意味着有固定的程序和手法，它是具有实际效用的东西，一般可以大量复制。</a:t>
            </a:r>
          </a:p>
          <a:p>
            <a:r>
              <a:rPr kumimoji="1" lang="zh-CN" altLang="en-US" sz="3600" b="1">
                <a:latin typeface="Times New Roman" pitchFamily="18" charset="0"/>
              </a:rPr>
              <a:t>        假山的堆叠，可以说是一项艺术而不仅是技术。</a:t>
            </a:r>
            <a:r>
              <a:rPr kumimoji="1" lang="zh-CN" altLang="en-US" sz="3600" b="1">
                <a:solidFill>
                  <a:srgbClr val="FF3300"/>
                </a:solidFill>
                <a:latin typeface="Times New Roman" pitchFamily="18" charset="0"/>
              </a:rPr>
              <a:t>说明假山的堆叠给人以审美愉悦，是不可以复制的。</a:t>
            </a:r>
          </a:p>
        </p:txBody>
      </p:sp>
    </p:spTree>
  </p:cSld>
  <p:clrMapOvr>
    <a:masterClrMapping/>
  </p:clrMapOvr>
  <p:transition>
    <p:random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1" name="Rectangle 3"/>
          <p:cNvSpPr>
            <a:spLocks noChangeArrowheads="1"/>
          </p:cNvSpPr>
          <p:nvPr/>
        </p:nvSpPr>
        <p:spPr bwMode="auto">
          <a:xfrm>
            <a:off x="395288" y="431800"/>
            <a:ext cx="8342312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kumimoji="1" lang="zh-CN" altLang="en-US" sz="3600" b="1">
                <a:latin typeface="宋体" pitchFamily="2" charset="-122"/>
              </a:rPr>
              <a:t>思考： </a:t>
            </a:r>
          </a:p>
          <a:p>
            <a:r>
              <a:rPr kumimoji="1" lang="zh-CN" altLang="en-US" sz="3600" b="1">
                <a:latin typeface="宋体" pitchFamily="2" charset="-122"/>
              </a:rPr>
              <a:t>    假山的堆叠，可以说是一项</a:t>
            </a:r>
            <a:r>
              <a:rPr kumimoji="1" lang="zh-CN" altLang="en-US" sz="3600" b="1">
                <a:solidFill>
                  <a:srgbClr val="FF3300"/>
                </a:solidFill>
                <a:latin typeface="宋体" pitchFamily="2" charset="-122"/>
              </a:rPr>
              <a:t>艺术而不仅是技术</a:t>
            </a:r>
            <a:r>
              <a:rPr kumimoji="1" lang="zh-CN" altLang="en-US" sz="3600" b="1">
                <a:latin typeface="宋体" pitchFamily="2" charset="-122"/>
              </a:rPr>
              <a:t>。</a:t>
            </a:r>
          </a:p>
          <a:p>
            <a:r>
              <a:rPr kumimoji="1" lang="zh-CN" altLang="en-US" sz="3600" b="1">
                <a:latin typeface="宋体" pitchFamily="2" charset="-122"/>
              </a:rPr>
              <a:t>    删除“仅”字，说“</a:t>
            </a:r>
            <a:r>
              <a:rPr kumimoji="1" lang="zh-CN" altLang="en-US" sz="3600" b="1">
                <a:solidFill>
                  <a:schemeClr val="hlink"/>
                </a:solidFill>
                <a:latin typeface="宋体" pitchFamily="2" charset="-122"/>
              </a:rPr>
              <a:t>假山的堆叠是一项</a:t>
            </a:r>
            <a:r>
              <a:rPr kumimoji="1" lang="zh-CN" altLang="en-US" sz="3600" b="1">
                <a:solidFill>
                  <a:srgbClr val="FF3300"/>
                </a:solidFill>
                <a:latin typeface="宋体" pitchFamily="2" charset="-122"/>
              </a:rPr>
              <a:t>艺术</a:t>
            </a:r>
            <a:r>
              <a:rPr kumimoji="1" lang="zh-CN" altLang="en-US" sz="3600" b="1">
                <a:solidFill>
                  <a:schemeClr val="hlink"/>
                </a:solidFill>
                <a:latin typeface="宋体" pitchFamily="2" charset="-122"/>
              </a:rPr>
              <a:t>而不是</a:t>
            </a:r>
            <a:r>
              <a:rPr kumimoji="1" lang="zh-CN" altLang="en-US" sz="3600" b="1">
                <a:solidFill>
                  <a:srgbClr val="FF3300"/>
                </a:solidFill>
                <a:latin typeface="宋体" pitchFamily="2" charset="-122"/>
              </a:rPr>
              <a:t>技术</a:t>
            </a:r>
            <a:r>
              <a:rPr kumimoji="1" lang="zh-CN" altLang="en-US" sz="3600" b="1">
                <a:latin typeface="宋体" pitchFamily="2" charset="-122"/>
              </a:rPr>
              <a:t>”行不行？为什么？</a:t>
            </a:r>
          </a:p>
          <a:p>
            <a:r>
              <a:rPr kumimoji="1" lang="zh-CN" altLang="en-US" sz="3600" b="1">
                <a:latin typeface="宋体" pitchFamily="2" charset="-122"/>
              </a:rPr>
              <a:t>    为什么苏州园林假山的堆叠是艺术而不仅是技术，改成“</a:t>
            </a:r>
            <a:r>
              <a:rPr kumimoji="1" lang="zh-CN" altLang="en-US" sz="3600" b="1">
                <a:solidFill>
                  <a:schemeClr val="hlink"/>
                </a:solidFill>
                <a:latin typeface="宋体" pitchFamily="2" charset="-122"/>
              </a:rPr>
              <a:t>假山的堆叠，可以说是一项</a:t>
            </a:r>
            <a:r>
              <a:rPr kumimoji="1" lang="zh-CN" altLang="en-US" sz="3600" b="1">
                <a:solidFill>
                  <a:srgbClr val="FF3300"/>
                </a:solidFill>
                <a:latin typeface="宋体" pitchFamily="2" charset="-122"/>
              </a:rPr>
              <a:t>技术</a:t>
            </a:r>
            <a:r>
              <a:rPr kumimoji="1" lang="zh-CN" altLang="en-US" sz="3600" b="1">
                <a:solidFill>
                  <a:schemeClr val="hlink"/>
                </a:solidFill>
                <a:latin typeface="宋体" pitchFamily="2" charset="-122"/>
              </a:rPr>
              <a:t>而不仅是</a:t>
            </a:r>
            <a:r>
              <a:rPr kumimoji="1" lang="zh-CN" altLang="en-US" sz="3600" b="1">
                <a:solidFill>
                  <a:srgbClr val="FF3300"/>
                </a:solidFill>
                <a:latin typeface="宋体" pitchFamily="2" charset="-122"/>
              </a:rPr>
              <a:t>艺术</a:t>
            </a:r>
            <a:r>
              <a:rPr kumimoji="1" lang="zh-CN" altLang="en-US" sz="3600" b="1">
                <a:latin typeface="宋体" pitchFamily="2" charset="-122"/>
              </a:rPr>
              <a:t>”行吗？</a:t>
            </a:r>
          </a:p>
        </p:txBody>
      </p:sp>
    </p:spTree>
  </p:cSld>
  <p:clrMapOvr>
    <a:masterClrMapping/>
  </p:clrMapOvr>
  <p:transition>
    <p:random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 Box 2"/>
          <p:cNvSpPr txBox="1">
            <a:spLocks noChangeArrowheads="1"/>
          </p:cNvSpPr>
          <p:nvPr/>
        </p:nvSpPr>
        <p:spPr bwMode="auto">
          <a:xfrm>
            <a:off x="1643042" y="2285992"/>
            <a:ext cx="5638800" cy="711200"/>
          </a:xfrm>
          <a:prstGeom prst="rect">
            <a:avLst/>
          </a:prstGeom>
          <a:solidFill>
            <a:schemeClr val="accent1"/>
          </a:solidFill>
          <a:ln w="9525">
            <a:solidFill>
              <a:srgbClr val="FF505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altLang="zh-CN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4000" dirty="0">
                <a:solidFill>
                  <a:srgbClr val="FFFF00"/>
                </a:solidFill>
                <a:effectDag name="">
                  <a:cont type="tree" name="">
                    <a:effect ref="fillLine"/>
                    <a:outerShdw dist="38100" dir="13500000" algn="br">
                      <a:srgbClr val="7FE57F"/>
                    </a:outerShdw>
                  </a:cont>
                  <a:cont type="tree" name="">
                    <a:effect ref="fillLine"/>
                    <a:outerShdw dist="38100" dir="2700000" algn="tl">
                      <a:srgbClr val="1E5B1E"/>
                    </a:outerShdw>
                  </a:cont>
                  <a:effect ref="fillLine"/>
                </a:effectDag>
                <a:ea typeface="宋体" pitchFamily="2" charset="-122"/>
              </a:rPr>
              <a:t>讲究花草树木的映衬</a:t>
            </a:r>
          </a:p>
        </p:txBody>
      </p:sp>
      <p:pic>
        <p:nvPicPr>
          <p:cNvPr id="29699" name="Picture 3" descr="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88913"/>
            <a:ext cx="33528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9700" name="Group 18"/>
          <p:cNvGrpSpPr>
            <a:grpSpLocks/>
          </p:cNvGrpSpPr>
          <p:nvPr/>
        </p:nvGrpSpPr>
        <p:grpSpPr bwMode="auto">
          <a:xfrm>
            <a:off x="4500563" y="4724400"/>
            <a:ext cx="3276600" cy="1747838"/>
            <a:chOff x="2976" y="2736"/>
            <a:chExt cx="2064" cy="1296"/>
          </a:xfrm>
        </p:grpSpPr>
        <p:sp>
          <p:nvSpPr>
            <p:cNvPr id="29711" name="Rectangle 15"/>
            <p:cNvSpPr>
              <a:spLocks noChangeArrowheads="1"/>
            </p:cNvSpPr>
            <p:nvPr/>
          </p:nvSpPr>
          <p:spPr bwMode="auto">
            <a:xfrm>
              <a:off x="2976" y="2736"/>
              <a:ext cx="2064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2" name="Picture 4" descr="P402000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024" y="2784"/>
              <a:ext cx="1992" cy="1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1" name="Group 17"/>
          <p:cNvGrpSpPr>
            <a:grpSpLocks/>
          </p:cNvGrpSpPr>
          <p:nvPr/>
        </p:nvGrpSpPr>
        <p:grpSpPr bwMode="auto">
          <a:xfrm>
            <a:off x="395288" y="4724400"/>
            <a:ext cx="3200400" cy="1824038"/>
            <a:chOff x="528" y="2736"/>
            <a:chExt cx="2016" cy="1344"/>
          </a:xfrm>
        </p:grpSpPr>
        <p:sp>
          <p:nvSpPr>
            <p:cNvPr id="29709" name="Rectangle 14"/>
            <p:cNvSpPr>
              <a:spLocks noChangeArrowheads="1"/>
            </p:cNvSpPr>
            <p:nvPr/>
          </p:nvSpPr>
          <p:spPr bwMode="auto">
            <a:xfrm>
              <a:off x="528" y="2736"/>
              <a:ext cx="2016" cy="134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10" name="Picture 5" descr="GH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76" y="2788"/>
              <a:ext cx="1944" cy="12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9702" name="Group 16"/>
          <p:cNvGrpSpPr>
            <a:grpSpLocks/>
          </p:cNvGrpSpPr>
          <p:nvPr/>
        </p:nvGrpSpPr>
        <p:grpSpPr bwMode="auto">
          <a:xfrm>
            <a:off x="4643438" y="188913"/>
            <a:ext cx="3124200" cy="1905000"/>
            <a:chOff x="3072" y="192"/>
            <a:chExt cx="1968" cy="1296"/>
          </a:xfrm>
        </p:grpSpPr>
        <p:sp>
          <p:nvSpPr>
            <p:cNvPr id="29707" name="Rectangle 13"/>
            <p:cNvSpPr>
              <a:spLocks noChangeArrowheads="1"/>
            </p:cNvSpPr>
            <p:nvPr/>
          </p:nvSpPr>
          <p:spPr bwMode="auto">
            <a:xfrm>
              <a:off x="3072" y="192"/>
              <a:ext cx="1968" cy="1296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29708" name="Picture 10" descr="P4020010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120" y="240"/>
              <a:ext cx="1872" cy="1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8203" name="Text Box 11"/>
          <p:cNvSpPr txBox="1">
            <a:spLocks noChangeArrowheads="1"/>
          </p:cNvSpPr>
          <p:nvPr/>
        </p:nvSpPr>
        <p:spPr bwMode="auto">
          <a:xfrm>
            <a:off x="179388" y="3573463"/>
            <a:ext cx="8675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    </a:t>
            </a:r>
            <a:r>
              <a:rPr lang="zh-CN" altLang="en-US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高树与低树俯仰生姿，</a:t>
            </a:r>
            <a:r>
              <a:rPr lang="zh-CN" altLang="en-US" i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pitchFamily="2" charset="-122"/>
              </a:rPr>
              <a:t>落叶树和常绿树相间，花时不同的多种花树相间。</a:t>
            </a: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468313" y="2997200"/>
            <a:ext cx="45370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>
                <a:latin typeface="宋体" pitchFamily="2" charset="-122"/>
                <a:ea typeface="宋体" pitchFamily="2" charset="-122"/>
              </a:rPr>
              <a:t>着眼在</a:t>
            </a:r>
            <a:r>
              <a:rPr lang="zh-CN" altLang="en-US" sz="3200">
                <a:solidFill>
                  <a:srgbClr val="FF5050"/>
                </a:solidFill>
                <a:latin typeface="宋体" pitchFamily="2" charset="-122"/>
                <a:ea typeface="宋体" pitchFamily="2" charset="-122"/>
              </a:rPr>
              <a:t>画意</a:t>
            </a:r>
            <a:r>
              <a:rPr lang="en-US" altLang="zh-CN" sz="3200">
                <a:solidFill>
                  <a:srgbClr val="FF5050"/>
                </a:solidFill>
                <a:latin typeface="宋体" pitchFamily="2" charset="-122"/>
                <a:ea typeface="宋体" pitchFamily="2" charset="-122"/>
              </a:rPr>
              <a:t>.</a:t>
            </a:r>
          </a:p>
        </p:txBody>
      </p:sp>
      <p:sp>
        <p:nvSpPr>
          <p:cNvPr id="29705" name="AutoShape 20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08725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95288" y="4076700"/>
            <a:ext cx="48244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古老的藤萝就是一幅</a:t>
            </a:r>
            <a:r>
              <a:rPr lang="zh-CN" altLang="en-US" sz="2800">
                <a:solidFill>
                  <a:srgbClr val="FF5050"/>
                </a:solidFill>
              </a:rPr>
              <a:t>好画</a:t>
            </a:r>
            <a:r>
              <a:rPr lang="zh-CN" altLang="en-US"/>
              <a:t>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2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3" grpId="0" build="p" autoUpdateAnimBg="0"/>
      <p:bldP spid="8211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13"/>
          <p:cNvGrpSpPr>
            <a:grpSpLocks/>
          </p:cNvGrpSpPr>
          <p:nvPr/>
        </p:nvGrpSpPr>
        <p:grpSpPr bwMode="auto">
          <a:xfrm>
            <a:off x="323850" y="2492375"/>
            <a:ext cx="3105150" cy="1944688"/>
            <a:chOff x="480" y="1488"/>
            <a:chExt cx="1632" cy="1152"/>
          </a:xfrm>
        </p:grpSpPr>
        <p:sp>
          <p:nvSpPr>
            <p:cNvPr id="30729" name="Rectangle 8"/>
            <p:cNvSpPr>
              <a:spLocks noChangeArrowheads="1"/>
            </p:cNvSpPr>
            <p:nvPr/>
          </p:nvSpPr>
          <p:spPr bwMode="auto">
            <a:xfrm>
              <a:off x="528" y="1536"/>
              <a:ext cx="1584" cy="1104"/>
            </a:xfrm>
            <a:prstGeom prst="rect">
              <a:avLst/>
            </a:prstGeom>
            <a:solidFill>
              <a:srgbClr val="808080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30730" name="Picture 4" descr="TN_B03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" y="1488"/>
              <a:ext cx="1584" cy="11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3563938" y="2276475"/>
            <a:ext cx="5181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effectLst>
                  <a:outerShdw blurRad="38100" dist="38100" dir="2700000" algn="tl">
                    <a:srgbClr val="FFFFFF"/>
                  </a:outerShdw>
                </a:effectLst>
              </a:rPr>
              <a:t>苏州园林的墙壁上有砖砌的镂空图案</a:t>
            </a:r>
          </a:p>
        </p:txBody>
      </p:sp>
      <p:sp>
        <p:nvSpPr>
          <p:cNvPr id="24587" name="Text Box 11"/>
          <p:cNvSpPr txBox="1">
            <a:spLocks noChangeArrowheads="1"/>
          </p:cNvSpPr>
          <p:nvPr/>
        </p:nvSpPr>
        <p:spPr bwMode="auto">
          <a:xfrm>
            <a:off x="3563938" y="4365625"/>
            <a:ext cx="518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廊子是隔而不隔，界而未界</a:t>
            </a:r>
          </a:p>
        </p:txBody>
      </p:sp>
      <p:sp>
        <p:nvSpPr>
          <p:cNvPr id="24591" name="WordArt 15"/>
          <p:cNvSpPr>
            <a:spLocks noChangeArrowheads="1" noChangeShapeType="1" noTextEdit="1"/>
          </p:cNvSpPr>
          <p:nvPr/>
        </p:nvSpPr>
        <p:spPr bwMode="auto">
          <a:xfrm>
            <a:off x="4143372" y="428604"/>
            <a:ext cx="4648200" cy="8271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altLang="zh-CN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4.</a:t>
            </a:r>
            <a:r>
              <a:rPr lang="zh-CN" altLang="en-US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宋体"/>
                <a:ea typeface="宋体"/>
              </a:rPr>
              <a:t>讲究近景远景的层次</a:t>
            </a:r>
          </a:p>
        </p:txBody>
      </p:sp>
      <p:sp>
        <p:nvSpPr>
          <p:cNvPr id="30726" name="AutoShape 17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9788" y="6165850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0727" name="Picture 18" descr="B0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4652963"/>
            <a:ext cx="3313112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95" name="Picture 19" descr="B09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5288" y="188913"/>
            <a:ext cx="3289300" cy="224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6" grpId="0" autoUpdateAnimBg="0"/>
      <p:bldP spid="24587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21" name="Text Box 33"/>
          <p:cNvSpPr txBox="1">
            <a:spLocks noChangeArrowheads="1"/>
          </p:cNvSpPr>
          <p:nvPr/>
        </p:nvSpPr>
        <p:spPr bwMode="auto">
          <a:xfrm>
            <a:off x="468313" y="609600"/>
            <a:ext cx="47894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800">
                <a:effectLst>
                  <a:outerShdw blurRad="38100" dist="38100" dir="2700000" algn="tl">
                    <a:srgbClr val="FFFFFF"/>
                  </a:outerShdw>
                </a:effectLst>
                <a:ea typeface="华文中宋" pitchFamily="2" charset="-122"/>
              </a:rPr>
              <a:t>5.</a:t>
            </a:r>
            <a:r>
              <a:rPr lang="zh-CN" altLang="en-US" sz="28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itchFamily="2" charset="-122"/>
              </a:rPr>
              <a:t>讲究每一个角落的图画美</a:t>
            </a:r>
          </a:p>
        </p:txBody>
      </p:sp>
      <p:pic>
        <p:nvPicPr>
          <p:cNvPr id="31747" name="Picture 39" descr="苏州园林0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268413"/>
            <a:ext cx="38862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8" name="AutoShape 4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04250" y="6092825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932" name="Text Box 44"/>
          <p:cNvSpPr txBox="1">
            <a:spLocks noChangeArrowheads="1"/>
          </p:cNvSpPr>
          <p:nvPr/>
        </p:nvSpPr>
        <p:spPr bwMode="auto">
          <a:xfrm>
            <a:off x="5254625" y="692150"/>
            <a:ext cx="3889375" cy="308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/>
              <a:t>几丛书带草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爬山虎或蔷薇木香</a:t>
            </a:r>
          </a:p>
          <a:p>
            <a:pPr>
              <a:spcBef>
                <a:spcPct val="50000"/>
              </a:spcBef>
            </a:pPr>
            <a:r>
              <a:rPr lang="zh-CN" altLang="en-US" sz="2800"/>
              <a:t>几竿竹子或几棵芭蕉</a:t>
            </a:r>
          </a:p>
          <a:p>
            <a:pPr>
              <a:spcBef>
                <a:spcPct val="50000"/>
              </a:spcBef>
            </a:pPr>
            <a:endParaRPr lang="zh-CN" altLang="en-US" sz="2800"/>
          </a:p>
          <a:p>
            <a:pPr>
              <a:spcBef>
                <a:spcPct val="50000"/>
              </a:spcBef>
            </a:pPr>
            <a:r>
              <a:rPr lang="zh-CN" altLang="en-US" sz="2800"/>
              <a:t>极小范围得到美的享受</a:t>
            </a:r>
          </a:p>
        </p:txBody>
      </p:sp>
      <p:pic>
        <p:nvPicPr>
          <p:cNvPr id="31750" name="Picture 45" descr="B07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149725"/>
            <a:ext cx="2952750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1" name="Picture 46" descr="B06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48038" y="4149725"/>
            <a:ext cx="3311525" cy="248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93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113338" y="1268413"/>
            <a:ext cx="4030662" cy="41148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工艺美术的上品</a:t>
            </a:r>
          </a:p>
          <a:p>
            <a:pPr eaLnBrk="1" hangingPunct="1"/>
            <a:r>
              <a:rPr lang="zh-CN" altLang="en-US" b="1" smtClean="0"/>
              <a:t>工细而决不庸俗</a:t>
            </a:r>
            <a:r>
              <a:rPr lang="en-US" altLang="zh-CN" b="1" smtClean="0"/>
              <a:t>,</a:t>
            </a:r>
            <a:r>
              <a:rPr lang="zh-CN" altLang="en-US" b="1" smtClean="0"/>
              <a:t>即使简朴而别具匠心</a:t>
            </a:r>
            <a:r>
              <a:rPr lang="en-US" altLang="zh-CN" b="1" smtClean="0"/>
              <a:t>.</a:t>
            </a:r>
          </a:p>
          <a:p>
            <a:pPr eaLnBrk="1" hangingPunct="1"/>
            <a:r>
              <a:rPr lang="zh-CN" altLang="en-US" b="1" smtClean="0"/>
              <a:t>摄影家的称心如意的照片</a:t>
            </a:r>
            <a:r>
              <a:rPr lang="en-US" altLang="zh-CN" b="1" smtClean="0"/>
              <a:t>.</a:t>
            </a:r>
          </a:p>
        </p:txBody>
      </p:sp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900113" y="425450"/>
            <a:ext cx="64801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400">
                <a:effectLst>
                  <a:outerShdw blurRad="38100" dist="38100" dir="2700000" algn="tl">
                    <a:srgbClr val="FFFFFF"/>
                  </a:outerShdw>
                </a:effectLst>
                <a:ea typeface="华文中宋" pitchFamily="2" charset="-122"/>
              </a:rPr>
              <a:t>6.</a:t>
            </a:r>
            <a:r>
              <a:rPr lang="zh-CN" altLang="en-US" sz="44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itchFamily="2" charset="-122"/>
              </a:rPr>
              <a:t>讲究门、窗的图案美</a:t>
            </a:r>
          </a:p>
        </p:txBody>
      </p:sp>
      <p:pic>
        <p:nvPicPr>
          <p:cNvPr id="32772" name="Picture 5" descr="苏州园林0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125538"/>
            <a:ext cx="3810000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3" name="AutoShape 6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308725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2774" name="Picture 7" descr="B07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288" y="4221163"/>
            <a:ext cx="3744912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00563" y="1700213"/>
            <a:ext cx="4462462" cy="4114800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苏州园林与北京园林不同</a:t>
            </a:r>
          </a:p>
          <a:p>
            <a:pPr eaLnBrk="1" hangingPunct="1"/>
            <a:r>
              <a:rPr lang="zh-CN" altLang="en-US" b="1" smtClean="0"/>
              <a:t>极少用彩绘</a:t>
            </a:r>
            <a:r>
              <a:rPr lang="en-US" altLang="zh-CN" b="1" smtClean="0"/>
              <a:t>,</a:t>
            </a:r>
          </a:p>
          <a:p>
            <a:pPr eaLnBrk="1" hangingPunct="1"/>
            <a:r>
              <a:rPr lang="zh-CN" altLang="en-US" b="1" smtClean="0"/>
              <a:t>广漆、白色、浅灰色</a:t>
            </a:r>
          </a:p>
          <a:p>
            <a:pPr eaLnBrk="1" hangingPunct="1"/>
            <a:r>
              <a:rPr lang="zh-CN" altLang="en-US" b="1" smtClean="0"/>
              <a:t>与绿色相配合</a:t>
            </a:r>
            <a:r>
              <a:rPr lang="en-US" altLang="zh-CN" b="1" smtClean="0"/>
              <a:t>,</a:t>
            </a:r>
            <a:r>
              <a:rPr lang="zh-CN" altLang="en-US" b="1" smtClean="0"/>
              <a:t>安静闲适的感觉</a:t>
            </a:r>
          </a:p>
          <a:p>
            <a:pPr eaLnBrk="1" hangingPunct="1"/>
            <a:endParaRPr lang="en-US" altLang="zh-CN" b="1" smtClean="0"/>
          </a:p>
        </p:txBody>
      </p:sp>
      <p:sp>
        <p:nvSpPr>
          <p:cNvPr id="111620" name="Rectangle 4"/>
          <p:cNvSpPr>
            <a:spLocks noChangeArrowheads="1"/>
          </p:cNvSpPr>
          <p:nvPr/>
        </p:nvSpPr>
        <p:spPr bwMode="auto">
          <a:xfrm>
            <a:off x="755650" y="260350"/>
            <a:ext cx="48958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>
                <a:effectLst>
                  <a:outerShdw blurRad="38100" dist="38100" dir="2700000" algn="tl">
                    <a:srgbClr val="FFFFFF"/>
                  </a:outerShdw>
                </a:effectLst>
                <a:ea typeface="华文中宋" pitchFamily="2" charset="-122"/>
              </a:rPr>
              <a:t>7.</a:t>
            </a:r>
            <a:r>
              <a:rPr lang="zh-CN" altLang="en-US" sz="40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中宋" pitchFamily="2" charset="-122"/>
              </a:rPr>
              <a:t>讲究色彩的搭配美</a:t>
            </a:r>
          </a:p>
        </p:txBody>
      </p:sp>
      <p:sp>
        <p:nvSpPr>
          <p:cNvPr id="33796" name="AutoShape 6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675688" y="6165850"/>
            <a:ext cx="288925" cy="333375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3797" name="Picture 8" descr="B05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76700"/>
            <a:ext cx="3960813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8" name="Picture 9" descr="B04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125538"/>
            <a:ext cx="3708400" cy="278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沧浪亭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6700" y="533400"/>
            <a:ext cx="8648700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欣赏美</a:t>
            </a:r>
          </a:p>
        </p:txBody>
      </p:sp>
    </p:spTree>
  </p:cSld>
  <p:clrMapOvr>
    <a:masterClrMapping/>
  </p:clrMapOvr>
  <p:transition spd="slow" advTm="3000">
    <p:checker dir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Text Box 2"/>
          <p:cNvSpPr txBox="1">
            <a:spLocks noChangeArrowheads="1"/>
          </p:cNvSpPr>
          <p:nvPr/>
        </p:nvSpPr>
        <p:spPr bwMode="auto">
          <a:xfrm>
            <a:off x="500034" y="1071546"/>
            <a:ext cx="8382000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        </a:t>
            </a:r>
            <a:r>
              <a:rPr lang="zh-CN" altLang="en-US" sz="54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小结</a:t>
            </a:r>
            <a:r>
              <a:rPr lang="en-US" altLang="zh-CN" sz="5400" dirty="0">
                <a:solidFill>
                  <a:srgbClr val="FF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彩云" pitchFamily="2" charset="-122"/>
                <a:ea typeface="华文彩云" pitchFamily="2" charset="-122"/>
              </a:rPr>
              <a:t>: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     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苏州园林无论是整体，还是它的每一个局部，甚至每一个细部处处都注意到了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图画美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，作者反反复复用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图画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作比，目的在于始终强调苏州园林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总的特征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。</a:t>
            </a:r>
          </a:p>
          <a:p>
            <a:pPr>
              <a:spcBef>
                <a:spcPct val="50000"/>
              </a:spcBef>
            </a:pP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由此我们可以知道说明文始终要注意紧紧抓住</a:t>
            </a: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被说明事物的特征</a:t>
            </a:r>
            <a:r>
              <a:rPr lang="zh-CN" alt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。</a:t>
            </a:r>
          </a:p>
        </p:txBody>
      </p:sp>
      <p:pic>
        <p:nvPicPr>
          <p:cNvPr id="76804" name="Picture 4" descr="3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85794"/>
            <a:ext cx="1066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Text Box 2"/>
          <p:cNvSpPr txBox="1">
            <a:spLocks noChangeArrowheads="1"/>
          </p:cNvSpPr>
          <p:nvPr/>
        </p:nvSpPr>
        <p:spPr bwMode="auto">
          <a:xfrm>
            <a:off x="571472" y="1714488"/>
            <a:ext cx="8001056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1</a:t>
            </a:r>
            <a:r>
              <a:rPr lang="zh-CN" altLang="en-US" sz="36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．作比较：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ea typeface="宋体" pitchFamily="2" charset="-122"/>
              </a:rPr>
              <a:t>①在介绍布局的时候，将苏州园林内亭台轩村的布局跟宫殿和住宅相比； 突出了苏州园林讲究“自然之趣”的特点</a:t>
            </a:r>
            <a:r>
              <a:rPr lang="zh-CN" altLang="en-US" sz="2400" dirty="0" smtClean="0">
                <a:ea typeface="宋体" pitchFamily="2" charset="-122"/>
              </a:rPr>
              <a:t>。</a:t>
            </a:r>
            <a:endParaRPr lang="en-US" altLang="zh-CN" sz="2400" dirty="0" smtClean="0"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400" dirty="0" smtClean="0">
                <a:ea typeface="宋体" pitchFamily="2" charset="-122"/>
              </a:rPr>
              <a:t>②</a:t>
            </a:r>
            <a:r>
              <a:rPr lang="zh-CN" altLang="en-US" sz="2400" dirty="0">
                <a:ea typeface="宋体" pitchFamily="2" charset="-122"/>
              </a:rPr>
              <a:t>在介绍花草树木时说，“没有修剪得像宝塔那样的松柏，没有阅兵式似的道旁树</a:t>
            </a:r>
            <a:r>
              <a:rPr lang="zh-CN" altLang="en-US" sz="2400" dirty="0" smtClean="0">
                <a:ea typeface="宋体" pitchFamily="2" charset="-122"/>
              </a:rPr>
              <a:t>”。表</a:t>
            </a:r>
            <a:r>
              <a:rPr lang="zh-CN" altLang="en-US" sz="2400" dirty="0">
                <a:ea typeface="宋体" pitchFamily="2" charset="-122"/>
              </a:rPr>
              <a:t>现了我国传统的审美观点和民族的特有风格。</a:t>
            </a:r>
          </a:p>
          <a:p>
            <a:pPr>
              <a:spcBef>
                <a:spcPct val="50000"/>
              </a:spcBef>
            </a:pPr>
            <a:r>
              <a:rPr lang="zh-CN" altLang="en-US" sz="2400" dirty="0">
                <a:ea typeface="宋体" pitchFamily="2" charset="-122"/>
              </a:rPr>
              <a:t>③在介绍建筑物的色彩时，又与北京的园林相</a:t>
            </a:r>
            <a:r>
              <a:rPr lang="zh-CN" altLang="en-US" sz="2400" dirty="0" smtClean="0">
                <a:ea typeface="宋体" pitchFamily="2" charset="-122"/>
              </a:rPr>
              <a:t>比较，与</a:t>
            </a:r>
            <a:r>
              <a:rPr lang="zh-CN" altLang="en-US" sz="2400" dirty="0">
                <a:ea typeface="宋体" pitchFamily="2" charset="-122"/>
              </a:rPr>
              <a:t>北京的园林的不同，极少使用彩绘。梁和杜子以及门窗栏杆大多漆广漆，那是不刺眼的颜</a:t>
            </a:r>
            <a:r>
              <a:rPr lang="zh-CN" altLang="en-US" sz="2400" dirty="0" smtClean="0">
                <a:ea typeface="宋体" pitchFamily="2" charset="-122"/>
              </a:rPr>
              <a:t>色。</a:t>
            </a:r>
            <a:endParaRPr lang="zh-CN" altLang="en-US" sz="2400" dirty="0"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 dirty="0">
              <a:ea typeface="宋体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428860" y="285728"/>
            <a:ext cx="4319587" cy="82391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 dirty="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说明方法探究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67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6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6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6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738" grpId="0" build="p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Text Box 2"/>
          <p:cNvSpPr txBox="1">
            <a:spLocks noChangeArrowheads="1"/>
          </p:cNvSpPr>
          <p:nvPr/>
        </p:nvSpPr>
        <p:spPr bwMode="auto">
          <a:xfrm>
            <a:off x="762000" y="228600"/>
            <a:ext cx="7543800" cy="713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2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．举例子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ea typeface="宋体" pitchFamily="2" charset="-122"/>
              </a:rPr>
              <a:t>例如：第</a:t>
            </a:r>
            <a:r>
              <a:rPr lang="en-US" altLang="zh-CN" sz="2800" dirty="0">
                <a:ea typeface="宋体" pitchFamily="2" charset="-122"/>
              </a:rPr>
              <a:t>2</a:t>
            </a:r>
            <a:r>
              <a:rPr lang="zh-CN" altLang="en-US" sz="2800" dirty="0">
                <a:ea typeface="宋体" pitchFamily="2" charset="-122"/>
              </a:rPr>
              <a:t>自然段，以游览都来到园里，没有一个不心里想着口头说着“如在图画中”的例子，说明苏州园林是一幅完美的图画的特点。再如第</a:t>
            </a:r>
            <a:r>
              <a:rPr lang="en-US" altLang="zh-CN" sz="2800" dirty="0">
                <a:ea typeface="宋体" pitchFamily="2" charset="-122"/>
              </a:rPr>
              <a:t>5</a:t>
            </a:r>
            <a:r>
              <a:rPr lang="zh-CN" altLang="en-US" sz="2800" dirty="0">
                <a:ea typeface="宋体" pitchFamily="2" charset="-122"/>
              </a:rPr>
              <a:t>自然段中，以几条园里的古藤为例，形象地说明了苏州园林花树的艺术风采。</a:t>
            </a:r>
          </a:p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3</a:t>
            </a:r>
            <a:r>
              <a:rPr lang="zh-CN" altLang="en-US" sz="3200" dirty="0">
                <a:solidFill>
                  <a:srgbClr val="FF5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宋体" pitchFamily="2" charset="-122"/>
              </a:rPr>
              <a:t>．摹状貌</a:t>
            </a:r>
          </a:p>
          <a:p>
            <a:pPr>
              <a:spcBef>
                <a:spcPct val="50000"/>
              </a:spcBef>
            </a:pPr>
            <a:r>
              <a:rPr lang="zh-CN" altLang="en-US" sz="2800" dirty="0">
                <a:ea typeface="宋体" pitchFamily="2" charset="-122"/>
              </a:rPr>
              <a:t>例如第</a:t>
            </a:r>
            <a:r>
              <a:rPr lang="en-US" altLang="zh-CN" sz="2800" dirty="0">
                <a:ea typeface="宋体" pitchFamily="2" charset="-122"/>
              </a:rPr>
              <a:t>5</a:t>
            </a:r>
            <a:r>
              <a:rPr lang="zh-CN" altLang="en-US" sz="2800" dirty="0">
                <a:ea typeface="宋体" pitchFamily="2" charset="-122"/>
              </a:rPr>
              <a:t>自然段中，对苏州园林树木的栽种和修剪着眼在画意的描摹等。</a:t>
            </a:r>
          </a:p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FF33CC"/>
                </a:solidFill>
                <a:ea typeface="隶书" pitchFamily="49" charset="-122"/>
              </a:rPr>
              <a:t>小结：</a:t>
            </a:r>
            <a:r>
              <a:rPr lang="zh-CN" altLang="en-US" sz="2800" dirty="0">
                <a:ea typeface="宋体" pitchFamily="2" charset="-122"/>
              </a:rPr>
              <a:t>多种说明方法的运用，既突出了事物的特征，又使语言达到了准确、简明而又形象生动的要求。</a:t>
            </a:r>
          </a:p>
          <a:p>
            <a:pPr>
              <a:spcBef>
                <a:spcPct val="50000"/>
              </a:spcBef>
            </a:pPr>
            <a:endParaRPr lang="en-US" altLang="zh-CN" sz="2800" dirty="0">
              <a:ea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77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77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77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77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77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762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说出下列句画横线的词的作用</a:t>
            </a:r>
            <a:r>
              <a:rPr lang="en-US" altLang="zh-CN" sz="2400" b="1" smtClean="0"/>
              <a:t>——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（</a:t>
            </a:r>
            <a:r>
              <a:rPr lang="en-US" altLang="zh-CN" sz="2400" b="1" smtClean="0"/>
              <a:t>1</a:t>
            </a:r>
            <a:r>
              <a:rPr lang="zh-CN" altLang="en-US" sz="2400" b="1" smtClean="0"/>
              <a:t>）苏州园林</a:t>
            </a:r>
            <a:r>
              <a:rPr lang="zh-CN" altLang="en-US" sz="2400" b="1" u="sng" smtClean="0">
                <a:solidFill>
                  <a:srgbClr val="0000FF"/>
                </a:solidFill>
              </a:rPr>
              <a:t>据说</a:t>
            </a:r>
            <a:r>
              <a:rPr lang="zh-CN" altLang="en-US" sz="2400" b="1" smtClean="0"/>
              <a:t>有一百多处，我到过的不过十多处。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（</a:t>
            </a:r>
            <a:r>
              <a:rPr lang="en-US" altLang="zh-CN" sz="2400" b="1" smtClean="0"/>
              <a:t>2</a:t>
            </a:r>
            <a:r>
              <a:rPr lang="zh-CN" altLang="en-US" sz="2400" b="1" smtClean="0"/>
              <a:t>）谁要</a:t>
            </a:r>
            <a:r>
              <a:rPr lang="zh-CN" altLang="en-US" sz="2400" b="1" u="sng" smtClean="0">
                <a:solidFill>
                  <a:srgbClr val="0000FF"/>
                </a:solidFill>
              </a:rPr>
              <a:t>鉴赏</a:t>
            </a:r>
            <a:r>
              <a:rPr lang="zh-CN" altLang="en-US" sz="2400" b="1" smtClean="0"/>
              <a:t>我国的园林，苏州园林就不该错过。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（</a:t>
            </a:r>
            <a:r>
              <a:rPr lang="en-US" altLang="zh-CN" sz="2400" b="1" smtClean="0"/>
              <a:t>3</a:t>
            </a:r>
            <a:r>
              <a:rPr lang="zh-CN" altLang="en-US" sz="2400" b="1" smtClean="0"/>
              <a:t>）</a:t>
            </a:r>
            <a:r>
              <a:rPr lang="zh-CN" altLang="en-US" sz="2400" b="1" u="sng" smtClean="0">
                <a:solidFill>
                  <a:srgbClr val="0000FF"/>
                </a:solidFill>
              </a:rPr>
              <a:t>务必</a:t>
            </a:r>
            <a:r>
              <a:rPr lang="zh-CN" altLang="en-US" sz="2400" b="1" smtClean="0"/>
              <a:t>使游览者</a:t>
            </a:r>
            <a:r>
              <a:rPr lang="zh-CN" altLang="en-US" sz="2400" b="1" u="sng" smtClean="0"/>
              <a:t>无论</a:t>
            </a:r>
            <a:r>
              <a:rPr lang="zh-CN" altLang="en-US" sz="2400" b="1" smtClean="0"/>
              <a:t>站在哪个点上，眼前</a:t>
            </a:r>
            <a:r>
              <a:rPr lang="zh-CN" altLang="en-US" sz="2400" b="1" u="sng" smtClean="0">
                <a:solidFill>
                  <a:srgbClr val="0000FF"/>
                </a:solidFill>
              </a:rPr>
              <a:t>总是</a:t>
            </a:r>
            <a:r>
              <a:rPr lang="zh-CN" altLang="en-US" sz="2400" b="1" smtClean="0"/>
              <a:t>一幅完美的图画。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（</a:t>
            </a:r>
            <a:r>
              <a:rPr lang="en-US" altLang="zh-CN" sz="2400" b="1" smtClean="0"/>
              <a:t>4</a:t>
            </a:r>
            <a:r>
              <a:rPr lang="zh-CN" altLang="en-US" sz="2400" b="1" smtClean="0"/>
              <a:t>）我国的建筑，从古代的宫殿到近代的一般住房，</a:t>
            </a:r>
            <a:r>
              <a:rPr lang="zh-CN" altLang="en-US" sz="2400" b="1" u="sng" smtClean="0">
                <a:solidFill>
                  <a:srgbClr val="0000FF"/>
                </a:solidFill>
              </a:rPr>
              <a:t>绝大部分</a:t>
            </a:r>
            <a:r>
              <a:rPr lang="zh-CN" altLang="en-US" sz="2400" b="1" smtClean="0"/>
              <a:t>是对称的。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（</a:t>
            </a:r>
            <a:r>
              <a:rPr lang="en-US" altLang="zh-CN" sz="2400" b="1" smtClean="0"/>
              <a:t>5</a:t>
            </a:r>
            <a:r>
              <a:rPr lang="zh-CN" altLang="en-US" sz="2400" b="1" smtClean="0"/>
              <a:t>）苏州园林与北京园林不同，</a:t>
            </a:r>
            <a:r>
              <a:rPr lang="zh-CN" altLang="en-US" sz="2400" b="1" u="sng" smtClean="0">
                <a:solidFill>
                  <a:srgbClr val="0000FF"/>
                </a:solidFill>
              </a:rPr>
              <a:t>极少</a:t>
            </a:r>
            <a:r>
              <a:rPr lang="zh-CN" altLang="en-US" sz="2400" b="1" smtClean="0"/>
              <a:t>使用彩绘。</a:t>
            </a:r>
          </a:p>
          <a:p>
            <a:pPr eaLnBrk="1" hangingPunct="1">
              <a:lnSpc>
                <a:spcPct val="80000"/>
              </a:lnSpc>
            </a:pPr>
            <a:r>
              <a:rPr lang="zh-CN" altLang="en-US" sz="2400" b="1" smtClean="0"/>
              <a:t>（</a:t>
            </a:r>
            <a:r>
              <a:rPr lang="en-US" altLang="zh-CN" sz="2400" b="1" smtClean="0"/>
              <a:t>6</a:t>
            </a:r>
            <a:r>
              <a:rPr lang="zh-CN" altLang="en-US" sz="2400" b="1" smtClean="0"/>
              <a:t>）阶砌旁边</a:t>
            </a:r>
            <a:r>
              <a:rPr lang="zh-CN" altLang="en-US" sz="2400" b="1" u="sng" smtClean="0">
                <a:solidFill>
                  <a:srgbClr val="0000FF"/>
                </a:solidFill>
              </a:rPr>
              <a:t>栽</a:t>
            </a:r>
            <a:r>
              <a:rPr lang="zh-CN" altLang="en-US" sz="2400" b="1" smtClean="0"/>
              <a:t>几丛书带草。墙上</a:t>
            </a:r>
            <a:r>
              <a:rPr lang="zh-CN" altLang="en-US" sz="2400" b="1" u="sng" smtClean="0">
                <a:solidFill>
                  <a:srgbClr val="0000FF"/>
                </a:solidFill>
              </a:rPr>
              <a:t>蔓延</a:t>
            </a:r>
            <a:r>
              <a:rPr lang="zh-CN" altLang="en-US" sz="2400" b="1" smtClean="0"/>
              <a:t>着爬山虎或者蔷蔽木香。如果开窗正对着白色墙壁，太单调了，给</a:t>
            </a:r>
            <a:r>
              <a:rPr lang="zh-CN" altLang="en-US" sz="2400" b="1" u="sng" smtClean="0">
                <a:solidFill>
                  <a:srgbClr val="0000FF"/>
                </a:solidFill>
              </a:rPr>
              <a:t>补</a:t>
            </a:r>
            <a:r>
              <a:rPr lang="zh-CN" altLang="en-US" sz="2400" b="1" smtClean="0"/>
              <a:t>上几竿竹子或几棵芭蕉。</a:t>
            </a:r>
            <a:endParaRPr lang="zh-CN" altLang="en-US" sz="2400" smtClean="0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684213" y="549275"/>
            <a:ext cx="5759450" cy="823913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说明文的语言探究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ext Box 2"/>
          <p:cNvSpPr txBox="1">
            <a:spLocks noChangeArrowheads="1"/>
          </p:cNvSpPr>
          <p:nvPr/>
        </p:nvSpPr>
        <p:spPr bwMode="auto">
          <a:xfrm>
            <a:off x="762000" y="381000"/>
            <a:ext cx="7620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ea typeface="宋体" pitchFamily="2" charset="-122"/>
              </a:rPr>
              <a:t>（</a:t>
            </a:r>
            <a:r>
              <a:rPr lang="en-US" altLang="zh-CN" sz="2800">
                <a:ea typeface="宋体" pitchFamily="2" charset="-122"/>
              </a:rPr>
              <a:t>1</a:t>
            </a:r>
            <a:r>
              <a:rPr lang="zh-CN" altLang="en-US" sz="2800">
                <a:ea typeface="宋体" pitchFamily="2" charset="-122"/>
              </a:rPr>
              <a:t>）</a:t>
            </a:r>
            <a:r>
              <a:rPr lang="zh-CN" altLang="en-US" sz="2800">
                <a:solidFill>
                  <a:srgbClr val="0000FF"/>
                </a:solidFill>
                <a:ea typeface="宋体" pitchFamily="2" charset="-122"/>
              </a:rPr>
              <a:t>“据说”</a:t>
            </a:r>
            <a:r>
              <a:rPr lang="zh-CN" altLang="en-US" sz="2800">
                <a:ea typeface="宋体" pitchFamily="2" charset="-122"/>
              </a:rPr>
              <a:t>是留有余地的说法，很有分寸。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ea typeface="宋体" pitchFamily="2" charset="-122"/>
              </a:rPr>
              <a:t>（</a:t>
            </a:r>
            <a:r>
              <a:rPr lang="en-US" altLang="zh-CN" sz="2800">
                <a:ea typeface="宋体" pitchFamily="2" charset="-122"/>
              </a:rPr>
              <a:t>2</a:t>
            </a:r>
            <a:r>
              <a:rPr lang="zh-CN" altLang="en-US" sz="2800">
                <a:ea typeface="宋体" pitchFamily="2" charset="-122"/>
              </a:rPr>
              <a:t>）</a:t>
            </a:r>
            <a:r>
              <a:rPr lang="zh-CN" altLang="en-US" sz="2800">
                <a:solidFill>
                  <a:srgbClr val="0000FF"/>
                </a:solidFill>
                <a:ea typeface="宋体" pitchFamily="2" charset="-122"/>
              </a:rPr>
              <a:t>“鉴赏”</a:t>
            </a:r>
            <a:r>
              <a:rPr lang="zh-CN" altLang="en-US" sz="2800">
                <a:ea typeface="宋体" pitchFamily="2" charset="-122"/>
              </a:rPr>
              <a:t>指对艺术品的欣赏和评价，而“欣赏”指对艺术品的领略和玩赏，在句中用“鉴赏”词最恰当。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ea typeface="宋体" pitchFamily="2" charset="-122"/>
              </a:rPr>
              <a:t>（</a:t>
            </a:r>
            <a:r>
              <a:rPr lang="en-US" altLang="zh-CN" sz="2800">
                <a:ea typeface="宋体" pitchFamily="2" charset="-122"/>
              </a:rPr>
              <a:t>3</a:t>
            </a:r>
            <a:r>
              <a:rPr lang="zh-CN" altLang="en-US" sz="2800">
                <a:ea typeface="宋体" pitchFamily="2" charset="-122"/>
              </a:rPr>
              <a:t>） </a:t>
            </a:r>
            <a:r>
              <a:rPr lang="zh-CN" altLang="en-US" sz="2800">
                <a:solidFill>
                  <a:srgbClr val="0000FF"/>
                </a:solidFill>
                <a:ea typeface="宋体" pitchFamily="2" charset="-122"/>
              </a:rPr>
              <a:t>“务必”“无论”“总是”</a:t>
            </a:r>
            <a:r>
              <a:rPr lang="zh-CN" altLang="en-US" sz="2800">
                <a:ea typeface="宋体" pitchFamily="2" charset="-122"/>
              </a:rPr>
              <a:t>强调了图画美。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ea typeface="宋体" pitchFamily="2" charset="-122"/>
              </a:rPr>
              <a:t>（</a:t>
            </a:r>
            <a:r>
              <a:rPr lang="en-US" altLang="zh-CN" sz="2800">
                <a:ea typeface="宋体" pitchFamily="2" charset="-122"/>
              </a:rPr>
              <a:t>4</a:t>
            </a:r>
            <a:r>
              <a:rPr lang="zh-CN" altLang="en-US" sz="2800">
                <a:ea typeface="宋体" pitchFamily="2" charset="-122"/>
              </a:rPr>
              <a:t>）</a:t>
            </a:r>
            <a:r>
              <a:rPr lang="zh-CN" altLang="en-US" sz="2800">
                <a:solidFill>
                  <a:srgbClr val="0000FF"/>
                </a:solidFill>
                <a:ea typeface="宋体" pitchFamily="2" charset="-122"/>
              </a:rPr>
              <a:t>“绝大部分”</a:t>
            </a:r>
            <a:r>
              <a:rPr lang="zh-CN" altLang="en-US" sz="2800">
                <a:ea typeface="宋体" pitchFamily="2" charset="-122"/>
              </a:rPr>
              <a:t>是从范围上作出限制。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ea typeface="宋体" pitchFamily="2" charset="-122"/>
              </a:rPr>
              <a:t>（</a:t>
            </a:r>
            <a:r>
              <a:rPr lang="en-US" altLang="zh-CN" sz="2800">
                <a:ea typeface="宋体" pitchFamily="2" charset="-122"/>
              </a:rPr>
              <a:t>5</a:t>
            </a:r>
            <a:r>
              <a:rPr lang="zh-CN" altLang="en-US" sz="2800">
                <a:ea typeface="宋体" pitchFamily="2" charset="-122"/>
              </a:rPr>
              <a:t>）</a:t>
            </a:r>
            <a:r>
              <a:rPr lang="zh-CN" altLang="en-US" sz="2800">
                <a:solidFill>
                  <a:srgbClr val="0000FF"/>
                </a:solidFill>
                <a:ea typeface="宋体" pitchFamily="2" charset="-122"/>
              </a:rPr>
              <a:t>“极少”</a:t>
            </a:r>
            <a:r>
              <a:rPr lang="zh-CN" altLang="en-US" sz="2800">
                <a:ea typeface="宋体" pitchFamily="2" charset="-122"/>
              </a:rPr>
              <a:t>则从数量上加以限制。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ea typeface="宋体" pitchFamily="2" charset="-122"/>
              </a:rPr>
              <a:t>（</a:t>
            </a:r>
            <a:r>
              <a:rPr lang="en-US" altLang="zh-CN" sz="2800">
                <a:ea typeface="宋体" pitchFamily="2" charset="-122"/>
              </a:rPr>
              <a:t>6</a:t>
            </a:r>
            <a:r>
              <a:rPr lang="zh-CN" altLang="en-US" sz="2800">
                <a:ea typeface="宋体" pitchFamily="2" charset="-122"/>
              </a:rPr>
              <a:t>）</a:t>
            </a:r>
            <a:r>
              <a:rPr lang="zh-CN" altLang="en-US" sz="2800">
                <a:solidFill>
                  <a:srgbClr val="0000FF"/>
                </a:solidFill>
                <a:ea typeface="宋体" pitchFamily="2" charset="-122"/>
              </a:rPr>
              <a:t>“栽”“蔓延”“补”</a:t>
            </a:r>
            <a:r>
              <a:rPr lang="zh-CN" altLang="en-US" sz="2800">
                <a:ea typeface="宋体" pitchFamily="2" charset="-122"/>
              </a:rPr>
              <a:t>这几个动词恰当而形象地写出设计者和匠师们的精心布局，化静为动，化单调为多彩。这个例子体现了本文语言的精练。</a:t>
            </a:r>
          </a:p>
          <a:p>
            <a:pPr>
              <a:spcBef>
                <a:spcPct val="50000"/>
              </a:spcBef>
            </a:pPr>
            <a:endParaRPr lang="zh-CN" altLang="en-US" sz="2800"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800">
              <a:ea typeface="宋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08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808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808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808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808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808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build="p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CC"/>
                </a:solidFill>
              </a:rPr>
              <a:t>品味语言的生动与精练</a:t>
            </a: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981200"/>
            <a:ext cx="8569325" cy="4114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  <a:defRPr/>
            </a:pPr>
            <a:r>
              <a:rPr lang="en-US" altLang="zh-CN" sz="2000" b="1" dirty="0" smtClean="0">
                <a:latin typeface="宋体" pitchFamily="2" charset="-122"/>
              </a:rPr>
              <a:t>.</a:t>
            </a:r>
            <a:r>
              <a:rPr lang="zh-CN" altLang="en-US" sz="2000" b="1" dirty="0" smtClean="0">
                <a:latin typeface="宋体" pitchFamily="2" charset="-122"/>
              </a:rPr>
              <a:t>假山的堆叠，是一项</a:t>
            </a: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艺术</a:t>
            </a:r>
            <a:r>
              <a:rPr lang="zh-CN" altLang="en-US" sz="2000" b="1" dirty="0" smtClean="0">
                <a:latin typeface="宋体" pitchFamily="2" charset="-122"/>
              </a:rPr>
              <a:t>而不仅是</a:t>
            </a: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技术</a:t>
            </a:r>
            <a:r>
              <a:rPr lang="zh-CN" altLang="en-US" sz="2000" b="1" dirty="0" smtClean="0">
                <a:latin typeface="宋体" pitchFamily="2" charset="-122"/>
              </a:rPr>
              <a:t>。</a:t>
            </a:r>
          </a:p>
          <a:p>
            <a:pPr eaLnBrk="1" hangingPunct="1">
              <a:lnSpc>
                <a:spcPct val="80000"/>
              </a:lnSpc>
              <a:spcBef>
                <a:spcPct val="50000"/>
              </a:spcBef>
              <a:buFontTx/>
              <a:buNone/>
              <a:defRPr/>
            </a:pP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“艺术”强调个人独创性</a:t>
            </a:r>
            <a:r>
              <a:rPr lang="en-US" altLang="zh-CN" sz="2000" b="1" dirty="0" smtClean="0">
                <a:solidFill>
                  <a:srgbClr val="FF5050"/>
                </a:solidFill>
                <a:latin typeface="宋体" pitchFamily="2" charset="-122"/>
              </a:rPr>
              <a:t>,</a:t>
            </a: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其成果给人以审美愉悦</a:t>
            </a:r>
            <a:r>
              <a:rPr lang="en-US" altLang="zh-CN" sz="2000" b="1" dirty="0" smtClean="0">
                <a:solidFill>
                  <a:srgbClr val="FF5050"/>
                </a:solidFill>
                <a:latin typeface="宋体" pitchFamily="2" charset="-122"/>
              </a:rPr>
              <a:t>,</a:t>
            </a: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无法复制</a:t>
            </a:r>
            <a:r>
              <a:rPr lang="en-US" altLang="zh-CN" sz="2000" b="1" dirty="0" smtClean="0">
                <a:solidFill>
                  <a:srgbClr val="FF5050"/>
                </a:solidFill>
                <a:latin typeface="宋体" pitchFamily="2" charset="-122"/>
              </a:rPr>
              <a:t>,”</a:t>
            </a: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技术”意味着固定的程序与手法</a:t>
            </a:r>
            <a:r>
              <a:rPr lang="en-US" altLang="zh-CN" sz="2000" b="1" dirty="0" smtClean="0">
                <a:solidFill>
                  <a:srgbClr val="FF5050"/>
                </a:solidFill>
                <a:latin typeface="宋体" pitchFamily="2" charset="-122"/>
              </a:rPr>
              <a:t>,</a:t>
            </a: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其成果是具有实际效用的东西</a:t>
            </a:r>
            <a:r>
              <a:rPr lang="en-US" altLang="zh-CN" sz="2000" b="1" dirty="0" smtClean="0">
                <a:solidFill>
                  <a:srgbClr val="FF5050"/>
                </a:solidFill>
                <a:latin typeface="宋体" pitchFamily="2" charset="-122"/>
              </a:rPr>
              <a:t>,</a:t>
            </a:r>
            <a:r>
              <a:rPr lang="zh-CN" altLang="en-US" sz="2000" b="1" dirty="0" smtClean="0">
                <a:solidFill>
                  <a:srgbClr val="FF5050"/>
                </a:solidFill>
                <a:latin typeface="宋体" pitchFamily="2" charset="-122"/>
              </a:rPr>
              <a:t>可以大量复制</a:t>
            </a:r>
            <a:r>
              <a:rPr lang="en-US" altLang="zh-CN" sz="2000" b="1" dirty="0" smtClean="0">
                <a:solidFill>
                  <a:srgbClr val="FF5050"/>
                </a:solidFill>
                <a:latin typeface="宋体" pitchFamily="2" charset="-122"/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廊子是隔而不隔，界而未界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000" b="1" dirty="0" smtClean="0">
                <a:solidFill>
                  <a:srgbClr val="0000CC"/>
                </a:solidFill>
              </a:rPr>
              <a:t>尽管花墙和廊子作为一个隔界把景致分为几个部分，但是好像并没有把景致分开。</a:t>
            </a:r>
            <a:endParaRPr lang="zh-CN" altLang="en-US" sz="2000" b="1" dirty="0" smtClean="0">
              <a:solidFill>
                <a:srgbClr val="0000CC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itchFamily="2" charset="-12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对称的建筑是</a:t>
            </a:r>
            <a:r>
              <a:rPr lang="zh-CN" altLang="en-US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图案画</a:t>
            </a:r>
            <a:r>
              <a:rPr lang="en-US" altLang="zh-CN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,</a:t>
            </a:r>
            <a:r>
              <a:rPr lang="zh-CN" altLang="en-US" sz="2000" b="1" dirty="0" smtClean="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itchFamily="2" charset="-122"/>
              </a:rPr>
              <a:t>不是美术画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.</a:t>
            </a:r>
            <a:r>
              <a:rPr lang="zh-CN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而园林是美术画，美术画要求自然之趣，是不讲究对称的。</a:t>
            </a:r>
          </a:p>
          <a:p>
            <a:pPr eaLnBrk="1" hangingPunct="1">
              <a:lnSpc>
                <a:spcPct val="80000"/>
              </a:lnSpc>
              <a:defRPr/>
            </a:pPr>
            <a:endParaRPr lang="zh-CN" altLang="en-US" sz="2000" b="1" dirty="0" smtClean="0">
              <a:effectLst>
                <a:outerShdw blurRad="38100" dist="38100" dir="2700000" algn="tl">
                  <a:srgbClr val="FFFFFF"/>
                </a:outerShdw>
              </a:effectLst>
              <a:latin typeface="宋体" pitchFamily="2" charset="-122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苏州园林是我国各地园林的标本</a:t>
            </a:r>
            <a:r>
              <a:rPr lang="en-US" altLang="zh-CN" sz="2000" b="1" dirty="0" smtClean="0">
                <a:effectLst>
                  <a:outerShdw blurRad="38100" dist="38100" dir="2700000" algn="tl">
                    <a:srgbClr val="FFFFFF"/>
                  </a:outerShdw>
                </a:effectLst>
                <a:latin typeface="宋体" pitchFamily="2" charset="-122"/>
              </a:rPr>
              <a:t>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zh-CN" altLang="en-US" sz="2000" b="1" dirty="0" smtClean="0">
                <a:solidFill>
                  <a:srgbClr val="0000CC"/>
                </a:solidFill>
              </a:rPr>
              <a:t>典范 样本的意思</a:t>
            </a:r>
            <a:r>
              <a:rPr lang="en-US" altLang="zh-CN" sz="2000" b="1" dirty="0" smtClean="0">
                <a:solidFill>
                  <a:srgbClr val="0000CC"/>
                </a:solidFill>
              </a:rPr>
              <a:t>,</a:t>
            </a:r>
            <a:r>
              <a:rPr lang="zh-CN" altLang="en-US" sz="2000" b="1" dirty="0" smtClean="0">
                <a:solidFill>
                  <a:srgbClr val="0000CC"/>
                </a:solidFill>
              </a:rPr>
              <a:t>这个词形象地表明它继承了古代园林艺术传统，浓缩了中国园林艺术精华，具有典范性。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87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87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1524000" y="1143000"/>
            <a:ext cx="64008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2400" b="0"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endParaRPr lang="en-US" altLang="zh-CN" sz="2400" b="0">
              <a:ea typeface="宋体" pitchFamily="2" charset="-122"/>
            </a:endParaRPr>
          </a:p>
        </p:txBody>
      </p:sp>
      <p:sp>
        <p:nvSpPr>
          <p:cNvPr id="38915" name="Rectangle 3"/>
          <p:cNvSpPr>
            <a:spLocks noChangeArrowheads="1"/>
          </p:cNvSpPr>
          <p:nvPr/>
        </p:nvSpPr>
        <p:spPr bwMode="auto">
          <a:xfrm>
            <a:off x="838200" y="15795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2400" b="0">
              <a:ea typeface="宋体" pitchFamily="2" charset="-122"/>
            </a:endParaRPr>
          </a:p>
        </p:txBody>
      </p:sp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133600" y="4398963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1042988" y="1125538"/>
            <a:ext cx="7161212" cy="361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solidFill>
                  <a:srgbClr val="FF33CC"/>
                </a:solidFill>
                <a:ea typeface="华文彩云" pitchFamily="2" charset="-122"/>
              </a:rPr>
              <a:t>语言特点：</a:t>
            </a:r>
          </a:p>
          <a:p>
            <a:pPr>
              <a:spcBef>
                <a:spcPct val="50000"/>
              </a:spcBef>
            </a:pPr>
            <a:r>
              <a:rPr lang="zh-CN" altLang="en-US" sz="6600" b="0">
                <a:ea typeface="宋体" pitchFamily="2" charset="-122"/>
              </a:rPr>
              <a:t>语言准确、生动、周密、精炼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ext Box 2"/>
          <p:cNvSpPr txBox="1">
            <a:spLocks noChangeArrowheads="1"/>
          </p:cNvSpPr>
          <p:nvPr/>
        </p:nvSpPr>
        <p:spPr bwMode="auto">
          <a:xfrm>
            <a:off x="611188" y="188913"/>
            <a:ext cx="2590800" cy="762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探究拓展</a:t>
            </a: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611188" y="1341438"/>
            <a:ext cx="79248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华文中宋" pitchFamily="2" charset="-122"/>
              </a:rPr>
              <a:t>小组讨论：</a:t>
            </a:r>
          </a:p>
          <a:p>
            <a:pPr>
              <a:spcBef>
                <a:spcPct val="50000"/>
              </a:spcBef>
            </a:pPr>
            <a:r>
              <a:rPr lang="zh-CN" altLang="en-US" sz="3600">
                <a:ea typeface="华文中宋" pitchFamily="2" charset="-122"/>
              </a:rPr>
              <a:t>        假如要你来介绍苏州园林，你还有别的思路吗？</a:t>
            </a:r>
          </a:p>
        </p:txBody>
      </p:sp>
      <p:pic>
        <p:nvPicPr>
          <p:cNvPr id="43012" name="Picture 4" descr="苏州园林01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3644900"/>
            <a:ext cx="80772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ext Box 2"/>
          <p:cNvSpPr txBox="1">
            <a:spLocks noChangeArrowheads="1"/>
          </p:cNvSpPr>
          <p:nvPr/>
        </p:nvSpPr>
        <p:spPr bwMode="auto">
          <a:xfrm>
            <a:off x="609600" y="457200"/>
            <a:ext cx="2590800" cy="762000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altLang="en-US" sz="4400">
                <a:effectLst>
                  <a:outerShdw blurRad="38100" dist="38100" dir="2700000" algn="tl">
                    <a:srgbClr val="FFFFFF"/>
                  </a:outerShdw>
                </a:effectLst>
              </a:rPr>
              <a:t>布置作业</a:t>
            </a:r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1676400" y="16764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ea typeface="黑体" pitchFamily="2" charset="-122"/>
              </a:rPr>
              <a:t>小作文：</a:t>
            </a:r>
          </a:p>
        </p:txBody>
      </p:sp>
      <p:sp>
        <p:nvSpPr>
          <p:cNvPr id="56324" name="Rectangle 4"/>
          <p:cNvSpPr>
            <a:spLocks noChangeArrowheads="1"/>
          </p:cNvSpPr>
          <p:nvPr/>
        </p:nvSpPr>
        <p:spPr bwMode="auto">
          <a:xfrm>
            <a:off x="900113" y="3429000"/>
            <a:ext cx="7558087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提示：先抓住学校的教学楼、宿舍楼、食堂的共同点，先概述，后分说。</a:t>
            </a:r>
          </a:p>
          <a:p>
            <a:pPr>
              <a:spcBef>
                <a:spcPct val="50000"/>
              </a:spcBef>
            </a:pP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字数为</a:t>
            </a:r>
            <a:r>
              <a:rPr lang="en-US" altLang="zh-CN" sz="2800">
                <a:latin typeface="华文中宋" pitchFamily="2" charset="-122"/>
                <a:ea typeface="华文中宋" pitchFamily="2" charset="-122"/>
              </a:rPr>
              <a:t>200</a:t>
            </a:r>
            <a:r>
              <a:rPr lang="zh-CN" altLang="en-US" sz="2800">
                <a:latin typeface="华文中宋" pitchFamily="2" charset="-122"/>
                <a:ea typeface="华文中宋" pitchFamily="2" charset="-122"/>
              </a:rPr>
              <a:t>字。</a:t>
            </a:r>
          </a:p>
        </p:txBody>
      </p:sp>
      <p:pic>
        <p:nvPicPr>
          <p:cNvPr id="44037" name="Picture 5" descr="tov-77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04800" y="1066800"/>
            <a:ext cx="22098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3352800" y="2268538"/>
            <a:ext cx="272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>
                <a:solidFill>
                  <a:srgbClr val="FF5050"/>
                </a:solidFill>
                <a:latin typeface="华文新魏" pitchFamily="2" charset="-122"/>
              </a:rPr>
              <a:t>我们的校园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留圆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534400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欣赏美</a:t>
            </a: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耦园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533400"/>
            <a:ext cx="86106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欣赏美</a:t>
            </a: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狮子林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85800"/>
            <a:ext cx="8610600" cy="539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欣赏美</a:t>
            </a:r>
          </a:p>
        </p:txBody>
      </p:sp>
    </p:spTree>
  </p:cSld>
  <p:clrMapOvr>
    <a:masterClrMapping/>
  </p:clrMapOvr>
  <p:transition spd="slow" advTm="5000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世界遗产在中国--苏州园林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-214346" y="571480"/>
            <a:ext cx="9525024" cy="569126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591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back0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NA00864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868863"/>
            <a:ext cx="1628775" cy="158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04" name="Text Box 4"/>
          <p:cNvSpPr txBox="1">
            <a:spLocks noChangeArrowheads="1"/>
          </p:cNvSpPr>
          <p:nvPr/>
        </p:nvSpPr>
        <p:spPr bwMode="auto">
          <a:xfrm>
            <a:off x="571472" y="1214422"/>
            <a:ext cx="8102630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990033"/>
                </a:solidFill>
              </a:rPr>
              <a:t>欣赏</a:t>
            </a:r>
            <a:r>
              <a:rPr lang="zh-CN" altLang="en-US" sz="4000" dirty="0" smtClean="0">
                <a:solidFill>
                  <a:srgbClr val="990033"/>
                </a:solidFill>
              </a:rPr>
              <a:t>完</a:t>
            </a:r>
            <a:r>
              <a:rPr lang="zh-CN" altLang="en-US" sz="4000" dirty="0">
                <a:solidFill>
                  <a:srgbClr val="990033"/>
                </a:solidFill>
              </a:rPr>
              <a:t>苏州园林</a:t>
            </a:r>
            <a:r>
              <a:rPr lang="zh-CN" altLang="en-US" sz="4000" dirty="0" smtClean="0">
                <a:solidFill>
                  <a:srgbClr val="990033"/>
                </a:solidFill>
              </a:rPr>
              <a:t>后</a:t>
            </a:r>
            <a:r>
              <a:rPr lang="zh-CN" altLang="en-US" sz="4000" dirty="0">
                <a:solidFill>
                  <a:srgbClr val="990033"/>
                </a:solidFill>
              </a:rPr>
              <a:t>，如果让你用一个比喻句形</a:t>
            </a:r>
            <a:r>
              <a:rPr lang="zh-CN" altLang="en-US" sz="4000" dirty="0" smtClean="0">
                <a:solidFill>
                  <a:srgbClr val="990033"/>
                </a:solidFill>
              </a:rPr>
              <a:t>容它的美</a:t>
            </a:r>
            <a:r>
              <a:rPr lang="en-US" altLang="zh-CN" sz="4000" dirty="0" smtClean="0">
                <a:solidFill>
                  <a:srgbClr val="990033"/>
                </a:solidFill>
              </a:rPr>
              <a:t>,</a:t>
            </a:r>
            <a:r>
              <a:rPr lang="zh-CN" altLang="en-US" sz="4000" dirty="0">
                <a:solidFill>
                  <a:srgbClr val="990033"/>
                </a:solidFill>
              </a:rPr>
              <a:t>你会怎么说</a:t>
            </a:r>
            <a:r>
              <a:rPr lang="en-US" altLang="zh-CN" sz="4000" dirty="0">
                <a:solidFill>
                  <a:srgbClr val="990033"/>
                </a:solidFill>
              </a:rPr>
              <a:t>?</a:t>
            </a:r>
            <a:endParaRPr lang="en-US" altLang="zh-CN" sz="4000" dirty="0">
              <a:solidFill>
                <a:srgbClr val="990033"/>
              </a:solidFill>
              <a:ea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4400" b="0" dirty="0">
                <a:ea typeface="隶书" pitchFamily="49" charset="-122"/>
              </a:rPr>
              <a:t>        </a:t>
            </a:r>
            <a:r>
              <a:rPr lang="zh-CN" altLang="en-US" sz="4400" b="0" dirty="0">
                <a:ea typeface="隶书" pitchFamily="49" charset="-122"/>
              </a:rPr>
              <a:t>我觉得</a:t>
            </a:r>
            <a:r>
              <a:rPr lang="en-US" altLang="zh-CN" sz="4400" b="0" dirty="0">
                <a:ea typeface="隶书" pitchFamily="49" charset="-122"/>
              </a:rPr>
              <a:t>——</a:t>
            </a:r>
            <a:r>
              <a:rPr lang="zh-CN" altLang="en-US" sz="4400" b="0" dirty="0">
                <a:ea typeface="隶书" pitchFamily="49" charset="-122"/>
              </a:rPr>
              <a:t>苏州园林就像</a:t>
            </a:r>
            <a:r>
              <a:rPr lang="en-US" altLang="zh-CN" sz="4400" b="0" dirty="0">
                <a:ea typeface="隶书" pitchFamily="49" charset="-122"/>
              </a:rPr>
              <a:t>……</a:t>
            </a:r>
          </a:p>
          <a:p>
            <a:pPr>
              <a:spcBef>
                <a:spcPct val="50000"/>
              </a:spcBef>
            </a:pPr>
            <a:r>
              <a:rPr lang="en-US" altLang="zh-CN" sz="4400" b="0" dirty="0">
                <a:ea typeface="隶书" pitchFamily="49" charset="-122"/>
              </a:rPr>
              <a:t>        </a:t>
            </a:r>
            <a:r>
              <a:rPr lang="zh-CN" altLang="en-US" sz="4400" dirty="0">
                <a:solidFill>
                  <a:srgbClr val="FF0000"/>
                </a:solidFill>
                <a:ea typeface="隶书" pitchFamily="49" charset="-122"/>
              </a:rPr>
              <a:t>一幅幅优美的图画。</a:t>
            </a:r>
          </a:p>
          <a:p>
            <a:pPr>
              <a:spcBef>
                <a:spcPct val="50000"/>
              </a:spcBef>
            </a:pPr>
            <a:endParaRPr lang="en-US" altLang="zh-CN" sz="3200" b="0" dirty="0">
              <a:ea typeface="宋体" pitchFamily="2" charset="-122"/>
            </a:endParaRP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611188" y="188913"/>
            <a:ext cx="2592387" cy="823912"/>
          </a:xfrm>
          <a:prstGeom prst="rect">
            <a:avLst/>
          </a:prstGeom>
          <a:solidFill>
            <a:srgbClr val="0000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0" lang="zh-CN" altLang="en-US" sz="4800">
                <a:solidFill>
                  <a:srgbClr val="FFFF00"/>
                </a:solidFill>
                <a:latin typeface="Arial" pitchFamily="34" charset="0"/>
                <a:ea typeface="隶书" pitchFamily="49" charset="-122"/>
              </a:rPr>
              <a:t>概括美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4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24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04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7" descr="qiu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3068638"/>
            <a:ext cx="4013200" cy="290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5219700" y="2565400"/>
            <a:ext cx="2622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48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—</a:t>
            </a:r>
            <a:r>
              <a:rPr lang="zh-CN" altLang="en-US" sz="4800">
                <a:solidFill>
                  <a:srgbClr val="FF5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叶圣陶</a:t>
            </a:r>
          </a:p>
        </p:txBody>
      </p:sp>
      <p:pic>
        <p:nvPicPr>
          <p:cNvPr id="15364" name="Picture 13" descr="图片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6375" y="404813"/>
            <a:ext cx="6205538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4">
      <a:dk1>
        <a:srgbClr val="000000"/>
      </a:dk1>
      <a:lt1>
        <a:srgbClr val="FFFFCC"/>
      </a:lt1>
      <a:dk2>
        <a:srgbClr val="8080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新魏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en-US" altLang="zh-CN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华文新魏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2917</TotalTime>
  <Words>2740</Words>
  <Application>Microsoft Office PowerPoint</Application>
  <PresentationFormat>全屏显示(4:3)</PresentationFormat>
  <Paragraphs>183</Paragraphs>
  <Slides>38</Slides>
  <Notes>0</Notes>
  <HiddenSlides>0</HiddenSlides>
  <MMClips>2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39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品味语言的生动与精练</vt:lpstr>
      <vt:lpstr>幻灯片 36</vt:lpstr>
      <vt:lpstr>幻灯片 37</vt:lpstr>
      <vt:lpstr>幻灯片 38</vt:lpstr>
    </vt:vector>
  </TitlesOfParts>
  <Company>xz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xzlujie</dc:creator>
  <cp:lastModifiedBy>USER</cp:lastModifiedBy>
  <cp:revision>179</cp:revision>
  <dcterms:created xsi:type="dcterms:W3CDTF">2001-12-04T06:56:27Z</dcterms:created>
  <dcterms:modified xsi:type="dcterms:W3CDTF">2013-11-08T08:28:25Z</dcterms:modified>
</cp:coreProperties>
</file>