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08"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对角圆角矩形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标题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sp>
        <p:nvSpPr>
          <p:cNvPr id="10" name="日期占位符 9"/>
          <p:cNvSpPr>
            <a:spLocks noGrp="1"/>
          </p:cNvSpPr>
          <p:nvPr>
            <p:ph type="dt" sz="half" idx="10"/>
          </p:nvPr>
        </p:nvSpPr>
        <p:spPr>
          <a:xfrm>
            <a:off x="5562600" y="6509004"/>
            <a:ext cx="3002280" cy="274320"/>
          </a:xfrm>
        </p:spPr>
        <p:txBody>
          <a:bodyPr vert="horz" rtlCol="0"/>
          <a:lstStyle>
            <a:extLst/>
          </a:lstStyle>
          <a:p>
            <a:fld id="{C86D029E-65DF-4C2C-963C-F47002DBBF66}" type="datetimeFigureOut">
              <a:rPr lang="zh-CN" altLang="en-US" smtClean="0"/>
              <a:pPr/>
              <a:t>2015/9/20 Sunday</a:t>
            </a:fld>
            <a:endParaRPr lang="zh-CN" altLang="en-US"/>
          </a:p>
        </p:txBody>
      </p:sp>
      <p:sp>
        <p:nvSpPr>
          <p:cNvPr id="11" name="灯片编号占位符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B7EFFF72-7143-41C2-A0B7-B23C00C69696}" type="slidenum">
              <a:rPr lang="zh-CN" altLang="en-US" smtClean="0"/>
              <a:pPr/>
              <a:t>‹#›</a:t>
            </a:fld>
            <a:endParaRPr lang="zh-CN" altLang="en-US"/>
          </a:p>
        </p:txBody>
      </p:sp>
      <p:sp>
        <p:nvSpPr>
          <p:cNvPr id="12" name="页脚占位符 11"/>
          <p:cNvSpPr>
            <a:spLocks noGrp="1"/>
          </p:cNvSpPr>
          <p:nvPr>
            <p:ph type="ftr" sz="quarter" idx="12"/>
          </p:nvPr>
        </p:nvSpPr>
        <p:spPr>
          <a:xfrm>
            <a:off x="1600200" y="6509004"/>
            <a:ext cx="3907464" cy="274320"/>
          </a:xfrm>
        </p:spPr>
        <p:txBody>
          <a:bodyPr vert="horz" rtlCol="0"/>
          <a:lstStyle>
            <a:extLst/>
          </a:lstStyle>
          <a:p>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C86D029E-65DF-4C2C-963C-F47002DBBF66}" type="datetimeFigureOut">
              <a:rPr lang="zh-CN" altLang="en-US" smtClean="0"/>
              <a:pPr/>
              <a:t>2015/9/20 Sunday</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B7EFFF72-7143-41C2-A0B7-B23C00C6969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lvl1pPr algn="l">
              <a:defRPr/>
            </a:lvl1pPr>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C86D029E-65DF-4C2C-963C-F47002DBBF66}" type="datetimeFigureOut">
              <a:rPr lang="zh-CN" altLang="en-US" smtClean="0"/>
              <a:pPr/>
              <a:t>2015/9/20 Sunday</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B7EFFF72-7143-41C2-A0B7-B23C00C6969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C86D029E-65DF-4C2C-963C-F47002DBBF66}" type="datetimeFigureOut">
              <a:rPr lang="zh-CN" altLang="en-US" smtClean="0"/>
              <a:pPr/>
              <a:t>2015/9/20 Sunday</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B7EFFF72-7143-41C2-A0B7-B23C00C6969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7" name="矩形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标题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8" name="日期占位符 7"/>
          <p:cNvSpPr>
            <a:spLocks noGrp="1"/>
          </p:cNvSpPr>
          <p:nvPr>
            <p:ph type="dt" sz="half" idx="10"/>
          </p:nvPr>
        </p:nvSpPr>
        <p:spPr>
          <a:xfrm>
            <a:off x="5562600" y="6513670"/>
            <a:ext cx="3002280" cy="274320"/>
          </a:xfrm>
        </p:spPr>
        <p:txBody>
          <a:bodyPr vert="horz" rtlCol="0"/>
          <a:lstStyle>
            <a:extLst/>
          </a:lstStyle>
          <a:p>
            <a:fld id="{C86D029E-65DF-4C2C-963C-F47002DBBF66}" type="datetimeFigureOut">
              <a:rPr lang="zh-CN" altLang="en-US" smtClean="0"/>
              <a:pPr/>
              <a:t>2015/9/20 Sunday</a:t>
            </a:fld>
            <a:endParaRPr lang="zh-CN" altLang="en-US"/>
          </a:p>
        </p:txBody>
      </p:sp>
      <p:sp>
        <p:nvSpPr>
          <p:cNvPr id="9" name="灯片编号占位符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B7EFFF72-7143-41C2-A0B7-B23C00C69696}" type="slidenum">
              <a:rPr lang="zh-CN" altLang="en-US" smtClean="0"/>
              <a:pPr/>
              <a:t>‹#›</a:t>
            </a:fld>
            <a:endParaRPr lang="zh-CN" altLang="en-US"/>
          </a:p>
        </p:txBody>
      </p:sp>
      <p:sp>
        <p:nvSpPr>
          <p:cNvPr id="10" name="页脚占位符 9"/>
          <p:cNvSpPr>
            <a:spLocks noGrp="1"/>
          </p:cNvSpPr>
          <p:nvPr>
            <p:ph type="ftr" sz="quarter" idx="12"/>
          </p:nvPr>
        </p:nvSpPr>
        <p:spPr>
          <a:xfrm>
            <a:off x="1600200" y="6513670"/>
            <a:ext cx="3907464" cy="274320"/>
          </a:xfrm>
        </p:spPr>
        <p:txBody>
          <a:bodyPr vert="horz" rtlCol="0"/>
          <a:lstStyle>
            <a:extLst/>
          </a:lstStyle>
          <a:p>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C86D029E-65DF-4C2C-963C-F47002DBBF66}" type="datetimeFigureOut">
              <a:rPr lang="zh-CN" altLang="en-US" smtClean="0"/>
              <a:pPr/>
              <a:t>2015/9/20 Sunday</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a:xfrm>
            <a:off x="8641080" y="6514568"/>
            <a:ext cx="464288" cy="274320"/>
          </a:xfrm>
        </p:spPr>
        <p:txBody>
          <a:bodyPr/>
          <a:lstStyle>
            <a:extLst/>
          </a:lstStyle>
          <a:p>
            <a:fld id="{B7EFFF72-7143-41C2-A0B7-B23C00C69696}" type="slidenum">
              <a:rPr lang="zh-CN" altLang="en-US" smtClean="0"/>
              <a:pPr/>
              <a:t>‹#›</a:t>
            </a:fld>
            <a:endParaRPr lang="zh-CN" altLang="en-US"/>
          </a:p>
        </p:txBody>
      </p:sp>
      <p:sp>
        <p:nvSpPr>
          <p:cNvPr id="10" name="矩形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矩形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标题 1"/>
          <p:cNvSpPr>
            <a:spLocks noGrp="1"/>
          </p:cNvSpPr>
          <p:nvPr>
            <p:ph type="title"/>
          </p:nvPr>
        </p:nvSpPr>
        <p:spPr>
          <a:xfrm>
            <a:off x="457200" y="251948"/>
            <a:ext cx="8229600" cy="1143000"/>
          </a:xfrm>
        </p:spPr>
        <p:txBody>
          <a:bodyPr anchor="b"/>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C86D029E-65DF-4C2C-963C-F47002DBBF66}" type="datetimeFigureOut">
              <a:rPr lang="zh-CN" altLang="en-US" smtClean="0"/>
              <a:pPr/>
              <a:t>2015/9/20 Sunday</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a:xfrm>
            <a:off x="8641080" y="6514568"/>
            <a:ext cx="464288" cy="274320"/>
          </a:xfrm>
        </p:spPr>
        <p:txBody>
          <a:bodyPr/>
          <a:lstStyle>
            <a:extLst/>
          </a:lstStyle>
          <a:p>
            <a:fld id="{B7EFFF72-7143-41C2-A0B7-B23C00C6969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53218"/>
            <a:ext cx="8229600" cy="1143000"/>
          </a:xfrm>
        </p:spPr>
        <p:txBody>
          <a:bodyPr/>
          <a:lstStyle>
            <a:extLst/>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extLst/>
          </a:lstStyle>
          <a:p>
            <a:fld id="{C86D029E-65DF-4C2C-963C-F47002DBBF66}" type="datetimeFigureOut">
              <a:rPr lang="zh-CN" altLang="en-US" smtClean="0"/>
              <a:pPr/>
              <a:t>2015/9/20 Sunday</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B7EFFF72-7143-41C2-A0B7-B23C00C69696}" type="slidenum">
              <a:rPr lang="zh-CN" altLang="en-US" smtClean="0"/>
              <a:pPr/>
              <a:t>‹#›</a:t>
            </a:fld>
            <a:endParaRPr lang="zh-CN" altLang="en-US"/>
          </a:p>
        </p:txBody>
      </p:sp>
      <p:sp>
        <p:nvSpPr>
          <p:cNvPr id="7" name="矩形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C86D029E-65DF-4C2C-963C-F47002DBBF66}" type="datetimeFigureOut">
              <a:rPr lang="zh-CN" altLang="en-US" smtClean="0"/>
              <a:pPr/>
              <a:t>2015/9/20 Sunday</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B7EFFF72-7143-41C2-A0B7-B23C00C6969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2"/>
      </p:bgRef>
    </p:bg>
    <p:spTree>
      <p:nvGrpSpPr>
        <p:cNvPr id="1" name=""/>
        <p:cNvGrpSpPr/>
        <p:nvPr/>
      </p:nvGrpSpPr>
      <p:grpSpPr>
        <a:xfrm>
          <a:off x="0" y="0"/>
          <a:ext cx="0" cy="0"/>
          <a:chOff x="0" y="0"/>
          <a:chExt cx="0" cy="0"/>
        </a:xfrm>
      </p:grpSpPr>
      <p:sp>
        <p:nvSpPr>
          <p:cNvPr id="8" name="矩形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标题 1"/>
          <p:cNvSpPr>
            <a:spLocks noGrp="1"/>
          </p:cNvSpPr>
          <p:nvPr>
            <p:ph type="title"/>
          </p:nvPr>
        </p:nvSpPr>
        <p:spPr>
          <a:xfrm>
            <a:off x="4963136" y="304800"/>
            <a:ext cx="3931920" cy="762000"/>
          </a:xfrm>
        </p:spPr>
        <p:txBody>
          <a:bodyPr anchor="b"/>
          <a:lstStyle>
            <a:lvl1pPr marL="0" algn="r">
              <a:buNone/>
              <a:defRPr sz="2000" b="1"/>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9" name="日期占位符 8"/>
          <p:cNvSpPr>
            <a:spLocks noGrp="1"/>
          </p:cNvSpPr>
          <p:nvPr>
            <p:ph type="dt" sz="half" idx="10"/>
          </p:nvPr>
        </p:nvSpPr>
        <p:spPr>
          <a:xfrm>
            <a:off x="5562600" y="6513670"/>
            <a:ext cx="3002280" cy="274320"/>
          </a:xfrm>
        </p:spPr>
        <p:txBody>
          <a:bodyPr vert="horz" rtlCol="0"/>
          <a:lstStyle>
            <a:extLst/>
          </a:lstStyle>
          <a:p>
            <a:fld id="{C86D029E-65DF-4C2C-963C-F47002DBBF66}" type="datetimeFigureOut">
              <a:rPr lang="zh-CN" altLang="en-US" smtClean="0"/>
              <a:pPr/>
              <a:t>2015/9/20 Sunday</a:t>
            </a:fld>
            <a:endParaRPr lang="zh-CN" altLang="en-US"/>
          </a:p>
        </p:txBody>
      </p:sp>
      <p:sp>
        <p:nvSpPr>
          <p:cNvPr id="10" name="灯片编号占位符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B7EFFF72-7143-41C2-A0B7-B23C00C69696}" type="slidenum">
              <a:rPr lang="zh-CN" altLang="en-US" smtClean="0"/>
              <a:pPr/>
              <a:t>‹#›</a:t>
            </a:fld>
            <a:endParaRPr lang="zh-CN" altLang="en-US"/>
          </a:p>
        </p:txBody>
      </p:sp>
      <p:sp>
        <p:nvSpPr>
          <p:cNvPr id="11" name="页脚占位符 10"/>
          <p:cNvSpPr>
            <a:spLocks noGrp="1"/>
          </p:cNvSpPr>
          <p:nvPr>
            <p:ph type="ftr" sz="quarter" idx="12"/>
          </p:nvPr>
        </p:nvSpPr>
        <p:spPr>
          <a:xfrm>
            <a:off x="1600200" y="6513670"/>
            <a:ext cx="3907464" cy="274320"/>
          </a:xfrm>
        </p:spPr>
        <p:txBody>
          <a:bodyPr vert="horz" rtlCol="0"/>
          <a:lstStyle>
            <a:extLst/>
          </a:lstStyle>
          <a:p>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040443" y="4724400"/>
            <a:ext cx="5486400" cy="664536"/>
          </a:xfrm>
        </p:spPr>
        <p:txBody>
          <a:bodyPr anchor="b"/>
          <a:lstStyle>
            <a:lvl1pPr marL="0" algn="r">
              <a:buNone/>
              <a:defRPr sz="2000" b="1"/>
            </a:lvl1pPr>
            <a:extLst/>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13" name="图片占位符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zh-CN" altLang="en-US" smtClean="0">
                <a:solidFill>
                  <a:schemeClr val="lt1"/>
                </a:solidFill>
                <a:latin typeface="+mn-lt"/>
                <a:ea typeface="+mn-ea"/>
                <a:cs typeface="+mn-cs"/>
              </a:rPr>
              <a:t>单击图标添加图片</a:t>
            </a:r>
            <a:endParaRPr kumimoji="0" lang="en-US" dirty="0">
              <a:solidFill>
                <a:schemeClr val="lt1"/>
              </a:solidFill>
              <a:latin typeface="+mn-lt"/>
              <a:ea typeface="+mn-ea"/>
              <a:cs typeface="+mn-cs"/>
            </a:endParaRPr>
          </a:p>
        </p:txBody>
      </p:sp>
      <p:sp>
        <p:nvSpPr>
          <p:cNvPr id="8" name="日期占位符 7"/>
          <p:cNvSpPr>
            <a:spLocks noGrp="1"/>
          </p:cNvSpPr>
          <p:nvPr>
            <p:ph type="dt" sz="half" idx="10"/>
          </p:nvPr>
        </p:nvSpPr>
        <p:spPr>
          <a:xfrm>
            <a:off x="5562600" y="6509004"/>
            <a:ext cx="3002280" cy="274320"/>
          </a:xfrm>
        </p:spPr>
        <p:txBody>
          <a:bodyPr vert="horz" rtlCol="0"/>
          <a:lstStyle>
            <a:extLst/>
          </a:lstStyle>
          <a:p>
            <a:fld id="{C86D029E-65DF-4C2C-963C-F47002DBBF66}" type="datetimeFigureOut">
              <a:rPr lang="zh-CN" altLang="en-US" smtClean="0"/>
              <a:pPr/>
              <a:t>2015/9/20 Sunday</a:t>
            </a:fld>
            <a:endParaRPr lang="zh-CN" altLang="en-US"/>
          </a:p>
        </p:txBody>
      </p:sp>
      <p:sp>
        <p:nvSpPr>
          <p:cNvPr id="9" name="灯片编号占位符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B7EFFF72-7143-41C2-A0B7-B23C00C69696}" type="slidenum">
              <a:rPr lang="zh-CN" altLang="en-US" smtClean="0"/>
              <a:pPr/>
              <a:t>‹#›</a:t>
            </a:fld>
            <a:endParaRPr lang="zh-CN" altLang="en-US"/>
          </a:p>
        </p:txBody>
      </p:sp>
      <p:sp>
        <p:nvSpPr>
          <p:cNvPr id="10" name="页脚占位符 9"/>
          <p:cNvSpPr>
            <a:spLocks noGrp="1"/>
          </p:cNvSpPr>
          <p:nvPr>
            <p:ph type="ftr" sz="quarter" idx="12"/>
          </p:nvPr>
        </p:nvSpPr>
        <p:spPr>
          <a:xfrm>
            <a:off x="1600200" y="6509004"/>
            <a:ext cx="3907464" cy="274320"/>
          </a:xfrm>
        </p:spPr>
        <p:txBody>
          <a:bodyPr vert="horz" rtlCol="0"/>
          <a:lstStyle>
            <a:extLst/>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对角圆角矩形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页脚占位符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zh-CN" altLang="en-US"/>
          </a:p>
        </p:txBody>
      </p:sp>
      <p:sp>
        <p:nvSpPr>
          <p:cNvPr id="14" name="日期占位符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C86D029E-65DF-4C2C-963C-F47002DBBF66}" type="datetimeFigureOut">
              <a:rPr lang="zh-CN" altLang="en-US" smtClean="0"/>
              <a:pPr/>
              <a:t>2015/9/20 Sunday</a:t>
            </a:fld>
            <a:endParaRPr lang="zh-CN" altLang="en-US"/>
          </a:p>
        </p:txBody>
      </p:sp>
      <p:sp>
        <p:nvSpPr>
          <p:cNvPr id="23" name="灯片编号占位符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B7EFFF72-7143-41C2-A0B7-B23C00C69696}" type="slidenum">
              <a:rPr lang="zh-CN" altLang="en-US" smtClean="0"/>
              <a:pPr/>
              <a:t>‹#›</a:t>
            </a:fld>
            <a:endParaRPr lang="zh-CN" altLang="en-US"/>
          </a:p>
        </p:txBody>
      </p:sp>
      <p:sp>
        <p:nvSpPr>
          <p:cNvPr id="22" name="标题占位符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00034" y="428604"/>
            <a:ext cx="8186766" cy="1975104"/>
          </a:xfrm>
        </p:spPr>
        <p:txBody>
          <a:bodyPr>
            <a:normAutofit/>
          </a:bodyPr>
          <a:lstStyle/>
          <a:p>
            <a:pPr algn="ctr"/>
            <a:r>
              <a:rPr lang="zh-CN" altLang="en-US" sz="6000" dirty="0" smtClean="0"/>
              <a:t>关于现代文阅读的</a:t>
            </a:r>
            <a:r>
              <a:rPr lang="en-US" altLang="zh-CN" sz="6000" dirty="0" smtClean="0"/>
              <a:t/>
            </a:r>
            <a:br>
              <a:rPr lang="en-US" altLang="zh-CN" sz="6000" dirty="0" smtClean="0"/>
            </a:br>
            <a:r>
              <a:rPr lang="zh-CN" altLang="en-US" sz="6000" dirty="0" smtClean="0"/>
              <a:t>一些解题注意点</a:t>
            </a:r>
            <a:endParaRPr lang="zh-CN" altLang="en-US" sz="60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5886789"/>
          </a:xfrm>
        </p:spPr>
        <p:txBody>
          <a:bodyPr>
            <a:normAutofit lnSpcReduction="10000"/>
          </a:bodyPr>
          <a:lstStyle/>
          <a:p>
            <a:pPr>
              <a:lnSpc>
                <a:spcPct val="150000"/>
              </a:lnSpc>
              <a:buNone/>
            </a:pPr>
            <a:r>
              <a:rPr lang="en-US" altLang="zh-CN" sz="4000" dirty="0" smtClean="0"/>
              <a:t>3</a:t>
            </a:r>
            <a:r>
              <a:rPr lang="zh-CN" altLang="en-US" sz="4000" dirty="0" smtClean="0"/>
              <a:t>、</a:t>
            </a:r>
            <a:r>
              <a:rPr lang="zh-CN" altLang="en-US" sz="4000" b="1" dirty="0" smtClean="0"/>
              <a:t>环境描写的作用：</a:t>
            </a:r>
            <a:endParaRPr lang="zh-CN" altLang="en-US" sz="4000" dirty="0" smtClean="0"/>
          </a:p>
          <a:p>
            <a:pPr marL="0" indent="801688">
              <a:lnSpc>
                <a:spcPct val="150000"/>
              </a:lnSpc>
              <a:buNone/>
            </a:pPr>
            <a:r>
              <a:rPr lang="zh-CN" altLang="en-US" b="1" dirty="0" smtClean="0"/>
              <a:t>①交代故事发生的时间、地点。</a:t>
            </a:r>
            <a:endParaRPr lang="en-US" altLang="zh-CN" b="1" dirty="0" smtClean="0"/>
          </a:p>
          <a:p>
            <a:pPr marL="0" indent="801688">
              <a:lnSpc>
                <a:spcPct val="150000"/>
              </a:lnSpc>
              <a:buNone/>
            </a:pPr>
            <a:r>
              <a:rPr lang="zh-CN" altLang="en-US" b="1" dirty="0" smtClean="0"/>
              <a:t>②渲染气氛。</a:t>
            </a:r>
            <a:endParaRPr lang="en-US" altLang="zh-CN" b="1" dirty="0" smtClean="0"/>
          </a:p>
          <a:p>
            <a:pPr marL="0" indent="801688">
              <a:lnSpc>
                <a:spcPct val="150000"/>
              </a:lnSpc>
              <a:buNone/>
            </a:pPr>
            <a:r>
              <a:rPr lang="zh-CN" altLang="en-US" b="1" dirty="0" smtClean="0"/>
              <a:t>③烘托人物心情。</a:t>
            </a:r>
            <a:endParaRPr lang="en-US" altLang="zh-CN" b="1" dirty="0" smtClean="0"/>
          </a:p>
          <a:p>
            <a:pPr marL="0" indent="801688">
              <a:lnSpc>
                <a:spcPct val="150000"/>
              </a:lnSpc>
              <a:buNone/>
            </a:pPr>
            <a:r>
              <a:rPr lang="zh-CN" altLang="en-US" b="1" dirty="0" smtClean="0"/>
              <a:t>④衬托人物形象。</a:t>
            </a:r>
            <a:endParaRPr lang="en-US" altLang="zh-CN" b="1" dirty="0" smtClean="0"/>
          </a:p>
          <a:p>
            <a:pPr marL="0" indent="801688">
              <a:lnSpc>
                <a:spcPct val="150000"/>
              </a:lnSpc>
              <a:buNone/>
            </a:pPr>
            <a:r>
              <a:rPr lang="zh-CN" altLang="en-US" b="1" dirty="0" smtClean="0"/>
              <a:t>⑤推动情节的发展或为</a:t>
            </a:r>
            <a:r>
              <a:rPr lang="en-US" altLang="zh-CN" b="1" dirty="0" smtClean="0"/>
              <a:t>……</a:t>
            </a:r>
            <a:r>
              <a:rPr lang="zh-CN" altLang="en-US" b="1" dirty="0" smtClean="0"/>
              <a:t>情节做铺垫。</a:t>
            </a:r>
            <a:endParaRPr lang="en-US" altLang="zh-CN" b="1" dirty="0" smtClean="0"/>
          </a:p>
          <a:p>
            <a:pPr marL="0" indent="801688">
              <a:lnSpc>
                <a:spcPct val="150000"/>
              </a:lnSpc>
              <a:buNone/>
            </a:pPr>
            <a:r>
              <a:rPr lang="zh-CN" altLang="en-US" b="1" dirty="0" smtClean="0"/>
              <a:t>⑥暗示社会环境，揭示社会本质特征。</a:t>
            </a:r>
            <a:endParaRPr lang="en-US" altLang="zh-CN" b="1" dirty="0" smtClean="0"/>
          </a:p>
          <a:p>
            <a:pPr marL="0" indent="801688">
              <a:lnSpc>
                <a:spcPct val="150000"/>
              </a:lnSpc>
              <a:buNone/>
            </a:pPr>
            <a:r>
              <a:rPr lang="zh-CN" altLang="en-US" b="1" dirty="0" smtClean="0"/>
              <a:t>⑦某种象征意义。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 to="" calcmode="lin" valueType="num">
                                      <p:cBhvr>
                                        <p:cTn id="10" dur="1" fill="hold"/>
                                        <p:tgtEl>
                                          <p:spTgt spid="3">
                                            <p:txEl>
                                              <p:pRg st="2" end="2"/>
                                            </p:txEl>
                                          </p:spTgt>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to="" calcmode="lin" valueType="num">
                                      <p:cBhvr>
                                        <p:cTn id="13" dur="1" fill="hold"/>
                                        <p:tgtEl>
                                          <p:spTgt spid="3">
                                            <p:txEl>
                                              <p:pRg st="3" end="3"/>
                                            </p:txEl>
                                          </p:spTgt>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 to="" calcmode="lin" valueType="num">
                                      <p:cBhvr>
                                        <p:cTn id="16" dur="1" fill="hold"/>
                                        <p:tgtEl>
                                          <p:spTgt spid="3">
                                            <p:txEl>
                                              <p:pRg st="4" end="4"/>
                                            </p:txEl>
                                          </p:spTgt>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to="" calcmode="lin" valueType="num">
                                      <p:cBhvr>
                                        <p:cTn id="19" dur="1" fill="hold"/>
                                        <p:tgtEl>
                                          <p:spTgt spid="3">
                                            <p:txEl>
                                              <p:pRg st="5" end="5"/>
                                            </p:txEl>
                                          </p:spTgt>
                                        </p:tgtEl>
                                        <p:attrNameLst>
                                          <p:attrName/>
                                        </p:attrNameLst>
                                      </p:cBhvr>
                                    </p:anim>
                                  </p:childTnLst>
                                </p:cTn>
                              </p:par>
                              <p:par>
                                <p:cTn id="20" presetID="24" presetClass="entr" presetSubtype="0"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 to="" calcmode="lin" valueType="num">
                                      <p:cBhvr>
                                        <p:cTn id="22" dur="1" fill="hold"/>
                                        <p:tgtEl>
                                          <p:spTgt spid="3">
                                            <p:txEl>
                                              <p:pRg st="6" end="6"/>
                                            </p:txEl>
                                          </p:spTgt>
                                        </p:tgtEl>
                                        <p:attrNameLst>
                                          <p:attrName/>
                                        </p:attrNameLst>
                                      </p:cBhvr>
                                    </p:anim>
                                  </p:childTnLst>
                                </p:cTn>
                              </p:par>
                              <p:par>
                                <p:cTn id="23" presetID="24"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 to="" calcmode="lin" valueType="num">
                                      <p:cBhvr>
                                        <p:cTn id="25" dur="1" fill="hold"/>
                                        <p:tgtEl>
                                          <p:spTgt spid="3">
                                            <p:txEl>
                                              <p:pRg st="7" end="7"/>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285728"/>
            <a:ext cx="8472518" cy="6357982"/>
          </a:xfrm>
        </p:spPr>
        <p:txBody>
          <a:bodyPr>
            <a:normAutofit/>
          </a:bodyPr>
          <a:lstStyle/>
          <a:p>
            <a:pPr>
              <a:lnSpc>
                <a:spcPct val="170000"/>
              </a:lnSpc>
              <a:buNone/>
            </a:pPr>
            <a:r>
              <a:rPr lang="en-US" altLang="zh-CN" sz="3600" dirty="0" smtClean="0"/>
              <a:t>4</a:t>
            </a:r>
            <a:r>
              <a:rPr lang="zh-CN" altLang="en-US" sz="3600" dirty="0" smtClean="0"/>
              <a:t>、</a:t>
            </a:r>
            <a:r>
              <a:rPr lang="zh-CN" altLang="en-US" sz="3600" b="1" dirty="0" smtClean="0"/>
              <a:t>赏析词语或句子（表达效果、写批注）</a:t>
            </a:r>
            <a:endParaRPr lang="en-US" altLang="zh-CN" sz="3600" b="1" dirty="0" smtClean="0"/>
          </a:p>
          <a:p>
            <a:pPr>
              <a:lnSpc>
                <a:spcPct val="170000"/>
              </a:lnSpc>
              <a:buNone/>
            </a:pPr>
            <a:r>
              <a:rPr lang="zh-CN" altLang="en-US" b="1" dirty="0" smtClean="0">
                <a:solidFill>
                  <a:srgbClr val="FF0000"/>
                </a:solidFill>
              </a:rPr>
              <a:t>解题思路：</a:t>
            </a:r>
            <a:endParaRPr lang="en-US" altLang="zh-CN" b="1" dirty="0" smtClean="0">
              <a:solidFill>
                <a:srgbClr val="FF0000"/>
              </a:solidFill>
            </a:endParaRPr>
          </a:p>
          <a:p>
            <a:pPr marL="0" indent="722313">
              <a:lnSpc>
                <a:spcPct val="170000"/>
              </a:lnSpc>
              <a:buNone/>
            </a:pPr>
            <a:r>
              <a:rPr lang="zh-CN" altLang="en-US" b="1" dirty="0" smtClean="0"/>
              <a:t>①修辞方法（或表现手法或人物描写方法或句式等），②简要分析手法；③</a:t>
            </a:r>
            <a:r>
              <a:rPr lang="en-US" altLang="zh-CN" b="1" dirty="0" smtClean="0"/>
              <a:t>……</a:t>
            </a:r>
            <a:r>
              <a:rPr lang="zh-CN" altLang="en-US" b="1" dirty="0" smtClean="0"/>
              <a:t>地写出了</a:t>
            </a:r>
            <a:r>
              <a:rPr lang="en-US" altLang="zh-CN" b="1" dirty="0" smtClean="0"/>
              <a:t>……</a:t>
            </a:r>
            <a:r>
              <a:rPr lang="zh-CN" altLang="en-US" b="1" dirty="0" smtClean="0"/>
              <a:t>的</a:t>
            </a:r>
            <a:r>
              <a:rPr lang="en-US" altLang="zh-CN" b="1" dirty="0" smtClean="0"/>
              <a:t>……</a:t>
            </a:r>
            <a:r>
              <a:rPr lang="zh-CN" altLang="en-US" b="1" dirty="0" smtClean="0"/>
              <a:t>特点（</a:t>
            </a:r>
            <a:r>
              <a:rPr lang="en-US" altLang="zh-CN" b="1" dirty="0" smtClean="0"/>
              <a:t>……</a:t>
            </a:r>
            <a:r>
              <a:rPr lang="zh-CN" altLang="en-US" b="1" dirty="0" smtClean="0"/>
              <a:t>的形象）；表达了</a:t>
            </a:r>
            <a:r>
              <a:rPr lang="en-US" altLang="zh-CN" b="1" dirty="0" smtClean="0"/>
              <a:t>……</a:t>
            </a:r>
            <a:r>
              <a:rPr lang="zh-CN" altLang="en-US" b="1" dirty="0" smtClean="0"/>
              <a:t>的感情。</a:t>
            </a:r>
            <a:endParaRPr lang="zh-CN" alt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 to="" calcmode="lin" valueType="num">
                                      <p:cBhvr>
                                        <p:cTn id="10" dur="1" fill="hold"/>
                                        <p:tgtEl>
                                          <p:spTgt spid="3">
                                            <p:txEl>
                                              <p:pRg st="2" end="2"/>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14290"/>
            <a:ext cx="8229600" cy="6357982"/>
          </a:xfrm>
        </p:spPr>
        <p:txBody>
          <a:bodyPr>
            <a:noAutofit/>
          </a:bodyPr>
          <a:lstStyle/>
          <a:p>
            <a:pPr>
              <a:buNone/>
            </a:pPr>
            <a:r>
              <a:rPr lang="zh-CN" altLang="en-US" b="1" dirty="0" smtClean="0">
                <a:solidFill>
                  <a:srgbClr val="FF0000"/>
                </a:solidFill>
              </a:rPr>
              <a:t>常见修辞手法及表达效果</a:t>
            </a:r>
            <a:endParaRPr lang="zh-CN" altLang="en-US" dirty="0" smtClean="0">
              <a:solidFill>
                <a:srgbClr val="FF0000"/>
              </a:solidFill>
            </a:endParaRPr>
          </a:p>
          <a:p>
            <a:r>
              <a:rPr lang="zh-CN" altLang="en-US" b="1" dirty="0" smtClean="0">
                <a:solidFill>
                  <a:srgbClr val="92D050"/>
                </a:solidFill>
              </a:rPr>
              <a:t>比喻</a:t>
            </a:r>
            <a:r>
              <a:rPr lang="zh-CN" altLang="en-US" b="1" dirty="0" smtClean="0"/>
              <a:t>：</a:t>
            </a:r>
            <a:r>
              <a:rPr lang="zh-CN" altLang="en-US" dirty="0" smtClean="0"/>
              <a:t>把</a:t>
            </a:r>
            <a:r>
              <a:rPr lang="en-US" altLang="zh-CN" dirty="0" smtClean="0"/>
              <a:t>……</a:t>
            </a:r>
            <a:r>
              <a:rPr lang="zh-CN" altLang="en-US" dirty="0" smtClean="0"/>
              <a:t>比作</a:t>
            </a:r>
            <a:r>
              <a:rPr lang="en-US" altLang="zh-CN" dirty="0" smtClean="0"/>
              <a:t>……</a:t>
            </a:r>
            <a:r>
              <a:rPr lang="zh-CN" altLang="en-US" dirty="0" smtClean="0"/>
              <a:t>，生动形象地写出</a:t>
            </a:r>
            <a:r>
              <a:rPr lang="en-US" altLang="zh-CN" dirty="0" smtClean="0"/>
              <a:t>……</a:t>
            </a:r>
            <a:r>
              <a:rPr lang="zh-CN" altLang="en-US" dirty="0" smtClean="0"/>
              <a:t>，表达了</a:t>
            </a:r>
            <a:r>
              <a:rPr lang="en-US" altLang="zh-CN" dirty="0" smtClean="0"/>
              <a:t>……</a:t>
            </a:r>
          </a:p>
          <a:p>
            <a:r>
              <a:rPr lang="zh-CN" altLang="en-US" b="1" dirty="0" smtClean="0">
                <a:solidFill>
                  <a:srgbClr val="92D050"/>
                </a:solidFill>
              </a:rPr>
              <a:t>拟人</a:t>
            </a:r>
            <a:r>
              <a:rPr lang="zh-CN" altLang="en-US" b="1" dirty="0" smtClean="0"/>
              <a:t>：</a:t>
            </a:r>
            <a:r>
              <a:rPr lang="zh-CN" altLang="en-US" dirty="0" smtClean="0"/>
              <a:t>将</a:t>
            </a:r>
            <a:r>
              <a:rPr lang="en-US" altLang="zh-CN" dirty="0" smtClean="0"/>
              <a:t>……</a:t>
            </a:r>
            <a:r>
              <a:rPr lang="zh-CN" altLang="en-US" dirty="0" smtClean="0"/>
              <a:t>人格化，生动形象地写出</a:t>
            </a:r>
            <a:r>
              <a:rPr lang="en-US" altLang="zh-CN" dirty="0" smtClean="0"/>
              <a:t>……</a:t>
            </a:r>
            <a:r>
              <a:rPr lang="zh-CN" altLang="en-US" dirty="0" smtClean="0"/>
              <a:t>，表达了</a:t>
            </a:r>
            <a:r>
              <a:rPr lang="en-US" altLang="zh-CN" dirty="0" smtClean="0"/>
              <a:t>……</a:t>
            </a:r>
          </a:p>
          <a:p>
            <a:r>
              <a:rPr lang="zh-CN" altLang="en-US" b="1" dirty="0" smtClean="0">
                <a:solidFill>
                  <a:srgbClr val="92D050"/>
                </a:solidFill>
              </a:rPr>
              <a:t>排比</a:t>
            </a:r>
            <a:r>
              <a:rPr lang="zh-CN" altLang="en-US" b="1" dirty="0" smtClean="0"/>
              <a:t>：</a:t>
            </a:r>
            <a:r>
              <a:rPr lang="zh-CN" altLang="en-US" dirty="0" smtClean="0"/>
              <a:t>写出了</a:t>
            </a:r>
            <a:r>
              <a:rPr lang="en-US" altLang="zh-CN" dirty="0" smtClean="0"/>
              <a:t>……</a:t>
            </a:r>
            <a:r>
              <a:rPr lang="zh-CN" altLang="en-US" dirty="0" smtClean="0"/>
              <a:t>，酣畅淋漓地抒发了</a:t>
            </a:r>
            <a:r>
              <a:rPr lang="en-US" altLang="zh-CN" dirty="0" smtClean="0"/>
              <a:t>……</a:t>
            </a:r>
            <a:r>
              <a:rPr lang="zh-CN" altLang="en-US" dirty="0" smtClean="0"/>
              <a:t>情感（或条分缕析地说明</a:t>
            </a:r>
            <a:r>
              <a:rPr lang="en-US" altLang="zh-CN" dirty="0" smtClean="0"/>
              <a:t>……</a:t>
            </a:r>
            <a:r>
              <a:rPr lang="zh-CN" altLang="en-US" dirty="0" smtClean="0"/>
              <a:t>，说理严密透彻），句式整齐，节奏匀称，富有气势。</a:t>
            </a:r>
          </a:p>
          <a:p>
            <a:r>
              <a:rPr lang="zh-CN" altLang="en-US" b="1" dirty="0" smtClean="0">
                <a:solidFill>
                  <a:srgbClr val="92D050"/>
                </a:solidFill>
              </a:rPr>
              <a:t>反复</a:t>
            </a:r>
            <a:r>
              <a:rPr lang="zh-CN" altLang="en-US" b="1" dirty="0" smtClean="0"/>
              <a:t>：</a:t>
            </a:r>
            <a:r>
              <a:rPr lang="zh-CN" altLang="en-US" dirty="0" smtClean="0"/>
              <a:t>强调了</a:t>
            </a:r>
            <a:r>
              <a:rPr lang="en-US" altLang="zh-CN" dirty="0" smtClean="0"/>
              <a:t>……</a:t>
            </a:r>
            <a:r>
              <a:rPr lang="zh-CN" altLang="en-US" dirty="0" smtClean="0"/>
              <a:t>承上启下，层次清晰，多次强调，给人以深刻印象</a:t>
            </a:r>
            <a:endParaRPr lang="en-US" altLang="zh-CN" dirty="0" smtClean="0"/>
          </a:p>
          <a:p>
            <a:r>
              <a:rPr lang="zh-CN" altLang="en-US" b="1" dirty="0" smtClean="0">
                <a:solidFill>
                  <a:srgbClr val="92D050"/>
                </a:solidFill>
              </a:rPr>
              <a:t>双关</a:t>
            </a:r>
            <a:r>
              <a:rPr lang="zh-CN" altLang="en-US" b="1" dirty="0" smtClean="0"/>
              <a:t>：</a:t>
            </a:r>
            <a:r>
              <a:rPr lang="zh-CN" altLang="en-US" dirty="0" smtClean="0"/>
              <a:t>言在此而意在彼，使表情达意更含蓄，更有趣；或含蓄的表达了</a:t>
            </a:r>
            <a:r>
              <a:rPr lang="en-US" altLang="zh-CN" dirty="0" smtClean="0"/>
              <a:t>……</a:t>
            </a:r>
            <a:endParaRPr lang="zh-CN" altLang="en-US" dirty="0" smtClean="0"/>
          </a:p>
          <a:p>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pPr>
              <a:lnSpc>
                <a:spcPct val="150000"/>
              </a:lnSpc>
            </a:pPr>
            <a:r>
              <a:rPr lang="en-US" altLang="zh-CN" sz="4000" dirty="0" smtClean="0"/>
              <a:t>5</a:t>
            </a:r>
            <a:r>
              <a:rPr lang="zh-CN" altLang="zh-CN" sz="4000" dirty="0" smtClean="0"/>
              <a:t>．古今中外，像作者这样托物言志、借物抒情者不胜枚举，请仿照例句再列举两例，句式与示例基本一致，不得引用选文中已出现的诗文。（</a:t>
            </a:r>
            <a:r>
              <a:rPr lang="en-US" altLang="zh-CN" sz="4000" dirty="0" smtClean="0"/>
              <a:t>6</a:t>
            </a:r>
            <a:r>
              <a:rPr lang="zh-CN" altLang="zh-CN" sz="4000" dirty="0" smtClean="0"/>
              <a:t>分）</a:t>
            </a:r>
            <a:endParaRPr lang="zh-CN" altLang="zh-CN" sz="40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332656"/>
            <a:ext cx="8229600" cy="3024336"/>
          </a:xfrm>
        </p:spPr>
        <p:txBody>
          <a:bodyPr/>
          <a:lstStyle/>
          <a:p>
            <a:r>
              <a:rPr lang="en-US" altLang="zh-CN" dirty="0" smtClean="0"/>
              <a:t>1</a:t>
            </a:r>
            <a:r>
              <a:rPr lang="zh-CN" altLang="zh-CN" dirty="0" smtClean="0"/>
              <a:t>．</a:t>
            </a:r>
            <a:endParaRPr lang="en-US" altLang="zh-CN" dirty="0" smtClean="0"/>
          </a:p>
          <a:p>
            <a:endParaRPr lang="en-US" altLang="zh-CN" dirty="0" smtClean="0"/>
          </a:p>
          <a:p>
            <a:r>
              <a:rPr lang="zh-CN" altLang="zh-CN" dirty="0" smtClean="0"/>
              <a:t>⑴给人类的现实生活带来物质上的帮助。（</a:t>
            </a:r>
            <a:r>
              <a:rPr lang="en-US" altLang="zh-CN" dirty="0" smtClean="0"/>
              <a:t>2</a:t>
            </a:r>
            <a:r>
              <a:rPr lang="zh-CN" altLang="zh-CN" dirty="0" smtClean="0"/>
              <a:t>分</a:t>
            </a:r>
            <a:r>
              <a:rPr lang="en-US" altLang="zh-CN" dirty="0" smtClean="0"/>
              <a:t>)</a:t>
            </a:r>
          </a:p>
          <a:p>
            <a:r>
              <a:rPr lang="zh-CN" altLang="zh-CN" dirty="0" smtClean="0"/>
              <a:t>⑵指它能够超越实用的藩篱，给人以精神的愉悦和享受。（</a:t>
            </a:r>
            <a:r>
              <a:rPr lang="en-US" altLang="zh-CN" dirty="0" smtClean="0"/>
              <a:t>2</a:t>
            </a:r>
            <a:r>
              <a:rPr lang="zh-CN" altLang="zh-CN" dirty="0" smtClean="0"/>
              <a:t>分</a:t>
            </a:r>
            <a:r>
              <a:rPr lang="en-US" altLang="zh-CN" dirty="0" smtClean="0"/>
              <a:t>)</a:t>
            </a:r>
            <a:endParaRPr lang="zh-CN" altLang="en-US" dirty="0"/>
          </a:p>
        </p:txBody>
      </p:sp>
      <p:sp>
        <p:nvSpPr>
          <p:cNvPr id="4" name="内容占位符 2"/>
          <p:cNvSpPr txBox="1">
            <a:spLocks/>
          </p:cNvSpPr>
          <p:nvPr/>
        </p:nvSpPr>
        <p:spPr>
          <a:xfrm>
            <a:off x="395536" y="4221088"/>
            <a:ext cx="8229600" cy="2232248"/>
          </a:xfrm>
          <a:prstGeom prst="rect">
            <a:avLst/>
          </a:prstGeom>
        </p:spPr>
        <p:txBody>
          <a:bodyPr>
            <a:normAutofit/>
          </a:bodyPr>
          <a:lstStyle/>
          <a:p>
            <a:pPr marL="292100" lvl="0" indent="-292100">
              <a:buClr>
                <a:schemeClr val="accent1"/>
              </a:buClr>
              <a:buSzPct val="70000"/>
              <a:buFont typeface="Wingdings 2"/>
              <a:buChar char=""/>
            </a:pPr>
            <a:r>
              <a:rPr lang="zh-CN" altLang="zh-CN" sz="3200" dirty="0" smtClean="0"/>
              <a:t>（答</a:t>
            </a:r>
            <a:r>
              <a:rPr kumimoji="0" lang="zh-CN" altLang="zh-CN" sz="3200" b="0" i="0" u="none" strike="noStrike" kern="1200" cap="none" spc="0" normalizeH="0" baseline="0" noProof="0" dirty="0" smtClean="0">
                <a:ln>
                  <a:noFill/>
                </a:ln>
                <a:solidFill>
                  <a:schemeClr val="tx1"/>
                </a:solidFill>
                <a:effectLst/>
                <a:uLnTx/>
                <a:uFillTx/>
                <a:latin typeface="+mn-lt"/>
                <a:ea typeface="+mn-ea"/>
                <a:cs typeface="+mn-cs"/>
              </a:rPr>
              <a:t>“生可以……竹篮”得</a:t>
            </a: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1</a:t>
            </a:r>
            <a:r>
              <a:rPr kumimoji="0" lang="zh-CN" altLang="zh-CN" sz="3200" b="0" i="0" u="none" strike="noStrike" kern="1200" cap="none" spc="0" normalizeH="0" baseline="0" noProof="0" dirty="0" smtClean="0">
                <a:ln>
                  <a:noFill/>
                </a:ln>
                <a:solidFill>
                  <a:schemeClr val="tx1"/>
                </a:solidFill>
                <a:effectLst/>
                <a:uLnTx/>
                <a:uFillTx/>
                <a:latin typeface="+mn-lt"/>
                <a:ea typeface="+mn-ea"/>
                <a:cs typeface="+mn-cs"/>
              </a:rPr>
              <a:t>分）</a:t>
            </a:r>
            <a:endParaRPr kumimoji="0" lang="en-US" altLang="zh-CN" sz="3200" b="0" i="0" u="none" strike="noStrike" kern="1200" cap="none" spc="0" normalizeH="0" baseline="0" noProof="0" dirty="0" smtClean="0">
              <a:ln>
                <a:noFill/>
              </a:ln>
              <a:solidFill>
                <a:schemeClr val="tx1"/>
              </a:solidFill>
              <a:effectLst/>
              <a:uLnTx/>
              <a:uFillTx/>
              <a:latin typeface="+mn-lt"/>
              <a:ea typeface="+mn-ea"/>
              <a:cs typeface="+mn-cs"/>
            </a:endParaRPr>
          </a:p>
          <a:p>
            <a:pPr marL="292100" marR="0" lvl="0" indent="-292100" algn="l" defTabSz="914400" rtl="0" eaLnBrk="1" fontAlgn="auto" latinLnBrk="0" hangingPunct="1">
              <a:lnSpc>
                <a:spcPct val="100000"/>
              </a:lnSpc>
              <a:spcBef>
                <a:spcPts val="0"/>
              </a:spcBef>
              <a:spcAft>
                <a:spcPts val="0"/>
              </a:spcAft>
              <a:buClr>
                <a:schemeClr val="accent1"/>
              </a:buClr>
              <a:buSzPct val="70000"/>
              <a:buFont typeface="Wingdings 2"/>
              <a:buChar char=""/>
              <a:tabLst/>
              <a:defRPr/>
            </a:pPr>
            <a:r>
              <a:rPr kumimoji="0" lang="zh-CN" altLang="zh-CN" sz="3200" b="0" i="0" u="none" strike="noStrike" kern="1200" cap="none" spc="0" normalizeH="0" baseline="0" noProof="0" dirty="0" smtClean="0">
                <a:ln>
                  <a:noFill/>
                </a:ln>
                <a:solidFill>
                  <a:schemeClr val="tx1"/>
                </a:solidFill>
                <a:effectLst/>
                <a:uLnTx/>
                <a:uFillTx/>
                <a:latin typeface="+mn-lt"/>
                <a:ea typeface="+mn-ea"/>
                <a:cs typeface="+mn-cs"/>
              </a:rPr>
              <a:t>（答到“给人类带来精神的享受， 愉悦人的性情，陶冶人的情操，解除人的疲乏，消释人的苦闷”等相关内容可得</a:t>
            </a: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1</a:t>
            </a:r>
            <a:r>
              <a:rPr kumimoji="0" lang="zh-CN" altLang="zh-CN" sz="3200" b="0" i="0" u="none" strike="noStrike" kern="1200" cap="none" spc="0" normalizeH="0" baseline="0" noProof="0" dirty="0" smtClean="0">
                <a:ln>
                  <a:noFill/>
                </a:ln>
                <a:solidFill>
                  <a:schemeClr val="tx1"/>
                </a:solidFill>
                <a:effectLst/>
                <a:uLnTx/>
                <a:uFillTx/>
                <a:latin typeface="+mn-lt"/>
                <a:ea typeface="+mn-ea"/>
                <a:cs typeface="+mn-cs"/>
              </a:rPr>
              <a:t>分）</a:t>
            </a: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268760"/>
            <a:ext cx="8229600" cy="1782763"/>
          </a:xfrm>
        </p:spPr>
        <p:txBody>
          <a:bodyPr/>
          <a:lstStyle/>
          <a:p>
            <a:r>
              <a:rPr lang="en-US" altLang="zh-CN" dirty="0" smtClean="0"/>
              <a:t>2</a:t>
            </a:r>
            <a:r>
              <a:rPr lang="zh-CN" altLang="en-US" dirty="0" smtClean="0"/>
              <a:t>、</a:t>
            </a:r>
            <a:r>
              <a:rPr lang="zh-CN" altLang="zh-CN" dirty="0" smtClean="0"/>
              <a:t>不矛盾（</a:t>
            </a:r>
            <a:r>
              <a:rPr lang="en-US" altLang="zh-CN" dirty="0" smtClean="0"/>
              <a:t>1</a:t>
            </a:r>
            <a:r>
              <a:rPr lang="zh-CN" altLang="zh-CN" dirty="0" smtClean="0"/>
              <a:t>分）。 “空”，指竹心是空的，是实写（</a:t>
            </a:r>
            <a:r>
              <a:rPr lang="en-US" altLang="zh-CN" dirty="0" smtClean="0"/>
              <a:t>1</a:t>
            </a:r>
            <a:r>
              <a:rPr lang="zh-CN" altLang="zh-CN" dirty="0" smtClean="0"/>
              <a:t>分）；“满盈”， 指竹的精神充实而美好，是虚写（</a:t>
            </a:r>
            <a:r>
              <a:rPr lang="en-US" altLang="zh-CN" dirty="0" smtClean="0"/>
              <a:t>1</a:t>
            </a:r>
            <a:r>
              <a:rPr lang="zh-CN" altLang="zh-CN" dirty="0" smtClean="0"/>
              <a:t>分）</a:t>
            </a:r>
            <a:endParaRPr lang="zh-CN" altLang="en-US" dirty="0"/>
          </a:p>
        </p:txBody>
      </p:sp>
      <p:sp>
        <p:nvSpPr>
          <p:cNvPr id="4" name="内容占位符 2"/>
          <p:cNvSpPr txBox="1">
            <a:spLocks/>
          </p:cNvSpPr>
          <p:nvPr/>
        </p:nvSpPr>
        <p:spPr>
          <a:xfrm>
            <a:off x="251520" y="3645024"/>
            <a:ext cx="8445624" cy="1782763"/>
          </a:xfrm>
          <a:prstGeom prst="rect">
            <a:avLst/>
          </a:prstGeom>
        </p:spPr>
        <p:txBody>
          <a:bodyPr>
            <a:normAutofit fontScale="92500" lnSpcReduction="10000"/>
          </a:bodyPr>
          <a:lstStyle/>
          <a:p>
            <a:pPr marL="292100" lvl="0" indent="-292100">
              <a:buClr>
                <a:schemeClr val="accent1"/>
              </a:buClr>
              <a:buSzPct val="70000"/>
              <a:buFont typeface="Wingdings 2"/>
              <a:buChar char=""/>
            </a:pPr>
            <a:r>
              <a:rPr lang="zh-CN" altLang="zh-CN" sz="3200" dirty="0" smtClean="0"/>
              <a:t>（答到“指它选择了物质上的清瘦，心灵上的丰衣足食”，“那一节节空里，早已成就一个美妙的小宇宙”或者答到“坚持”“豁达智慧”等关键词也可）</a:t>
            </a: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476672"/>
            <a:ext cx="8229600" cy="2574851"/>
          </a:xfrm>
        </p:spPr>
        <p:txBody>
          <a:bodyPr/>
          <a:lstStyle/>
          <a:p>
            <a:r>
              <a:rPr lang="en-US" altLang="zh-CN" dirty="0" smtClean="0"/>
              <a:t>3</a:t>
            </a:r>
            <a:r>
              <a:rPr lang="zh-CN" altLang="zh-CN" dirty="0" smtClean="0"/>
              <a:t>．借稻子、银杏、兰花等植物与淡竹形成对比（或反衬）（</a:t>
            </a:r>
            <a:r>
              <a:rPr lang="en-US" altLang="zh-CN" dirty="0" smtClean="0"/>
              <a:t>1</a:t>
            </a:r>
            <a:r>
              <a:rPr lang="zh-CN" altLang="zh-CN" dirty="0" smtClean="0"/>
              <a:t>分），突出竹的“不弯腰”、不“费尽心机”的气节，表现淡竹的“与世无争”、“淡泊名利”的豁达智慧（</a:t>
            </a:r>
            <a:r>
              <a:rPr lang="en-US" altLang="zh-CN" dirty="0" smtClean="0"/>
              <a:t>2</a:t>
            </a:r>
            <a:r>
              <a:rPr lang="zh-CN" altLang="zh-CN" dirty="0" smtClean="0"/>
              <a:t>分）。</a:t>
            </a:r>
            <a:endParaRPr lang="zh-CN" altLang="en-US" dirty="0"/>
          </a:p>
        </p:txBody>
      </p:sp>
      <p:sp>
        <p:nvSpPr>
          <p:cNvPr id="4" name="内容占位符 2"/>
          <p:cNvSpPr txBox="1">
            <a:spLocks/>
          </p:cNvSpPr>
          <p:nvPr/>
        </p:nvSpPr>
        <p:spPr>
          <a:xfrm>
            <a:off x="467544" y="3429000"/>
            <a:ext cx="8373616" cy="2574851"/>
          </a:xfrm>
          <a:prstGeom prst="rect">
            <a:avLst/>
          </a:prstGeom>
        </p:spPr>
        <p:txBody>
          <a:bodyPr>
            <a:normAutofit/>
          </a:bodyPr>
          <a:lstStyle/>
          <a:p>
            <a:pPr marL="292100" lvl="0" indent="-292100">
              <a:buClr>
                <a:schemeClr val="accent1"/>
              </a:buClr>
              <a:buSzPct val="70000"/>
              <a:buFont typeface="Wingdings 2"/>
              <a:buChar char=""/>
            </a:pPr>
            <a:r>
              <a:rPr lang="zh-CN" altLang="zh-CN" sz="3200" dirty="0" smtClean="0"/>
              <a:t>（如果答“突出他是植物中的另类”“ 突出他看上去清瘦且憔悴，相对于百草原的其他植物，像一个混得不太好的中年人”得</a:t>
            </a:r>
            <a:r>
              <a:rPr lang="en-US" altLang="zh-CN" sz="3200" dirty="0" smtClean="0"/>
              <a:t>1</a:t>
            </a:r>
            <a:r>
              <a:rPr lang="zh-CN" altLang="zh-CN" sz="3200" dirty="0" smtClean="0"/>
              <a:t>分）</a:t>
            </a: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答题层次要清晰</a:t>
            </a:r>
            <a:endParaRPr lang="zh-CN" altLang="en-US" dirty="0"/>
          </a:p>
        </p:txBody>
      </p:sp>
      <p:sp>
        <p:nvSpPr>
          <p:cNvPr id="3" name="内容占位符 2"/>
          <p:cNvSpPr>
            <a:spLocks noGrp="1"/>
          </p:cNvSpPr>
          <p:nvPr>
            <p:ph idx="1"/>
          </p:nvPr>
        </p:nvSpPr>
        <p:spPr/>
        <p:txBody>
          <a:bodyPr/>
          <a:lstStyle/>
          <a:p>
            <a:r>
              <a:rPr lang="en-US" altLang="zh-CN" dirty="0" smtClean="0"/>
              <a:t>4</a:t>
            </a:r>
            <a:r>
              <a:rPr lang="zh-CN" altLang="zh-CN" dirty="0" smtClean="0"/>
              <a:t>．淡竹的颜色淡（</a:t>
            </a:r>
            <a:r>
              <a:rPr lang="en-US" altLang="zh-CN" dirty="0" smtClean="0"/>
              <a:t>1</a:t>
            </a:r>
            <a:r>
              <a:rPr lang="zh-CN" altLang="zh-CN" dirty="0" smtClean="0"/>
              <a:t>分），他淡泊名利，看淡生死（坚守气节，不弯腰，不屈服，远离金钱、名利、权势）（</a:t>
            </a:r>
            <a:r>
              <a:rPr lang="en-US" altLang="zh-CN" dirty="0" smtClean="0"/>
              <a:t>2</a:t>
            </a:r>
            <a:r>
              <a:rPr lang="zh-CN" altLang="zh-CN" dirty="0" smtClean="0"/>
              <a:t>分），</a:t>
            </a:r>
            <a:r>
              <a:rPr lang="zh-CN" altLang="zh-CN" dirty="0" smtClean="0">
                <a:solidFill>
                  <a:srgbClr val="FF0000"/>
                </a:solidFill>
              </a:rPr>
              <a:t>表现出</a:t>
            </a:r>
            <a:r>
              <a:rPr lang="zh-CN" altLang="zh-CN" dirty="0" smtClean="0"/>
              <a:t>作者</a:t>
            </a:r>
            <a:r>
              <a:rPr lang="zh-CN" altLang="zh-CN" dirty="0" smtClean="0">
                <a:solidFill>
                  <a:srgbClr val="FF0000"/>
                </a:solidFill>
              </a:rPr>
              <a:t>对</a:t>
            </a:r>
            <a:r>
              <a:rPr lang="zh-CN" altLang="zh-CN" dirty="0" smtClean="0"/>
              <a:t>热心功名者的鄙视与唾弃，</a:t>
            </a:r>
            <a:r>
              <a:rPr lang="zh-CN" altLang="zh-CN" dirty="0" smtClean="0">
                <a:solidFill>
                  <a:srgbClr val="FF0000"/>
                </a:solidFill>
              </a:rPr>
              <a:t>对</a:t>
            </a:r>
            <a:r>
              <a:rPr lang="zh-CN" altLang="zh-CN" dirty="0" smtClean="0"/>
              <a:t>坚守气节、淡泊名利者的赞美与讴歌，</a:t>
            </a:r>
            <a:r>
              <a:rPr lang="zh-CN" altLang="zh-CN" dirty="0" smtClean="0">
                <a:solidFill>
                  <a:srgbClr val="FF0000"/>
                </a:solidFill>
              </a:rPr>
              <a:t>呼唤</a:t>
            </a:r>
            <a:r>
              <a:rPr lang="zh-CN" altLang="zh-CN" dirty="0" smtClean="0"/>
              <a:t>人们注重心灵的丰衣足食，保持心灵的自由快乐。（</a:t>
            </a:r>
            <a:r>
              <a:rPr lang="en-US" altLang="zh-CN" dirty="0" smtClean="0"/>
              <a:t>1</a:t>
            </a:r>
            <a:r>
              <a:rPr lang="zh-CN" altLang="zh-CN" dirty="0" smtClean="0"/>
              <a:t>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立足熟悉的素材</a:t>
            </a:r>
            <a:r>
              <a:rPr lang="zh-CN" altLang="en-US" sz="2400" dirty="0" smtClean="0"/>
              <a:t>（如课本）</a:t>
            </a:r>
            <a:endParaRPr lang="zh-CN" altLang="en-US" dirty="0"/>
          </a:p>
        </p:txBody>
      </p:sp>
      <p:sp>
        <p:nvSpPr>
          <p:cNvPr id="3" name="内容占位符 2"/>
          <p:cNvSpPr>
            <a:spLocks noGrp="1"/>
          </p:cNvSpPr>
          <p:nvPr>
            <p:ph idx="1"/>
          </p:nvPr>
        </p:nvSpPr>
        <p:spPr/>
        <p:txBody>
          <a:bodyPr/>
          <a:lstStyle/>
          <a:p>
            <a:r>
              <a:rPr lang="en-US" altLang="zh-CN" dirty="0" smtClean="0"/>
              <a:t>5</a:t>
            </a:r>
            <a:r>
              <a:rPr lang="zh-CN" altLang="zh-CN" dirty="0" smtClean="0"/>
              <a:t>．</a:t>
            </a:r>
            <a:endParaRPr lang="en-US" altLang="zh-CN" dirty="0" smtClean="0"/>
          </a:p>
          <a:p>
            <a:r>
              <a:rPr lang="zh-CN" altLang="zh-CN" dirty="0" smtClean="0"/>
              <a:t>示例</a:t>
            </a:r>
            <a:r>
              <a:rPr lang="en-US" altLang="zh-CN" dirty="0" smtClean="0"/>
              <a:t>1</a:t>
            </a:r>
            <a:r>
              <a:rPr lang="zh-CN" altLang="zh-CN" dirty="0" smtClean="0"/>
              <a:t>：</a:t>
            </a:r>
            <a:endParaRPr lang="en-US" altLang="zh-CN" dirty="0" smtClean="0"/>
          </a:p>
          <a:p>
            <a:r>
              <a:rPr lang="en-US" altLang="zh-CN" dirty="0" smtClean="0"/>
              <a:t>       </a:t>
            </a:r>
            <a:r>
              <a:rPr lang="zh-CN" altLang="zh-CN" dirty="0" smtClean="0"/>
              <a:t>暴风雨，高尔基高声呼唤“让暴风雨来得更猛烈些吧”，写出了他对荡涤旧世界的革命风暴的强烈渴望。</a:t>
            </a:r>
            <a:endParaRPr lang="en-US" altLang="zh-CN" dirty="0" smtClean="0"/>
          </a:p>
          <a:p>
            <a:r>
              <a:rPr lang="zh-CN" altLang="zh-CN" dirty="0" smtClean="0"/>
              <a:t>示例</a:t>
            </a:r>
            <a:r>
              <a:rPr lang="en-US" altLang="zh-CN" dirty="0" smtClean="0"/>
              <a:t>2</a:t>
            </a:r>
            <a:r>
              <a:rPr lang="zh-CN" altLang="zh-CN" dirty="0" smtClean="0"/>
              <a:t>：</a:t>
            </a:r>
            <a:endParaRPr lang="en-US" altLang="zh-CN" dirty="0" smtClean="0"/>
          </a:p>
          <a:p>
            <a:r>
              <a:rPr lang="en-US" altLang="zh-CN" dirty="0" smtClean="0"/>
              <a:t>       </a:t>
            </a:r>
            <a:r>
              <a:rPr lang="zh-CN" altLang="zh-CN" dirty="0" smtClean="0"/>
              <a:t>月，苏轼对月自语“但愿人长久，千里共婵娟”，寄托了对弟弟苏辙的美好祝愿。</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注意信息的提取 </a:t>
            </a:r>
            <a:endParaRPr lang="zh-CN" altLang="en-US" dirty="0"/>
          </a:p>
        </p:txBody>
      </p:sp>
      <p:sp>
        <p:nvSpPr>
          <p:cNvPr id="3" name="内容占位符 2"/>
          <p:cNvSpPr>
            <a:spLocks noGrp="1"/>
          </p:cNvSpPr>
          <p:nvPr>
            <p:ph idx="1"/>
          </p:nvPr>
        </p:nvSpPr>
        <p:spPr/>
        <p:txBody>
          <a:bodyPr/>
          <a:lstStyle/>
          <a:p>
            <a:r>
              <a:rPr lang="en-US" altLang="zh-CN" dirty="0" smtClean="0"/>
              <a:t>6</a:t>
            </a:r>
            <a:r>
              <a:rPr lang="zh-CN" altLang="zh-CN" dirty="0" smtClean="0"/>
              <a:t>．</a:t>
            </a:r>
            <a:endParaRPr lang="en-US" altLang="zh-CN" dirty="0" smtClean="0"/>
          </a:p>
          <a:p>
            <a:r>
              <a:rPr lang="zh-CN" altLang="zh-CN" dirty="0" smtClean="0"/>
              <a:t>（</a:t>
            </a:r>
            <a:r>
              <a:rPr lang="en-US" altLang="zh-CN" dirty="0" smtClean="0"/>
              <a:t>1</a:t>
            </a:r>
            <a:r>
              <a:rPr lang="zh-CN" altLang="zh-CN" dirty="0" smtClean="0"/>
              <a:t>）</a:t>
            </a:r>
            <a:r>
              <a:rPr lang="zh-CN" altLang="zh-CN" dirty="0" smtClean="0">
                <a:solidFill>
                  <a:srgbClr val="FF0000"/>
                </a:solidFill>
              </a:rPr>
              <a:t>过去</a:t>
            </a:r>
            <a:r>
              <a:rPr lang="zh-CN" altLang="zh-CN" dirty="0" smtClean="0"/>
              <a:t>父亲深夜里伏案设计图纸，给“我”辅导高等数学，</a:t>
            </a:r>
            <a:r>
              <a:rPr lang="zh-CN" altLang="zh-CN" dirty="0" smtClean="0">
                <a:solidFill>
                  <a:srgbClr val="FF0000"/>
                </a:solidFill>
              </a:rPr>
              <a:t>现在</a:t>
            </a:r>
            <a:r>
              <a:rPr lang="zh-CN" altLang="zh-CN" dirty="0" smtClean="0"/>
              <a:t>却变得健忘、迟钝。</a:t>
            </a:r>
            <a:endParaRPr lang="en-US" altLang="zh-CN" dirty="0" smtClean="0"/>
          </a:p>
          <a:p>
            <a:r>
              <a:rPr lang="zh-CN" altLang="zh-CN" dirty="0" smtClean="0"/>
              <a:t>（</a:t>
            </a:r>
            <a:r>
              <a:rPr lang="en-US" altLang="zh-CN" dirty="0" smtClean="0"/>
              <a:t>2</a:t>
            </a:r>
            <a:r>
              <a:rPr lang="zh-CN" altLang="zh-CN" dirty="0" smtClean="0"/>
              <a:t>）</a:t>
            </a:r>
            <a:r>
              <a:rPr lang="zh-CN" altLang="zh-CN" dirty="0" smtClean="0">
                <a:solidFill>
                  <a:srgbClr val="FF0000"/>
                </a:solidFill>
              </a:rPr>
              <a:t>过去</a:t>
            </a:r>
            <a:r>
              <a:rPr lang="zh-CN" altLang="zh-CN" dirty="0" smtClean="0"/>
              <a:t>父亲健步如飞，</a:t>
            </a:r>
            <a:r>
              <a:rPr lang="zh-CN" altLang="zh-CN" dirty="0" smtClean="0">
                <a:solidFill>
                  <a:srgbClr val="FF0000"/>
                </a:solidFill>
              </a:rPr>
              <a:t>现在</a:t>
            </a:r>
            <a:r>
              <a:rPr lang="zh-CN" altLang="zh-CN" dirty="0" smtClean="0"/>
              <a:t>走路变得慢了，有时，一不小心就会摔倒。</a:t>
            </a:r>
            <a:endParaRPr lang="en-US" altLang="zh-CN" dirty="0" smtClean="0"/>
          </a:p>
          <a:p>
            <a:r>
              <a:rPr lang="zh-CN" altLang="zh-CN" dirty="0" smtClean="0"/>
              <a:t>（</a:t>
            </a:r>
            <a:r>
              <a:rPr lang="en-US" altLang="zh-CN" dirty="0" smtClean="0"/>
              <a:t>3</a:t>
            </a:r>
            <a:r>
              <a:rPr lang="zh-CN" altLang="zh-CN" dirty="0" smtClean="0"/>
              <a:t>）</a:t>
            </a:r>
            <a:r>
              <a:rPr lang="zh-CN" altLang="zh-CN" dirty="0" smtClean="0">
                <a:solidFill>
                  <a:srgbClr val="FF0000"/>
                </a:solidFill>
              </a:rPr>
              <a:t>过去</a:t>
            </a:r>
            <a:r>
              <a:rPr lang="zh-CN" altLang="zh-CN" dirty="0" smtClean="0"/>
              <a:t>父亲是“我”的依靠、“我”的保护神，</a:t>
            </a:r>
            <a:r>
              <a:rPr lang="zh-CN" altLang="zh-CN" dirty="0" smtClean="0">
                <a:solidFill>
                  <a:srgbClr val="FF0000"/>
                </a:solidFill>
              </a:rPr>
              <a:t>现在</a:t>
            </a:r>
            <a:r>
              <a:rPr lang="zh-CN" altLang="zh-CN" dirty="0" smtClean="0"/>
              <a:t>父亲像个年幼的孩子，依恋“我”，对“我”的话深信不疑。</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一、阅读步骤</a:t>
            </a:r>
            <a:endParaRPr lang="zh-CN" altLang="en-US" dirty="0"/>
          </a:p>
        </p:txBody>
      </p:sp>
      <p:sp>
        <p:nvSpPr>
          <p:cNvPr id="3" name="内容占位符 2"/>
          <p:cNvSpPr>
            <a:spLocks noGrp="1"/>
          </p:cNvSpPr>
          <p:nvPr>
            <p:ph idx="1"/>
          </p:nvPr>
        </p:nvSpPr>
        <p:spPr>
          <a:xfrm>
            <a:off x="457200" y="1646236"/>
            <a:ext cx="8401080" cy="4997473"/>
          </a:xfrm>
        </p:spPr>
        <p:txBody>
          <a:bodyPr>
            <a:normAutofit fontScale="92500"/>
          </a:bodyPr>
          <a:lstStyle/>
          <a:p>
            <a:pPr marL="0" indent="722313">
              <a:lnSpc>
                <a:spcPct val="150000"/>
              </a:lnSpc>
            </a:pPr>
            <a:r>
              <a:rPr lang="zh-CN" altLang="en-US" dirty="0" smtClean="0"/>
              <a:t>在实际的考试中，很多同学在做语段阅读的时候，往往是直接看题目，然后就“脚踏西瓜皮，滑到哪里算哪里”。这样答题没有方向，没有准星，严重影响得分，从而导致对现代文阅读产生了恐惧，形成了一种恶性循环。只有在了解了文章的内容以后，找准能体现文章主题的重要语句，较好的把握了文章的主题，才能顺利的答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典型题型，规范作答</a:t>
            </a:r>
            <a:endParaRPr lang="zh-CN" altLang="en-US" dirty="0"/>
          </a:p>
        </p:txBody>
      </p:sp>
      <p:sp>
        <p:nvSpPr>
          <p:cNvPr id="3" name="内容占位符 2"/>
          <p:cNvSpPr>
            <a:spLocks noGrp="1"/>
          </p:cNvSpPr>
          <p:nvPr>
            <p:ph idx="1"/>
          </p:nvPr>
        </p:nvSpPr>
        <p:spPr/>
        <p:txBody>
          <a:bodyPr>
            <a:normAutofit/>
          </a:bodyPr>
          <a:lstStyle/>
          <a:p>
            <a:pPr>
              <a:lnSpc>
                <a:spcPct val="150000"/>
              </a:lnSpc>
            </a:pPr>
            <a:r>
              <a:rPr lang="en-US" altLang="zh-CN" sz="4000" dirty="0" smtClean="0"/>
              <a:t>7</a:t>
            </a:r>
            <a:r>
              <a:rPr lang="zh-CN" altLang="zh-CN" sz="4000" dirty="0" smtClean="0"/>
              <a:t>．</a:t>
            </a:r>
            <a:r>
              <a:rPr lang="zh-CN" altLang="zh-CN" sz="4000" dirty="0" smtClean="0">
                <a:solidFill>
                  <a:srgbClr val="FF0000"/>
                </a:solidFill>
              </a:rPr>
              <a:t>情景交融</a:t>
            </a:r>
            <a:r>
              <a:rPr lang="zh-CN" altLang="zh-CN" sz="4000" dirty="0" smtClean="0"/>
              <a:t>，（</a:t>
            </a:r>
            <a:r>
              <a:rPr lang="en-US" altLang="zh-CN" sz="4000" dirty="0" smtClean="0"/>
              <a:t>1</a:t>
            </a:r>
            <a:r>
              <a:rPr lang="zh-CN" altLang="zh-CN" sz="4000" dirty="0" smtClean="0"/>
              <a:t>分）</a:t>
            </a:r>
            <a:r>
              <a:rPr lang="zh-CN" altLang="zh-CN" sz="4000" dirty="0" smtClean="0">
                <a:solidFill>
                  <a:srgbClr val="FF0000"/>
                </a:solidFill>
              </a:rPr>
              <a:t>渲染</a:t>
            </a:r>
            <a:r>
              <a:rPr lang="zh-CN" altLang="zh-CN" sz="4000" dirty="0" smtClean="0"/>
              <a:t>了雪夜里“我”跟随父亲去接母亲时的欢快的心情，（</a:t>
            </a:r>
            <a:r>
              <a:rPr lang="en-US" altLang="zh-CN" sz="4000" dirty="0" smtClean="0"/>
              <a:t>1</a:t>
            </a:r>
            <a:r>
              <a:rPr lang="zh-CN" altLang="zh-CN" sz="4000" dirty="0" smtClean="0"/>
              <a:t>分）</a:t>
            </a:r>
            <a:r>
              <a:rPr lang="zh-CN" altLang="zh-CN" sz="4000" dirty="0" smtClean="0">
                <a:solidFill>
                  <a:srgbClr val="FF0000"/>
                </a:solidFill>
              </a:rPr>
              <a:t>为</a:t>
            </a:r>
            <a:r>
              <a:rPr lang="zh-CN" altLang="zh-CN" sz="4000" dirty="0" smtClean="0"/>
              <a:t>下文的叙事和抒情</a:t>
            </a:r>
            <a:r>
              <a:rPr lang="zh-CN" altLang="zh-CN" sz="4000" dirty="0" smtClean="0">
                <a:solidFill>
                  <a:srgbClr val="FF0000"/>
                </a:solidFill>
              </a:rPr>
              <a:t>做铺垫</a:t>
            </a:r>
            <a:r>
              <a:rPr lang="zh-CN" altLang="zh-CN" sz="4000" dirty="0" smtClean="0"/>
              <a:t>。（</a:t>
            </a:r>
            <a:r>
              <a:rPr lang="en-US" altLang="zh-CN" sz="4000" dirty="0" smtClean="0"/>
              <a:t>1</a:t>
            </a:r>
            <a:r>
              <a:rPr lang="zh-CN" altLang="zh-CN" sz="4000" dirty="0" smtClean="0"/>
              <a:t>分）</a:t>
            </a:r>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pPr>
              <a:lnSpc>
                <a:spcPct val="150000"/>
              </a:lnSpc>
            </a:pPr>
            <a:r>
              <a:rPr lang="en-US" altLang="zh-CN" sz="4000" dirty="0" smtClean="0"/>
              <a:t>8</a:t>
            </a:r>
            <a:r>
              <a:rPr lang="zh-CN" altLang="en-US" sz="4000" dirty="0" smtClean="0"/>
              <a:t>、</a:t>
            </a:r>
            <a:r>
              <a:rPr lang="zh-CN" altLang="zh-CN" sz="4000" dirty="0" smtClean="0">
                <a:solidFill>
                  <a:srgbClr val="FF0000"/>
                </a:solidFill>
              </a:rPr>
              <a:t>把</a:t>
            </a:r>
            <a:r>
              <a:rPr lang="zh-CN" altLang="zh-CN" sz="4000" dirty="0" smtClean="0"/>
              <a:t>父亲</a:t>
            </a:r>
            <a:r>
              <a:rPr lang="zh-CN" altLang="zh-CN" sz="4000" dirty="0" smtClean="0">
                <a:solidFill>
                  <a:srgbClr val="FF0000"/>
                </a:solidFill>
              </a:rPr>
              <a:t>比喻为</a:t>
            </a:r>
            <a:r>
              <a:rPr lang="zh-CN" altLang="zh-CN" sz="4000" dirty="0" smtClean="0"/>
              <a:t>黄昏暮色里的一只倦鸟，</a:t>
            </a:r>
            <a:r>
              <a:rPr lang="zh-CN" altLang="zh-CN" sz="4000" dirty="0" smtClean="0">
                <a:solidFill>
                  <a:srgbClr val="FF0000"/>
                </a:solidFill>
              </a:rPr>
              <a:t>写出了</a:t>
            </a:r>
            <a:r>
              <a:rPr lang="zh-CN" altLang="zh-CN" sz="4000" dirty="0" smtClean="0"/>
              <a:t>父亲的老迈，排比句一气呵成，字里行间流露出对父亲的怜惜之情，有淡淡的忧伤。（</a:t>
            </a:r>
            <a:r>
              <a:rPr lang="en-US" altLang="zh-CN" sz="4000" dirty="0" smtClean="0"/>
              <a:t>4</a:t>
            </a:r>
            <a:r>
              <a:rPr lang="zh-CN" altLang="zh-CN" sz="4000" dirty="0" smtClean="0"/>
              <a:t>分，意对即可）</a:t>
            </a:r>
            <a:endParaRPr lang="zh-CN" altLang="en-US" sz="40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扣住题干中的关键字词</a:t>
            </a:r>
            <a:endParaRPr lang="zh-CN" altLang="en-US" dirty="0"/>
          </a:p>
        </p:txBody>
      </p:sp>
      <p:sp>
        <p:nvSpPr>
          <p:cNvPr id="3" name="内容占位符 2"/>
          <p:cNvSpPr>
            <a:spLocks noGrp="1"/>
          </p:cNvSpPr>
          <p:nvPr>
            <p:ph idx="1"/>
          </p:nvPr>
        </p:nvSpPr>
        <p:spPr/>
        <p:txBody>
          <a:bodyPr/>
          <a:lstStyle/>
          <a:p>
            <a:pPr>
              <a:lnSpc>
                <a:spcPct val="150000"/>
              </a:lnSpc>
            </a:pPr>
            <a:r>
              <a:rPr lang="en-US" altLang="zh-CN" dirty="0" smtClean="0"/>
              <a:t>9</a:t>
            </a:r>
            <a:r>
              <a:rPr lang="zh-CN" altLang="zh-CN" dirty="0" smtClean="0"/>
              <a:t>．时间的流逝是无情和沧桑的，唯一不变的是亲情，它就像是“</a:t>
            </a:r>
            <a:r>
              <a:rPr lang="zh-CN" altLang="zh-CN" dirty="0" smtClean="0">
                <a:solidFill>
                  <a:srgbClr val="FF0000"/>
                </a:solidFill>
              </a:rPr>
              <a:t>雪中送炭</a:t>
            </a:r>
            <a:r>
              <a:rPr lang="zh-CN" altLang="zh-CN" dirty="0" smtClean="0"/>
              <a:t>”，给我们带来温暖，又像是“</a:t>
            </a:r>
            <a:r>
              <a:rPr lang="zh-CN" altLang="zh-CN" dirty="0" smtClean="0">
                <a:solidFill>
                  <a:srgbClr val="FF0000"/>
                </a:solidFill>
              </a:rPr>
              <a:t>锦上之花</a:t>
            </a:r>
            <a:r>
              <a:rPr lang="zh-CN" altLang="zh-CN" dirty="0" smtClean="0"/>
              <a:t>”，给我们的心灵带来慰藉和温馨。生命是短暂的，我们要珍惜亲情，善待亲人。</a:t>
            </a:r>
            <a:endParaRPr lang="en-US" altLang="zh-CN" dirty="0" smtClean="0"/>
          </a:p>
          <a:p>
            <a:pPr algn="r">
              <a:lnSpc>
                <a:spcPct val="150000"/>
              </a:lnSpc>
            </a:pPr>
            <a:r>
              <a:rPr lang="zh-CN" altLang="zh-CN" dirty="0" smtClean="0"/>
              <a:t>（</a:t>
            </a:r>
            <a:r>
              <a:rPr lang="en-US" altLang="zh-CN" dirty="0" smtClean="0"/>
              <a:t>4</a:t>
            </a:r>
            <a:r>
              <a:rPr lang="zh-CN" altLang="zh-CN" dirty="0" smtClean="0"/>
              <a:t>分，意对即可）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lang="zh-CN" altLang="en-US" sz="3200" dirty="0" smtClean="0"/>
              <a:t>链接阅读，注意观察材料，寻找“共鸣点”</a:t>
            </a:r>
            <a:endParaRPr lang="zh-CN" altLang="en-US" sz="3200" dirty="0"/>
          </a:p>
        </p:txBody>
      </p:sp>
      <p:sp>
        <p:nvSpPr>
          <p:cNvPr id="3" name="内容占位符 2"/>
          <p:cNvSpPr>
            <a:spLocks noGrp="1"/>
          </p:cNvSpPr>
          <p:nvPr>
            <p:ph idx="1"/>
          </p:nvPr>
        </p:nvSpPr>
        <p:spPr/>
        <p:txBody>
          <a:bodyPr/>
          <a:lstStyle/>
          <a:p>
            <a:r>
              <a:rPr lang="en-US" altLang="zh-CN" dirty="0" smtClean="0"/>
              <a:t>10</a:t>
            </a:r>
            <a:r>
              <a:rPr lang="zh-CN" altLang="zh-CN" dirty="0" smtClean="0"/>
              <a:t>．</a:t>
            </a:r>
            <a:endParaRPr lang="en-US" altLang="zh-CN" dirty="0" smtClean="0"/>
          </a:p>
          <a:p>
            <a:r>
              <a:rPr lang="zh-CN" altLang="zh-CN" dirty="0" smtClean="0"/>
              <a:t>【甲】作者看到爸爸满头白发，想到父亲一生的辛劳沧桑，对父亲充满着</a:t>
            </a:r>
            <a:r>
              <a:rPr lang="zh-CN" altLang="zh-CN" dirty="0" smtClean="0">
                <a:solidFill>
                  <a:srgbClr val="FF0000"/>
                </a:solidFill>
              </a:rPr>
              <a:t>怜惜</a:t>
            </a:r>
            <a:r>
              <a:rPr lang="zh-CN" altLang="zh-CN" dirty="0" smtClean="0"/>
              <a:t>而流泪。（</a:t>
            </a:r>
            <a:r>
              <a:rPr lang="en-US" altLang="zh-CN" dirty="0" smtClean="0"/>
              <a:t>3</a:t>
            </a:r>
            <a:r>
              <a:rPr lang="zh-CN" altLang="zh-CN" dirty="0" smtClean="0"/>
              <a:t>分）</a:t>
            </a:r>
            <a:endParaRPr lang="en-US" altLang="zh-CN" dirty="0" smtClean="0"/>
          </a:p>
          <a:p>
            <a:r>
              <a:rPr lang="zh-CN" altLang="zh-CN" dirty="0" smtClean="0"/>
              <a:t>【乙】“我”读了父亲的来信，想到了父亲的艰难和困顿，流的是</a:t>
            </a:r>
            <a:r>
              <a:rPr lang="zh-CN" altLang="zh-CN" dirty="0" smtClean="0">
                <a:solidFill>
                  <a:srgbClr val="FF0000"/>
                </a:solidFill>
              </a:rPr>
              <a:t>伤心之泪</a:t>
            </a:r>
            <a:r>
              <a:rPr lang="zh-CN" altLang="zh-CN" dirty="0" smtClean="0"/>
              <a:t>，表达了“我”对父亲深深的</a:t>
            </a:r>
            <a:r>
              <a:rPr lang="zh-CN" altLang="zh-CN" dirty="0" smtClean="0">
                <a:solidFill>
                  <a:srgbClr val="FF0000"/>
                </a:solidFill>
              </a:rPr>
              <a:t>思念</a:t>
            </a:r>
            <a:r>
              <a:rPr lang="zh-CN" altLang="zh-CN" dirty="0" smtClean="0"/>
              <a:t>之情。（</a:t>
            </a:r>
            <a:r>
              <a:rPr lang="en-US" altLang="zh-CN" dirty="0" smtClean="0"/>
              <a:t>3</a:t>
            </a:r>
            <a:r>
              <a:rPr lang="zh-CN" altLang="zh-CN" dirty="0" smtClean="0"/>
              <a:t>分）（意近即可）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lang="zh-CN" altLang="en-US" sz="3200" b="1" dirty="0" smtClean="0"/>
              <a:t>第一步</a:t>
            </a:r>
            <a:r>
              <a:rPr lang="en-US" sz="3200" b="1" dirty="0" smtClean="0"/>
              <a:t>:</a:t>
            </a:r>
            <a:br>
              <a:rPr lang="en-US" sz="3200" b="1" dirty="0" smtClean="0"/>
            </a:br>
            <a:r>
              <a:rPr lang="zh-CN" altLang="en-US" sz="3200" b="1" dirty="0" smtClean="0"/>
              <a:t>把握文体特点</a:t>
            </a:r>
            <a:r>
              <a:rPr lang="en-US" sz="3200" b="1" dirty="0" smtClean="0"/>
              <a:t>,</a:t>
            </a:r>
            <a:r>
              <a:rPr lang="zh-CN" altLang="en-US" sz="3200" b="1" dirty="0" smtClean="0"/>
              <a:t>以便采取相对应的阅读思路。</a:t>
            </a:r>
            <a:endParaRPr lang="zh-CN" altLang="en-US" sz="3200" dirty="0"/>
          </a:p>
        </p:txBody>
      </p:sp>
      <p:sp>
        <p:nvSpPr>
          <p:cNvPr id="3" name="内容占位符 2"/>
          <p:cNvSpPr>
            <a:spLocks noGrp="1"/>
          </p:cNvSpPr>
          <p:nvPr>
            <p:ph idx="1"/>
          </p:nvPr>
        </p:nvSpPr>
        <p:spPr>
          <a:xfrm>
            <a:off x="214282" y="1646236"/>
            <a:ext cx="8715436" cy="4997473"/>
          </a:xfrm>
        </p:spPr>
        <p:txBody>
          <a:bodyPr>
            <a:noAutofit/>
          </a:bodyPr>
          <a:lstStyle/>
          <a:p>
            <a:pPr>
              <a:lnSpc>
                <a:spcPct val="170000"/>
              </a:lnSpc>
            </a:pPr>
            <a:r>
              <a:rPr lang="zh-CN" altLang="en-US" sz="2400" dirty="0" smtClean="0">
                <a:solidFill>
                  <a:srgbClr val="00B050"/>
                </a:solidFill>
              </a:rPr>
              <a:t>写人为主的散文</a:t>
            </a:r>
            <a:r>
              <a:rPr lang="zh-CN" altLang="en-US" sz="2400" dirty="0" smtClean="0"/>
              <a:t>要划出表现人物形象的句子，划出表达对人物感情的句子，对人物评价的句子，体会人物形象及作者的感情。</a:t>
            </a:r>
          </a:p>
          <a:p>
            <a:pPr>
              <a:lnSpc>
                <a:spcPct val="170000"/>
              </a:lnSpc>
            </a:pPr>
            <a:r>
              <a:rPr lang="zh-CN" altLang="en-US" sz="2400" dirty="0" smtClean="0">
                <a:solidFill>
                  <a:srgbClr val="00B050"/>
                </a:solidFill>
              </a:rPr>
              <a:t>写事为主的文章</a:t>
            </a:r>
            <a:r>
              <a:rPr lang="zh-CN" altLang="en-US" sz="2400" dirty="0" smtClean="0"/>
              <a:t>要划出事情发展过程中作者情感的变化，表达作者看法的抒情议论的句子，思考作者记叙这件事的目的：为了赞美什么，或抨击什么，或呼吁什么，或启示什么。</a:t>
            </a:r>
          </a:p>
          <a:p>
            <a:pPr>
              <a:lnSpc>
                <a:spcPct val="170000"/>
              </a:lnSpc>
            </a:pPr>
            <a:r>
              <a:rPr lang="zh-CN" altLang="en-US" sz="2400" dirty="0" smtClean="0">
                <a:solidFill>
                  <a:srgbClr val="00B050"/>
                </a:solidFill>
              </a:rPr>
              <a:t>写景抒情的散文</a:t>
            </a:r>
            <a:r>
              <a:rPr lang="zh-CN" altLang="en-US" sz="2400" dirty="0" smtClean="0"/>
              <a:t>要关注景物的特点，作者情感脉络。</a:t>
            </a:r>
          </a:p>
          <a:p>
            <a:pPr>
              <a:lnSpc>
                <a:spcPct val="170000"/>
              </a:lnSpc>
            </a:pPr>
            <a:r>
              <a:rPr lang="zh-CN" altLang="en-US" sz="2400" dirty="0" smtClean="0">
                <a:solidFill>
                  <a:srgbClr val="00B050"/>
                </a:solidFill>
              </a:rPr>
              <a:t>托物言志的散文</a:t>
            </a:r>
            <a:r>
              <a:rPr lang="zh-CN" altLang="en-US" sz="2400" dirty="0" smtClean="0"/>
              <a:t>要注意物的精神内涵，思考象征意义。</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94539"/>
            <a:ext cx="8229600" cy="5886789"/>
          </a:xfrm>
        </p:spPr>
        <p:txBody>
          <a:bodyPr>
            <a:normAutofit/>
          </a:bodyPr>
          <a:lstStyle/>
          <a:p>
            <a:pPr>
              <a:lnSpc>
                <a:spcPct val="150000"/>
              </a:lnSpc>
              <a:buNone/>
            </a:pPr>
            <a:r>
              <a:rPr lang="zh-CN" altLang="en-US" sz="3600" b="1" dirty="0" smtClean="0"/>
              <a:t>第二步</a:t>
            </a:r>
            <a:r>
              <a:rPr lang="en-US" sz="3600" b="1" dirty="0" smtClean="0"/>
              <a:t>:</a:t>
            </a:r>
          </a:p>
          <a:p>
            <a:pPr>
              <a:lnSpc>
                <a:spcPct val="150000"/>
              </a:lnSpc>
              <a:buNone/>
            </a:pPr>
            <a:r>
              <a:rPr lang="zh-CN" altLang="en-US" sz="3600" b="1" dirty="0" smtClean="0"/>
              <a:t>     是通读</a:t>
            </a:r>
            <a:r>
              <a:rPr lang="en-US" sz="3600" b="1" dirty="0" smtClean="0"/>
              <a:t>,</a:t>
            </a:r>
            <a:r>
              <a:rPr lang="zh-CN" altLang="en-US" sz="3600" b="1" dirty="0" smtClean="0"/>
              <a:t>要粗知段意</a:t>
            </a:r>
            <a:r>
              <a:rPr lang="en-US" sz="3600" b="1" dirty="0" smtClean="0"/>
              <a:t>,</a:t>
            </a:r>
            <a:r>
              <a:rPr lang="zh-CN" altLang="en-US" sz="3600" b="1" dirty="0" smtClean="0"/>
              <a:t>抓住文脉</a:t>
            </a:r>
            <a:r>
              <a:rPr lang="en-US" sz="3600" b="1" dirty="0" smtClean="0"/>
              <a:t>,</a:t>
            </a:r>
            <a:r>
              <a:rPr lang="zh-CN" altLang="en-US" sz="3600" b="1" dirty="0" smtClean="0"/>
              <a:t>并在此基础上初步知晓主题的大致方向。</a:t>
            </a:r>
            <a:endParaRPr lang="en-US" altLang="zh-CN" sz="3600" b="1" dirty="0" smtClean="0"/>
          </a:p>
          <a:p>
            <a:pPr>
              <a:lnSpc>
                <a:spcPct val="150000"/>
              </a:lnSpc>
              <a:buNone/>
            </a:pPr>
            <a:r>
              <a:rPr lang="zh-CN" altLang="en-US" sz="3600" b="1" dirty="0" smtClean="0">
                <a:solidFill>
                  <a:srgbClr val="FF0000"/>
                </a:solidFill>
              </a:rPr>
              <a:t>     这是动笔前无论如何不可或缺的步骤。</a:t>
            </a:r>
            <a:endParaRPr lang="zh-CN" altLang="en-US" sz="3600" dirty="0" smtClean="0">
              <a:solidFill>
                <a:srgbClr val="FF0000"/>
              </a:solidFill>
            </a:endParaRPr>
          </a:p>
          <a:p>
            <a:pPr>
              <a:lnSpc>
                <a:spcPct val="150000"/>
              </a:lnSpc>
              <a:buNone/>
            </a:pPr>
            <a:r>
              <a:rPr lang="zh-CN" altLang="en-US" sz="3600" b="1" dirty="0" smtClean="0"/>
              <a:t>第三步</a:t>
            </a:r>
            <a:r>
              <a:rPr lang="en-US" sz="3600" b="1" dirty="0" smtClean="0"/>
              <a:t>:</a:t>
            </a:r>
          </a:p>
          <a:p>
            <a:pPr>
              <a:lnSpc>
                <a:spcPct val="150000"/>
              </a:lnSpc>
              <a:buNone/>
            </a:pPr>
            <a:r>
              <a:rPr lang="en-US" altLang="zh-CN" sz="3600" b="1" dirty="0" smtClean="0"/>
              <a:t>     </a:t>
            </a:r>
            <a:r>
              <a:rPr lang="zh-CN" altLang="en-US" sz="3600" b="1" dirty="0" smtClean="0"/>
              <a:t>是带着问题回到相应的段落进行精读</a:t>
            </a:r>
            <a:r>
              <a:rPr lang="en-US" sz="3600" b="1" dirty="0" smtClean="0"/>
              <a:t>,</a:t>
            </a:r>
            <a:r>
              <a:rPr lang="zh-CN" altLang="en-US" sz="3600" b="1" dirty="0" smtClean="0"/>
              <a:t>寻找思考答案。</a:t>
            </a:r>
            <a:endParaRPr lang="zh-CN" alt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checkerboard(across)">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 calcmode="lin" valueType="num">
                                      <p:cBhvr additive="base">
                                        <p:cTn id="1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 calcmode="lin" valueType="num">
                                      <p:cBhvr additive="base">
                                        <p:cTn id="1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smtClean="0"/>
              <a:t>二、审题注意事项</a:t>
            </a:r>
            <a:endParaRPr lang="zh-CN" altLang="en-US" dirty="0"/>
          </a:p>
        </p:txBody>
      </p:sp>
      <p:sp>
        <p:nvSpPr>
          <p:cNvPr id="3" name="内容占位符 2"/>
          <p:cNvSpPr>
            <a:spLocks noGrp="1"/>
          </p:cNvSpPr>
          <p:nvPr>
            <p:ph idx="1"/>
          </p:nvPr>
        </p:nvSpPr>
        <p:spPr>
          <a:xfrm>
            <a:off x="214282" y="1646237"/>
            <a:ext cx="8643998" cy="4526280"/>
          </a:xfrm>
        </p:spPr>
        <p:txBody>
          <a:bodyPr/>
          <a:lstStyle/>
          <a:p>
            <a:pPr>
              <a:lnSpc>
                <a:spcPct val="200000"/>
              </a:lnSpc>
            </a:pPr>
            <a:r>
              <a:rPr lang="en-US" b="1" dirty="0" smtClean="0"/>
              <a:t>1.</a:t>
            </a:r>
            <a:r>
              <a:rPr lang="zh-CN" altLang="en-US" b="1" dirty="0" smtClean="0"/>
              <a:t>读全题</a:t>
            </a:r>
            <a:r>
              <a:rPr lang="en-US" b="1" dirty="0" smtClean="0"/>
              <a:t>:</a:t>
            </a:r>
            <a:r>
              <a:rPr lang="zh-CN" altLang="en-US" dirty="0" smtClean="0"/>
              <a:t>通观全局</a:t>
            </a:r>
            <a:r>
              <a:rPr lang="en-US" dirty="0" smtClean="0"/>
              <a:t>,</a:t>
            </a:r>
            <a:r>
              <a:rPr lang="zh-CN" altLang="en-US" dirty="0" smtClean="0"/>
              <a:t>整体把握</a:t>
            </a:r>
            <a:r>
              <a:rPr lang="en-US" dirty="0" smtClean="0"/>
              <a:t>,</a:t>
            </a:r>
            <a:r>
              <a:rPr lang="zh-CN" altLang="en-US" dirty="0" smtClean="0"/>
              <a:t>不拘泥于一点。</a:t>
            </a:r>
          </a:p>
          <a:p>
            <a:pPr>
              <a:lnSpc>
                <a:spcPct val="200000"/>
              </a:lnSpc>
            </a:pPr>
            <a:r>
              <a:rPr lang="en-US" b="1" dirty="0" smtClean="0"/>
              <a:t>2.</a:t>
            </a:r>
            <a:r>
              <a:rPr lang="zh-CN" altLang="en-US" b="1" dirty="0" smtClean="0"/>
              <a:t>抓关键</a:t>
            </a:r>
            <a:r>
              <a:rPr lang="en-US" b="1" dirty="0" smtClean="0"/>
              <a:t>:</a:t>
            </a:r>
            <a:r>
              <a:rPr lang="zh-CN" altLang="en-US" dirty="0" smtClean="0"/>
              <a:t>抓关键词</a:t>
            </a:r>
            <a:r>
              <a:rPr lang="en-US" dirty="0" smtClean="0"/>
              <a:t>,</a:t>
            </a:r>
            <a:r>
              <a:rPr lang="zh-CN" altLang="en-US" dirty="0" smtClean="0"/>
              <a:t>审清几问</a:t>
            </a:r>
            <a:r>
              <a:rPr lang="en-US" dirty="0" smtClean="0"/>
              <a:t>,</a:t>
            </a:r>
            <a:r>
              <a:rPr lang="zh-CN" altLang="en-US" dirty="0" smtClean="0"/>
              <a:t>重视解题信息。</a:t>
            </a:r>
          </a:p>
          <a:p>
            <a:pPr>
              <a:lnSpc>
                <a:spcPct val="200000"/>
              </a:lnSpc>
            </a:pPr>
            <a:r>
              <a:rPr lang="en-US" b="1" dirty="0" smtClean="0"/>
              <a:t>3.</a:t>
            </a:r>
            <a:r>
              <a:rPr lang="zh-CN" altLang="en-US" b="1" dirty="0" smtClean="0"/>
              <a:t>明类型</a:t>
            </a:r>
            <a:r>
              <a:rPr lang="en-US" b="1" dirty="0" smtClean="0"/>
              <a:t>:</a:t>
            </a:r>
            <a:r>
              <a:rPr lang="zh-CN" altLang="en-US" dirty="0" smtClean="0"/>
              <a:t>审清题型</a:t>
            </a:r>
            <a:r>
              <a:rPr lang="en-US" dirty="0" smtClean="0"/>
              <a:t>,</a:t>
            </a:r>
            <a:r>
              <a:rPr lang="zh-CN" altLang="en-US" dirty="0" smtClean="0"/>
              <a:t>找到思路</a:t>
            </a:r>
            <a:r>
              <a:rPr lang="en-US" dirty="0" smtClean="0"/>
              <a:t>,</a:t>
            </a:r>
            <a:r>
              <a:rPr lang="zh-CN" altLang="en-US" dirty="0" smtClean="0"/>
              <a:t>对症下药解题。</a:t>
            </a:r>
          </a:p>
          <a:p>
            <a:pPr>
              <a:lnSpc>
                <a:spcPct val="200000"/>
              </a:lnSpc>
            </a:pPr>
            <a:r>
              <a:rPr lang="en-US" b="1" dirty="0" smtClean="0"/>
              <a:t>4.</a:t>
            </a:r>
            <a:r>
              <a:rPr lang="zh-CN" altLang="en-US" b="1" dirty="0" smtClean="0"/>
              <a:t>看分值</a:t>
            </a:r>
            <a:r>
              <a:rPr lang="en-US" b="1" dirty="0" smtClean="0"/>
              <a:t>:</a:t>
            </a:r>
            <a:r>
              <a:rPr lang="zh-CN" altLang="en-US" dirty="0" smtClean="0"/>
              <a:t>查看分值</a:t>
            </a:r>
            <a:r>
              <a:rPr lang="en-US" dirty="0" smtClean="0"/>
              <a:t>,</a:t>
            </a:r>
            <a:r>
              <a:rPr lang="zh-CN" altLang="en-US" dirty="0" smtClean="0"/>
              <a:t>推测要点</a:t>
            </a:r>
            <a:r>
              <a:rPr lang="en-US" dirty="0" smtClean="0"/>
              <a:t>,</a:t>
            </a:r>
            <a:r>
              <a:rPr lang="zh-CN" altLang="en-US" dirty="0" smtClean="0"/>
              <a:t>对应要点答题。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三、答题时的注意事项</a:t>
            </a:r>
            <a:endParaRPr lang="zh-CN" altLang="en-US" dirty="0"/>
          </a:p>
        </p:txBody>
      </p:sp>
      <p:sp>
        <p:nvSpPr>
          <p:cNvPr id="3" name="内容占位符 2"/>
          <p:cNvSpPr>
            <a:spLocks noGrp="1"/>
          </p:cNvSpPr>
          <p:nvPr>
            <p:ph idx="1"/>
          </p:nvPr>
        </p:nvSpPr>
        <p:spPr/>
        <p:txBody>
          <a:bodyPr>
            <a:noAutofit/>
          </a:bodyPr>
          <a:lstStyle/>
          <a:p>
            <a:pPr>
              <a:lnSpc>
                <a:spcPct val="200000"/>
              </a:lnSpc>
            </a:pPr>
            <a:r>
              <a:rPr lang="en-US" sz="3600" b="1" dirty="0" smtClean="0"/>
              <a:t>.</a:t>
            </a:r>
            <a:r>
              <a:rPr lang="zh-CN" altLang="en-US" sz="3600" b="1" dirty="0" smtClean="0">
                <a:solidFill>
                  <a:srgbClr val="FF0000"/>
                </a:solidFill>
              </a:rPr>
              <a:t>扣中心</a:t>
            </a:r>
            <a:r>
              <a:rPr lang="en-US" sz="3600" b="1" dirty="0" smtClean="0"/>
              <a:t>:</a:t>
            </a:r>
            <a:r>
              <a:rPr lang="zh-CN" altLang="en-US" sz="3600" dirty="0" smtClean="0"/>
              <a:t>答案不偏</a:t>
            </a:r>
            <a:r>
              <a:rPr lang="en-US" sz="3600" dirty="0" smtClean="0"/>
              <a:t>,</a:t>
            </a:r>
            <a:r>
              <a:rPr lang="zh-CN" altLang="en-US" sz="3600" dirty="0" smtClean="0"/>
              <a:t>紧绕中心。</a:t>
            </a:r>
          </a:p>
          <a:p>
            <a:pPr>
              <a:lnSpc>
                <a:spcPct val="200000"/>
              </a:lnSpc>
            </a:pPr>
            <a:r>
              <a:rPr lang="en-US" sz="3600" b="1" dirty="0" smtClean="0"/>
              <a:t>.</a:t>
            </a:r>
            <a:r>
              <a:rPr lang="zh-CN" altLang="en-US" sz="3600" b="1" dirty="0" smtClean="0">
                <a:solidFill>
                  <a:srgbClr val="FF0000"/>
                </a:solidFill>
              </a:rPr>
              <a:t>思路准</a:t>
            </a:r>
            <a:r>
              <a:rPr lang="en-US" sz="3600" b="1" dirty="0" smtClean="0"/>
              <a:t>:</a:t>
            </a:r>
            <a:r>
              <a:rPr lang="zh-CN" altLang="en-US" sz="3600" dirty="0" smtClean="0"/>
              <a:t>辨识题型</a:t>
            </a:r>
            <a:r>
              <a:rPr lang="en-US" sz="3600" dirty="0" smtClean="0"/>
              <a:t>,</a:t>
            </a:r>
            <a:r>
              <a:rPr lang="zh-CN" altLang="en-US" sz="3600" dirty="0" smtClean="0"/>
              <a:t>对症下药。</a:t>
            </a:r>
          </a:p>
          <a:p>
            <a:pPr>
              <a:lnSpc>
                <a:spcPct val="200000"/>
              </a:lnSpc>
            </a:pPr>
            <a:r>
              <a:rPr lang="en-US" sz="3600" b="1" dirty="0" smtClean="0"/>
              <a:t>.</a:t>
            </a:r>
            <a:r>
              <a:rPr lang="zh-CN" altLang="en-US" sz="3600" b="1" dirty="0" smtClean="0">
                <a:solidFill>
                  <a:srgbClr val="FF0000"/>
                </a:solidFill>
              </a:rPr>
              <a:t>要点全</a:t>
            </a:r>
            <a:r>
              <a:rPr lang="en-US" sz="3600" b="1" dirty="0" smtClean="0"/>
              <a:t>:</a:t>
            </a:r>
            <a:r>
              <a:rPr lang="zh-CN" altLang="en-US" sz="3600" dirty="0" smtClean="0"/>
              <a:t>紧扣要求</a:t>
            </a:r>
            <a:r>
              <a:rPr lang="en-US" sz="3600" dirty="0" smtClean="0"/>
              <a:t>,</a:t>
            </a:r>
            <a:r>
              <a:rPr lang="zh-CN" altLang="en-US" sz="3600" dirty="0" smtClean="0"/>
              <a:t>不丢要点。</a:t>
            </a:r>
          </a:p>
          <a:p>
            <a:pPr>
              <a:lnSpc>
                <a:spcPct val="200000"/>
              </a:lnSpc>
            </a:pPr>
            <a:r>
              <a:rPr lang="en-US" sz="3600" b="1" dirty="0" smtClean="0"/>
              <a:t>.</a:t>
            </a:r>
            <a:r>
              <a:rPr lang="zh-CN" altLang="en-US" sz="3600" b="1" dirty="0" smtClean="0">
                <a:solidFill>
                  <a:srgbClr val="FF0000"/>
                </a:solidFill>
              </a:rPr>
              <a:t>语言简</a:t>
            </a:r>
            <a:r>
              <a:rPr lang="en-US" sz="3600" b="1" dirty="0" smtClean="0"/>
              <a:t>:</a:t>
            </a:r>
            <a:r>
              <a:rPr lang="zh-CN" altLang="en-US" sz="3600" dirty="0" smtClean="0"/>
              <a:t>有血有肉</a:t>
            </a:r>
            <a:r>
              <a:rPr lang="en-US" sz="3600" dirty="0" smtClean="0"/>
              <a:t>,</a:t>
            </a:r>
            <a:r>
              <a:rPr lang="zh-CN" altLang="en-US" sz="3600" dirty="0" smtClean="0"/>
              <a:t>简明扼要。</a:t>
            </a:r>
            <a:endParaRPr lang="zh-CN" alt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to="" calcmode="lin" valueType="num">
                                      <p:cBhvr>
                                        <p:cTn id="12" dur="1" fill="hold"/>
                                        <p:tgtEl>
                                          <p:spTgt spid="3">
                                            <p:txEl>
                                              <p:pRg st="1" end="1"/>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to="" calcmode="lin" valueType="num">
                                      <p:cBhvr>
                                        <p:cTn id="17" dur="1" fill="hold"/>
                                        <p:tgtEl>
                                          <p:spTgt spid="3">
                                            <p:txEl>
                                              <p:pRg st="2" end="2"/>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to="" calcmode="lin" valueType="num">
                                      <p:cBhvr>
                                        <p:cTn id="22" dur="1" fill="hold"/>
                                        <p:tgtEl>
                                          <p:spTgt spid="3">
                                            <p:txEl>
                                              <p:pRg st="3" end="3"/>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42900"/>
            <a:ext cx="8229600" cy="1143000"/>
          </a:xfrm>
        </p:spPr>
        <p:txBody>
          <a:bodyPr/>
          <a:lstStyle/>
          <a:p>
            <a:r>
              <a:rPr lang="zh-CN" altLang="en-US" b="1" dirty="0" smtClean="0"/>
              <a:t>四、典型题型及解题思路</a:t>
            </a:r>
            <a:endParaRPr lang="zh-CN" altLang="en-US" dirty="0"/>
          </a:p>
        </p:txBody>
      </p:sp>
      <p:sp>
        <p:nvSpPr>
          <p:cNvPr id="3" name="内容占位符 2"/>
          <p:cNvSpPr>
            <a:spLocks noGrp="1"/>
          </p:cNvSpPr>
          <p:nvPr>
            <p:ph idx="1"/>
          </p:nvPr>
        </p:nvSpPr>
        <p:spPr>
          <a:xfrm>
            <a:off x="457200" y="1000108"/>
            <a:ext cx="8229600" cy="5643602"/>
          </a:xfrm>
        </p:spPr>
        <p:txBody>
          <a:bodyPr>
            <a:noAutofit/>
          </a:bodyPr>
          <a:lstStyle/>
          <a:p>
            <a:pPr>
              <a:lnSpc>
                <a:spcPct val="120000"/>
              </a:lnSpc>
              <a:buNone/>
            </a:pPr>
            <a:r>
              <a:rPr lang="en-US" altLang="zh-CN" sz="2800" b="1" dirty="0" smtClean="0"/>
              <a:t>1</a:t>
            </a:r>
            <a:r>
              <a:rPr lang="zh-CN" altLang="en-US" sz="2800" b="1" dirty="0" smtClean="0"/>
              <a:t>、理解词语的含义和作用</a:t>
            </a:r>
            <a:endParaRPr lang="en-US" altLang="zh-CN" sz="2800" b="1" dirty="0" smtClean="0"/>
          </a:p>
          <a:p>
            <a:pPr>
              <a:lnSpc>
                <a:spcPct val="120000"/>
              </a:lnSpc>
            </a:pPr>
            <a:r>
              <a:rPr lang="zh-CN" altLang="en-US" sz="2800" b="1" dirty="0" smtClean="0"/>
              <a:t>理解词语的含义：</a:t>
            </a:r>
            <a:endParaRPr lang="zh-CN" altLang="en-US" sz="2800" dirty="0" smtClean="0"/>
          </a:p>
          <a:p>
            <a:pPr marL="0" indent="0">
              <a:lnSpc>
                <a:spcPct val="120000"/>
              </a:lnSpc>
              <a:buNone/>
            </a:pPr>
            <a:r>
              <a:rPr lang="zh-CN" altLang="en-US" sz="2800" b="1" dirty="0" smtClean="0"/>
              <a:t>    坚持“词不离句，句不离文”的原则，切忌“断章取义”；联系上下文，推知其语境义、双关义、比喻义、反语中的讽刺义、贬词褒用义等，有时要分析人物情感。</a:t>
            </a:r>
            <a:endParaRPr lang="zh-CN" altLang="en-US" sz="2800" dirty="0" smtClean="0"/>
          </a:p>
          <a:p>
            <a:pPr>
              <a:lnSpc>
                <a:spcPct val="120000"/>
              </a:lnSpc>
              <a:buNone/>
            </a:pPr>
            <a:r>
              <a:rPr lang="zh-CN" altLang="en-US" sz="2800" dirty="0" smtClean="0"/>
              <a:t>例：</a:t>
            </a:r>
            <a:r>
              <a:rPr lang="en-US" sz="2800" dirty="0" smtClean="0"/>
              <a:t>1.</a:t>
            </a:r>
            <a:r>
              <a:rPr lang="zh-CN" altLang="en-US" sz="2800" dirty="0" smtClean="0"/>
              <a:t>“我那时总是太聪明了”这句话中“聪明”的含义是什么？</a:t>
            </a:r>
            <a:r>
              <a:rPr lang="en-US" sz="2800" dirty="0" smtClean="0"/>
              <a:t>   </a:t>
            </a:r>
            <a:r>
              <a:rPr lang="zh-CN" altLang="en-US" sz="2800" dirty="0" smtClean="0"/>
              <a:t>（朱自清</a:t>
            </a:r>
            <a:r>
              <a:rPr lang="en-US" altLang="zh-CN" sz="2800" dirty="0" smtClean="0"/>
              <a:t>《</a:t>
            </a:r>
            <a:r>
              <a:rPr lang="zh-CN" altLang="en-US" sz="2800" dirty="0" smtClean="0"/>
              <a:t>背影</a:t>
            </a:r>
            <a:r>
              <a:rPr lang="en-US" altLang="zh-CN" sz="2800" dirty="0" smtClean="0"/>
              <a:t>》</a:t>
            </a:r>
            <a:r>
              <a:rPr lang="zh-CN" altLang="en-US" sz="2800" dirty="0" smtClean="0"/>
              <a:t>）</a:t>
            </a:r>
          </a:p>
          <a:p>
            <a:pPr marL="0" indent="0">
              <a:lnSpc>
                <a:spcPct val="120000"/>
              </a:lnSpc>
              <a:buNone/>
            </a:pPr>
            <a:r>
              <a:rPr lang="zh-CN" altLang="en-US" sz="2800" dirty="0" smtClean="0"/>
              <a:t>    聪明，是反语，意思是愚蠢，竟然不懂父亲的苦心，表达了对自己当初不理解父亲的后悔、自责之情。</a:t>
            </a:r>
            <a:r>
              <a:rPr lang="en-US" altLang="zh-CN" sz="2800" dirty="0" smtClean="0"/>
              <a:t>《</a:t>
            </a:r>
            <a:r>
              <a:rPr lang="zh-CN" altLang="en-US" sz="2800" dirty="0" smtClean="0"/>
              <a:t>背影</a:t>
            </a:r>
            <a:r>
              <a:rPr lang="en-US" altLang="zh-CN" sz="2800" dirty="0" smtClean="0"/>
              <a:t>》</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to="" calcmode="lin" valueType="num">
                                      <p:cBhvr>
                                        <p:cTn id="12" dur="1" fill="hold"/>
                                        <p:tgtEl>
                                          <p:spTgt spid="3">
                                            <p:txEl>
                                              <p:pRg st="1" end="1"/>
                                            </p:txEl>
                                          </p:spTgt>
                                        </p:tgtEl>
                                        <p:attrNameLst>
                                          <p:attrName/>
                                        </p:attrNameLst>
                                      </p:cBhvr>
                                    </p:anim>
                                  </p:childTnLst>
                                </p:cTn>
                              </p:par>
                            </p:childTnLst>
                          </p:cTn>
                        </p:par>
                        <p:par>
                          <p:cTn id="13" fill="hold">
                            <p:stCondLst>
                              <p:cond delay="0"/>
                            </p:stCondLst>
                            <p:childTnLst>
                              <p:par>
                                <p:cTn id="14" presetID="24" presetClass="entr" presetSubtype="0" fill="hold" grpId="0"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to="" calcmode="lin" valueType="num">
                                      <p:cBhvr>
                                        <p:cTn id="16" dur="1" fill="hold"/>
                                        <p:tgtEl>
                                          <p:spTgt spid="3">
                                            <p:txEl>
                                              <p:pRg st="2" end="2"/>
                                            </p:txEl>
                                          </p:spTgt>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to="" calcmode="lin" valueType="num">
                                      <p:cBhvr>
                                        <p:cTn id="21" dur="1" fill="hold"/>
                                        <p:tgtEl>
                                          <p:spTgt spid="3">
                                            <p:txEl>
                                              <p:pRg st="3" end="3"/>
                                            </p:txEl>
                                          </p:spTgt>
                                        </p:tgtEl>
                                        <p:attrNameLst>
                                          <p:attrName/>
                                        </p:attrNameLst>
                                      </p:cBhvr>
                                    </p:anim>
                                  </p:childTnLst>
                                </p:cTn>
                              </p:par>
                            </p:childTnLst>
                          </p:cTn>
                        </p:par>
                      </p:childTnLst>
                    </p:cTn>
                  </p:par>
                  <p:par>
                    <p:cTn id="22" fill="hold">
                      <p:stCondLst>
                        <p:cond delay="indefinite"/>
                      </p:stCondLst>
                      <p:childTnLst>
                        <p:par>
                          <p:cTn id="23" fill="hold">
                            <p:stCondLst>
                              <p:cond delay="0"/>
                            </p:stCondLst>
                            <p:childTnLst>
                              <p:par>
                                <p:cTn id="24" presetID="24" presetClass="entr" presetSubtype="0" fill="hold" grpId="0"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 to="" calcmode="lin" valueType="num">
                                      <p:cBhvr>
                                        <p:cTn id="26" dur="1" fill="hold"/>
                                        <p:tgtEl>
                                          <p:spTgt spid="3">
                                            <p:txEl>
                                              <p:pRg st="4" end="4"/>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6286543"/>
          </a:xfrm>
        </p:spPr>
        <p:txBody>
          <a:bodyPr>
            <a:normAutofit fontScale="92500" lnSpcReduction="20000"/>
          </a:bodyPr>
          <a:lstStyle/>
          <a:p>
            <a:pPr>
              <a:lnSpc>
                <a:spcPct val="150000"/>
              </a:lnSpc>
            </a:pPr>
            <a:r>
              <a:rPr lang="zh-CN" altLang="en-US" b="1" dirty="0" smtClean="0"/>
              <a:t>词语的表达作用：</a:t>
            </a:r>
            <a:endParaRPr lang="zh-CN" altLang="en-US" dirty="0" smtClean="0"/>
          </a:p>
          <a:p>
            <a:pPr marL="0" indent="0">
              <a:lnSpc>
                <a:spcPct val="150000"/>
              </a:lnSpc>
              <a:buNone/>
            </a:pPr>
            <a:r>
              <a:rPr lang="zh-CN" altLang="en-US" b="1" dirty="0" smtClean="0"/>
              <a:t>    解释含义（或修辞手法或描写方法或用词特点）</a:t>
            </a:r>
            <a:r>
              <a:rPr lang="en-US" b="1" dirty="0" smtClean="0"/>
              <a:t>+</a:t>
            </a:r>
            <a:r>
              <a:rPr lang="zh-CN" altLang="en-US" b="1" dirty="0" smtClean="0"/>
              <a:t>放入句中描述一下内容</a:t>
            </a:r>
            <a:r>
              <a:rPr lang="en-US" b="1" dirty="0" smtClean="0"/>
              <a:t>+</a:t>
            </a:r>
            <a:r>
              <a:rPr lang="zh-CN" altLang="en-US" b="1" dirty="0" smtClean="0"/>
              <a:t>形象地写出了被描述对象的特点（人物的形象）</a:t>
            </a:r>
            <a:r>
              <a:rPr lang="en-US" b="1" dirty="0" smtClean="0"/>
              <a:t>+</a:t>
            </a:r>
            <a:r>
              <a:rPr lang="zh-CN" altLang="en-US" b="1" dirty="0" smtClean="0"/>
              <a:t>表达了什么感情</a:t>
            </a:r>
            <a:endParaRPr lang="zh-CN" altLang="en-US" dirty="0" smtClean="0"/>
          </a:p>
          <a:p>
            <a:pPr marL="0" indent="0">
              <a:lnSpc>
                <a:spcPct val="150000"/>
              </a:lnSpc>
              <a:buNone/>
            </a:pPr>
            <a:r>
              <a:rPr lang="zh-CN" altLang="en-US" b="1" dirty="0" smtClean="0"/>
              <a:t>例：</a:t>
            </a:r>
            <a:r>
              <a:rPr lang="en-US" dirty="0" smtClean="0"/>
              <a:t>1.</a:t>
            </a:r>
            <a:r>
              <a:rPr lang="zh-CN" altLang="en-US" dirty="0" smtClean="0"/>
              <a:t>母亲见到我，连忙站起来，双手在围裙上揩了又揩。</a:t>
            </a:r>
            <a:r>
              <a:rPr lang="en-US" dirty="0" smtClean="0"/>
              <a:t>(2</a:t>
            </a:r>
            <a:r>
              <a:rPr lang="zh-CN" altLang="en-US" dirty="0" smtClean="0"/>
              <a:t>分</a:t>
            </a:r>
            <a:r>
              <a:rPr lang="en-US" dirty="0" smtClean="0"/>
              <a:t>)</a:t>
            </a:r>
            <a:r>
              <a:rPr lang="en-US" altLang="zh-CN" dirty="0" smtClean="0"/>
              <a:t>《</a:t>
            </a:r>
            <a:r>
              <a:rPr lang="zh-CN" altLang="en-US" dirty="0" smtClean="0"/>
              <a:t>拥你入睡</a:t>
            </a:r>
            <a:r>
              <a:rPr lang="en-US" altLang="zh-CN" dirty="0" smtClean="0"/>
              <a:t>》</a:t>
            </a:r>
          </a:p>
          <a:p>
            <a:pPr>
              <a:lnSpc>
                <a:spcPct val="150000"/>
              </a:lnSpc>
              <a:buNone/>
            </a:pPr>
            <a:r>
              <a:rPr lang="zh-CN" altLang="en-US" dirty="0" smtClean="0"/>
              <a:t>答：①</a:t>
            </a:r>
            <a:r>
              <a:rPr lang="zh-CN" altLang="en-US" u="sng" dirty="0" smtClean="0"/>
              <a:t>通过动作描写、细节描写形象地刻画出了母亲情绪的细微波动</a:t>
            </a:r>
            <a:r>
              <a:rPr lang="zh-CN" altLang="en-US" dirty="0" smtClean="0"/>
              <a:t>；</a:t>
            </a:r>
          </a:p>
          <a:p>
            <a:pPr>
              <a:lnSpc>
                <a:spcPct val="150000"/>
              </a:lnSpc>
              <a:buNone/>
            </a:pPr>
            <a:r>
              <a:rPr lang="zh-CN" altLang="en-US" dirty="0" smtClean="0"/>
              <a:t>    ②</a:t>
            </a:r>
            <a:r>
              <a:rPr lang="zh-CN" altLang="en-US" u="sng" dirty="0" smtClean="0"/>
              <a:t>表现出了母亲对我的爱与思念之深切</a:t>
            </a:r>
            <a:r>
              <a:rPr lang="zh-CN" altLang="en-US" dirty="0" smtClean="0"/>
              <a:t>；</a:t>
            </a:r>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5886789"/>
          </a:xfrm>
        </p:spPr>
        <p:txBody>
          <a:bodyPr>
            <a:normAutofit fontScale="92500" lnSpcReduction="10000"/>
          </a:bodyPr>
          <a:lstStyle/>
          <a:p>
            <a:pPr>
              <a:lnSpc>
                <a:spcPct val="150000"/>
              </a:lnSpc>
              <a:buNone/>
            </a:pPr>
            <a:r>
              <a:rPr lang="en-US" altLang="zh-CN" b="1" dirty="0" smtClean="0"/>
              <a:t>2</a:t>
            </a:r>
            <a:r>
              <a:rPr lang="zh-CN" altLang="en-US" b="1" dirty="0" smtClean="0"/>
              <a:t>、理解句子的含义</a:t>
            </a:r>
            <a:endParaRPr lang="en-US" altLang="zh-CN" b="1" dirty="0" smtClean="0"/>
          </a:p>
          <a:p>
            <a:pPr>
              <a:lnSpc>
                <a:spcPct val="150000"/>
              </a:lnSpc>
            </a:pPr>
            <a:r>
              <a:rPr lang="zh-CN" altLang="en-US" b="1" dirty="0" smtClean="0"/>
              <a:t>答题时应从句子表现的句意和与主题的关系上分析考虑，注意修饰、限制的词语，要抓住句中的难以理解的或深刻含蓄的或生动形象的关键词，把其中蕴含的深刻含义或揭示的人生哲理或丰富细腻情感或人物的心理用通俗的语言表述出来。</a:t>
            </a:r>
            <a:endParaRPr lang="zh-CN" altLang="en-US" dirty="0" smtClean="0"/>
          </a:p>
          <a:p>
            <a:pPr>
              <a:lnSpc>
                <a:spcPct val="150000"/>
              </a:lnSpc>
            </a:pPr>
            <a:r>
              <a:rPr lang="zh-CN" altLang="en-US" b="1" dirty="0" smtClean="0">
                <a:solidFill>
                  <a:srgbClr val="FF0000"/>
                </a:solidFill>
              </a:rPr>
              <a:t>解题思路</a:t>
            </a:r>
            <a:r>
              <a:rPr lang="zh-CN" altLang="en-US" b="1" dirty="0" smtClean="0"/>
              <a:t>：</a:t>
            </a:r>
            <a:r>
              <a:rPr lang="zh-CN" altLang="en-US" dirty="0" smtClean="0"/>
              <a:t>抓关键词</a:t>
            </a:r>
            <a:r>
              <a:rPr lang="en-US" dirty="0" smtClean="0"/>
              <a:t>,</a:t>
            </a:r>
            <a:r>
              <a:rPr lang="zh-CN" altLang="en-US" dirty="0" smtClean="0"/>
              <a:t>联系语境</a:t>
            </a:r>
            <a:r>
              <a:rPr lang="en-US" dirty="0" smtClean="0"/>
              <a:t>,</a:t>
            </a:r>
            <a:r>
              <a:rPr lang="zh-CN" altLang="en-US" dirty="0" smtClean="0"/>
              <a:t>各个击破</a:t>
            </a:r>
            <a:r>
              <a:rPr lang="en-US" dirty="0" smtClean="0"/>
              <a:t>,</a:t>
            </a:r>
            <a:r>
              <a:rPr lang="zh-CN" altLang="en-US" dirty="0" smtClean="0"/>
              <a:t>串联成句。比喻出现句</a:t>
            </a:r>
            <a:r>
              <a:rPr lang="en-US" dirty="0" smtClean="0"/>
              <a:t>,</a:t>
            </a:r>
            <a:r>
              <a:rPr lang="zh-CN" altLang="en-US" dirty="0" smtClean="0"/>
              <a:t>把握喻体</a:t>
            </a:r>
            <a:r>
              <a:rPr lang="en-US" dirty="0" smtClean="0"/>
              <a:t>,</a:t>
            </a:r>
            <a:r>
              <a:rPr lang="zh-CN" altLang="en-US" dirty="0" smtClean="0"/>
              <a:t>推知本体。</a:t>
            </a:r>
            <a:endParaRPr lang="en-US" altLang="zh-CN" b="1" dirty="0" smtClean="0"/>
          </a:p>
          <a:p>
            <a:pPr>
              <a:lnSpc>
                <a:spcPct val="150000"/>
              </a:lnSpc>
              <a:buNone/>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to="" calcmode="lin" valueType="num">
                                      <p:cBhvr>
                                        <p:cTn id="7" dur="1" fill="hold"/>
                                        <p:tgtEl>
                                          <p:spTgt spid="3">
                                            <p:txEl>
                                              <p:pRg st="2" end="2"/>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沉稳">
  <a:themeElements>
    <a:clrScheme name="沉稳">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沉稳">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沉稳">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46</TotalTime>
  <Words>2573</Words>
  <Application>Microsoft Office PowerPoint</Application>
  <PresentationFormat>全屏显示(4:3)</PresentationFormat>
  <Paragraphs>88</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沉稳</vt:lpstr>
      <vt:lpstr>关于现代文阅读的 一些解题注意点</vt:lpstr>
      <vt:lpstr>一、阅读步骤</vt:lpstr>
      <vt:lpstr>第一步: 把握文体特点,以便采取相对应的阅读思路。</vt:lpstr>
      <vt:lpstr>幻灯片 4</vt:lpstr>
      <vt:lpstr>二、审题注意事项</vt:lpstr>
      <vt:lpstr>三、答题时的注意事项</vt:lpstr>
      <vt:lpstr>四、典型题型及解题思路</vt:lpstr>
      <vt:lpstr>幻灯片 8</vt:lpstr>
      <vt:lpstr>幻灯片 9</vt:lpstr>
      <vt:lpstr>幻灯片 10</vt:lpstr>
      <vt:lpstr>幻灯片 11</vt:lpstr>
      <vt:lpstr>幻灯片 12</vt:lpstr>
      <vt:lpstr>幻灯片 13</vt:lpstr>
      <vt:lpstr>幻灯片 14</vt:lpstr>
      <vt:lpstr>幻灯片 15</vt:lpstr>
      <vt:lpstr>幻灯片 16</vt:lpstr>
      <vt:lpstr>答题层次要清晰</vt:lpstr>
      <vt:lpstr>立足熟悉的素材（如课本）</vt:lpstr>
      <vt:lpstr>注意信息的提取 </vt:lpstr>
      <vt:lpstr>典型题型，规范作答</vt:lpstr>
      <vt:lpstr>幻灯片 21</vt:lpstr>
      <vt:lpstr>扣住题干中的关键字词</vt:lpstr>
      <vt:lpstr>链接阅读，注意观察材料，寻找“共鸣点”</vt:lpstr>
    </vt:vector>
  </TitlesOfParts>
  <Company>郭园初中</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关于现代文阅读的 一些解题注意点</dc:title>
  <dc:subject>www.ywzx8.com</dc:subject>
  <dc:creator>www.ywzx8.com</dc:creator>
  <cp:keywords>www.ywzx8.com</cp:keywords>
  <dc:description>中学语文在线-免费资源站（www.ywzx8.com）</dc:description>
  <cp:lastModifiedBy>Administrator</cp:lastModifiedBy>
  <cp:revision>7</cp:revision>
  <dcterms:created xsi:type="dcterms:W3CDTF">2015-09-20T09:32:59Z</dcterms:created>
  <dcterms:modified xsi:type="dcterms:W3CDTF">2015-09-20T10:38:16Z</dcterms:modified>
  <cp:category>www.ywzx8.com</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www.ywzx8.com</vt:lpwstr>
  </property>
</Properties>
</file>