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6" r:id="rId4"/>
    <p:sldId id="264" r:id="rId5"/>
    <p:sldId id="259" r:id="rId6"/>
    <p:sldId id="265" r:id="rId7"/>
    <p:sldId id="266" r:id="rId8"/>
    <p:sldId id="267" r:id="rId9"/>
    <p:sldId id="268" r:id="rId10"/>
    <p:sldId id="277" r:id="rId11"/>
    <p:sldId id="269" r:id="rId12"/>
    <p:sldId id="270" r:id="rId13"/>
    <p:sldId id="271" r:id="rId14"/>
    <p:sldId id="276" r:id="rId15"/>
    <p:sldId id="274" r:id="rId16"/>
    <p:sldId id="275" r:id="rId17"/>
    <p:sldId id="273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9" autoAdjust="0"/>
  </p:normalViewPr>
  <p:slideViewPr>
    <p:cSldViewPr>
      <p:cViewPr varScale="1">
        <p:scale>
          <a:sx n="46" d="100"/>
          <a:sy n="46" d="100"/>
        </p:scale>
        <p:origin x="-12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4E4AA-A339-433C-93AF-3BA9E220F2ED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28011-DE76-4E26-ACF3-55E641FA93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92B2B-FB3C-42AA-9F7C-6B008CA619DE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1200B-7383-4861-BBC2-A3F790E409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D8D32-416C-4285-A419-DC3B63DA464F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3FEF2-3F44-4939-824C-4C827B6893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059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060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C82D49-9FD4-4105-B11F-F57FF71255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A695023-9A65-4B4E-A4EF-C1914ADA1F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36D57B-F347-44FF-A1C5-537200896F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B63B5D2-5711-4924-9BA2-86984D9C7B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671909-3776-4B56-984C-6C1CBD851F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2DC631-FA84-4B40-B210-93E4D336DF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00C7DC3-B75F-4189-9B9C-485A6F442E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48793E6-8BBD-407B-B92C-3473678839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83B01-13F4-4839-B75B-8757FB4CD9F4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74678-0EA2-4666-8732-62CAC06568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5915174-9DE4-4D9E-B70A-06475265F4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24D4FE3-82B1-439B-B8EB-66BC42FED7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2B8973-506A-499D-9066-F33CC08135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53218-5DBB-4B76-880C-6047D07E8ABF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E4A02-A827-4C0E-B2A5-EF13B610B0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255ED-FCAE-4A48-AB57-66472E949B9D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9D421-73CF-418B-9780-AF7DBDE336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F63BD-215B-4ABB-9207-013B10CA9893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FC002-74C1-46AB-A22C-844ADD0AC1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0EAED-D101-4209-9405-821E150DDE44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8ECEE-BB29-4D47-A817-50FA6331DA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C7C8F-6585-4A1D-90E6-E11F5D1A6375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91D04-4DCE-497F-B5F1-C7BE308008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3E5DC-F0D7-40FB-AD9D-7AB34CF7A35D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E0253-EEB6-4651-98D4-D283ABA884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B118-0BF2-4646-8263-197ED4EEC62D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DADB9-B692-4D3B-827F-6E13C3451A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29CD3F2-895F-4076-B4F3-7F84C3376A08}" type="datetimeFigureOut">
              <a:rPr lang="zh-CN" altLang="en-US"/>
              <a:pPr>
                <a:defRPr/>
              </a:pPr>
              <a:t>2014-10-28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6523512-2422-4C2B-B801-61E7C5383B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09571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09572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957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957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957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defRPr/>
            </a:pPr>
            <a:fld id="{71C339EF-52A3-4610-8885-46B52264E6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8C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8C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8C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8C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8C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8C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8C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8C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8C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xlz.com.cn/content.php?id=10000478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35760;&#24565;&#21016;&#21644;&#29645;&#21531;2014\&#24605;&#20065;&#26354;.mp3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jxlz.com.cn/content.php?id=10000478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xlz.com.cn/content.php?id=10000478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31532;&#21313;&#19968;&#38598;%20&#26080;&#22768;&#30340;&#20013;&#22269;&#9316;%20&#19977;&#19968;&#20843;&#24808;&#26696;_&#26631;&#28165;.flv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35760;&#24565;&#21016;&#21644;&#29645;&#21531;2014\&#23506;&#27743;&#27531;&#38634;(&#22489;)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28600"/>
            <a:ext cx="8305800" cy="24384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9200" b="1" dirty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记念刘和珍君</a:t>
            </a:r>
            <a:r>
              <a:rPr lang="zh-CN" altLang="en-US" sz="7700" b="1" dirty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7700" b="1" dirty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6300" b="1" dirty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鲁  迅</a:t>
            </a:r>
          </a:p>
        </p:txBody>
      </p:sp>
      <p:pic>
        <p:nvPicPr>
          <p:cNvPr id="5127" name="Picture 7" descr="1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1043608" y="2636912"/>
            <a:ext cx="1830388" cy="2362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2" descr="pic_3689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5686" t="11765" r="17647" b="33334"/>
          <a:stretch>
            <a:fillRect/>
          </a:stretch>
        </p:blipFill>
        <p:spPr bwMode="auto">
          <a:xfrm>
            <a:off x="6084168" y="2564904"/>
            <a:ext cx="2088232" cy="257958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6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913"/>
            <a:ext cx="8229600" cy="666908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我爱这土地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假如我是一只鸟，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我也应该用嘶哑的喉咙歌唱：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这被暴风雨所打击着的土地，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这永远汹涌着我们的悲愤的河流，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这无止息地吹刮着的激怒的风，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和那来自林间的无比温柔的黎明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然后我死了，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连羽毛也腐烂在土地里面。</a:t>
            </a:r>
            <a:endParaRPr lang="en-US" altLang="zh-CN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为什么我的眼里常含泪水？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因为我对这土地爱得深沉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思乡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8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162.105.205.76/wwbh/images/wenwu/sanyi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8" y="1125538"/>
            <a:ext cx="82645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63713" y="3573463"/>
            <a:ext cx="5486400" cy="38893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刘和珍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pic_3689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13986"/>
          <a:stretch>
            <a:fillRect/>
          </a:stretch>
        </p:blipFill>
        <p:spPr bwMode="auto">
          <a:xfrm>
            <a:off x="3203848" y="167742"/>
            <a:ext cx="2520280" cy="32517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40963" name="组合 4"/>
          <p:cNvGrpSpPr>
            <a:grpSpLocks/>
          </p:cNvGrpSpPr>
          <p:nvPr/>
        </p:nvGrpSpPr>
        <p:grpSpPr bwMode="auto">
          <a:xfrm>
            <a:off x="1042988" y="2565400"/>
            <a:ext cx="2736850" cy="3748088"/>
            <a:chOff x="611188" y="476250"/>
            <a:chExt cx="3802062" cy="5837238"/>
          </a:xfrm>
        </p:grpSpPr>
        <p:pic>
          <p:nvPicPr>
            <p:cNvPr id="7" name="Picture 2" descr="258(3)"/>
            <p:cNvPicPr>
              <a:picLocks noChangeAspect="1" noChangeArrowheads="1"/>
            </p:cNvPicPr>
            <p:nvPr/>
          </p:nvPicPr>
          <p:blipFill>
            <a:blip r:embed="rId4" cstate="print">
              <a:lum bright="18000" contrast="24000"/>
            </a:blip>
            <a:srcRect/>
            <a:stretch>
              <a:fillRect/>
            </a:stretch>
          </p:blipFill>
          <p:spPr bwMode="auto">
            <a:xfrm>
              <a:off x="611188" y="476250"/>
              <a:ext cx="3802062" cy="5113338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40968" name="Rectangle 4"/>
            <p:cNvSpPr>
              <a:spLocks noChangeArrowheads="1"/>
            </p:cNvSpPr>
            <p:nvPr/>
          </p:nvSpPr>
          <p:spPr bwMode="auto">
            <a:xfrm>
              <a:off x="900113" y="5734050"/>
              <a:ext cx="3214687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1" lang="zh-CN" altLang="en-US" sz="3200" b="1">
                  <a:solidFill>
                    <a:schemeClr val="bg1"/>
                  </a:solidFill>
                  <a:latin typeface="Times New Roman" pitchFamily="18" charset="0"/>
                  <a:ea typeface="楷体_GB2312" pitchFamily="49" charset="-122"/>
                </a:rPr>
                <a:t>杨德群烈士</a:t>
              </a:r>
            </a:p>
          </p:txBody>
        </p:sp>
      </p:grpSp>
      <p:grpSp>
        <p:nvGrpSpPr>
          <p:cNvPr id="40964" name="组合 8"/>
          <p:cNvGrpSpPr>
            <a:grpSpLocks/>
          </p:cNvGrpSpPr>
          <p:nvPr/>
        </p:nvGrpSpPr>
        <p:grpSpPr bwMode="auto">
          <a:xfrm>
            <a:off x="5160963" y="2420938"/>
            <a:ext cx="2940050" cy="3887787"/>
            <a:chOff x="4729163" y="476250"/>
            <a:chExt cx="3803650" cy="5832475"/>
          </a:xfrm>
        </p:grpSpPr>
        <p:pic>
          <p:nvPicPr>
            <p:cNvPr id="10" name="Picture 3" descr="258(5)"/>
            <p:cNvPicPr>
              <a:picLocks noChangeAspect="1" noChangeArrowheads="1"/>
            </p:cNvPicPr>
            <p:nvPr/>
          </p:nvPicPr>
          <p:blipFill>
            <a:blip r:embed="rId5" cstate="print">
              <a:lum bright="6000" contrast="24000"/>
            </a:blip>
            <a:srcRect b="17674"/>
            <a:stretch>
              <a:fillRect/>
            </a:stretch>
          </p:blipFill>
          <p:spPr bwMode="auto">
            <a:xfrm>
              <a:off x="4729163" y="476250"/>
              <a:ext cx="3803650" cy="5113338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40966" name="Rectangle 5"/>
            <p:cNvSpPr>
              <a:spLocks noChangeArrowheads="1"/>
            </p:cNvSpPr>
            <p:nvPr/>
          </p:nvSpPr>
          <p:spPr bwMode="auto">
            <a:xfrm>
              <a:off x="4932363" y="5729288"/>
              <a:ext cx="3382962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1" lang="zh-CN" altLang="en-US" sz="3200" b="1">
                  <a:solidFill>
                    <a:schemeClr val="bg1"/>
                  </a:solidFill>
                  <a:latin typeface="Times New Roman" pitchFamily="18" charset="0"/>
                  <a:ea typeface="楷体_GB2312" pitchFamily="49" charset="-122"/>
                </a:rPr>
                <a:t>魏士毅烈士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1177399239921"/>
          <p:cNvPicPr>
            <a:picLocks noChangeAspect="1" noChangeArrowheads="1"/>
          </p:cNvPicPr>
          <p:nvPr/>
        </p:nvPicPr>
        <p:blipFill>
          <a:blip r:embed="rId2">
            <a:lum bright="-24000"/>
          </a:blip>
          <a:srcRect/>
          <a:stretch>
            <a:fillRect/>
          </a:stretch>
        </p:blipFill>
        <p:spPr bwMode="auto">
          <a:xfrm>
            <a:off x="250825" y="188913"/>
            <a:ext cx="8545513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228600" y="457200"/>
            <a:ext cx="861060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因病动手术的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梁启超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先生也在医院向记者表示了自己的愤慨；</a:t>
            </a:r>
            <a:b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/>
            </a:r>
            <a:b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北大代校长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蒋梦麟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在北大遇难同学公祭大会上致悼词，全场痛哭；</a:t>
            </a:r>
            <a:b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/>
            </a:r>
            <a:b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朱自清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先生参加了三一八集会游行，亲眼目睹了血腥一幕，遇难学生的血还洒在他身上。作为屠杀的见证人，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3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月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23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日，他愤怒地写了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执政府大屠杀记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，记下了那骇人听闻的暴行；</a:t>
            </a:r>
            <a:b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/>
            </a:r>
            <a:b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女师大教务长、刘和珍的英文老师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林语堂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，写了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悼刘和珍杨德群女士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，深切回忆了自己的学生刘和珍；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 Box 2"/>
          <p:cNvSpPr txBox="1">
            <a:spLocks noChangeArrowheads="1"/>
          </p:cNvSpPr>
          <p:nvPr/>
        </p:nvSpPr>
        <p:spPr bwMode="auto">
          <a:xfrm>
            <a:off x="685800" y="360363"/>
            <a:ext cx="7924800" cy="649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闻一多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发表了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文艺与爱国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——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纪念三月十八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，称赞烈士们的死难“不仅是爱国，而且是伟大的诗”；</a:t>
            </a:r>
            <a:b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/>
            </a:r>
            <a:b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刘半农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也写诗悼念死难学生，并经赵元任作曲后传唱全城；</a:t>
            </a:r>
            <a: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/>
            </a:r>
            <a:b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/>
            </a:r>
            <a:b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现代评论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周刊主编、北大法学教授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王世杰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也写了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论三月十八日惨剧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，并提出要法律制裁段祺瑞及其帮凶；</a:t>
            </a:r>
            <a:b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/>
            </a:r>
            <a:br>
              <a:rPr kumimoji="1" lang="zh-CN" altLang="en-US" sz="2800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著名报人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邵飘萍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的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京报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，接连发表消息，深入地报道惨案真相。</a:t>
            </a:r>
            <a:b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/>
            </a:r>
            <a:br>
              <a:rPr kumimoji="1" lang="zh-CN" altLang="en-US" sz="2800" dirty="0">
                <a:solidFill>
                  <a:srgbClr val="0000FF"/>
                </a:solidFill>
                <a:latin typeface="Times New Roman" pitchFamily="18" charset="0"/>
                <a:ea typeface="+mn-ea"/>
              </a:rPr>
            </a:br>
            <a:endParaRPr kumimoji="1" lang="zh-CN" altLang="en-US" sz="2800" dirty="0">
              <a:solidFill>
                <a:srgbClr val="0000FF"/>
              </a:solidFill>
              <a:latin typeface="Times New Roman" pitchFamily="18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2"/>
          <p:cNvSpPr txBox="1">
            <a:spLocks noChangeArrowheads="1"/>
          </p:cNvSpPr>
          <p:nvPr/>
        </p:nvSpPr>
        <p:spPr bwMode="auto">
          <a:xfrm>
            <a:off x="533400" y="381000"/>
            <a:ext cx="8153400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李大钊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是请愿的领导者之一，被土兵用棍棒打伤；中共北方区负贵人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陈乔年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这一天在执政府前被卫兵用刀刺伤；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(《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怀旧集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郑超麟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)</a:t>
            </a:r>
            <a:b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/>
            </a:r>
            <a:b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惨案发生后，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鲁迅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先后写了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《“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死地”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可惨与可笑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记念刘和珍君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空谈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如此“讨赤”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无花的蔷薇之三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等文章，控诉执政府的血腥暴行。</a:t>
            </a:r>
            <a:b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/>
            </a:r>
            <a:b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</a:b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</a:rPr>
              <a:t>周作人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在惨案发生的次日就写下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为三月十八日国务院残杀事件忠告国民军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对于大残杀的感想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可哀与可怕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关于三月十八日的死者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新中国的女子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闲话四则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》《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死法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》</a:t>
            </a: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+mn-ea"/>
              </a:rPr>
              <a:t>等文，愤怒谴责军阀政府的暴行；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28600"/>
            <a:ext cx="8305800" cy="2438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92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记念刘和珍君</a:t>
            </a:r>
            <a:r>
              <a:rPr lang="zh-CN" altLang="en-US" sz="77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77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63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鲁  迅</a:t>
            </a:r>
          </a:p>
        </p:txBody>
      </p:sp>
      <p:pic>
        <p:nvPicPr>
          <p:cNvPr id="5127" name="Picture 7" descr="1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1043608" y="2636912"/>
            <a:ext cx="1830388" cy="2362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2" descr="pic_3689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5686" t="11765" r="17647" b="33334"/>
          <a:stretch>
            <a:fillRect/>
          </a:stretch>
        </p:blipFill>
        <p:spPr bwMode="auto">
          <a:xfrm>
            <a:off x="6084168" y="2564904"/>
            <a:ext cx="2088232" cy="257958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3"/>
          <p:cNvSpPr>
            <a:spLocks noGrp="1"/>
          </p:cNvSpPr>
          <p:nvPr>
            <p:ph type="title"/>
          </p:nvPr>
        </p:nvSpPr>
        <p:spPr>
          <a:xfrm>
            <a:off x="468313" y="5084763"/>
            <a:ext cx="8229600" cy="1143000"/>
          </a:xfrm>
        </p:spPr>
        <p:txBody>
          <a:bodyPr/>
          <a:lstStyle/>
          <a:p>
            <a:r>
              <a:rPr lang="zh-CN" altLang="en-US" smtClean="0">
                <a:solidFill>
                  <a:schemeClr val="bg1"/>
                </a:solidFill>
              </a:rPr>
              <a:t>刘和珍</a:t>
            </a:r>
          </a:p>
        </p:txBody>
      </p:sp>
      <p:pic>
        <p:nvPicPr>
          <p:cNvPr id="6" name="Picture 2" descr="pic_3689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b="13986"/>
          <a:stretch>
            <a:fillRect/>
          </a:stretch>
        </p:blipFill>
        <p:spPr bwMode="auto">
          <a:xfrm>
            <a:off x="2699792" y="332656"/>
            <a:ext cx="3672408" cy="473819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 descr="鲁迅"/>
          <p:cNvPicPr>
            <a:picLocks noChangeAspect="1" noChangeArrowheads="1"/>
          </p:cNvPicPr>
          <p:nvPr/>
        </p:nvPicPr>
        <p:blipFill>
          <a:blip r:embed="rId2" cstate="print"/>
          <a:srcRect t="1928" r="11134" b="6129"/>
          <a:stretch>
            <a:fillRect/>
          </a:stretch>
        </p:blipFill>
        <p:spPr bwMode="auto">
          <a:xfrm>
            <a:off x="0" y="1556792"/>
            <a:ext cx="2643188" cy="3433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2895600" y="188913"/>
            <a:ext cx="6069013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当噩耗传来的时候，鲁迅正在写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无花的蔷薇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，他怀着满腔的悲愤，当天晚上就写下了该文的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4-9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则，揭露控诉反动派的这一暴行，并指出</a:t>
            </a:r>
            <a:r>
              <a:rPr lang="zh-CN" altLang="en-US" sz="28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dirty="0">
                <a:solidFill>
                  <a:srgbClr val="FFFF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如此残虐险狠的行为，不但在禽兽中所未曾见，便是在人类中也极少有的” ；“这不是一件事的结束，而是一件事的开头。墨写的谎言，决掩不住血写的事实。血债必须用同物偿还。拖欠得愈久，就要付更大的利息。”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后来，鲁迅又相继写了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死地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可惨与可笑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等文。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日，写下了著名的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记念刘和珍君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8C0000"/>
                  </a:outerShdw>
                </a:effectLst>
                <a:latin typeface="黑体" pitchFamily="49" charset="-122"/>
                <a:ea typeface="黑体" pitchFamily="49" charset="-122"/>
              </a:rPr>
              <a:t>，后</a:t>
            </a:r>
            <a:r>
              <a:rPr lang="zh-CN" altLang="en-US" sz="28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收在</a:t>
            </a:r>
            <a:r>
              <a:rPr lang="en-US" altLang="zh-CN" sz="28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华盖集续编</a:t>
            </a:r>
            <a:r>
              <a:rPr lang="en-US" altLang="zh-CN" sz="28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3794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chemeClr val="bg1"/>
                </a:solidFill>
                <a:latin typeface="华文新魏"/>
                <a:ea typeface="华文新魏"/>
                <a:cs typeface="华文新魏"/>
              </a:rPr>
              <a:t>自主阅读全文，找出与刘和珍生平事迹相关的部分，摘录原文的句子，结合自己的体会，说说你看到的刘和珍。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记念刘和珍君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44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刘和珍君，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始终微笑着的刘和珍君，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为了中国而死的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中国青年！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的确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死掉了！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中外的杀人者却昂起头来，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不知道个个脸上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有着血污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…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寒江残雪(埙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001024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在生活艰难中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毅然预定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莽原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全年的刘和珍君；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反抗一个广有羽翼的校长的刘和珍君；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虑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及母校前途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黯然至于泣下的刘和珍君；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欣然前往请愿的刘和珍君；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始终微笑着的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和蔼的刘和珍君，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的确是死掉了！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但真的猛士，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真的猛士，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将更愤然而前行！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始终微笑的和蔼的刘和珍君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始终微笑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…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2100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再读文章，找出你认为难以理解、不易把握或者意蕴深沉、富有思想含量的语句或段落，先自己试着理解，再提出来讨论交流。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4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EEECE1"/>
                  </a:outerShdw>
                </a:effectLst>
                <a:latin typeface="华文新魏"/>
              </a:rPr>
              <a:t>小结：</a:t>
            </a:r>
          </a:p>
          <a:p>
            <a:pPr>
              <a:lnSpc>
                <a:spcPct val="80000"/>
              </a:lnSpc>
            </a:pPr>
            <a:r>
              <a:rPr lang="zh-CN" altLang="en-US" sz="4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EEECE1"/>
                  </a:outerShdw>
                </a:effectLst>
                <a:latin typeface="华文新魏"/>
              </a:rPr>
              <a:t>文章有对烈士遇难痛心的叙述，也有对烈士精神热情的歌颂，有对反动政府及无耻文人的揭露，也有对“三一八”惨案深刻的思考和总结，有对庸人忘记历史的悲哀，更有对真的猛士的激励、对未来由衷的期望。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t">
  <a:themeElements>
    <a:clrScheme name="Slit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lit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619</Words>
  <Application>Microsoft Office PowerPoint</Application>
  <PresentationFormat>全屏显示(4:3)</PresentationFormat>
  <Paragraphs>51</Paragraphs>
  <Slides>17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Slit</vt:lpstr>
      <vt:lpstr>记念刘和珍君 鲁  迅</vt:lpstr>
      <vt:lpstr>刘和珍</vt:lpstr>
      <vt:lpstr>幻灯片 3</vt:lpstr>
      <vt:lpstr>幻灯片 4</vt:lpstr>
      <vt:lpstr>记念刘和珍君</vt:lpstr>
      <vt:lpstr>幻灯片 6</vt:lpstr>
      <vt:lpstr>幻灯片 7</vt:lpstr>
      <vt:lpstr>幻灯片 8</vt:lpstr>
      <vt:lpstr>幻灯片 9</vt:lpstr>
      <vt:lpstr>幻灯片 10</vt:lpstr>
      <vt:lpstr>幻灯片 11</vt:lpstr>
      <vt:lpstr>刘和珍</vt:lpstr>
      <vt:lpstr>幻灯片 13</vt:lpstr>
      <vt:lpstr>幻灯片 14</vt:lpstr>
      <vt:lpstr>幻灯片 15</vt:lpstr>
      <vt:lpstr>幻灯片 16</vt:lpstr>
      <vt:lpstr>记念刘和珍君 鲁  迅</vt:lpstr>
    </vt:vector>
  </TitlesOfParts>
  <Company>远杰电脑公司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记念刘和珍君 鲁  迅</dc:title>
  <dc:subject>www.ywzx8.com</dc:subject>
  <dc:creator>www.ywzx8.com</dc:creator>
  <cp:keywords>中学语文在线-免费资源站（www.ywzx8.com）</cp:keywords>
  <cp:lastModifiedBy>杨燕</cp:lastModifiedBy>
  <cp:revision>www.ywzx8.com</cp:revision>
  <dcterms:created xsi:type="dcterms:W3CDTF">2014-10-26T04:56:28Z</dcterms:created>
  <dcterms:modified xsi:type="dcterms:W3CDTF">2014-10-28T01:43:35Z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