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7"/>
  </p:notesMasterIdLst>
  <p:sldIdLst>
    <p:sldId id="303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274" r:id="rId10"/>
    <p:sldId id="285" r:id="rId11"/>
    <p:sldId id="288" r:id="rId12"/>
    <p:sldId id="324" r:id="rId13"/>
    <p:sldId id="328" r:id="rId14"/>
    <p:sldId id="329" r:id="rId15"/>
    <p:sldId id="330" r:id="rId16"/>
    <p:sldId id="331" r:id="rId17"/>
    <p:sldId id="332" r:id="rId18"/>
    <p:sldId id="333" r:id="rId19"/>
    <p:sldId id="334" r:id="rId20"/>
    <p:sldId id="317" r:id="rId21"/>
    <p:sldId id="316" r:id="rId22"/>
    <p:sldId id="325" r:id="rId23"/>
    <p:sldId id="327" r:id="rId24"/>
    <p:sldId id="326" r:id="rId25"/>
    <p:sldId id="320" r:id="rId26"/>
    <p:sldId id="322" r:id="rId27"/>
    <p:sldId id="260" r:id="rId28"/>
    <p:sldId id="261" r:id="rId29"/>
    <p:sldId id="298" r:id="rId30"/>
    <p:sldId id="264" r:id="rId31"/>
    <p:sldId id="265" r:id="rId32"/>
    <p:sldId id="314" r:id="rId33"/>
    <p:sldId id="267" r:id="rId34"/>
    <p:sldId id="302" r:id="rId35"/>
    <p:sldId id="312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0033"/>
    <a:srgbClr val="33CC33"/>
    <a:srgbClr val="663300"/>
    <a:srgbClr val="000066"/>
    <a:srgbClr val="FF6600"/>
    <a:srgbClr val="FF99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2500" autoAdjust="0"/>
  </p:normalViewPr>
  <p:slideViewPr>
    <p:cSldViewPr>
      <p:cViewPr>
        <p:scale>
          <a:sx n="80" d="100"/>
          <a:sy n="80" d="100"/>
        </p:scale>
        <p:origin x="-127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6274CC6-B30E-4916-BC6B-4148671D63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E1776-F348-42BB-B564-AD40DEE929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3F0391-7E6A-4F99-BAD6-4ABCC90B22B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1086F6-2D25-46DE-9DEE-B92A905B3C2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BF434-5BBB-4610-9C8B-592CA51285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7C0073-1902-4CCB-95DA-4D7C247FC0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2FE22-A6D2-4EBA-ABBE-5FCDDA094F0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A9D55-A0AA-406C-80DB-A390F1DEE1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098FA-4CC5-4500-AECF-867178AB670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300297-64B6-4EBD-B7A7-28328CA5AD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386E6-942A-41FC-BC03-C170EF9BF3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73E34-EFC5-4BB1-B13D-87BEAB6BFC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79E73-B90D-401A-BCF0-06147AAC9F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7629FEE-8FD9-4D80-BD47-8DB88AB7A7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edu.dgnet.net/tk/images/9/0085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35821;&#25991;&#36164;&#26009;\&#20843;&#24180;&#32423;&#65288;&#19978;&#65289;&#35838;&#20214;\27&#12298;&#30701;&#25991;&#20004;&#31687;&#12299;\&#31572;&#35874;&#20013;&#20070;&#20070;.mp3" TargetMode="Externa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1828800" cy="812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kern="10">
                <a:ln w="2857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宋体"/>
                <a:ea typeface="宋体"/>
              </a:rPr>
              <a:t>风景欣赏</a:t>
            </a:r>
          </a:p>
        </p:txBody>
      </p:sp>
      <p:pic>
        <p:nvPicPr>
          <p:cNvPr id="2051" name="Picture 3" descr="2004614186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50825" y="247650"/>
            <a:ext cx="3556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泰山之雄峻 </a:t>
            </a:r>
          </a:p>
        </p:txBody>
      </p:sp>
    </p:spTree>
  </p:cSld>
  <p:clrMapOvr>
    <a:masterClrMapping/>
  </p:clrMapOvr>
  <p:transition spd="slow" advClick="0" advTm="3000"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114550" y="172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11267" name="Picture 3" descr="http://edu.dgnet.net/tk/images/9/0085.jpg"/>
          <p:cNvPicPr>
            <a:picLocks noChangeAspect="1" noChangeArrowheads="1"/>
          </p:cNvPicPr>
          <p:nvPr/>
        </p:nvPicPr>
        <p:blipFill>
          <a:blip r:embed="rId2" r:link="rId3" cstate="print">
            <a:lum bright="70000" contrast="-70000"/>
          </a:blip>
          <a:srcRect t="13965" r="14069"/>
          <a:stretch>
            <a:fillRect/>
          </a:stretch>
        </p:blipFill>
        <p:spPr bwMode="auto">
          <a:xfrm>
            <a:off x="0" y="-1588"/>
            <a:ext cx="913765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0" y="357188"/>
            <a:ext cx="3571875" cy="1143000"/>
          </a:xfrm>
        </p:spPr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3300"/>
                </a:solidFill>
              </a:rPr>
              <a:t>     陶弘景</a:t>
            </a: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773238"/>
            <a:ext cx="4248150" cy="4322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（</a:t>
            </a:r>
            <a:r>
              <a:rPr lang="en-US" altLang="zh-CN" sz="2800" b="1" smtClean="0"/>
              <a:t>456——536</a:t>
            </a:r>
            <a:r>
              <a:rPr lang="zh-CN" altLang="en-US" sz="2800" b="1" smtClean="0"/>
              <a:t>），字通明，丹阳秣陵（今江苏南京）人。</a:t>
            </a:r>
            <a:r>
              <a:rPr lang="zh-CN" altLang="en-US" sz="2800" b="1" smtClean="0">
                <a:solidFill>
                  <a:srgbClr val="FF3300"/>
                </a:solidFill>
              </a:rPr>
              <a:t>南朝</a:t>
            </a:r>
            <a:r>
              <a:rPr lang="zh-CN" altLang="en-US" sz="2800" b="1" smtClean="0"/>
              <a:t>齐、梁时期</a:t>
            </a:r>
            <a:r>
              <a:rPr lang="zh-CN" altLang="en-US" sz="2800" b="1" smtClean="0">
                <a:solidFill>
                  <a:srgbClr val="FF3300"/>
                </a:solidFill>
              </a:rPr>
              <a:t>思想家、医学家</a:t>
            </a:r>
            <a:r>
              <a:rPr lang="zh-CN" altLang="en-US" sz="2800" b="1" smtClean="0"/>
              <a:t>。隐居茅山。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smtClean="0"/>
              <a:t>       梁武帝遇有国家大事，常去山中征询他的意见，时人称为“</a:t>
            </a:r>
            <a:r>
              <a:rPr lang="zh-CN" altLang="en-US" sz="2800" b="1" smtClean="0">
                <a:solidFill>
                  <a:srgbClr val="FF3300"/>
                </a:solidFill>
              </a:rPr>
              <a:t>山中宰相</a:t>
            </a:r>
            <a:r>
              <a:rPr lang="zh-CN" altLang="en-US" sz="2800" b="1" smtClean="0"/>
              <a:t>”。</a:t>
            </a:r>
          </a:p>
        </p:txBody>
      </p:sp>
      <p:pic>
        <p:nvPicPr>
          <p:cNvPr id="11270" name="Picture 6" descr="m28037a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57188" y="500063"/>
            <a:ext cx="4268787" cy="6022975"/>
          </a:xfrm>
          <a:noFill/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片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-250825" y="1628775"/>
            <a:ext cx="8242300" cy="417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75000"/>
              <a:defRPr/>
            </a:pPr>
            <a:r>
              <a:rPr lang="zh-CN" altLang="en-US" sz="32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    </a:t>
            </a:r>
            <a:r>
              <a:rPr lang="zh-CN" altLang="en-US" sz="32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南北朝时，因政局动荡，矛盾尖锐，不少文人往往遁迹山林，</a:t>
            </a:r>
            <a:r>
              <a:rPr lang="zh-CN" altLang="en-US" sz="3200" dirty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从自然美中寻求精神上的解脱</a:t>
            </a:r>
            <a:r>
              <a:rPr lang="zh-CN" altLang="en-US" sz="32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。因而他们在书信中常常描山绘水，表明自己所好，并作为对友人的安慰。本文是作者写给谢中书</a:t>
            </a:r>
            <a:r>
              <a:rPr lang="en-US" altLang="zh-CN" sz="32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﹙</a:t>
            </a:r>
            <a:r>
              <a:rPr lang="zh-CN" altLang="en-US" sz="32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谢征</a:t>
            </a:r>
            <a:r>
              <a:rPr lang="en-US" altLang="zh-CN" sz="32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﹚</a:t>
            </a:r>
            <a:r>
              <a:rPr lang="zh-CN" altLang="en-US" sz="3200" dirty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的一封书信，写的是江南山水之美，是六朝山水小品的名作。</a:t>
            </a:r>
          </a:p>
          <a:p>
            <a:pPr lvl="4">
              <a:lnSpc>
                <a:spcPct val="90000"/>
              </a:lnSpc>
              <a:spcBef>
                <a:spcPct val="20000"/>
              </a:spcBef>
              <a:defRPr/>
            </a:pPr>
            <a:endParaRPr lang="zh-CN" altLang="en-US" sz="3200" i="1" dirty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971550" y="404813"/>
            <a:ext cx="6408738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chemeClr val="accent2"/>
                </a:solidFill>
                <a:latin typeface="Times New Roman" pitchFamily="18" charset="0"/>
              </a:rPr>
              <a:t>     </a:t>
            </a:r>
            <a:r>
              <a:rPr lang="zh-CN" altLang="en-US" sz="4800" b="1">
                <a:solidFill>
                  <a:schemeClr val="accent2"/>
                </a:solidFill>
                <a:latin typeface="Times New Roman" pitchFamily="18" charset="0"/>
              </a:rPr>
              <a:t>写作背景简介</a:t>
            </a:r>
          </a:p>
          <a:p>
            <a:endParaRPr lang="zh-CN" altLang="en-US" sz="4800" b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图片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0"/>
            <a:ext cx="4286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5750" y="0"/>
            <a:ext cx="8199438" cy="1143000"/>
          </a:xfrm>
        </p:spPr>
        <p:txBody>
          <a:bodyPr/>
          <a:lstStyle/>
          <a:p>
            <a:pPr algn="l" eaLnBrk="1" hangingPunct="1"/>
            <a:r>
              <a:rPr lang="zh-CN" altLang="en-US" sz="6000" b="1" smtClean="0">
                <a:solidFill>
                  <a:srgbClr val="FF0000"/>
                </a:solidFill>
              </a:rPr>
              <a:t>朗读</a:t>
            </a:r>
            <a:r>
              <a:rPr lang="en-US" altLang="zh-CN" sz="3600" b="1" smtClean="0">
                <a:solidFill>
                  <a:srgbClr val="FF0000"/>
                </a:solidFill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</a:rPr>
              <a:t>感受文章的节奏音韵之美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85750" y="1285875"/>
            <a:ext cx="4857750" cy="5143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答</a:t>
            </a:r>
            <a:r>
              <a:rPr lang="en-US" sz="36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谢中书</a:t>
            </a:r>
            <a:r>
              <a:rPr lang="en-US" sz="36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书</a:t>
            </a:r>
            <a:endParaRPr lang="zh-CN" alt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陶弘景</a:t>
            </a:r>
            <a:endParaRPr lang="zh-CN" alt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山川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之美，古来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共谈。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高峰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入云，清流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见底。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两岸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石壁，五色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交辉。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青林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翠竹，四时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俱备。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晓雾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将歇，猿鸟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乱鸣；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夕日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欲颓，沉鳞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竞跃。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实是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欲界之仙都。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自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康乐以来，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未复有</a:t>
            </a:r>
            <a:r>
              <a:rPr lang="en-US" sz="2800" b="1" dirty="0" smtClean="0">
                <a:solidFill>
                  <a:srgbClr val="FB56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/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能与（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yù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）其奇者。</a:t>
            </a:r>
          </a:p>
        </p:txBody>
      </p:sp>
      <p:pic>
        <p:nvPicPr>
          <p:cNvPr id="6" name="答谢中书书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6286500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6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00034" y="2714620"/>
            <a:ext cx="8229600" cy="7477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b="1" dirty="0" smtClean="0">
                <a:solidFill>
                  <a:srgbClr val="FF0000"/>
                </a:solidFill>
                <a:ea typeface="华文行楷" pitchFamily="2" charset="-122"/>
              </a:rPr>
              <a:t>山川之美，古来共谈。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000100" y="214290"/>
            <a:ext cx="571504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8000" dirty="0" smtClean="0">
                <a:solidFill>
                  <a:srgbClr val="FF00FF"/>
                </a:solidFill>
                <a:ea typeface="华文行楷" pitchFamily="2" charset="-122"/>
              </a:rPr>
              <a:t>疏通文意</a:t>
            </a:r>
            <a:endParaRPr lang="zh-CN" altLang="en-US" sz="8000" dirty="0">
              <a:solidFill>
                <a:srgbClr val="FF00FF"/>
              </a:solidFill>
              <a:ea typeface="华文行楷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71472" y="4214818"/>
            <a:ext cx="7848600" cy="132343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山川景色的美丽，自古以来就是文人雅士共同赞叹的啊。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  <p:bldP spid="14343" grpId="0"/>
      <p:bldP spid="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3071810"/>
            <a:ext cx="8229600" cy="7477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高峰入云，清流见底。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42910" y="4429132"/>
            <a:ext cx="7239000" cy="156966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巍峨的山峰耸入云端，明净的溪流清澈见底。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05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28596" y="2928934"/>
            <a:ext cx="83677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两岸石壁， 五色</a:t>
            </a:r>
            <a:r>
              <a:rPr kumimoji="1" lang="zh-CN" altLang="en-US" sz="6000" b="1" u="sng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交辉</a:t>
            </a:r>
            <a:r>
              <a:rPr kumimoji="1" lang="zh-CN" altLang="en-US" sz="6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。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7894" name="AutoShape 6"/>
          <p:cNvSpPr>
            <a:spLocks noChangeArrowheads="1"/>
          </p:cNvSpPr>
          <p:nvPr/>
        </p:nvSpPr>
        <p:spPr bwMode="auto">
          <a:xfrm>
            <a:off x="6715140" y="2143116"/>
            <a:ext cx="1943100" cy="576262"/>
          </a:xfrm>
          <a:prstGeom prst="wedgeRoundRectCallout">
            <a:avLst>
              <a:gd name="adj1" fmla="val -43708"/>
              <a:gd name="adj2" fmla="val 115014"/>
              <a:gd name="adj3" fmla="val 1666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 dirty="0">
                <a:solidFill>
                  <a:srgbClr val="000066"/>
                </a:solidFill>
              </a:rPr>
              <a:t>交相辉映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71472" y="4286256"/>
            <a:ext cx="7215238" cy="156966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两岸的石壁，色彩斑斓，交相辉映。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  <p:bldP spid="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42963" y="3500438"/>
            <a:ext cx="8301037" cy="107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dirty="0" smtClean="0">
                <a:solidFill>
                  <a:schemeClr val="bg1"/>
                </a:solidFill>
                <a:ea typeface="华文行楷" pitchFamily="2" charset="-122"/>
              </a:rPr>
              <a:t>青林翠竹，</a:t>
            </a:r>
            <a:r>
              <a:rPr lang="zh-CN" altLang="en-US" sz="6000" u="sng" dirty="0" smtClean="0">
                <a:solidFill>
                  <a:schemeClr val="bg1"/>
                </a:solidFill>
                <a:ea typeface="华文行楷" pitchFamily="2" charset="-122"/>
              </a:rPr>
              <a:t>四时俱</a:t>
            </a:r>
            <a:r>
              <a:rPr lang="zh-CN" altLang="en-US" sz="6000" dirty="0" smtClean="0">
                <a:solidFill>
                  <a:schemeClr val="bg1"/>
                </a:solidFill>
                <a:ea typeface="华文行楷" pitchFamily="2" charset="-122"/>
              </a:rPr>
              <a:t>备。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6357950" y="1643050"/>
            <a:ext cx="1441450" cy="792163"/>
          </a:xfrm>
          <a:prstGeom prst="wedgeRoundRectCallout">
            <a:avLst>
              <a:gd name="adj1" fmla="val -29296"/>
              <a:gd name="adj2" fmla="val 20297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都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3143240" y="2000240"/>
            <a:ext cx="1441450" cy="792162"/>
          </a:xfrm>
          <a:prstGeom prst="wedgeRoundRectCallout">
            <a:avLst>
              <a:gd name="adj1" fmla="val 82660"/>
              <a:gd name="adj2" fmla="val 14730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四季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00034" y="4643446"/>
            <a:ext cx="8286808" cy="156966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青葱的林木，翠绿的竹丛，四季长存。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3" grpId="0" animBg="1" autoUpdateAnimBg="0"/>
      <p:bldP spid="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晓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68313" y="0"/>
            <a:ext cx="9612313" cy="71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4000504"/>
            <a:ext cx="8301038" cy="107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b="1" dirty="0" smtClean="0">
                <a:solidFill>
                  <a:schemeClr val="bg1"/>
                </a:solidFill>
                <a:ea typeface="华文行楷" pitchFamily="2" charset="-122"/>
              </a:rPr>
              <a:t>晓雾将</a:t>
            </a:r>
            <a:r>
              <a:rPr lang="zh-CN" altLang="en-US" sz="6000" b="1" u="sng" dirty="0" smtClean="0">
                <a:solidFill>
                  <a:schemeClr val="bg1"/>
                </a:solidFill>
                <a:ea typeface="华文行楷" pitchFamily="2" charset="-122"/>
              </a:rPr>
              <a:t>歇</a:t>
            </a:r>
            <a:r>
              <a:rPr lang="zh-CN" altLang="en-US" sz="6000" b="1" dirty="0" smtClean="0">
                <a:solidFill>
                  <a:schemeClr val="bg1"/>
                </a:solidFill>
                <a:ea typeface="华文行楷" pitchFamily="2" charset="-122"/>
              </a:rPr>
              <a:t>，猿鸟乱鸣；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857224" y="2571744"/>
            <a:ext cx="1441450" cy="792162"/>
          </a:xfrm>
          <a:prstGeom prst="wedgeRoundRectCallout">
            <a:avLst>
              <a:gd name="adj1" fmla="val 74889"/>
              <a:gd name="adj2" fmla="val 13677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itchFamily="18" charset="0"/>
              </a:rPr>
              <a:t>消散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5143512"/>
            <a:ext cx="8496300" cy="144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清晨的薄雾将要消散的时候，传来猿、鸟此起彼伏的鸣叫声；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 autoUpdateAnimBg="0"/>
      <p:bldP spid="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00113" y="-242888"/>
            <a:ext cx="10656888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928662" y="3786190"/>
            <a:ext cx="7858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夕日欲</a:t>
            </a:r>
            <a:r>
              <a:rPr kumimoji="1" lang="zh-CN" altLang="en-US" sz="6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颓</a:t>
            </a:r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，</a:t>
            </a:r>
            <a:r>
              <a:rPr kumimoji="1" lang="zh-CN" altLang="en-US" sz="6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沉鳞</a:t>
            </a:r>
            <a:r>
              <a:rPr kumimoji="1"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竞跃。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>
            <a:off x="2285984" y="2357430"/>
            <a:ext cx="1296988" cy="647700"/>
          </a:xfrm>
          <a:prstGeom prst="wedgeEllipseCallout">
            <a:avLst>
              <a:gd name="adj1" fmla="val 59069"/>
              <a:gd name="adj2" fmla="val 17572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坠落</a:t>
            </a:r>
          </a:p>
        </p:txBody>
      </p:sp>
      <p:sp>
        <p:nvSpPr>
          <p:cNvPr id="56327" name="AutoShape 7"/>
          <p:cNvSpPr>
            <a:spLocks noChangeArrowheads="1"/>
          </p:cNvSpPr>
          <p:nvPr/>
        </p:nvSpPr>
        <p:spPr bwMode="auto">
          <a:xfrm>
            <a:off x="5786446" y="2357430"/>
            <a:ext cx="2089150" cy="936625"/>
          </a:xfrm>
          <a:prstGeom prst="wedgeEllipseCallout">
            <a:avLst>
              <a:gd name="adj1" fmla="val -50233"/>
              <a:gd name="adj2" fmla="val 114087"/>
            </a:avLst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</a:rPr>
              <a:t>潜游在水中的鱼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28564" y="4929198"/>
            <a:ext cx="8715436" cy="144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太阳快要落山了，潜游在水中的鱼儿争相跳出水面。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6" grpId="0" animBg="1"/>
      <p:bldP spid="56327" grpId="0" animBg="1"/>
      <p:bldP spid="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5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71472" y="1571612"/>
            <a:ext cx="830262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行楷" pitchFamily="2" charset="-122"/>
              </a:rPr>
              <a:t>实是</a:t>
            </a:r>
            <a:r>
              <a:rPr lang="zh-CN" altLang="en-US" sz="4800" b="1" u="sng" dirty="0">
                <a:solidFill>
                  <a:srgbClr val="FF0000"/>
                </a:solidFill>
                <a:ea typeface="华文行楷" pitchFamily="2" charset="-122"/>
              </a:rPr>
              <a:t>欲界</a:t>
            </a:r>
            <a:r>
              <a:rPr lang="zh-CN" altLang="en-US" sz="4800" b="1" dirty="0">
                <a:solidFill>
                  <a:srgbClr val="FF0000"/>
                </a:solidFill>
                <a:ea typeface="华文行楷" pitchFamily="2" charset="-122"/>
              </a:rPr>
              <a:t>之</a:t>
            </a:r>
            <a:r>
              <a:rPr lang="zh-CN" altLang="en-US" sz="4800" b="1" u="sng" dirty="0">
                <a:solidFill>
                  <a:srgbClr val="FF0000"/>
                </a:solidFill>
                <a:ea typeface="华文行楷" pitchFamily="2" charset="-122"/>
              </a:rPr>
              <a:t>仙都</a:t>
            </a:r>
            <a:r>
              <a:rPr lang="zh-CN" altLang="en-US" sz="4800" b="1" dirty="0" smtClean="0">
                <a:solidFill>
                  <a:srgbClr val="FF0000"/>
                </a:solidFill>
                <a:ea typeface="华文行楷" pitchFamily="2" charset="-122"/>
              </a:rPr>
              <a:t>。自</a:t>
            </a:r>
            <a:r>
              <a:rPr lang="zh-CN" altLang="en-US" sz="4800" b="1" u="sng" dirty="0" smtClean="0">
                <a:solidFill>
                  <a:srgbClr val="FF0000"/>
                </a:solidFill>
                <a:ea typeface="华文行楷" pitchFamily="2" charset="-122"/>
              </a:rPr>
              <a:t>康乐</a:t>
            </a:r>
            <a:r>
              <a:rPr lang="zh-CN" altLang="en-US" sz="4800" b="1" dirty="0" smtClean="0">
                <a:solidFill>
                  <a:srgbClr val="FF0000"/>
                </a:solidFill>
                <a:ea typeface="华文行楷" pitchFamily="2" charset="-122"/>
              </a:rPr>
              <a:t>以来，未复有能</a:t>
            </a:r>
            <a:r>
              <a:rPr lang="zh-CN" altLang="en-US" sz="4800" b="1" u="sng" dirty="0" smtClean="0">
                <a:solidFill>
                  <a:srgbClr val="FF0000"/>
                </a:solidFill>
                <a:ea typeface="华文行楷" pitchFamily="2" charset="-122"/>
              </a:rPr>
              <a:t>与</a:t>
            </a:r>
            <a:r>
              <a:rPr lang="zh-CN" altLang="en-US" sz="4800" b="1" dirty="0" smtClean="0">
                <a:solidFill>
                  <a:srgbClr val="FF0000"/>
                </a:solidFill>
                <a:ea typeface="华文行楷" pitchFamily="2" charset="-122"/>
              </a:rPr>
              <a:t>其奇者</a:t>
            </a:r>
            <a:r>
              <a:rPr lang="zh-CN" altLang="en-US" sz="4800" b="1" dirty="0" smtClean="0">
                <a:solidFill>
                  <a:srgbClr val="FF0000"/>
                </a:solidFill>
                <a:ea typeface="隶书" pitchFamily="49" charset="-122"/>
              </a:rPr>
              <a:t>。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9850" y="3929066"/>
            <a:ext cx="90741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ea typeface="隶书" pitchFamily="49" charset="-122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827088" y="476250"/>
            <a:ext cx="1296987" cy="504825"/>
          </a:xfrm>
          <a:prstGeom prst="wedgeRoundRectCallout">
            <a:avLst>
              <a:gd name="adj1" fmla="val 56238"/>
              <a:gd name="adj2" fmla="val 15692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chemeClr val="accent2"/>
                </a:solidFill>
                <a:latin typeface="Times New Roman" pitchFamily="18" charset="0"/>
              </a:rPr>
              <a:t>指人间</a:t>
            </a: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4429124" y="500043"/>
            <a:ext cx="3214710" cy="500066"/>
          </a:xfrm>
          <a:prstGeom prst="wedgeRoundRectCallout">
            <a:avLst>
              <a:gd name="adj1" fmla="val -40629"/>
              <a:gd name="adj2" fmla="val 16579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神仙生活的美好世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</a:rPr>
              <a:t>界。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1000100" y="3714752"/>
            <a:ext cx="3168650" cy="504825"/>
          </a:xfrm>
          <a:prstGeom prst="wedgeRoundRectCallout">
            <a:avLst>
              <a:gd name="adj1" fmla="val 38074"/>
              <a:gd name="adj2" fmla="val -172665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chemeClr val="accent2"/>
                </a:solidFill>
                <a:latin typeface="Times New Roman" pitchFamily="18" charset="0"/>
              </a:rPr>
              <a:t>参与，文中指欣赏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428596" y="5072074"/>
            <a:ext cx="8929750" cy="1323439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40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这实在是人间仙境。从谢灵运以来，就再也没有能欣赏这奇异景色的人了。</a:t>
            </a:r>
            <a:endParaRPr kumimoji="1" lang="zh-CN" altLang="en-US" sz="4000" dirty="0">
              <a:solidFill>
                <a:srgbClr val="FF00FF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6143636" y="3357562"/>
            <a:ext cx="3168650" cy="504825"/>
          </a:xfrm>
          <a:prstGeom prst="wedgeRoundRectCallout">
            <a:avLst>
              <a:gd name="adj1" fmla="val -31260"/>
              <a:gd name="adj2" fmla="val -22912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</a:rPr>
              <a:t>指山水诗人谢灵运</a:t>
            </a:r>
            <a:endParaRPr lang="zh-CN" altLang="en-US" sz="24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 autoUpdateAnimBg="0"/>
      <p:bldP spid="20486" grpId="0" animBg="1" autoUpdateAnimBg="0"/>
      <p:bldP spid="20487" grpId="0" animBg="1" autoUpdateAnimBg="0"/>
      <p:bldP spid="8" grpId="0" autoUpdateAnimBg="0"/>
      <p:bldP spid="9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脚占位符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zh-CN" altLang="en-US"/>
              <a:t>答谢中书书</a:t>
            </a:r>
            <a:endParaRPr lang="en-US" altLang="zh-CN"/>
          </a:p>
        </p:txBody>
      </p:sp>
      <p:pic>
        <p:nvPicPr>
          <p:cNvPr id="3075" name="Picture 2" descr="p_2005611911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0" y="0"/>
            <a:ext cx="3563938" cy="8239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>
                <a:latin typeface="楷体_GB2312" pitchFamily="49" charset="-122"/>
                <a:ea typeface="楷体_GB2312" pitchFamily="49" charset="-122"/>
              </a:rPr>
              <a:t>黄山之幽奇</a:t>
            </a:r>
            <a:r>
              <a:rPr kumimoji="1" lang="zh-CN" altLang="en-US" sz="48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 spd="slow" advClick="0" advTm="3000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行楷" pitchFamily="2" charset="-122"/>
              </a:rPr>
              <a:t>再读课文，理清文章思路。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313" y="1928813"/>
            <a:ext cx="7929562" cy="273685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33CC"/>
                </a:solidFill>
                <a:ea typeface="华文行楷" pitchFamily="2" charset="-122"/>
              </a:rPr>
              <a:t>本文虽属山水小品文，可是作者仍精心布局，全文可分为三部分，看看应该如何分才好？三部分之间有何联系？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57188" y="214313"/>
            <a:ext cx="4357687" cy="649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答谢中书书 </a:t>
            </a:r>
            <a:r>
              <a:rPr lang="zh-CN" altLang="en-US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陶弘景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山川之美，古来共谈。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高峰入云，清流见底。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两岸石壁，五色交辉。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青林翠竹，四时俱备。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晓雾将歇，猿鸟乱鸣；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夕日欲颓，沉鳞竞跃。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实是欲界之仙都。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自康乐以来，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未复有能</a:t>
            </a:r>
            <a:r>
              <a:rPr lang="zh-CN" alt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与</a:t>
            </a:r>
            <a:r>
              <a:rPr lang="zh-CN" altLang="en-US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其奇者。</a:t>
            </a:r>
          </a:p>
        </p:txBody>
      </p:sp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4572000" y="214313"/>
            <a:ext cx="4357688" cy="692150"/>
          </a:xfrm>
          <a:prstGeom prst="wedgeRoundRectCallout">
            <a:avLst>
              <a:gd name="adj1" fmla="val -57005"/>
              <a:gd name="adj2" fmla="val 104162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一、总起句，以感慨发端。</a:t>
            </a:r>
          </a:p>
        </p:txBody>
      </p:sp>
      <p:sp>
        <p:nvSpPr>
          <p:cNvPr id="60423" name="AutoShape 7"/>
          <p:cNvSpPr>
            <a:spLocks/>
          </p:cNvSpPr>
          <p:nvPr/>
        </p:nvSpPr>
        <p:spPr bwMode="auto">
          <a:xfrm>
            <a:off x="3929063" y="4857750"/>
            <a:ext cx="360362" cy="1739900"/>
          </a:xfrm>
          <a:prstGeom prst="rightBrace">
            <a:avLst>
              <a:gd name="adj1" fmla="val 31645"/>
              <a:gd name="adj2" fmla="val 50000"/>
            </a:avLst>
          </a:prstGeom>
          <a:ln>
            <a:solidFill>
              <a:srgbClr val="FF0000"/>
            </a:solidFill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60426" name="AutoShape 10"/>
          <p:cNvSpPr>
            <a:spLocks noChangeArrowheads="1"/>
          </p:cNvSpPr>
          <p:nvPr/>
        </p:nvSpPr>
        <p:spPr bwMode="auto">
          <a:xfrm>
            <a:off x="4857750" y="5000625"/>
            <a:ext cx="3816350" cy="1008063"/>
          </a:xfrm>
          <a:prstGeom prst="wedgeRoundRectCallout">
            <a:avLst>
              <a:gd name="adj1" fmla="val -62769"/>
              <a:gd name="adj2" fmla="val 23069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400" b="1">
                <a:solidFill>
                  <a:srgbClr val="6600CC"/>
                </a:solidFill>
              </a:rPr>
              <a:t>三、感慨自然之美景。</a:t>
            </a:r>
          </a:p>
          <a:p>
            <a:r>
              <a:rPr lang="zh-CN" altLang="en-US" sz="2400" b="1">
                <a:solidFill>
                  <a:srgbClr val="6600CC"/>
                </a:solidFill>
              </a:rPr>
              <a:t>     结束全文</a:t>
            </a:r>
            <a:r>
              <a:rPr lang="en-US" altLang="zh-CN" sz="2400" b="1">
                <a:solidFill>
                  <a:srgbClr val="6600CC"/>
                </a:solidFill>
              </a:rPr>
              <a:t>,</a:t>
            </a:r>
            <a:r>
              <a:rPr lang="zh-CN" altLang="en-US" sz="2400" b="1">
                <a:solidFill>
                  <a:srgbClr val="6600CC"/>
                </a:solidFill>
              </a:rPr>
              <a:t>呼应前文。</a:t>
            </a:r>
          </a:p>
        </p:txBody>
      </p:sp>
      <p:sp>
        <p:nvSpPr>
          <p:cNvPr id="60427" name="AutoShape 11"/>
          <p:cNvSpPr>
            <a:spLocks/>
          </p:cNvSpPr>
          <p:nvPr/>
        </p:nvSpPr>
        <p:spPr bwMode="auto">
          <a:xfrm>
            <a:off x="3929063" y="1714500"/>
            <a:ext cx="360362" cy="2733675"/>
          </a:xfrm>
          <a:prstGeom prst="rightBrace">
            <a:avLst>
              <a:gd name="adj1" fmla="val 54956"/>
              <a:gd name="adj2" fmla="val 50000"/>
            </a:avLst>
          </a:prstGeom>
          <a:ln>
            <a:solidFill>
              <a:srgbClr val="FF0000"/>
            </a:solidFill>
            <a:headEnd/>
            <a:tailEnd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wrap="none"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0428" name="AutoShape 12"/>
          <p:cNvSpPr>
            <a:spLocks noChangeArrowheads="1"/>
          </p:cNvSpPr>
          <p:nvPr/>
        </p:nvSpPr>
        <p:spPr bwMode="auto">
          <a:xfrm>
            <a:off x="4643438" y="2357438"/>
            <a:ext cx="4143375" cy="692150"/>
          </a:xfrm>
          <a:prstGeom prst="wedgeRoundRectCallout">
            <a:avLst>
              <a:gd name="adj1" fmla="val -48500"/>
              <a:gd name="adj2" fmla="val 84093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00CC"/>
                </a:solidFill>
              </a:rPr>
              <a:t>二、分写山水景物的美。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 animBg="1"/>
      <p:bldP spid="60423" grpId="0" animBg="1"/>
      <p:bldP spid="60426" grpId="0" animBg="1"/>
      <p:bldP spid="60427" grpId="0" animBg="1"/>
      <p:bldP spid="604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山川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714348" y="3071810"/>
            <a:ext cx="70564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山川之美，古来共谈。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357313" y="4643438"/>
            <a:ext cx="61928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3300"/>
                </a:solidFill>
              </a:rPr>
              <a:t>开</a:t>
            </a:r>
            <a:r>
              <a:rPr lang="zh-CN" altLang="en-US" sz="4000" b="1" dirty="0">
                <a:solidFill>
                  <a:srgbClr val="FF3300"/>
                </a:solidFill>
              </a:rPr>
              <a:t>篇点题 </a:t>
            </a:r>
            <a:r>
              <a:rPr lang="zh-CN" altLang="en-US" sz="4000" b="1" dirty="0" smtClean="0">
                <a:solidFill>
                  <a:srgbClr val="FF3300"/>
                </a:solidFill>
              </a:rPr>
              <a:t>   </a:t>
            </a:r>
            <a:r>
              <a:rPr lang="zh-CN" altLang="en-US" sz="6600" b="1" dirty="0" smtClean="0">
                <a:solidFill>
                  <a:srgbClr val="FFFF00"/>
                </a:solidFill>
              </a:rPr>
              <a:t>→</a:t>
            </a:r>
            <a:r>
              <a:rPr lang="zh-CN" altLang="en-US" sz="4000" b="1" dirty="0" smtClean="0">
                <a:solidFill>
                  <a:srgbClr val="FF3300"/>
                </a:solidFill>
              </a:rPr>
              <a:t>  </a:t>
            </a:r>
            <a:r>
              <a:rPr lang="zh-CN" altLang="en-US" sz="8000" b="1" i="1" dirty="0" smtClean="0">
                <a:solidFill>
                  <a:srgbClr val="FF3300"/>
                </a:solidFill>
                <a:ea typeface="隶书" pitchFamily="49" charset="-122"/>
              </a:rPr>
              <a:t>美</a:t>
            </a:r>
            <a:endParaRPr lang="zh-CN" altLang="en-US" sz="8000" b="1" i="1" dirty="0">
              <a:solidFill>
                <a:srgbClr val="FF3300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042988" y="620713"/>
            <a:ext cx="223361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/>
              <a:t>高峰入云</a:t>
            </a: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042988" y="1700213"/>
            <a:ext cx="2089150" cy="1439862"/>
            <a:chOff x="1383" y="754"/>
            <a:chExt cx="1316" cy="907"/>
          </a:xfrm>
        </p:grpSpPr>
        <p:sp>
          <p:nvSpPr>
            <p:cNvPr id="19471" name="AutoShape 7"/>
            <p:cNvSpPr>
              <a:spLocks noChangeArrowheads="1"/>
            </p:cNvSpPr>
            <p:nvPr/>
          </p:nvSpPr>
          <p:spPr bwMode="auto">
            <a:xfrm>
              <a:off x="1383" y="754"/>
              <a:ext cx="1316" cy="907"/>
            </a:xfrm>
            <a:prstGeom prst="up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9472" name="Text Box 8"/>
            <p:cNvSpPr txBox="1">
              <a:spLocks noChangeArrowheads="1"/>
            </p:cNvSpPr>
            <p:nvPr/>
          </p:nvSpPr>
          <p:spPr bwMode="auto">
            <a:xfrm>
              <a:off x="1837" y="890"/>
              <a:ext cx="590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仰视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940425" y="1196975"/>
            <a:ext cx="1873250" cy="1511300"/>
            <a:chOff x="2835" y="754"/>
            <a:chExt cx="1180" cy="952"/>
          </a:xfrm>
        </p:grpSpPr>
        <p:sp>
          <p:nvSpPr>
            <p:cNvPr id="19469" name="AutoShape 10"/>
            <p:cNvSpPr>
              <a:spLocks noChangeArrowheads="1"/>
            </p:cNvSpPr>
            <p:nvPr/>
          </p:nvSpPr>
          <p:spPr bwMode="auto">
            <a:xfrm>
              <a:off x="2835" y="754"/>
              <a:ext cx="1180" cy="952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19470" name="Text Box 11"/>
            <p:cNvSpPr txBox="1">
              <a:spLocks noChangeArrowheads="1"/>
            </p:cNvSpPr>
            <p:nvPr/>
          </p:nvSpPr>
          <p:spPr bwMode="auto">
            <a:xfrm>
              <a:off x="3198" y="799"/>
              <a:ext cx="498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俯视</a:t>
              </a:r>
            </a:p>
          </p:txBody>
        </p:sp>
      </p:grp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5724525" y="2997200"/>
            <a:ext cx="2160588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/>
              <a:t>清流见底</a:t>
            </a:r>
            <a:r>
              <a:rPr lang="zh-CN" altLang="en-US" sz="3600"/>
              <a:t> </a:t>
            </a:r>
          </a:p>
        </p:txBody>
      </p: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116013" y="4365625"/>
            <a:ext cx="1871662" cy="1943100"/>
            <a:chOff x="521" y="2750"/>
            <a:chExt cx="1179" cy="1224"/>
          </a:xfrm>
        </p:grpSpPr>
        <p:sp>
          <p:nvSpPr>
            <p:cNvPr id="19467" name="AutoShape 14"/>
            <p:cNvSpPr>
              <a:spLocks noChangeArrowheads="1"/>
            </p:cNvSpPr>
            <p:nvPr/>
          </p:nvSpPr>
          <p:spPr bwMode="auto">
            <a:xfrm>
              <a:off x="521" y="2750"/>
              <a:ext cx="1179" cy="122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8" name="Text Box 15"/>
            <p:cNvSpPr txBox="1">
              <a:spLocks noChangeArrowheads="1"/>
            </p:cNvSpPr>
            <p:nvPr/>
          </p:nvSpPr>
          <p:spPr bwMode="auto">
            <a:xfrm>
              <a:off x="612" y="3158"/>
              <a:ext cx="77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平视</a:t>
              </a:r>
            </a:p>
          </p:txBody>
        </p:sp>
      </p:grpSp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3492500" y="4868863"/>
            <a:ext cx="482441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/>
              <a:t>两岸石壁，五色交辉。</a:t>
            </a:r>
          </a:p>
        </p:txBody>
      </p:sp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3851275" y="1557338"/>
            <a:ext cx="1152525" cy="2879725"/>
            <a:chOff x="2426" y="981"/>
            <a:chExt cx="726" cy="1814"/>
          </a:xfrm>
        </p:grpSpPr>
        <p:sp>
          <p:nvSpPr>
            <p:cNvPr id="19465" name="Oval 20"/>
            <p:cNvSpPr>
              <a:spLocks noChangeArrowheads="1"/>
            </p:cNvSpPr>
            <p:nvPr/>
          </p:nvSpPr>
          <p:spPr bwMode="auto">
            <a:xfrm>
              <a:off x="2426" y="981"/>
              <a:ext cx="726" cy="181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66" name="Text Box 21"/>
            <p:cNvSpPr txBox="1">
              <a:spLocks noChangeArrowheads="1"/>
            </p:cNvSpPr>
            <p:nvPr/>
          </p:nvSpPr>
          <p:spPr bwMode="auto">
            <a:xfrm>
              <a:off x="2562" y="1389"/>
              <a:ext cx="363" cy="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>
                  <a:ea typeface="华文行楷" pitchFamily="2" charset="-122"/>
                </a:rPr>
                <a:t>视线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109" grpId="0"/>
      <p:bldP spid="41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55650" y="404813"/>
            <a:ext cx="4824413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"/>
              </a:spcBef>
            </a:pPr>
            <a:r>
              <a:rPr lang="zh-CN" altLang="en-US" sz="3600" b="1"/>
              <a:t>青林翠竹，四时俱备。</a:t>
            </a: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1979613" y="1412875"/>
            <a:ext cx="1584325" cy="2376488"/>
            <a:chOff x="3515" y="1616"/>
            <a:chExt cx="998" cy="1497"/>
          </a:xfrm>
        </p:grpSpPr>
        <p:sp>
          <p:nvSpPr>
            <p:cNvPr id="20494" name="AutoShape 20"/>
            <p:cNvSpPr>
              <a:spLocks noChangeArrowheads="1"/>
            </p:cNvSpPr>
            <p:nvPr/>
          </p:nvSpPr>
          <p:spPr bwMode="auto">
            <a:xfrm>
              <a:off x="3515" y="1616"/>
              <a:ext cx="998" cy="1497"/>
            </a:xfrm>
            <a:prstGeom prst="upArrow">
              <a:avLst>
                <a:gd name="adj1" fmla="val 50000"/>
                <a:gd name="adj2" fmla="val 375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495" name="Text Box 21"/>
            <p:cNvSpPr txBox="1">
              <a:spLocks noChangeArrowheads="1"/>
            </p:cNvSpPr>
            <p:nvPr/>
          </p:nvSpPr>
          <p:spPr bwMode="auto">
            <a:xfrm>
              <a:off x="3787" y="2115"/>
              <a:ext cx="499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四季</a:t>
              </a:r>
            </a:p>
          </p:txBody>
        </p:sp>
      </p:grpSp>
      <p:sp>
        <p:nvSpPr>
          <p:cNvPr id="6167" name="Text Box 23"/>
          <p:cNvSpPr txBox="1">
            <a:spLocks noChangeArrowheads="1"/>
          </p:cNvSpPr>
          <p:nvPr/>
        </p:nvSpPr>
        <p:spPr bwMode="auto">
          <a:xfrm>
            <a:off x="3563938" y="4797425"/>
            <a:ext cx="4895850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/>
              <a:t>晓雾将歇，猿鸟乱鸣；</a:t>
            </a:r>
          </a:p>
          <a:p>
            <a:pPr>
              <a:spcBef>
                <a:spcPct val="20000"/>
              </a:spcBef>
            </a:pPr>
            <a:r>
              <a:rPr lang="zh-CN" altLang="en-US" sz="3600" b="1"/>
              <a:t>夕日欲颓，沉鳞竞跃。</a:t>
            </a:r>
            <a:r>
              <a:rPr lang="zh-CN" altLang="en-US" sz="4800"/>
              <a:t> </a:t>
            </a:r>
          </a:p>
        </p:txBody>
      </p: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5364163" y="2205038"/>
            <a:ext cx="1728787" cy="2305050"/>
            <a:chOff x="3379" y="935"/>
            <a:chExt cx="1089" cy="1452"/>
          </a:xfrm>
        </p:grpSpPr>
        <p:sp>
          <p:nvSpPr>
            <p:cNvPr id="20492" name="AutoShape 24"/>
            <p:cNvSpPr>
              <a:spLocks noChangeArrowheads="1"/>
            </p:cNvSpPr>
            <p:nvPr/>
          </p:nvSpPr>
          <p:spPr bwMode="auto">
            <a:xfrm>
              <a:off x="3379" y="935"/>
              <a:ext cx="1089" cy="1452"/>
            </a:xfrm>
            <a:prstGeom prst="downArrow">
              <a:avLst>
                <a:gd name="adj1" fmla="val 50000"/>
                <a:gd name="adj2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0493" name="Text Box 25"/>
            <p:cNvSpPr txBox="1">
              <a:spLocks noChangeArrowheads="1"/>
            </p:cNvSpPr>
            <p:nvPr/>
          </p:nvSpPr>
          <p:spPr bwMode="auto">
            <a:xfrm>
              <a:off x="3742" y="1162"/>
              <a:ext cx="363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/>
                <a:t>早晚</a:t>
              </a:r>
            </a:p>
          </p:txBody>
        </p: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539750" y="3789363"/>
            <a:ext cx="1511300" cy="2663825"/>
            <a:chOff x="340" y="2387"/>
            <a:chExt cx="952" cy="1678"/>
          </a:xfrm>
        </p:grpSpPr>
        <p:sp>
          <p:nvSpPr>
            <p:cNvPr id="20490" name="Oval 27"/>
            <p:cNvSpPr>
              <a:spLocks noChangeArrowheads="1"/>
            </p:cNvSpPr>
            <p:nvPr/>
          </p:nvSpPr>
          <p:spPr bwMode="auto">
            <a:xfrm>
              <a:off x="340" y="2387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91" name="Text Box 28"/>
            <p:cNvSpPr txBox="1">
              <a:spLocks noChangeArrowheads="1"/>
            </p:cNvSpPr>
            <p:nvPr/>
          </p:nvSpPr>
          <p:spPr bwMode="auto">
            <a:xfrm>
              <a:off x="521" y="2659"/>
              <a:ext cx="54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>
                  <a:solidFill>
                    <a:srgbClr val="FF3300"/>
                  </a:solidFill>
                  <a:ea typeface="华文新魏" pitchFamily="2" charset="-122"/>
                </a:rPr>
                <a:t>时间</a:t>
              </a:r>
            </a:p>
          </p:txBody>
        </p:sp>
      </p:grpSp>
      <p:grpSp>
        <p:nvGrpSpPr>
          <p:cNvPr id="5" name="Group 33"/>
          <p:cNvGrpSpPr>
            <a:grpSpLocks/>
          </p:cNvGrpSpPr>
          <p:nvPr/>
        </p:nvGrpSpPr>
        <p:grpSpPr bwMode="auto">
          <a:xfrm>
            <a:off x="7019925" y="476250"/>
            <a:ext cx="1511300" cy="2663825"/>
            <a:chOff x="340" y="2387"/>
            <a:chExt cx="952" cy="1678"/>
          </a:xfrm>
        </p:grpSpPr>
        <p:sp>
          <p:nvSpPr>
            <p:cNvPr id="20488" name="Oval 34"/>
            <p:cNvSpPr>
              <a:spLocks noChangeArrowheads="1"/>
            </p:cNvSpPr>
            <p:nvPr/>
          </p:nvSpPr>
          <p:spPr bwMode="auto">
            <a:xfrm>
              <a:off x="340" y="2387"/>
              <a:ext cx="952" cy="167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9" name="Text Box 35"/>
            <p:cNvSpPr txBox="1">
              <a:spLocks noChangeArrowheads="1"/>
            </p:cNvSpPr>
            <p:nvPr/>
          </p:nvSpPr>
          <p:spPr bwMode="auto">
            <a:xfrm>
              <a:off x="521" y="2659"/>
              <a:ext cx="545" cy="10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5400">
                  <a:solidFill>
                    <a:srgbClr val="FF3300"/>
                  </a:solidFill>
                  <a:ea typeface="华文新魏" pitchFamily="2" charset="-122"/>
                </a:rPr>
                <a:t>时间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/>
          <a:lstStyle/>
          <a:p>
            <a:pPr algn="l" eaLnBrk="1" hangingPunct="1"/>
            <a:r>
              <a:rPr lang="zh-CN" altLang="en-US" sz="3600" b="1" dirty="0" smtClean="0">
                <a:solidFill>
                  <a:srgbClr val="A50021"/>
                </a:solidFill>
                <a:latin typeface="华文行楷" pitchFamily="2" charset="-122"/>
                <a:ea typeface="华文行楷" pitchFamily="2" charset="-122"/>
              </a:rPr>
              <a:t>作者以感慨收束全文，说说这句话表达作者怎样的情怀？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3143248"/>
            <a:ext cx="8229600" cy="33448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明确：自从谢灵运以来，没有人能够欣赏它的妙处，而作者却</a:t>
            </a:r>
            <a:r>
              <a:rPr lang="zh-CN" altLang="en-US" sz="36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能从中发现无尽的乐趣，并深感自豪，期与谢公比肩</a:t>
            </a:r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之意溢于言表。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z="6000" b="1" smtClean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小结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071538" y="1643050"/>
            <a:ext cx="7143800" cy="3785652"/>
          </a:xfrm>
          <a:prstGeom prst="rect">
            <a:avLst/>
          </a:prstGeom>
          <a:solidFill>
            <a:srgbClr val="FFFF99">
              <a:alpha val="43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95000"/>
              <a:buFont typeface="Wingdings" pitchFamily="2" charset="2"/>
              <a:buChar char="w"/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这篇山水小品廖廖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68</a:t>
            </a:r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个字，就概括古今，包罗了四时，兼顾了晨昏，山川草木，飞禽走兽，使文章清幽隽雅，像诗一般优美动人。表达作者亲近自然的喜悦。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229600" cy="7477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b="1" dirty="0" smtClean="0">
                <a:solidFill>
                  <a:srgbClr val="FF0000"/>
                </a:solidFill>
                <a:ea typeface="华文行楷" pitchFamily="2" charset="-122"/>
              </a:rPr>
              <a:t>山川之美，古来共谈。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785787" y="1142984"/>
            <a:ext cx="7643866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小</a:t>
            </a:r>
            <a:r>
              <a:rPr lang="zh-CN" altLang="en-US" sz="5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试牛刀，背诵课文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54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（参照图片）</a:t>
            </a:r>
            <a:endParaRPr lang="zh-CN" altLang="en-US" sz="54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  <p:bldP spid="1434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3213" y="-227013"/>
            <a:ext cx="9752013" cy="731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581525"/>
            <a:ext cx="8229600" cy="7477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smtClean="0">
                <a:solidFill>
                  <a:srgbClr val="FF0000"/>
                </a:solidFill>
                <a:ea typeface="华文行楷" pitchFamily="2" charset="-122"/>
              </a:rPr>
              <a:t>高峰入云，清流见底。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两岸石壁，五色交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214282" y="142852"/>
            <a:ext cx="836771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两岸石壁， 五色交辉。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脚占位符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zh-CN" altLang="en-US"/>
              <a:t>答谢中书书</a:t>
            </a:r>
            <a:endParaRPr lang="en-US" altLang="zh-CN"/>
          </a:p>
        </p:txBody>
      </p:sp>
      <p:pic>
        <p:nvPicPr>
          <p:cNvPr id="4099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0" y="0"/>
            <a:ext cx="35369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匡庐之韶秀 </a:t>
            </a:r>
          </a:p>
        </p:txBody>
      </p:sp>
    </p:spTree>
  </p:cSld>
  <p:clrMapOvr>
    <a:masterClrMapping/>
  </p:clrMapOvr>
  <p:transition spd="slow" advClick="0" advTm="3000">
    <p:randomBa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581525"/>
            <a:ext cx="8301037" cy="107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dirty="0" smtClean="0">
                <a:solidFill>
                  <a:schemeClr val="bg1"/>
                </a:solidFill>
                <a:ea typeface="华文行楷" pitchFamily="2" charset="-122"/>
              </a:rPr>
              <a:t>青林翠竹，四时俱备。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晓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313" y="0"/>
            <a:ext cx="9612313" cy="711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941888"/>
            <a:ext cx="8301038" cy="10795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6000" dirty="0" smtClean="0">
                <a:solidFill>
                  <a:schemeClr val="bg1"/>
                </a:solidFill>
                <a:ea typeface="华文行楷" pitchFamily="2" charset="-122"/>
              </a:rPr>
              <a:t>晓雾将歇，猿鸟乱鸣；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00113" y="-242888"/>
            <a:ext cx="10656888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Text Box 3"/>
          <p:cNvSpPr txBox="1">
            <a:spLocks noChangeArrowheads="1"/>
          </p:cNvSpPr>
          <p:nvPr/>
        </p:nvSpPr>
        <p:spPr bwMode="auto">
          <a:xfrm>
            <a:off x="285720" y="5572140"/>
            <a:ext cx="7858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6000" b="1" dirty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夕日欲颓，沉鳞竞跃。</a:t>
            </a: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3905250" y="2914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5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214282" y="785794"/>
            <a:ext cx="8302625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4800" b="1" dirty="0" smtClean="0">
                <a:solidFill>
                  <a:srgbClr val="FF0000"/>
                </a:solidFill>
                <a:ea typeface="华文行楷" pitchFamily="2" charset="-122"/>
              </a:rPr>
              <a:t>        实</a:t>
            </a:r>
            <a:r>
              <a:rPr lang="zh-CN" altLang="en-US" sz="4800" b="1" dirty="0">
                <a:solidFill>
                  <a:srgbClr val="FF0000"/>
                </a:solidFill>
                <a:ea typeface="华文行楷" pitchFamily="2" charset="-122"/>
              </a:rPr>
              <a:t>是欲界之仙都</a:t>
            </a:r>
            <a:r>
              <a:rPr lang="zh-CN" altLang="en-US" sz="4800" b="1" dirty="0" smtClean="0">
                <a:solidFill>
                  <a:srgbClr val="FF0000"/>
                </a:solidFill>
                <a:ea typeface="华文行楷" pitchFamily="2" charset="-122"/>
              </a:rPr>
              <a:t>。自康乐以来，未复有能与其奇者</a:t>
            </a:r>
            <a:r>
              <a:rPr lang="zh-CN" altLang="en-US" sz="4800" b="1" dirty="0" smtClean="0">
                <a:solidFill>
                  <a:srgbClr val="FF0000"/>
                </a:solidFill>
                <a:ea typeface="隶书" pitchFamily="49" charset="-122"/>
              </a:rPr>
              <a:t>。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4508500"/>
            <a:ext cx="90741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en-US" sz="4800" b="1" dirty="0">
              <a:solidFill>
                <a:srgbClr val="FF0000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  <p:bldP spid="20484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23850" y="908050"/>
            <a:ext cx="7705725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5400" dirty="0">
                <a:solidFill>
                  <a:srgbClr val="A50021"/>
                </a:solidFill>
                <a:latin typeface="Times New Roman" pitchFamily="18" charset="0"/>
                <a:ea typeface="华文行楷" pitchFamily="2" charset="-122"/>
              </a:rPr>
              <a:t>六、作业：</a:t>
            </a:r>
          </a:p>
          <a:p>
            <a:endParaRPr kumimoji="1" lang="zh-CN" altLang="en-US" sz="2400" b="1" dirty="0">
              <a:solidFill>
                <a:srgbClr val="000066"/>
              </a:solidFill>
              <a:latin typeface="宋体" pitchFamily="2" charset="-122"/>
            </a:endParaRPr>
          </a:p>
          <a:p>
            <a:r>
              <a:rPr kumimoji="1" lang="en-US" altLang="zh-CN" sz="3600" b="1" dirty="0">
                <a:solidFill>
                  <a:srgbClr val="000066"/>
                </a:solidFill>
                <a:latin typeface="宋体" pitchFamily="2" charset="-122"/>
              </a:rPr>
              <a:t>1</a:t>
            </a:r>
            <a:r>
              <a:rPr kumimoji="1" lang="zh-CN" altLang="en-US" sz="3600" b="1" dirty="0">
                <a:solidFill>
                  <a:srgbClr val="000066"/>
                </a:solidFill>
                <a:latin typeface="宋体" pitchFamily="2" charset="-122"/>
              </a:rPr>
              <a:t>、背诵并默写</a:t>
            </a:r>
            <a:r>
              <a:rPr kumimoji="1" lang="en-US" altLang="zh-CN" sz="3600" b="1" dirty="0">
                <a:solidFill>
                  <a:srgbClr val="000066"/>
                </a:solidFill>
                <a:latin typeface="宋体" pitchFamily="2" charset="-122"/>
              </a:rPr>
              <a:t>《</a:t>
            </a:r>
            <a:r>
              <a:rPr kumimoji="1" lang="zh-CN" altLang="en-US" sz="3600" b="1" dirty="0">
                <a:solidFill>
                  <a:srgbClr val="000066"/>
                </a:solidFill>
                <a:latin typeface="宋体" pitchFamily="2" charset="-122"/>
              </a:rPr>
              <a:t>答谢中书书</a:t>
            </a:r>
            <a:r>
              <a:rPr kumimoji="1" lang="en-US" altLang="zh-CN" sz="3600" b="1" dirty="0">
                <a:solidFill>
                  <a:srgbClr val="000066"/>
                </a:solidFill>
                <a:latin typeface="宋体" pitchFamily="2" charset="-122"/>
              </a:rPr>
              <a:t>》</a:t>
            </a:r>
            <a:r>
              <a:rPr kumimoji="1" lang="zh-CN" altLang="en-US" sz="3600" b="1" dirty="0">
                <a:solidFill>
                  <a:srgbClr val="000066"/>
                </a:solidFill>
                <a:latin typeface="宋体" pitchFamily="2" charset="-122"/>
              </a:rPr>
              <a:t>。</a:t>
            </a:r>
          </a:p>
          <a:p>
            <a:endParaRPr kumimoji="1" lang="zh-CN" altLang="en-US" sz="3600" b="1" dirty="0">
              <a:solidFill>
                <a:srgbClr val="000066"/>
              </a:solidFill>
              <a:latin typeface="宋体" pitchFamily="2" charset="-122"/>
            </a:endParaRPr>
          </a:p>
          <a:p>
            <a:r>
              <a:rPr kumimoji="1" lang="en-US" altLang="zh-CN" sz="3600" b="1" dirty="0">
                <a:solidFill>
                  <a:srgbClr val="000066"/>
                </a:solidFill>
                <a:latin typeface="宋体" pitchFamily="2" charset="-122"/>
              </a:rPr>
              <a:t>2</a:t>
            </a:r>
            <a:r>
              <a:rPr kumimoji="1" lang="zh-CN" altLang="en-US" sz="3600" b="1" dirty="0">
                <a:solidFill>
                  <a:srgbClr val="000066"/>
                </a:solidFill>
                <a:latin typeface="宋体" pitchFamily="2" charset="-122"/>
              </a:rPr>
              <a:t>、预习</a:t>
            </a:r>
            <a:r>
              <a:rPr kumimoji="1" lang="en-US" altLang="zh-CN" sz="3600" b="1" dirty="0">
                <a:solidFill>
                  <a:srgbClr val="000066"/>
                </a:solidFill>
                <a:latin typeface="宋体" pitchFamily="2" charset="-122"/>
              </a:rPr>
              <a:t>《</a:t>
            </a:r>
            <a:r>
              <a:rPr kumimoji="1" lang="zh-CN" altLang="en-US" sz="3600" b="1" dirty="0">
                <a:solidFill>
                  <a:srgbClr val="000066"/>
                </a:solidFill>
                <a:latin typeface="宋体" pitchFamily="2" charset="-122"/>
              </a:rPr>
              <a:t>记承天寺夜游</a:t>
            </a:r>
            <a:r>
              <a:rPr kumimoji="1" lang="en-US" altLang="zh-CN" sz="3600" b="1" dirty="0" smtClean="0">
                <a:solidFill>
                  <a:srgbClr val="000066"/>
                </a:solidFill>
                <a:latin typeface="宋体" pitchFamily="2" charset="-122"/>
              </a:rPr>
              <a:t>》</a:t>
            </a:r>
            <a:r>
              <a:rPr kumimoji="1" lang="zh-CN" altLang="en-US" sz="3600" b="1" dirty="0" smtClean="0">
                <a:solidFill>
                  <a:srgbClr val="000066"/>
                </a:solidFill>
                <a:latin typeface="宋体" pitchFamily="2" charset="-122"/>
              </a:rPr>
              <a:t>。</a:t>
            </a:r>
            <a:endParaRPr kumimoji="1" lang="zh-CN" altLang="en-US" sz="3600" b="1" dirty="0">
              <a:solidFill>
                <a:srgbClr val="000066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WordArt 5"/>
          <p:cNvSpPr>
            <a:spLocks noChangeArrowheads="1" noChangeShapeType="1" noTextEdit="1"/>
          </p:cNvSpPr>
          <p:nvPr/>
        </p:nvSpPr>
        <p:spPr bwMode="auto">
          <a:xfrm>
            <a:off x="1643042" y="785794"/>
            <a:ext cx="5165741" cy="15779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579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再见！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4048125" y="2762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952875" y="2762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0" y="0"/>
            <a:ext cx="3276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峨嵋之清凉 </a:t>
            </a:r>
          </a:p>
        </p:txBody>
      </p:sp>
    </p:spTree>
  </p:cSld>
  <p:clrMapOvr>
    <a:masterClrMapping/>
  </p:clrMapOvr>
  <p:transition spd="slow" advClick="0" advTm="3000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905250" y="2909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0" y="0"/>
            <a:ext cx="34925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4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黄河之浑茫</a:t>
            </a:r>
            <a:r>
              <a:rPr kumimoji="1"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 spd="slow" advClick="0" advTm="3000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28_87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-39688"/>
            <a:ext cx="35528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长江之浩渺</a:t>
            </a:r>
            <a:r>
              <a:rPr kumimoji="1" lang="zh-CN" altLang="en-US" sz="4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</p:spTree>
  </p:cSld>
  <p:clrMapOvr>
    <a:masterClrMapping/>
  </p:clrMapOvr>
  <p:transition spd="slow" advClick="0" advTm="3000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03"/>
          <p:cNvPicPr>
            <a:picLocks noChangeAspect="1" noChangeArrowheads="1"/>
          </p:cNvPicPr>
          <p:nvPr/>
        </p:nvPicPr>
        <p:blipFill>
          <a:blip r:embed="rId2" cstate="print"/>
          <a:srcRect l="37607" r="18178"/>
          <a:stretch>
            <a:fillRect/>
          </a:stretch>
        </p:blipFill>
        <p:spPr bwMode="auto">
          <a:xfrm>
            <a:off x="0" y="-65088"/>
            <a:ext cx="9144000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910013" y="3000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-77788" y="-39688"/>
            <a:ext cx="3556001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西湖之妩媚 </a:t>
            </a:r>
          </a:p>
        </p:txBody>
      </p:sp>
    </p:spTree>
  </p:cSld>
  <p:clrMapOvr>
    <a:masterClrMapping/>
  </p:clrMapOvr>
  <p:transition spd="slow" advClick="0" advTm="3000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40"/>
          <p:cNvPicPr>
            <a:picLocks noChangeAspect="1" noChangeArrowheads="1"/>
          </p:cNvPicPr>
          <p:nvPr/>
        </p:nvPicPr>
        <p:blipFill>
          <a:blip r:embed="rId2" cstate="print"/>
          <a:srcRect t="294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133600" y="2438400"/>
            <a:ext cx="9144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286000" y="1676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438400" y="1828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3905250" y="2928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3905250" y="2919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0" y="0"/>
            <a:ext cx="35369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4800" b="1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洱海之绚丽 </a:t>
            </a:r>
          </a:p>
        </p:txBody>
      </p:sp>
      <p:sp>
        <p:nvSpPr>
          <p:cNvPr id="11" name="矩形 10"/>
          <p:cNvSpPr/>
          <p:nvPr/>
        </p:nvSpPr>
        <p:spPr>
          <a:xfrm>
            <a:off x="1142976" y="3714752"/>
            <a:ext cx="7215238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文人墨客欣赏如此美景怎能不挥毫！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片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28625" y="85725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60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答谢中书书</a:t>
            </a:r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1071563" y="2928938"/>
            <a:ext cx="1441450" cy="792162"/>
          </a:xfrm>
          <a:prstGeom prst="wedgeRoundRectCallout">
            <a:avLst>
              <a:gd name="adj1" fmla="val 66630"/>
              <a:gd name="adj2" fmla="val -166231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答复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3286125" y="2000250"/>
            <a:ext cx="2232025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2916238" y="3284538"/>
            <a:ext cx="3095625" cy="1871662"/>
          </a:xfrm>
          <a:prstGeom prst="wedgeRoundRectCallout">
            <a:avLst>
              <a:gd name="adj1" fmla="val -1847"/>
              <a:gd name="adj2" fmla="val -119468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谢征</a:t>
            </a:r>
            <a:r>
              <a:rPr lang="en-US" altLang="zh-CN" sz="3200" b="1">
                <a:solidFill>
                  <a:schemeClr val="accent2"/>
                </a:solidFill>
                <a:latin typeface="Times New Roman" pitchFamily="18" charset="0"/>
              </a:rPr>
              <a:t>,</a:t>
            </a: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作者的朋友。中书，是谢征的官职。</a:t>
            </a:r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6516688" y="3068638"/>
            <a:ext cx="1441450" cy="792162"/>
          </a:xfrm>
          <a:prstGeom prst="wedgeRoundRectCallout">
            <a:avLst>
              <a:gd name="adj1" fmla="val -70264"/>
              <a:gd name="adj2" fmla="val -187676"/>
              <a:gd name="adj3" fmla="val 16667"/>
            </a:avLst>
          </a:prstGeom>
          <a:solidFill>
            <a:srgbClr val="CCFFFF"/>
          </a:solidFill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itchFamily="18" charset="0"/>
              </a:rPr>
              <a:t>信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6732588" y="1700213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陶弘景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 autoUpdateAnimBg="0"/>
      <p:bldP spid="7173" grpId="0" animBg="1"/>
      <p:bldP spid="7174" grpId="0" animBg="1" autoUpdateAnimBg="0"/>
      <p:bldP spid="7175" grpId="0" animBg="1" autoUpdateAnimBg="0"/>
      <p:bldP spid="7176" grpId="0" autoUpdateAnimBg="0"/>
    </p:bldLst>
  </p:timing>
</p:sld>
</file>

<file path=ppt/theme/theme1.xml><?xml version="1.0" encoding="utf-8"?>
<a:theme xmlns:a="http://schemas.openxmlformats.org/drawingml/2006/main" name="默认设计模板_2">
  <a:themeElements>
    <a:clrScheme name="默认设计模板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489</TotalTime>
  <Words>1289</Words>
  <Application>Microsoft Office PowerPoint</Application>
  <PresentationFormat>全屏显示(4:3)</PresentationFormat>
  <Paragraphs>110</Paragraphs>
  <Slides>35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默认设计模板_2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答谢中书书</vt:lpstr>
      <vt:lpstr>     陶弘景</vt:lpstr>
      <vt:lpstr>幻灯片 11</vt:lpstr>
      <vt:lpstr>朗读——感受文章的节奏音韵之美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再读课文，理清文章思路。</vt:lpstr>
      <vt:lpstr>幻灯片 21</vt:lpstr>
      <vt:lpstr>幻灯片 22</vt:lpstr>
      <vt:lpstr>幻灯片 23</vt:lpstr>
      <vt:lpstr>幻灯片 24</vt:lpstr>
      <vt:lpstr>作者以感慨收束全文，说说这句话表达作者怎样的情怀？</vt:lpstr>
      <vt:lpstr>小结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Company>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</dc:title>
  <dc:subject>w</dc:subject>
  <dc:creator>w</dc:creator>
  <cp:keywords>w</cp:keywords>
  <dc:description>w</dc:description>
  <cp:lastModifiedBy>USER</cp:lastModifiedBy>
  <cp:revision>81</cp:revision>
  <cp:lastPrinted>2013-09-22T04:30:47Z</cp:lastPrinted>
  <dcterms:created xsi:type="dcterms:W3CDTF">2005-11-22T11:27:44Z</dcterms:created>
  <dcterms:modified xsi:type="dcterms:W3CDTF">2013-12-09T23:05:10Z</dcterms:modified>
  <cp:category>w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