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2" r:id="rId4"/>
    <p:sldId id="267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91" r:id="rId19"/>
    <p:sldId id="290" r:id="rId20"/>
    <p:sldId id="289" r:id="rId21"/>
    <p:sldId id="288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346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16D6C8-19CE-40BF-96F8-B0949FB86FE7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2F2C6-3272-4AF7-9404-F59556377E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768F5-AC01-4746-999B-47C719D4D00C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BC33A-B0ED-49BD-A86C-69534DC455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FCA56-ADB3-4F09-97BE-C38B28168181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4509C1-DED7-4936-8876-ADD2D8CD3C9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101D9-813A-4E7F-8AA8-0E7EAF627A28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7B07B-A35B-4855-B778-B4E9C0FF79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D8583E-6D0C-4315-A391-623286D3B029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A417F-8978-436C-8889-9FDB3CEB3C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CAB50-3A97-4BEC-9425-9DA56796CE6D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AB3583-A97E-4141-B44D-48B2B87103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CB2CD-FF3A-4576-983B-AAA13F1EBB21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44D6A-6BA3-4ECE-88CC-CF5F1F0847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1CE9A-97F9-4750-B37F-D95B7055069A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66D24-5693-41F9-8B2D-3DB09535FF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D6B63-252B-4301-A237-DF63EBE2A293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4936E-B41A-409C-BDED-0081CD42BB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6367B-AA2B-4B3A-93F5-E4C77CDF3546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54773-EF03-4229-B0BA-9198735551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440E8-6CD0-4CA8-B0A8-925D9E2917E4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C6BC7-BA4A-41F4-88AC-C5FB9E79D6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33A89D0-EC19-42F4-A6E4-2AF0A9E5B975}" type="datetimeFigureOut">
              <a:rPr lang="zh-CN" altLang="en-US"/>
              <a:pPr>
                <a:defRPr/>
              </a:pPr>
              <a:t>2015/1/31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FE7962A-FD59-4D80-8EB2-F232472BF8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628800"/>
            <a:ext cx="9220200" cy="1676400"/>
          </a:xfrm>
        </p:spPr>
        <p:txBody>
          <a:bodyPr/>
          <a:lstStyle/>
          <a:p>
            <a:pPr eaLnBrk="1" hangingPunct="1"/>
            <a:r>
              <a:rPr lang="zh-CN" altLang="en-US" sz="9600" b="1" dirty="0" smtClean="0">
                <a:solidFill>
                  <a:srgbClr val="002060"/>
                </a:solidFill>
              </a:rPr>
              <a:t>议论文专项复习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52" y="4221088"/>
            <a:ext cx="430438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油田实验校初三语文组</a:t>
            </a:r>
            <a:endParaRPr lang="en-US" altLang="zh-CN" sz="3200" b="1" dirty="0" smtClean="0">
              <a:solidFill>
                <a:srgbClr val="C00000"/>
              </a:solidFill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3200" b="1" dirty="0" smtClean="0">
                <a:solidFill>
                  <a:srgbClr val="C00000"/>
                </a:solidFill>
              </a:rPr>
              <a:t>            </a:t>
            </a:r>
            <a:r>
              <a:rPr lang="zh-CN" altLang="en-US" sz="3200" b="1" dirty="0" smtClean="0">
                <a:solidFill>
                  <a:srgbClr val="C00000"/>
                </a:solidFill>
              </a:rPr>
              <a:t>韩宁利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0648"/>
            <a:ext cx="75408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（四）分</a:t>
            </a:r>
            <a:r>
              <a:rPr lang="zh-CN" altLang="en-US" sz="4400" b="1" dirty="0" smtClean="0">
                <a:solidFill>
                  <a:srgbClr val="002060"/>
                </a:solidFill>
              </a:rPr>
              <a:t>析论证方法及其作用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1268760"/>
            <a:ext cx="828092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zh-CN" altLang="en-US" sz="2800" b="1" dirty="0" smtClean="0">
                <a:solidFill>
                  <a:srgbClr val="002060"/>
                </a:solidFill>
              </a:rPr>
              <a:t>关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于论证方法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dirty="0" smtClean="0"/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）举例论证：是列举确凿、充分、有代表性的事例证明论点的方法。因为“事实胜于雄辩”，所以</a:t>
            </a:r>
            <a:r>
              <a:rPr lang="zh-CN" altLang="en-US" sz="2800" b="1" u="sng" dirty="0" smtClean="0">
                <a:solidFill>
                  <a:srgbClr val="002060"/>
                </a:solidFill>
              </a:rPr>
              <a:t>举出确凿典型的事实来证明论点，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能增强文章的说服力</a:t>
            </a:r>
            <a:r>
              <a:rPr lang="zh-CN" altLang="en-US" sz="2800" dirty="0" smtClean="0"/>
              <a:t>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）道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理论证：是引用具有权威性的言论证明论点的方法。所以这种方法使用得当，有很强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的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论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证力量。分析引证法的作用，应先弄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清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引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用了谁的言论，是为了证明什么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再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把握引证法的特殊作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用</a:t>
            </a:r>
            <a:r>
              <a:rPr lang="en-US" altLang="zh-CN" sz="2800" dirty="0" smtClean="0"/>
              <a:t>——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具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有</a:t>
            </a:r>
            <a:endParaRPr lang="en-US" altLang="zh-CN" sz="2800" b="1" u="sn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</a:rPr>
              <a:t>权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威性，论证有力</a:t>
            </a:r>
            <a:r>
              <a:rPr lang="zh-CN" altLang="en-US" sz="2800" dirty="0" smtClean="0"/>
              <a:t>。</a:t>
            </a:r>
          </a:p>
          <a:p>
            <a:pPr marL="514350" indent="-514350"/>
            <a:endParaRPr lang="zh-CN" altLang="en-US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1268760"/>
            <a:ext cx="7632848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喻论证： 就是通过形象的比喻来证明论点的方法。这种方法可</a:t>
            </a:r>
            <a:r>
              <a:rPr lang="zh-CN" altLang="en-US" sz="2800" b="1" u="sng" dirty="0" smtClean="0">
                <a:solidFill>
                  <a:srgbClr val="002060"/>
                </a:solidFill>
              </a:rPr>
              <a:t>深入浅出地把道理讲得通俗形象，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容易被人接受</a:t>
            </a:r>
            <a:r>
              <a:rPr lang="zh-CN" altLang="en-US" sz="2800" dirty="0" smtClean="0"/>
              <a:t>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4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）对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比论证：是用正反两方面的事实和道理进行鲜明对比，从而证明论点的方法。分析对比论证方法作用，</a:t>
            </a:r>
            <a:r>
              <a:rPr lang="zh-CN" altLang="en-US" sz="2800" b="1" u="sng" dirty="0" smtClean="0">
                <a:solidFill>
                  <a:srgbClr val="002060"/>
                </a:solidFill>
              </a:rPr>
              <a:t>两个方面</a:t>
            </a:r>
            <a:r>
              <a:rPr lang="en-US" altLang="zh-CN" sz="2800" b="1" u="sng" dirty="0" smtClean="0">
                <a:solidFill>
                  <a:srgbClr val="002060"/>
                </a:solidFill>
              </a:rPr>
              <a:t>XX</a:t>
            </a:r>
            <a:r>
              <a:rPr lang="zh-CN" altLang="en-US" sz="2800" b="1" u="sng" dirty="0" smtClean="0">
                <a:solidFill>
                  <a:srgbClr val="002060"/>
                </a:solidFill>
              </a:rPr>
              <a:t>比较，使其对与错更加分明，正确的观点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更容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易</a:t>
            </a:r>
            <a:endParaRPr lang="en-US" altLang="zh-CN" sz="2800" b="1" u="sng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</a:rPr>
              <a:t>被</a:t>
            </a:r>
            <a:r>
              <a:rPr lang="zh-CN" altLang="en-US" sz="2800" b="1" u="sng" dirty="0" smtClean="0">
                <a:solidFill>
                  <a:srgbClr val="FF0000"/>
                </a:solidFill>
              </a:rPr>
              <a:t>读者接受</a:t>
            </a:r>
            <a:r>
              <a:rPr lang="zh-CN" altLang="en-US" sz="2800" dirty="0" smtClean="0"/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52536" y="692696"/>
            <a:ext cx="7560840" cy="59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zh-CN" altLang="en-US" sz="2800" b="1" dirty="0" smtClean="0">
                <a:solidFill>
                  <a:srgbClr val="002060"/>
                </a:solidFill>
              </a:rPr>
              <a:t>     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题模式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514350" indent="-514350"/>
            <a:r>
              <a:rPr lang="zh-CN" altLang="en-US" sz="2800" b="1" dirty="0" smtClean="0">
                <a:solidFill>
                  <a:srgbClr val="C00000"/>
                </a:solidFill>
              </a:rPr>
              <a:t>      运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用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论证方法，在文中起着证明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XXX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（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论点，如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有分论点，则写出它证明的分论点，否则写中心论点）的作用，使文章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（好处）。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marL="514350" indent="-514350"/>
            <a:r>
              <a:rPr lang="zh-CN" altLang="en-US" sz="2800" b="1" dirty="0" smtClean="0">
                <a:solidFill>
                  <a:srgbClr val="002060"/>
                </a:solidFill>
              </a:rPr>
              <a:t>     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）道理论据，增加论据的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权威性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n-US" altLang="zh-CN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）事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实论据，从哪个角度来证明论点，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增强了说服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力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n-US" altLang="zh-CN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）比喻论证，或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生动形象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证明了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……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，或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深入浅出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证明了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……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（要根据本体和喻体之间的关系来确定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n-US" altLang="zh-CN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4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）对比论证，两个方面比较，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使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en-US" altLang="zh-CN" sz="2800" b="1" dirty="0" smtClean="0">
                <a:solidFill>
                  <a:srgbClr val="002060"/>
                </a:solidFill>
              </a:rPr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论证的观点“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······”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更加突出分明</a:t>
            </a:r>
            <a:r>
              <a:rPr lang="zh-CN" altLang="en-US" sz="2800" dirty="0" smtClean="0">
                <a:solidFill>
                  <a:srgbClr val="FF0000"/>
                </a:solidFill>
              </a:rPr>
              <a:t>。</a:t>
            </a:r>
          </a:p>
          <a:p>
            <a:pPr marL="514350" indent="-51435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725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五、分析文章（段落）的论证思路</a:t>
            </a:r>
            <a:endParaRPr lang="en-US" altLang="zh-CN" sz="4400" b="1" dirty="0" smtClean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1196752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/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1. 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阅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读议论文，要求理解议论文的结构，把握思路发现观点和材料间的关系。</a:t>
            </a:r>
          </a:p>
          <a:p>
            <a:pPr eaLnBrk="0" hangingPunct="0"/>
            <a:r>
              <a:rPr lang="zh-CN" altLang="en-US" sz="2800" b="1" dirty="0" smtClean="0">
                <a:solidFill>
                  <a:srgbClr val="002060"/>
                </a:solidFill>
              </a:rPr>
              <a:t>       议论文一般采用提出问题、分析问题、解决问题的论证思路进行论证。</a:t>
            </a:r>
          </a:p>
          <a:p>
            <a:pPr eaLnBrk="0" hangingPunct="0"/>
            <a:r>
              <a:rPr lang="zh-CN" altLang="en-US" sz="2800" b="1" dirty="0" smtClean="0">
                <a:solidFill>
                  <a:srgbClr val="002060"/>
                </a:solidFill>
              </a:rPr>
              <a:t>       从议论文的结构上来说，提出问题的部分叫做引论，分析问题的部分叫做本论，解决问题的部分叫做结论。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8672567" cy="1046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五、分析文章（段落）的论证思路</a:t>
            </a:r>
            <a:endParaRPr lang="en-US" altLang="zh-CN" sz="4400" b="1" dirty="0" smtClean="0">
              <a:solidFill>
                <a:srgbClr val="002060"/>
              </a:solidFill>
            </a:endParaRPr>
          </a:p>
          <a:p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51520" y="1196752"/>
            <a:ext cx="849694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b="1" dirty="0" smtClean="0"/>
              <a:t>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1. 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阅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读议论文，要求理解议论文的结构，把握思路发现观点和材料间的关系。</a:t>
            </a:r>
          </a:p>
          <a:p>
            <a:pPr eaLnBrk="0" hangingPunct="0"/>
            <a:r>
              <a:rPr lang="zh-CN" altLang="en-US" sz="2800" b="1" dirty="0" smtClean="0">
                <a:solidFill>
                  <a:srgbClr val="002060"/>
                </a:solidFill>
              </a:rPr>
              <a:t>       议论文一般采用提出问题、分析问题、解决问题的论证思路进行论证。</a:t>
            </a:r>
          </a:p>
          <a:p>
            <a:pPr eaLnBrk="0" hangingPunct="0"/>
            <a:r>
              <a:rPr lang="zh-CN" altLang="en-US" sz="2800" b="1" dirty="0" smtClean="0">
                <a:solidFill>
                  <a:srgbClr val="002060"/>
                </a:solidFill>
              </a:rPr>
              <a:t>       从议论文的结构上来说，提出问题的部分叫做引论，分析问题的部分叫做本论，解决问题的部分叫做结论。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980728"/>
            <a:ext cx="822960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u="none" dirty="0" smtClean="0">
                <a:solidFill>
                  <a:schemeClr val="tx2"/>
                </a:solidFill>
              </a:rPr>
              <a:t>         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对于论证思路的把握注意从以下几个方面入手（答题思路）：</a:t>
            </a:r>
          </a:p>
          <a:p>
            <a:r>
              <a:rPr lang="zh-CN" altLang="en-US" sz="2800" b="1" u="none" dirty="0" smtClean="0"/>
              <a:t>       </a:t>
            </a:r>
            <a:r>
              <a:rPr lang="zh-CN" altLang="en-US" sz="2800" b="1" u="none" dirty="0" smtClean="0">
                <a:solidFill>
                  <a:srgbClr val="FF0000"/>
                </a:solidFill>
              </a:rPr>
              <a:t>首先要明确问题中所提及的中心论点或分论点是什么；</a:t>
            </a:r>
          </a:p>
          <a:p>
            <a:r>
              <a:rPr lang="zh-CN" altLang="en-US" sz="2800" b="1" u="none" dirty="0" smtClean="0">
                <a:solidFill>
                  <a:srgbClr val="FF0000"/>
                </a:solidFill>
              </a:rPr>
              <a:t>       其次是结合文章对论点论证的具体内容，分析先说了什么，后说了什么；</a:t>
            </a:r>
          </a:p>
          <a:p>
            <a:r>
              <a:rPr lang="zh-CN" altLang="en-US" sz="2800" b="1" u="none" dirty="0" smtClean="0">
                <a:solidFill>
                  <a:srgbClr val="FF0000"/>
                </a:solidFill>
              </a:rPr>
              <a:t>       第三明确论证中使用了什么论证方法对</a:t>
            </a:r>
            <a:endParaRPr lang="en-US" altLang="zh-CN" sz="2800" b="1" u="none" dirty="0" smtClean="0">
              <a:solidFill>
                <a:srgbClr val="FF0000"/>
              </a:solidFill>
            </a:endParaRPr>
          </a:p>
          <a:p>
            <a:r>
              <a:rPr lang="zh-CN" altLang="en-US" sz="2800" b="1" u="none" dirty="0" smtClean="0">
                <a:solidFill>
                  <a:srgbClr val="FF0000"/>
                </a:solidFill>
              </a:rPr>
              <a:t>论点进行论证的；</a:t>
            </a:r>
          </a:p>
          <a:p>
            <a:r>
              <a:rPr lang="zh-CN" altLang="en-US" sz="2800" b="1" u="none" dirty="0" smtClean="0">
                <a:solidFill>
                  <a:srgbClr val="FF0000"/>
                </a:solidFill>
              </a:rPr>
              <a:t>       第四，要考虑论证的角度，是</a:t>
            </a:r>
            <a:endParaRPr lang="en-US" altLang="zh-CN" sz="2800" b="1" u="none" dirty="0" smtClean="0">
              <a:solidFill>
                <a:srgbClr val="FF0000"/>
              </a:solidFill>
            </a:endParaRPr>
          </a:p>
          <a:p>
            <a:r>
              <a:rPr lang="zh-CN" altLang="en-US" sz="2800" b="1" u="none" dirty="0" smtClean="0">
                <a:solidFill>
                  <a:srgbClr val="FF0000"/>
                </a:solidFill>
              </a:rPr>
              <a:t>正面论证还是反面论证。 </a:t>
            </a: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1340768"/>
            <a:ext cx="81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3.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常考题型：（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）论证思路是什么？（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XXXX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这些段落的顺序能否调换，为什么？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39552" y="2420888"/>
            <a:ext cx="7620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答题模式：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1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）首先，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XXXXX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；其次，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；然后，</a:t>
            </a:r>
            <a:endParaRPr lang="en-US" altLang="zh-CN" sz="28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；最后，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。</a:t>
            </a:r>
            <a:endParaRPr lang="en-US" altLang="zh-CN" sz="28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（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2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）不能，因为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段论证的是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，</a:t>
            </a:r>
            <a:endParaRPr lang="en-US" altLang="zh-CN" sz="28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段论证的是</a:t>
            </a:r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；</a:t>
            </a:r>
            <a:r>
              <a:rPr lang="zh-CN" altLang="en-US" sz="2800" b="1" dirty="0">
                <a:solidFill>
                  <a:srgbClr val="C00000"/>
                </a:solidFill>
                <a:sym typeface="Wingdings" pitchFamily="2" charset="2"/>
              </a:rPr>
              <a:t>它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们之间是</a:t>
            </a:r>
            <a:endParaRPr lang="en-US" altLang="zh-CN" sz="28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en-US" altLang="zh-CN" sz="2800" b="1" dirty="0" smtClean="0">
                <a:solidFill>
                  <a:srgbClr val="C00000"/>
                </a:solidFill>
                <a:sym typeface="Wingdings" pitchFamily="2" charset="2"/>
              </a:rPr>
              <a:t>XX</a:t>
            </a:r>
            <a:r>
              <a:rPr lang="zh-CN" altLang="en-US" sz="2800" b="1" dirty="0" smtClean="0">
                <a:solidFill>
                  <a:srgbClr val="C00000"/>
                </a:solidFill>
                <a:sym typeface="Wingdings" pitchFamily="2" charset="2"/>
              </a:rPr>
              <a:t>关系，所以不能调换。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64704"/>
            <a:ext cx="8424935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 startAt="4"/>
            </a:pPr>
            <a:r>
              <a:rPr lang="zh-CN" altLang="en-US" sz="2800" b="1" dirty="0" smtClean="0">
                <a:solidFill>
                  <a:srgbClr val="002060"/>
                </a:solidFill>
              </a:rPr>
              <a:t>牛刀小试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zh-CN" altLang="en-US" sz="2800" b="1" dirty="0" smtClean="0">
                <a:solidFill>
                  <a:srgbClr val="002060"/>
                </a:solidFill>
              </a:rPr>
              <a:t>分析本段的论证思路：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marL="514350" indent="-514350"/>
            <a:r>
              <a:rPr lang="zh-CN" altLang="en-US" b="1" dirty="0" smtClean="0"/>
              <a:t>人生因学习而美丽。出生之时，每个人都是一张白纸，一无所有。如果不学习终</a:t>
            </a:r>
            <a:endParaRPr lang="en-US" altLang="zh-CN" b="1" dirty="0" smtClean="0"/>
          </a:p>
          <a:p>
            <a:pPr marL="514350" indent="-514350"/>
            <a:r>
              <a:rPr lang="zh-CN" altLang="en-US" b="1" dirty="0" smtClean="0"/>
              <a:t>其一生将会是“睁眼的瞎子”、</a:t>
            </a:r>
            <a:r>
              <a:rPr lang="en-US" altLang="zh-CN" b="1" dirty="0" smtClean="0">
                <a:latin typeface="宋体" pitchFamily="2" charset="-122"/>
              </a:rPr>
              <a:t> “</a:t>
            </a:r>
            <a:r>
              <a:rPr lang="zh-CN" altLang="en-US" b="1" dirty="0" smtClean="0">
                <a:latin typeface="宋体" pitchFamily="2" charset="-122"/>
              </a:rPr>
              <a:t>有舌头的哑吧”</a:t>
            </a:r>
            <a:r>
              <a:rPr lang="en-US" altLang="zh-CN" b="1" dirty="0" smtClean="0">
                <a:latin typeface="宋体" pitchFamily="2" charset="-122"/>
              </a:rPr>
              <a:t>,“</a:t>
            </a:r>
            <a:r>
              <a:rPr lang="zh-CN" altLang="en-US" b="1" dirty="0" smtClean="0">
                <a:latin typeface="宋体" pitchFamily="2" charset="-122"/>
              </a:rPr>
              <a:t>有耳朵的聋子”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与其他动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物不会有多大</a:t>
            </a:r>
            <a:r>
              <a:rPr lang="zh-CN" altLang="en-US" b="1" dirty="0" smtClean="0">
                <a:latin typeface="宋体" pitchFamily="2" charset="-122"/>
              </a:rPr>
              <a:t>区别。正是由于学习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人成了万物的“精灵”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获得了为社会作贡献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的才智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其杰出者成为时代的精华、国家的栋梁。华罗庚</a:t>
            </a:r>
            <a:r>
              <a:rPr lang="zh-CN" altLang="en-US" b="1" dirty="0" smtClean="0">
                <a:latin typeface="宋体" pitchFamily="2" charset="-122"/>
              </a:rPr>
              <a:t>、陈景润、袁隆平等许多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科学家之所以能取得杰出成就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就在</a:t>
            </a:r>
            <a:r>
              <a:rPr lang="zh-CN" altLang="en-US" b="1" dirty="0" smtClean="0">
                <a:latin typeface="宋体" pitchFamily="2" charset="-122"/>
              </a:rPr>
              <a:t>于他们终生勤奋学习和研究。成千上万原本普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通的人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之所以</a:t>
            </a:r>
            <a:r>
              <a:rPr lang="zh-CN" altLang="en-US" b="1" dirty="0" smtClean="0">
                <a:latin typeface="宋体" pitchFamily="2" charset="-122"/>
              </a:rPr>
              <a:t>能成才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有所发明‘创造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也是由于长期刻苦学习和钻研。张海迪的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人生该是不幸的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年纪轻轻就高</a:t>
            </a:r>
            <a:r>
              <a:rPr lang="zh-CN" altLang="en-US" b="1" dirty="0" smtClean="0">
                <a:latin typeface="宋体" pitchFamily="2" charset="-122"/>
              </a:rPr>
              <a:t>位截瘫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但她刻苦学习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成为著名作家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从而改变了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命运。她在谈体会时说</a:t>
            </a:r>
            <a:r>
              <a:rPr lang="en-US" altLang="zh-CN" b="1" dirty="0" smtClean="0">
                <a:latin typeface="宋体" pitchFamily="2" charset="-122"/>
              </a:rPr>
              <a:t>:“</a:t>
            </a:r>
            <a:r>
              <a:rPr lang="zh-CN" altLang="en-US" b="1" dirty="0" smtClean="0">
                <a:latin typeface="宋体" pitchFamily="2" charset="-122"/>
              </a:rPr>
              <a:t>我之</a:t>
            </a:r>
            <a:r>
              <a:rPr lang="zh-CN" altLang="en-US" b="1" dirty="0" smtClean="0">
                <a:latin typeface="宋体" pitchFamily="2" charset="-122"/>
              </a:rPr>
              <a:t>所以能有今天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都是学习的结果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都是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学习</a:t>
            </a:r>
            <a:r>
              <a:rPr lang="zh-CN" altLang="en-US" b="1" dirty="0" smtClean="0">
                <a:latin typeface="宋体" pitchFamily="2" charset="-122"/>
              </a:rPr>
              <a:t>的恩泽。”与此相反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有些人一生碌碌元为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最主要的还是本</a:t>
            </a:r>
            <a:r>
              <a:rPr lang="zh-CN" altLang="en-US" b="1" dirty="0" smtClean="0">
                <a:latin typeface="宋体" pitchFamily="2" charset="-122"/>
              </a:rPr>
              <a:t>人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没</a:t>
            </a:r>
            <a:r>
              <a:rPr lang="zh-CN" altLang="en-US" b="1" dirty="0" smtClean="0">
                <a:latin typeface="宋体" pitchFamily="2" charset="-122"/>
              </a:rPr>
              <a:t>有努力学习。至于胡长清、李具等一批贪官污吏之所以走上犯</a:t>
            </a:r>
            <a:r>
              <a:rPr lang="zh-CN" altLang="en-US" b="1" dirty="0" smtClean="0">
                <a:latin typeface="宋体" pitchFamily="2" charset="-122"/>
              </a:rPr>
              <a:t>罪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道</a:t>
            </a:r>
            <a:r>
              <a:rPr lang="zh-CN" altLang="en-US" b="1" dirty="0" smtClean="0">
                <a:latin typeface="宋体" pitchFamily="2" charset="-122"/>
              </a:rPr>
              <a:t>路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平时放松政治学习</a:t>
            </a:r>
            <a:r>
              <a:rPr lang="en-US" altLang="zh-CN" b="1" dirty="0" smtClean="0">
                <a:latin typeface="宋体" pitchFamily="2" charset="-122"/>
              </a:rPr>
              <a:t>,</a:t>
            </a:r>
            <a:r>
              <a:rPr lang="zh-CN" altLang="en-US" b="1" dirty="0" smtClean="0">
                <a:latin typeface="宋体" pitchFamily="2" charset="-122"/>
              </a:rPr>
              <a:t>放松世界观、人生观和价值</a:t>
            </a:r>
            <a:r>
              <a:rPr lang="zh-CN" altLang="en-US" b="1" dirty="0" smtClean="0">
                <a:latin typeface="宋体" pitchFamily="2" charset="-122"/>
              </a:rPr>
              <a:t>观</a:t>
            </a:r>
            <a:endParaRPr lang="en-US" altLang="zh-CN" b="1" dirty="0" smtClean="0">
              <a:latin typeface="宋体" pitchFamily="2" charset="-122"/>
            </a:endParaRPr>
          </a:p>
          <a:p>
            <a:pPr marL="514350" indent="-514350"/>
            <a:r>
              <a:rPr lang="zh-CN" altLang="en-US" b="1" dirty="0" smtClean="0">
                <a:latin typeface="宋体" pitchFamily="2" charset="-122"/>
              </a:rPr>
              <a:t>的</a:t>
            </a:r>
            <a:r>
              <a:rPr lang="zh-CN" altLang="en-US" b="1" dirty="0" smtClean="0">
                <a:latin typeface="宋体" pitchFamily="2" charset="-122"/>
              </a:rPr>
              <a:t>改造也是重要原因。</a:t>
            </a:r>
          </a:p>
          <a:p>
            <a:pPr marL="514350" indent="-514350"/>
            <a:endParaRPr lang="en-US" altLang="zh-CN" b="1" dirty="0" smtClean="0">
              <a:solidFill>
                <a:srgbClr val="002060"/>
              </a:solidFill>
              <a:latin typeface="宋体" pitchFamily="2" charset="-122"/>
            </a:endParaRPr>
          </a:p>
          <a:p>
            <a:pPr marL="514350" indent="-514350"/>
            <a:endParaRPr lang="en-US" altLang="zh-CN" sz="2400" b="1" dirty="0" smtClean="0">
              <a:latin typeface="宋体" pitchFamily="2" charset="-122"/>
            </a:endParaRPr>
          </a:p>
          <a:p>
            <a:pPr marL="514350" indent="-514350"/>
            <a:endParaRPr lang="zh-CN" altLang="en-US" sz="2400" b="1" dirty="0" smtClean="0">
              <a:solidFill>
                <a:srgbClr val="002060"/>
              </a:solidFill>
            </a:endParaRPr>
          </a:p>
          <a:p>
            <a:pPr marL="514350" indent="-514350"/>
            <a:endParaRPr lang="zh-CN" altLang="en-US" sz="24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67544" y="1196752"/>
            <a:ext cx="43132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u="none" dirty="0">
                <a:solidFill>
                  <a:schemeClr val="tx2">
                    <a:lumMod val="50000"/>
                  </a:schemeClr>
                </a:solidFill>
              </a:rPr>
              <a:t>文段的论证思路是：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251520" y="2204864"/>
            <a:ext cx="8229600" cy="190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首先提出观点：人生因学习而美丽。然后论证学习对个人成长的重要性，最后举正反两</a:t>
            </a:r>
            <a:endParaRPr lang="en-US" altLang="zh-CN" sz="3200" b="1" dirty="0" smtClean="0">
              <a:solidFill>
                <a:srgbClr val="C00000"/>
              </a:solidFill>
              <a:latin typeface="+mn-lt"/>
              <a:ea typeface="+mn-ea"/>
            </a:endParaRPr>
          </a:p>
          <a:p>
            <a:pPr lvl="0" eaLnBrk="0" hangingPunct="0">
              <a:spcBef>
                <a:spcPct val="20000"/>
              </a:spcBef>
            </a:pPr>
            <a:r>
              <a:rPr lang="zh-CN" altLang="en-US" sz="3200" b="1" dirty="0" smtClean="0">
                <a:solidFill>
                  <a:srgbClr val="C00000"/>
                </a:solidFill>
              </a:rPr>
              <a:t>个方面的例子证明。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764704"/>
            <a:ext cx="799288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文段调序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小议“慎独”</a:t>
            </a:r>
            <a:endParaRPr lang="en-US" altLang="zh-CN" b="1" dirty="0" smtClean="0">
              <a:latin typeface="宋体" pitchFamily="2" charset="-122"/>
            </a:endParaRP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①</a:t>
            </a:r>
            <a:r>
              <a:rPr lang="zh-CN" altLang="en-US" b="1" dirty="0" smtClean="0">
                <a:latin typeface="宋体" pitchFamily="2" charset="-122"/>
              </a:rPr>
              <a:t>恪守“慎独”是十分必要的。</a:t>
            </a: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② “慎独”是自我完善的必修课。早在两千多年前孔子就提出了“君子慎独”。一个人越是在无人监督的时候，越能严格要求自己，做到谨慎从事，不做违德背理之事，就越能接近自我完善的思想境界。</a:t>
            </a: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③ </a:t>
            </a:r>
            <a:r>
              <a:rPr lang="zh-CN" altLang="en-US" b="1" dirty="0" smtClean="0">
                <a:latin typeface="宋体" pitchFamily="2" charset="-122"/>
              </a:rPr>
              <a:t>“慎独”还是道德品质的“试金石”。</a:t>
            </a:r>
            <a:r>
              <a:rPr lang="en-US" altLang="zh-CN" b="1" dirty="0" smtClean="0">
                <a:latin typeface="宋体" pitchFamily="2" charset="-122"/>
              </a:rPr>
              <a:t>《</a:t>
            </a:r>
            <a:r>
              <a:rPr lang="zh-CN" altLang="en-US" b="1" dirty="0" smtClean="0">
                <a:latin typeface="宋体" pitchFamily="2" charset="-122"/>
              </a:rPr>
              <a:t>后汉书</a:t>
            </a:r>
            <a:r>
              <a:rPr lang="en-US" altLang="zh-CN" b="1" dirty="0" smtClean="0">
                <a:latin typeface="宋体" pitchFamily="2" charset="-122"/>
              </a:rPr>
              <a:t>·</a:t>
            </a:r>
            <a:r>
              <a:rPr lang="zh-CN" altLang="en-US" b="1" dirty="0" smtClean="0">
                <a:latin typeface="宋体" pitchFamily="2" charset="-122"/>
              </a:rPr>
              <a:t>杨震传</a:t>
            </a:r>
            <a:r>
              <a:rPr lang="en-US" altLang="zh-CN" b="1" dirty="0" smtClean="0">
                <a:latin typeface="宋体" pitchFamily="2" charset="-122"/>
              </a:rPr>
              <a:t>》</a:t>
            </a:r>
            <a:r>
              <a:rPr lang="zh-CN" altLang="en-US" b="1" dirty="0" smtClean="0">
                <a:latin typeface="宋体" pitchFamily="2" charset="-122"/>
              </a:rPr>
              <a:t>有一则“暮夜无知”的故事：杨震赴任东莱太守时途经昌邑，被他推荐为昌邑县令的王密夜晚泉拜见，想送他十斤黄金，杨震拒绝了。王密说：“暮夜无知</a:t>
            </a:r>
            <a:r>
              <a:rPr lang="zh-CN" altLang="en-US" b="1" dirty="0" smtClean="0">
                <a:latin typeface="宋体" pitchFamily="2" charset="-122"/>
              </a:rPr>
              <a:t>。”</a:t>
            </a:r>
            <a:endParaRPr lang="en-US" altLang="zh-CN" b="1" dirty="0" smtClean="0">
              <a:latin typeface="宋体" pitchFamily="2" charset="-122"/>
            </a:endParaRP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杨</a:t>
            </a:r>
            <a:r>
              <a:rPr lang="zh-CN" altLang="en-US" b="1" dirty="0" smtClean="0">
                <a:latin typeface="宋体" pitchFamily="2" charset="-122"/>
              </a:rPr>
              <a:t>震义正词严：“天知，神知，我知，你知，怎么说没有人知道呢</a:t>
            </a:r>
            <a:r>
              <a:rPr lang="en-US" altLang="zh-CN" b="1" dirty="0" smtClean="0">
                <a:latin typeface="宋体" pitchFamily="2" charset="-122"/>
              </a:rPr>
              <a:t>!”</a:t>
            </a: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王</a:t>
            </a:r>
            <a:r>
              <a:rPr lang="zh-CN" altLang="en-US" b="1" dirty="0" smtClean="0">
                <a:latin typeface="宋体" pitchFamily="2" charset="-122"/>
              </a:rPr>
              <a:t>密羞愧而返。同是暮夜无人时，同样面对十斤黄金，扬震、王</a:t>
            </a:r>
            <a:r>
              <a:rPr lang="zh-CN" altLang="en-US" b="1" dirty="0" smtClean="0">
                <a:latin typeface="宋体" pitchFamily="2" charset="-122"/>
              </a:rPr>
              <a:t>密</a:t>
            </a:r>
            <a:endParaRPr lang="en-US" altLang="zh-CN" b="1" dirty="0" smtClean="0">
              <a:latin typeface="宋体" pitchFamily="2" charset="-122"/>
            </a:endParaRPr>
          </a:p>
          <a:p>
            <a:pPr eaLnBrk="0" hangingPunct="0"/>
            <a:r>
              <a:rPr lang="zh-CN" altLang="en-US" b="1" dirty="0" smtClean="0">
                <a:latin typeface="宋体" pitchFamily="2" charset="-122"/>
              </a:rPr>
              <a:t>二</a:t>
            </a:r>
            <a:r>
              <a:rPr lang="zh-CN" altLang="en-US" b="1" dirty="0" smtClean="0">
                <a:latin typeface="宋体" pitchFamily="2" charset="-122"/>
              </a:rPr>
              <a:t>人的道德修养，就高下分明了</a:t>
            </a:r>
            <a:r>
              <a:rPr lang="zh-CN" altLang="en-US" b="1" dirty="0" smtClean="0">
                <a:latin typeface="宋体" pitchFamily="2" charset="-122"/>
              </a:rPr>
              <a:t>。</a:t>
            </a:r>
            <a:endParaRPr lang="en-US" altLang="zh-CN" b="1" dirty="0" smtClean="0">
              <a:latin typeface="宋体" pitchFamily="2" charset="-122"/>
            </a:endParaRPr>
          </a:p>
          <a:p>
            <a:pPr eaLnBrk="0" hangingPunct="0"/>
            <a:r>
              <a:rPr kumimoji="1" lang="en-US" altLang="zh-CN" b="1" dirty="0" smtClean="0"/>
              <a:t> ④ “</a:t>
            </a:r>
            <a:r>
              <a:rPr kumimoji="1" lang="zh-CN" altLang="en-US" b="1" dirty="0" smtClean="0"/>
              <a:t>慎独”更是社会生活的“净化器”。人一旦缺少</a:t>
            </a:r>
            <a:r>
              <a:rPr kumimoji="1" lang="zh-CN" altLang="en-US" b="1" dirty="0" smtClean="0"/>
              <a:t>了</a:t>
            </a:r>
            <a:endParaRPr kumimoji="1" lang="en-US" altLang="zh-CN" b="1" dirty="0" smtClean="0"/>
          </a:p>
          <a:p>
            <a:pPr eaLnBrk="0" hangingPunct="0"/>
            <a:r>
              <a:rPr kumimoji="1" lang="zh-CN" altLang="en-US" b="1" dirty="0" smtClean="0"/>
              <a:t>“</a:t>
            </a:r>
            <a:r>
              <a:rPr kumimoji="1" lang="zh-CN" altLang="en-US" b="1" dirty="0" smtClean="0"/>
              <a:t>慎独”精神，就会降低自己的道德水准，只顾个人</a:t>
            </a:r>
            <a:r>
              <a:rPr kumimoji="1" lang="zh-CN" altLang="en-US" b="1" dirty="0" smtClean="0"/>
              <a:t>利</a:t>
            </a:r>
            <a:endParaRPr kumimoji="1" lang="en-US" altLang="zh-CN" b="1" dirty="0" smtClean="0"/>
          </a:p>
          <a:p>
            <a:pPr eaLnBrk="0" hangingPunct="0"/>
            <a:r>
              <a:rPr kumimoji="1" lang="zh-CN" altLang="en-US" b="1" dirty="0" smtClean="0"/>
              <a:t>益</a:t>
            </a:r>
            <a:r>
              <a:rPr kumimoji="1" lang="zh-CN" altLang="en-US" b="1" dirty="0" smtClean="0"/>
              <a:t>而无视他人利益。可怕的是这种思想一旦“传染”开去</a:t>
            </a:r>
            <a:r>
              <a:rPr kumimoji="1" lang="zh-CN" altLang="en-US" b="1" dirty="0" smtClean="0"/>
              <a:t>，</a:t>
            </a:r>
            <a:endParaRPr kumimoji="1" lang="en-US" altLang="zh-CN" b="1" dirty="0" smtClean="0"/>
          </a:p>
          <a:p>
            <a:pPr eaLnBrk="0" hangingPunct="0"/>
            <a:r>
              <a:rPr kumimoji="1" lang="zh-CN" altLang="en-US" b="1" dirty="0" smtClean="0"/>
              <a:t>别</a:t>
            </a:r>
            <a:r>
              <a:rPr kumimoji="1" lang="zh-CN" altLang="en-US" b="1" dirty="0" smtClean="0"/>
              <a:t>人也会以他为“榜样”，如果人人效仿，久而久之</a:t>
            </a:r>
            <a:r>
              <a:rPr kumimoji="1" lang="zh-CN" altLang="en-US" b="1" dirty="0" smtClean="0"/>
              <a:t>，</a:t>
            </a:r>
            <a:endParaRPr kumimoji="1" lang="en-US" altLang="zh-CN" b="1" dirty="0" smtClean="0"/>
          </a:p>
          <a:p>
            <a:pPr eaLnBrk="0" hangingPunct="0"/>
            <a:r>
              <a:rPr kumimoji="1" lang="zh-CN" altLang="en-US" b="1" dirty="0" smtClean="0"/>
              <a:t>世</a:t>
            </a:r>
            <a:r>
              <a:rPr kumimoji="1" lang="zh-CN" altLang="en-US" b="1" dirty="0" smtClean="0"/>
              <a:t>风日下就成必然。</a:t>
            </a:r>
            <a:endParaRPr lang="zh-CN" altLang="en-US" b="1" dirty="0" smtClean="0">
              <a:latin typeface="宋体" pitchFamily="2" charset="-122"/>
            </a:endParaRPr>
          </a:p>
          <a:p>
            <a:pPr eaLnBrk="0" hangingPunct="0"/>
            <a:r>
              <a:rPr kumimoji="1" lang="zh-CN" altLang="en-US" sz="1600" b="1" dirty="0" smtClean="0"/>
              <a:t>        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（一）议论文文体知识归纳</a:t>
            </a:r>
            <a:endParaRPr lang="zh-CN" altLang="en-US" sz="44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1412776"/>
            <a:ext cx="8419292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1.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议论文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（概念）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：是一种以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议论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为主要表达方式，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运用逻辑思维评事论理的文章体裁。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议论文的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（分类）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：广义的议论文，一般可分为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政治论文和学术论文。通常所说的议论文，主要指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的是政治论文。从论证方式来看，议论文又分为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立论文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和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驳论文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两种。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3.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议论文的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三要素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：论点、论据、论证。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836712"/>
            <a:ext cx="82089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zh-CN" altLang="en-US" sz="2400" b="1" dirty="0" smtClean="0">
                <a:solidFill>
                  <a:srgbClr val="C00000"/>
                </a:solidFill>
              </a:rPr>
              <a:t>选文②③④ 段的顺序能否调换，说明理由</a:t>
            </a:r>
            <a:r>
              <a:rPr lang="zh-CN" altLang="en-US" sz="2400" b="1" dirty="0" smtClean="0">
                <a:solidFill>
                  <a:srgbClr val="C00000"/>
                </a:solidFill>
              </a:rPr>
              <a:t>。</a:t>
            </a:r>
            <a:endParaRPr lang="zh-CN" altLang="en-US" sz="2400" b="1" dirty="0" smtClean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340768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zh-CN" altLang="en-US" b="1" dirty="0" smtClean="0">
                <a:solidFill>
                  <a:srgbClr val="002060"/>
                </a:solidFill>
              </a:rPr>
              <a:t>此题考查论证思路。首先看这三段内容：三段的首句分别概括了三段的内容，而且句中的“</a:t>
            </a:r>
            <a:r>
              <a:rPr lang="zh-CN" altLang="en-US" b="1" dirty="0" smtClean="0">
                <a:solidFill>
                  <a:srgbClr val="C00000"/>
                </a:solidFill>
              </a:rPr>
              <a:t>是、还是、更是</a:t>
            </a:r>
            <a:r>
              <a:rPr lang="zh-CN" altLang="en-US" b="1" dirty="0" smtClean="0">
                <a:solidFill>
                  <a:srgbClr val="002060"/>
                </a:solidFill>
              </a:rPr>
              <a:t>”清晰地表明了三段的递进关系。同学们要学会抓住文段的中心句来梳理作者的行文思路，要学会抓关键词理清段与段之间的关系。这些关键词起着重要的作用。</a:t>
            </a:r>
            <a:endParaRPr lang="zh-CN" altLang="en-US" dirty="0">
              <a:solidFill>
                <a:srgbClr val="00206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2636912"/>
            <a:ext cx="653447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kumimoji="1" lang="zh-CN" altLang="en-US" sz="2800" b="1" dirty="0" smtClean="0">
                <a:solidFill>
                  <a:srgbClr val="C00000"/>
                </a:solidFill>
              </a:rPr>
              <a:t>不能调换。</a:t>
            </a:r>
            <a:r>
              <a:rPr kumimoji="1" lang="en-US" altLang="zh-CN" sz="2800" b="1" dirty="0" smtClean="0">
                <a:solidFill>
                  <a:srgbClr val="C00000"/>
                </a:solidFill>
              </a:rPr>
              <a:t>(</a:t>
            </a:r>
            <a:r>
              <a:rPr kumimoji="1" lang="zh-CN" altLang="en-US" sz="2800" b="1" dirty="0" smtClean="0">
                <a:solidFill>
                  <a:srgbClr val="C00000"/>
                </a:solidFill>
              </a:rPr>
              <a:t>第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②</a:t>
            </a:r>
            <a:r>
              <a:rPr kumimoji="1" lang="zh-CN" altLang="en-US" sz="2800" b="1" dirty="0" smtClean="0">
                <a:solidFill>
                  <a:srgbClr val="C00000"/>
                </a:solidFill>
              </a:rPr>
              <a:t>段论述“慎独”对完善自我的重要性，第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③</a:t>
            </a:r>
            <a:r>
              <a:rPr kumimoji="1" lang="zh-CN" altLang="en-US" sz="2800" b="1" dirty="0" smtClean="0">
                <a:solidFill>
                  <a:srgbClr val="C00000"/>
                </a:solidFill>
              </a:rPr>
              <a:t>段推及他人，论述“慎独”对辨别人品高下的重要性，第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④</a:t>
            </a:r>
            <a:r>
              <a:rPr kumimoji="1" lang="zh-CN" altLang="en-US" sz="2800" b="1" dirty="0" smtClean="0">
                <a:solidFill>
                  <a:srgbClr val="C00000"/>
                </a:solidFill>
              </a:rPr>
              <a:t>段上升到社会，论述“慎独”对净化社会的重要性。）这三段层层递进，步步深人地论证了“慎独”的重要意义</a:t>
            </a:r>
            <a:r>
              <a:rPr kumimoji="1" lang="zh-CN" altLang="en-US" sz="2800" b="1" dirty="0" smtClean="0">
                <a:solidFill>
                  <a:srgbClr val="C00000"/>
                </a:solidFill>
              </a:rPr>
              <a:t>。</a:t>
            </a:r>
            <a:endParaRPr kumimoji="1" lang="en-US" altLang="zh-CN" sz="2800" b="1" dirty="0" smtClean="0">
              <a:solidFill>
                <a:srgbClr val="C00000"/>
              </a:solidFill>
            </a:endParaRPr>
          </a:p>
          <a:p>
            <a:pPr eaLnBrk="0" hangingPunct="0"/>
            <a:r>
              <a:rPr kumimoji="1" lang="zh-CN" altLang="en-US" sz="2800" b="1" dirty="0" smtClean="0">
                <a:solidFill>
                  <a:srgbClr val="C00000"/>
                </a:solidFill>
              </a:rPr>
              <a:t>所</a:t>
            </a:r>
            <a:r>
              <a:rPr kumimoji="1" lang="zh-CN" altLang="en-US" sz="2800" b="1" dirty="0" smtClean="0">
                <a:solidFill>
                  <a:srgbClr val="C00000"/>
                </a:solidFill>
              </a:rPr>
              <a:t>以这三个段落不能调换。</a:t>
            </a:r>
            <a:endParaRPr lang="zh-CN" altLang="en-US" sz="28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1067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六、分析文章首段或尾段的作用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51520" y="1556792"/>
            <a:ext cx="82221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sz="2400" b="1" dirty="0" smtClean="0">
                <a:solidFill>
                  <a:srgbClr val="002060"/>
                </a:solidFill>
              </a:rPr>
              <a:t>首段（开头）的作用：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pPr marL="342900" indent="-342900"/>
            <a:r>
              <a:rPr lang="zh-CN" altLang="en-US" sz="2400" b="1" dirty="0" smtClean="0">
                <a:solidFill>
                  <a:srgbClr val="002060"/>
                </a:solidFill>
              </a:rPr>
              <a:t>答题技巧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：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(1) 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直接提出中心论点；（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2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）以某种事例或名言</a:t>
            </a:r>
            <a:endParaRPr lang="en-US" altLang="zh-CN" sz="24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pPr marL="342900" indent="-342900"/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一处中心论点；（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）引出论题；（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4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）充当论据证明了中心</a:t>
            </a:r>
            <a:endParaRPr lang="en-US" altLang="zh-CN" sz="24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pPr marL="342900" indent="-342900"/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论点（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4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）引出下文；（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5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）引起读者的阅读兴趣。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212976"/>
            <a:ext cx="60486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尾段（结尾）的作用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：</a:t>
            </a:r>
            <a:endParaRPr lang="en-US" altLang="zh-CN" sz="2400" b="1" dirty="0" smtClean="0">
              <a:solidFill>
                <a:srgbClr val="002060"/>
              </a:solidFill>
            </a:endParaRPr>
          </a:p>
          <a:p>
            <a:r>
              <a:rPr lang="zh-CN" altLang="en-US" sz="2400" b="1" dirty="0" smtClean="0">
                <a:solidFill>
                  <a:srgbClr val="002060"/>
                </a:solidFill>
              </a:rPr>
              <a:t>答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题技巧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：（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1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）深化中心论点，得出结论；</a:t>
            </a:r>
            <a:endParaRPr lang="en-US" altLang="zh-CN" sz="24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2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）发出号召或勉励人们；（</a:t>
            </a:r>
            <a:r>
              <a:rPr lang="en-US" altLang="zh-CN" sz="2400" b="1" dirty="0" smtClean="0">
                <a:solidFill>
                  <a:srgbClr val="C00000"/>
                </a:solidFill>
                <a:sym typeface="Wingdings" pitchFamily="2" charset="2"/>
              </a:rPr>
              <a:t>3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）补充论证，</a:t>
            </a:r>
            <a:endParaRPr lang="en-US" altLang="zh-CN" sz="2400" b="1" dirty="0" smtClean="0">
              <a:solidFill>
                <a:srgbClr val="C00000"/>
              </a:solidFill>
              <a:sym typeface="Wingdings" pitchFamily="2" charset="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使论</a:t>
            </a:r>
            <a:r>
              <a:rPr lang="zh-CN" altLang="en-US" sz="2400" b="1" dirty="0" smtClean="0">
                <a:solidFill>
                  <a:srgbClr val="C00000"/>
                </a:solidFill>
                <a:sym typeface="Wingdings" pitchFamily="2" charset="2"/>
              </a:rPr>
              <a:t>证严密。</a:t>
            </a:r>
            <a:endParaRPr lang="zh-CN" altLang="en-US" sz="24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6974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（二）议论文常考题型示例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412776"/>
            <a:ext cx="8058616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1.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本文的中心论点是什么？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指出该语段运用了什么论证方法？有什么作用？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3.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请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简要分析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本文（段）的论证思路。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4.X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段与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X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段的位置能否调换？为什么？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en-US" altLang="zh-CN" sz="2800" b="1" dirty="0" smtClean="0">
                <a:solidFill>
                  <a:srgbClr val="002060"/>
                </a:solidFill>
              </a:rPr>
              <a:t>5.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首段（尾段）有什么作用？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75408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 smtClean="0">
                <a:solidFill>
                  <a:srgbClr val="002060"/>
                </a:solidFill>
              </a:rPr>
              <a:t>（三）寻找（归纳）中心论点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484784"/>
            <a:ext cx="856895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>
                <a:solidFill>
                  <a:srgbClr val="002060"/>
                </a:solidFill>
              </a:rPr>
              <a:t>1.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关于论点：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）论点：是作者对所论述问题的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见解和主张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，是议论文的灵魂。只有准确地把握文章的论点，才能了解文章中提出的见解和所要解决的问题。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）议论文一般只有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一个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中心论点，有的议论文还围绕中心论点提出几个分论点。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）区别中心论点和分论点并不难。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分论点是用采补充或证明中心论点的，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只要研究这些论点的关系，就能看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出哪是主哪是从，哪是纲哪是目。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412776"/>
            <a:ext cx="8319906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2.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寻找论点的方法：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）从位置上找：如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标题、开篇、中间、结尾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）通过分析文章的论据来检验是否是中心论点。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（可用于检验预想的论点是否恰当）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）通过摘录法总结。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（只有分论点，而无中心论点）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196752"/>
            <a:ext cx="8352927" cy="54353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3.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答题技巧：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1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）分清所议论的问题及针对这个问题作者所持的看法（即分清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论题和论点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2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）注意论点在文中的位置：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 smtClean="0">
                <a:solidFill>
                  <a:srgbClr val="002060"/>
                </a:solidFill>
              </a:rPr>
              <a:t>a.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在文章的开头，这就是所谓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开宗明义、开门见山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的写法。 </a:t>
            </a:r>
            <a:br>
              <a:rPr lang="zh-CN" altLang="en-US" sz="2800" b="1" dirty="0" smtClean="0">
                <a:solidFill>
                  <a:srgbClr val="002060"/>
                </a:solidFill>
              </a:rPr>
            </a:br>
            <a:r>
              <a:rPr lang="en-US" altLang="zh-CN" sz="2800" b="1" dirty="0" smtClean="0">
                <a:solidFill>
                  <a:srgbClr val="002060"/>
                </a:solidFill>
              </a:rPr>
              <a:t>b.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在文章结尾，就是所谓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归纳全文，篇末点题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，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揭示中心的写法。这种写法在明确表达论点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时大多有：“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所以、总之、因此、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总而言之、归根结底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”等总结性的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词语。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（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3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）分清中心论点和分论点： 分论点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</a:rPr>
              <a:t>一般位于段首或有标志性词语“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首先、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</a:rPr>
              <a:t>其次、第三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”等。</a:t>
            </a:r>
          </a:p>
          <a:p>
            <a:endParaRPr lang="zh-CN" altLang="en-US" sz="2800" b="1" dirty="0" smtClean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5" y="908720"/>
            <a:ext cx="784887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4.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牛刀小试：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辨别下列标题，看哪些能作为中心论点，哪些不能，并说明理由。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2060"/>
                </a:solidFill>
              </a:rPr>
              <a:t>论读书</a:t>
            </a: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2060"/>
                </a:solidFill>
              </a:rPr>
              <a:t>幸福究竟是什么</a:t>
            </a: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2060"/>
                </a:solidFill>
              </a:rPr>
              <a:t>我们不能再这样下去了</a:t>
            </a: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2060"/>
                </a:solidFill>
              </a:rPr>
              <a:t>独立与合作</a:t>
            </a:r>
          </a:p>
          <a:p>
            <a:pPr>
              <a:buFontTx/>
              <a:buNone/>
            </a:pPr>
            <a:r>
              <a:rPr lang="zh-CN" altLang="en-US" sz="2800" b="1" dirty="0" smtClean="0">
                <a:solidFill>
                  <a:srgbClr val="002060"/>
                </a:solidFill>
              </a:rPr>
              <a:t>学会谅解</a:t>
            </a:r>
          </a:p>
          <a:p>
            <a:endParaRPr lang="zh-CN" alt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53012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067944" y="2204864"/>
            <a:ext cx="335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solidFill>
                  <a:srgbClr val="C00000"/>
                </a:solidFill>
                <a:latin typeface="Times New Roman" pitchFamily="18" charset="0"/>
              </a:rPr>
              <a:t>否。论题不是论点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139952" y="2708920"/>
            <a:ext cx="4752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u="none" dirty="0">
                <a:solidFill>
                  <a:srgbClr val="C00000"/>
                </a:solidFill>
                <a:latin typeface="Times New Roman" pitchFamily="18" charset="0"/>
              </a:rPr>
              <a:t>否。论点不能用疑问句表示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211960" y="3140968"/>
            <a:ext cx="5080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solidFill>
                  <a:srgbClr val="C00000"/>
                </a:solidFill>
                <a:latin typeface="Times New Roman" pitchFamily="18" charset="0"/>
              </a:rPr>
              <a:t>否。论点不能只用否定句表示</a:t>
            </a: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771800" y="3501008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u="none" dirty="0">
                <a:solidFill>
                  <a:srgbClr val="C00000"/>
                </a:solidFill>
                <a:latin typeface="Times New Roman" pitchFamily="18" charset="0"/>
              </a:rPr>
              <a:t>否。只交代论题</a:t>
            </a: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123728" y="3933056"/>
            <a:ext cx="64944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u="none" dirty="0">
                <a:solidFill>
                  <a:srgbClr val="C00000"/>
                </a:solidFill>
                <a:latin typeface="Times New Roman" pitchFamily="18" charset="0"/>
              </a:rPr>
              <a:t>是。虽是短语，但能揭</a:t>
            </a:r>
            <a:r>
              <a:rPr kumimoji="1" lang="zh-CN" altLang="en-US" sz="2800" b="1" u="none" dirty="0" smtClean="0">
                <a:solidFill>
                  <a:srgbClr val="C00000"/>
                </a:solidFill>
                <a:latin typeface="Times New Roman" pitchFamily="18" charset="0"/>
              </a:rPr>
              <a:t>示一</a:t>
            </a:r>
            <a:r>
              <a:rPr kumimoji="1" lang="zh-CN" altLang="en-US" sz="2800" b="1" u="none" dirty="0">
                <a:solidFill>
                  <a:srgbClr val="C00000"/>
                </a:solidFill>
                <a:latin typeface="Times New Roman" pitchFamily="18" charset="0"/>
              </a:rPr>
              <a:t>定的道理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5" y="980728"/>
            <a:ext cx="784887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002060"/>
                </a:solidFill>
              </a:rPr>
              <a:t>5.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决战中考：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实例一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/>
              <a:t>   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我们每读一本书，每见一件事，都应该多动脑筋、多思考。这样才能在人们司空见惯的现象上发现新的东西，由此锻炼出我们敏锐而正确的观察判断能力；这样才能在知识的学习上由浅入深，循序渐进，由此丰富我们的头脑。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51520" y="4437112"/>
            <a:ext cx="76327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 u="none" dirty="0">
                <a:solidFill>
                  <a:srgbClr val="C00000"/>
                </a:solidFill>
              </a:rPr>
              <a:t>论点：我们每读一本书，每见</a:t>
            </a:r>
            <a:r>
              <a:rPr lang="zh-CN" altLang="en-US" sz="3200" b="1" u="none" dirty="0" smtClean="0">
                <a:solidFill>
                  <a:srgbClr val="C00000"/>
                </a:solidFill>
              </a:rPr>
              <a:t>一</a:t>
            </a:r>
            <a:endParaRPr lang="en-US" altLang="zh-CN" sz="3200" b="1" u="none" dirty="0" smtClean="0">
              <a:solidFill>
                <a:srgbClr val="C00000"/>
              </a:solidFill>
            </a:endParaRPr>
          </a:p>
          <a:p>
            <a:r>
              <a:rPr lang="zh-CN" altLang="en-US" sz="3200" b="1" u="none" dirty="0" smtClean="0">
                <a:solidFill>
                  <a:srgbClr val="C00000"/>
                </a:solidFill>
              </a:rPr>
              <a:t>件</a:t>
            </a:r>
            <a:r>
              <a:rPr lang="zh-CN" altLang="en-US" sz="3200" b="1" u="none" dirty="0">
                <a:solidFill>
                  <a:srgbClr val="C00000"/>
                </a:solidFill>
              </a:rPr>
              <a:t>事</a:t>
            </a:r>
            <a:r>
              <a:rPr lang="zh-CN" altLang="en-US" sz="3200" b="1" u="none" dirty="0" smtClean="0">
                <a:solidFill>
                  <a:srgbClr val="C00000"/>
                </a:solidFill>
              </a:rPr>
              <a:t>，都</a:t>
            </a:r>
            <a:r>
              <a:rPr lang="zh-CN" altLang="en-US" sz="3200" b="1" u="none" dirty="0">
                <a:solidFill>
                  <a:srgbClr val="C00000"/>
                </a:solidFill>
              </a:rPr>
              <a:t>应该多动脑筋、多思考。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692696"/>
            <a:ext cx="81369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实例二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       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不可放弃的努力（蒋光宇）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2060"/>
                </a:solidFill>
              </a:rPr>
              <a:t>       有所不为，才能有所为。人生有很多东西是可以放弃的，但万万不可轻言放弃的是：努力。</a:t>
            </a:r>
          </a:p>
          <a:p>
            <a:pPr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2060"/>
                </a:solidFill>
              </a:rPr>
              <a:t>       你是否知道鲮鱼和鲦鱼的习性？鲮鱼喜欢吃鲦鱼，鲦鱼总是躲避鲮鱼。有人曾经用这两种鱼做了一个实验。把一条鲮鱼和一条鲦鱼分别放在玻璃板的两侧。开始时，鲮鱼要吃鲦鱼，飞快地向鲦鱼游去，可一次次都撞在玻璃板上，鲮鱼放弃了努力。当实验者将玻璃抽出来之后，鲮鱼也不再尝试去吃鲦鱼！放弃了努力。</a:t>
            </a:r>
          </a:p>
          <a:p>
            <a:endParaRPr lang="zh-CN" altLang="en-US" sz="2800" b="1" dirty="0" smtClean="0">
              <a:solidFill>
                <a:srgbClr val="002060"/>
              </a:solidFill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5292080" y="1772816"/>
            <a:ext cx="3097213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539552" y="2204864"/>
            <a:ext cx="6984776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691680" y="2420888"/>
            <a:ext cx="287338" cy="2945461"/>
          </a:xfrm>
          <a:prstGeom prst="downArrow">
            <a:avLst>
              <a:gd name="adj1" fmla="val 50000"/>
              <a:gd name="adj2" fmla="val 20676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15616" y="5589240"/>
            <a:ext cx="20161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solidFill>
                  <a:srgbClr val="FF0000"/>
                </a:solidFill>
              </a:rPr>
              <a:t>中心论点</a:t>
            </a:r>
            <a:endParaRPr lang="zh-CN" altLang="en-US" sz="2800" u="none" dirty="0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771800" y="5445224"/>
            <a:ext cx="4608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none" dirty="0">
                <a:solidFill>
                  <a:srgbClr val="C00000"/>
                </a:solidFill>
              </a:rPr>
              <a:t>（人生不可放弃努力）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448</TotalTime>
  <Words>3348</Words>
  <Application>Microsoft Office PowerPoint</Application>
  <PresentationFormat>全屏显示(4:3)</PresentationFormat>
  <Paragraphs>150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议论文专项复习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Administrator</cp:lastModifiedBy>
  <cp:revision>www.ywzx8.com</cp:revision>
  <dcterms:created xsi:type="dcterms:W3CDTF">2013-10-30T09:04:50Z</dcterms:created>
  <dcterms:modified xsi:type="dcterms:W3CDTF">2015-01-31T09:58:08Z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