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1" r:id="rId1"/>
  </p:sldMasterIdLst>
  <p:notesMasterIdLst>
    <p:notesMasterId r:id="rId81"/>
  </p:notesMasterIdLst>
  <p:handoutMasterIdLst>
    <p:handoutMasterId r:id="rId82"/>
  </p:handoutMasterIdLst>
  <p:sldIdLst>
    <p:sldId id="263" r:id="rId2"/>
    <p:sldId id="256" r:id="rId3"/>
    <p:sldId id="384" r:id="rId4"/>
    <p:sldId id="290" r:id="rId5"/>
    <p:sldId id="291" r:id="rId6"/>
    <p:sldId id="292" r:id="rId7"/>
    <p:sldId id="336" r:id="rId8"/>
    <p:sldId id="317" r:id="rId9"/>
    <p:sldId id="337" r:id="rId10"/>
    <p:sldId id="385" r:id="rId11"/>
    <p:sldId id="318" r:id="rId12"/>
    <p:sldId id="319" r:id="rId13"/>
    <p:sldId id="340" r:id="rId14"/>
    <p:sldId id="294" r:id="rId15"/>
    <p:sldId id="400" r:id="rId16"/>
    <p:sldId id="387" r:id="rId17"/>
    <p:sldId id="391" r:id="rId18"/>
    <p:sldId id="343" r:id="rId19"/>
    <p:sldId id="344" r:id="rId20"/>
    <p:sldId id="345" r:id="rId21"/>
    <p:sldId id="346" r:id="rId22"/>
    <p:sldId id="299" r:id="rId23"/>
    <p:sldId id="300" r:id="rId24"/>
    <p:sldId id="349" r:id="rId25"/>
    <p:sldId id="392" r:id="rId26"/>
    <p:sldId id="351" r:id="rId27"/>
    <p:sldId id="352" r:id="rId28"/>
    <p:sldId id="353" r:id="rId29"/>
    <p:sldId id="354" r:id="rId30"/>
    <p:sldId id="355" r:id="rId31"/>
    <p:sldId id="356" r:id="rId32"/>
    <p:sldId id="393" r:id="rId33"/>
    <p:sldId id="357" r:id="rId34"/>
    <p:sldId id="362" r:id="rId35"/>
    <p:sldId id="364" r:id="rId36"/>
    <p:sldId id="366" r:id="rId37"/>
    <p:sldId id="323" r:id="rId38"/>
    <p:sldId id="308" r:id="rId39"/>
    <p:sldId id="309" r:id="rId40"/>
    <p:sldId id="324" r:id="rId41"/>
    <p:sldId id="307" r:id="rId42"/>
    <p:sldId id="325" r:id="rId43"/>
    <p:sldId id="326" r:id="rId44"/>
    <p:sldId id="327" r:id="rId45"/>
    <p:sldId id="348" r:id="rId46"/>
    <p:sldId id="311" r:id="rId47"/>
    <p:sldId id="312" r:id="rId48"/>
    <p:sldId id="394" r:id="rId49"/>
    <p:sldId id="328" r:id="rId50"/>
    <p:sldId id="268" r:id="rId51"/>
    <p:sldId id="269" r:id="rId52"/>
    <p:sldId id="270" r:id="rId53"/>
    <p:sldId id="333" r:id="rId54"/>
    <p:sldId id="334" r:id="rId55"/>
    <p:sldId id="271" r:id="rId56"/>
    <p:sldId id="402" r:id="rId57"/>
    <p:sldId id="368" r:id="rId58"/>
    <p:sldId id="369" r:id="rId59"/>
    <p:sldId id="335" r:id="rId60"/>
    <p:sldId id="275" r:id="rId61"/>
    <p:sldId id="276" r:id="rId62"/>
    <p:sldId id="278" r:id="rId63"/>
    <p:sldId id="375" r:id="rId64"/>
    <p:sldId id="277" r:id="rId65"/>
    <p:sldId id="279" r:id="rId66"/>
    <p:sldId id="376" r:id="rId67"/>
    <p:sldId id="377" r:id="rId68"/>
    <p:sldId id="329" r:id="rId69"/>
    <p:sldId id="378" r:id="rId70"/>
    <p:sldId id="379" r:id="rId71"/>
    <p:sldId id="330" r:id="rId72"/>
    <p:sldId id="380" r:id="rId73"/>
    <p:sldId id="381" r:id="rId74"/>
    <p:sldId id="382" r:id="rId75"/>
    <p:sldId id="398" r:id="rId76"/>
    <p:sldId id="280" r:id="rId77"/>
    <p:sldId id="331" r:id="rId78"/>
    <p:sldId id="399" r:id="rId79"/>
    <p:sldId id="388" r:id="rId8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微软用户" initials="微软用户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99"/>
    <a:srgbClr val="7500EA"/>
    <a:srgbClr val="6600FF"/>
    <a:srgbClr val="00040C"/>
    <a:srgbClr val="0000FF"/>
    <a:srgbClr val="33CC33"/>
    <a:srgbClr val="FF0000"/>
    <a:srgbClr val="0000CC"/>
    <a:srgbClr val="99FFCC"/>
    <a:srgbClr val="99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8" autoAdjust="0"/>
    <p:restoredTop sz="94634" autoAdjust="0"/>
  </p:normalViewPr>
  <p:slideViewPr>
    <p:cSldViewPr>
      <p:cViewPr varScale="1">
        <p:scale>
          <a:sx n="67" d="100"/>
          <a:sy n="67" d="100"/>
        </p:scale>
        <p:origin x="-60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0" d="100"/>
          <a:sy n="60" d="100"/>
        </p:scale>
        <p:origin x="-2484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handoutMaster" Target="handoutMasters/handoutMaster1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notesMaster" Target="notesMasters/notesMaster1.xml"/><Relationship Id="rId86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5053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89D974BB-B216-48C8-A73D-F003D6C19110}" type="datetime1">
              <a:rPr lang="zh-CN" altLang="en-US"/>
              <a:pPr/>
              <a:t>2014/1/26</a:t>
            </a:fld>
            <a:endParaRPr lang="en-US" altLang="zh-CN"/>
          </a:p>
        </p:txBody>
      </p:sp>
      <p:sp>
        <p:nvSpPr>
          <p:cNvPr id="15053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r>
              <a:rPr lang="en-US" altLang="zh-CN"/>
              <a:t>蒸阳语文</a:t>
            </a:r>
          </a:p>
        </p:txBody>
      </p:sp>
      <p:sp>
        <p:nvSpPr>
          <p:cNvPr id="15053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51D72FF-F2A8-4274-B605-DFEC14F6458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75040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024" units="cm"/>
          <inkml:channel name="Y" type="integer" max="768" units="cm"/>
        </inkml:traceFormat>
        <inkml:channelProperties>
          <inkml:channelProperty channel="X" name="resolution" value="28.36565" units="1/cm"/>
          <inkml:channelProperty channel="Y" name="resolution" value="28.33948" units="1/cm"/>
        </inkml:channelProperties>
      </inkml:inkSource>
      <inkml:timestamp xml:id="ts0" timeString="2014-01-26T12:48:26.03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4514 15751,'0'0,"0"0,25 0,25 0,-1 0,1 25,0-25,49 25,-49-25,49 0,-50 0,26 0,-26 0,1 0,-25 0,-25 0,25 0,-1 0,-24 0,25 0,25 0,-1 0,26 0,-26 0,26 0,-1 0,1 24,-1-24,-24 0,-25 0,-1 0,26 0,0 0,-26 0,1 0,-25 0,50 0,-25 0,-1 0,26 0,-25 0,24 0,-24 0,0 0,-25 0,50 0,-50 0,24 0,1 0,0 0,25 0,-1 25,1-25,-1 25,-24-25,50 0,-1 0,-24 0,-1 0,1 0,24 0,26 0,-26 0,-24 0,-26 0,26 0,0 0,-1 0,1 0,-1 0,1 0,0 0,24 0,-49 0,49 0,-24 0,-25 0,24 0,1 0,24 0,-24 0,74 0,-25 0,50 0,-50 0,0 0,1 0,48 0,-48 0,-26 0,1 0,-1 25,-24-25,-1 0,1 0,-25 0,49 0,-24 0,24 0,0 0,-24 0,24 0,1 0,-1 25,1-25,-26 0,1 24,24-24,-49 0,25 0,-1 0,1 0,-25 0,24 0,1 0,-50 0,50 0,24 0,25 25,-24-25,-26 0,1 0,-1 0,1 0,0 0,-26 0,26 0,25 0,-1 0,25 0,-24 0,-26 0,-24 0,25 0,-50 0,24 0,26 0,-50 0,25 0,24 0,1 0,0 0,-1 0,-49 0,25 0,25 0,-26 0,1 0,50 0,-51 0,1 0,25 0,0 0,-26 0,1 0,0 0,0 0,0 0,24 0,-24 0,0 0,0 0,-25 0,49 0,-49 0,25 0,0 0,0 0,-1 0,1 0,25 0,-50 0,25 0,-1 0,1 0,0 0,0 0,0 0,24 0,1 0,-1 0,1 0,0 0,-1 0,1 25,-25-25,24 0,-49 0,25 0,-25 0,25 0,0 0,0 0,-25 0,24 0,1 0,0 0,-25 0,25 0,0 0,-1 0,-24 0,50 0,-25 0,-25 0,49 25,26-25,-26 0,-24 0,25 0,24 0,1 0,-1 0,-49 0,24 0,-24 0,25 0,-50 0,25 0,-1 0,1 0,-25 0,25 0,0 0,-25 0,25 0,0 0,-1 0,-24 0,25 0,0 0,25 0,24 25,25-25,50 24,-50-24,25 0,0 0,-49 0,-1 0,1 0,24 0,-50 0,1 0,-25 25,0-25,-25 0,24 0,1 0,-25 0,25 0,0 0,0 0,24 0,-49 0,25 0,25 0,-50 0,49 0,26 0,-1 0,-24 0,-1 0,1 0,-1 0,26 0,-25 25,24-25,-49 0,49 0,-24 0,-50 0,25 0,-25 0,24 0,-24 0,25 0,0 0,25 0,-26 0,1 0,25 0,24 0,-24 0,-1 0,1 0,0 0,24 0,-24 0,-1 0,26 0,-26 0,1 0,0 0,-1 0,-49 25,25-25,0 0,-25 0,25 0,-25 0,49 0,26 0,-26 0,26 0,-26 0,1 0,-1 25,26-25,-1 0,-49 0,0 0,24 0,-24 0,0 0,0 0,0-25,-1 25,1 0,0 0,25 0,24 0,1 0,-26-25,26 25,-1 0,0 0,-24 0,24 0,-74 0,75 0,-50 0,-1 0,26 0,-50 0,50-25,-26 25,1 0,25 0,-25 0,-25 0,49 0,51-25,-51 25,1 0,24 0,-49-24,25-1,-26 25,1 0,25 0,-1 0,-24-25,25 25,-25-25,49 0,-24 25,-1 0,1 0,-1 0,-24 0,25 0,-25 0,24-24,1 24,24 0,1 0,-1-25,-24 25,-1 0,1 0,-50 0,25 0,0 0,-1 0,1 0,-25 0,25 0,0 0,-25 0,25 0,-25 0,49 0,1 0,-1 0,26 0,-50 0,49 0,25 0,-74 25,0-25,24 0,26 0,-1 0,1 0,-26 24,26-24,-26 25,26-25,-50 0,-1 0,26 0,-50 0,25 0,49 0,1 0,-51 0,26 25,-25-25,24 0,-24 0,0 0,0 0,-25 0,25 0,-1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484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7426CD9-229C-44F3-BE8E-A83E676CF096}" type="datetime1">
              <a:rPr lang="zh-CN" altLang="en-US"/>
              <a:pPr/>
              <a:t>2014/1/26</a:t>
            </a:fld>
            <a:endParaRPr lang="en-US" altLang="zh-CN"/>
          </a:p>
        </p:txBody>
      </p:sp>
      <p:sp>
        <p:nvSpPr>
          <p:cNvPr id="1484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484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484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r>
              <a:rPr lang="en-US" altLang="zh-CN"/>
              <a:t>蒸阳语文</a:t>
            </a:r>
          </a:p>
        </p:txBody>
      </p:sp>
      <p:sp>
        <p:nvSpPr>
          <p:cNvPr id="1484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DA9DCAD-F773-40E7-9810-8D971FBD9B5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37321669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968A0A15-DE8F-49B4-8E77-80EC0D74AC58}" type="datetime1">
              <a:rPr lang="zh-CN" altLang="en-US"/>
              <a:pPr/>
              <a:t>2014/1/26</a:t>
            </a:fld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 altLang="zh-CN"/>
              <a:t>蒸阳语文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13E162D-6FC0-404F-9A80-295815EE6F66}" type="slidenum">
              <a:rPr lang="en-US" altLang="zh-CN"/>
              <a:pPr/>
              <a:t>1</a:t>
            </a:fld>
            <a:endParaRPr lang="en-US" altLang="zh-CN"/>
          </a:p>
        </p:txBody>
      </p:sp>
      <p:sp>
        <p:nvSpPr>
          <p:cNvPr id="149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标题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82BDDA7C-639D-4A04-A040-BA0B1DD47225}" type="slidenum">
              <a:rPr lang="en-US" altLang="zh-CN" smtClean="0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C68BC-006A-4534-B258-E5EDFBA8A98E}" type="slidenum">
              <a:rPr lang="en-US" altLang="zh-CN" smtClean="0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B5902-F33E-43ED-9374-910F4D3A81AB}" type="slidenum">
              <a:rPr lang="en-US" altLang="zh-CN" smtClean="0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7" name="内容占位符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21245A1-B71F-4C42-94AA-651CA262C82E}" type="slidenum">
              <a:rPr lang="en-US" altLang="zh-CN" smtClean="0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9" name="日期占位符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DC8D8-ACE7-42A7-B833-8886AAFEA00F}" type="slidenum">
              <a:rPr lang="en-US" altLang="zh-CN" smtClean="0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5E6F3-9C76-4494-8913-8B43F7DFD07E}" type="slidenum">
              <a:rPr lang="en-US" altLang="zh-CN" smtClean="0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标题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8" name="内容占位符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150E0CA7-7CD5-47FD-BD58-8228E9F7A321}" type="slidenum">
              <a:rPr lang="en-US" altLang="zh-CN" smtClean="0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B3D04-74B7-42E3-91C1-46E1A9BFF3AA}" type="slidenum">
              <a:rPr lang="en-US" altLang="zh-CN" smtClean="0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24" name="页脚占位符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624F4-B0A5-4C1B-B364-4B45C6A399EB}" type="slidenum">
              <a:rPr lang="en-US" altLang="zh-CN" smtClean="0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29" name="页脚占位符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99C08-0DA2-4127-B6A5-F4A332EF761B}" type="slidenum">
              <a:rPr lang="en-US" altLang="zh-CN" smtClean="0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DC6B1-B44C-4D87-8159-815F8285B6CC}" type="slidenum">
              <a:rPr lang="en-US" altLang="zh-CN" smtClean="0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 altLang="zh-CN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28" name="页脚占位符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 altLang="zh-CN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4F3C8F3-A948-42F4-98BE-8BC5B18E6AFE}" type="slidenum">
              <a:rPr lang="en-US" altLang="zh-CN" smtClean="0">
                <a:solidFill>
                  <a:srgbClr val="000000"/>
                </a:solidFill>
                <a:latin typeface="Arial" pitchFamily="34" charset="0"/>
              </a:rPr>
              <a:pPr/>
              <a:t>‹#›</a:t>
            </a:fld>
            <a:endParaRPr lang="en-US" altLang="zh-CN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0" name="标题占位符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13" Type="http://schemas.openxmlformats.org/officeDocument/2006/relationships/image" Target="../media/image7.png"/><Relationship Id="rId3" Type="http://schemas.openxmlformats.org/officeDocument/2006/relationships/image" Target="../media/image16.jpeg"/><Relationship Id="rId7" Type="http://schemas.openxmlformats.org/officeDocument/2006/relationships/image" Target="../media/image12.jpeg"/><Relationship Id="rId12" Type="http://schemas.openxmlformats.org/officeDocument/2006/relationships/image" Target="../media/image25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age.baidu.com/i?ct=503316480&amp;z=242315051&amp;tn=baiduimagedetail&amp;word=&#28165;&#37202;&amp;in=21" TargetMode="External"/><Relationship Id="rId11" Type="http://schemas.openxmlformats.org/officeDocument/2006/relationships/image" Target="../media/image19.jpeg"/><Relationship Id="rId5" Type="http://schemas.openxmlformats.org/officeDocument/2006/relationships/image" Target="../media/image13.jpeg"/><Relationship Id="rId10" Type="http://schemas.openxmlformats.org/officeDocument/2006/relationships/image" Target="../media/image24.jpeg"/><Relationship Id="rId4" Type="http://schemas.openxmlformats.org/officeDocument/2006/relationships/hyperlink" Target="http://image.baidu.com/i?ct=503316480&amp;z=146590352&amp;tn=baiduimagedetail&amp;word=&#28165;&#37202;&amp;in=134" TargetMode="External"/><Relationship Id="rId9" Type="http://schemas.openxmlformats.org/officeDocument/2006/relationships/image" Target="../media/image2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6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slide" Target="slide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gi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emf"/><Relationship Id="rId4" Type="http://schemas.openxmlformats.org/officeDocument/2006/relationships/customXml" Target="../ink/ink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.baidu.com/i?ct=503316480&amp;z=242315051&amp;tn=baiduimagedetail&amp;word=&#28165;&#37202;&amp;in=21" TargetMode="Externa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hyperlink" Target="http://image.baidu.com/i?ct=503316480&amp;z=146590352&amp;tn=baiduimagedetail&amp;word=&#28165;&#37202;&amp;in=134" TargetMode="External"/><Relationship Id="rId4" Type="http://schemas.openxmlformats.org/officeDocument/2006/relationships/image" Target="../media/image12.jpe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3" name="Picture 7" descr="12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90" b="16258"/>
          <a:stretch>
            <a:fillRect/>
          </a:stretch>
        </p:blipFill>
        <p:spPr bwMode="auto">
          <a:xfrm>
            <a:off x="539552" y="1269229"/>
            <a:ext cx="8496300" cy="5040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18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2087364" y="2744787"/>
            <a:ext cx="5400675" cy="1368425"/>
          </a:xfrm>
        </p:spPr>
        <p:txBody>
          <a:bodyPr/>
          <a:lstStyle/>
          <a:p>
            <a:pPr algn="l"/>
            <a:r>
              <a:rPr lang="zh-CN" altLang="en-US" sz="8000" b="1" dirty="0">
                <a:solidFill>
                  <a:srgbClr val="996600"/>
                </a:solidFill>
                <a:ea typeface="隶书" pitchFamily="49" charset="-122"/>
              </a:rPr>
              <a:t>诗词五首</a:t>
            </a:r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/>
          <a:p>
            <a:fld id="{3ACB73B9-B504-431F-8676-41A28234ABBB}" type="datetime1">
              <a:rPr lang="zh-CN" altLang="en-US"/>
              <a:pPr/>
              <a:t>2014/1/26</a:t>
            </a:fld>
            <a:endParaRPr lang="en-US" altLang="zh-CN" dirty="0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fld id="{1C196174-9588-4183-A65F-C213D69B741D}" type="slidenum">
              <a:rPr lang="en-US" altLang="zh-CN"/>
              <a:pPr/>
              <a:t>1</a:t>
            </a:fld>
            <a:endParaRPr lang="en-US" altLang="zh-CN"/>
          </a:p>
        </p:txBody>
      </p:sp>
      <p:sp>
        <p:nvSpPr>
          <p:cNvPr id="9232" name="Text Box 16"/>
          <p:cNvSpPr txBox="1">
            <a:spLocks noChangeArrowheads="1"/>
          </p:cNvSpPr>
          <p:nvPr/>
        </p:nvSpPr>
        <p:spPr bwMode="auto">
          <a:xfrm>
            <a:off x="2969419" y="1269229"/>
            <a:ext cx="334803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b="1" dirty="0">
                <a:solidFill>
                  <a:schemeClr val="hlink"/>
                </a:solidFill>
              </a:rPr>
              <a:t>九年级下册第</a:t>
            </a:r>
            <a:r>
              <a:rPr lang="en-US" altLang="zh-CN" b="1" dirty="0">
                <a:solidFill>
                  <a:schemeClr val="hlink"/>
                </a:solidFill>
              </a:rPr>
              <a:t>30</a:t>
            </a:r>
            <a:r>
              <a:rPr lang="zh-CN" altLang="en-US" b="1" dirty="0">
                <a:solidFill>
                  <a:schemeClr val="hlink"/>
                </a:solidFill>
              </a:rPr>
              <a:t>课</a:t>
            </a:r>
            <a:endParaRPr lang="zh-CN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79512" y="1196752"/>
            <a:ext cx="8756774" cy="1902296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CN" sz="3600" dirty="0">
                <a:solidFill>
                  <a:srgbClr val="0000CC"/>
                </a:solidFill>
                <a:latin typeface="黑体" pitchFamily="2" charset="-122"/>
                <a:ea typeface="黑体" pitchFamily="2" charset="-122"/>
              </a:rPr>
              <a:t/>
            </a:r>
            <a:br>
              <a:rPr lang="en-US" altLang="zh-CN" sz="3600" dirty="0">
                <a:solidFill>
                  <a:srgbClr val="0000CC"/>
                </a:solidFill>
                <a:latin typeface="黑体" pitchFamily="2" charset="-122"/>
                <a:ea typeface="黑体" pitchFamily="2" charset="-122"/>
              </a:rPr>
            </a:br>
            <a:r>
              <a:rPr lang="en-US" altLang="zh-CN" sz="3600" dirty="0">
                <a:solidFill>
                  <a:srgbClr val="0000CC"/>
                </a:solidFill>
                <a:latin typeface="黑体" pitchFamily="2" charset="-122"/>
                <a:ea typeface="黑体" pitchFamily="2" charset="-122"/>
              </a:rPr>
              <a:t>    </a:t>
            </a:r>
            <a:r>
              <a:rPr lang="zh-CN" altLang="en-US" sz="3600" dirty="0" smtClean="0">
                <a:solidFill>
                  <a:srgbClr val="0000CC"/>
                </a:solidFill>
                <a:latin typeface="黑体" pitchFamily="2" charset="-122"/>
                <a:ea typeface="黑体" pitchFamily="2" charset="-122"/>
              </a:rPr>
              <a:t>前</a:t>
            </a:r>
            <a:r>
              <a:rPr lang="zh-CN" altLang="en-US" sz="3600" dirty="0">
                <a:solidFill>
                  <a:srgbClr val="0000CC"/>
                </a:solidFill>
                <a:latin typeface="黑体" pitchFamily="2" charset="-122"/>
                <a:ea typeface="黑体" pitchFamily="2" charset="-122"/>
              </a:rPr>
              <a:t>四句运用了什么描写方法，说明其对表达诗人的内心情感有何作用。</a:t>
            </a:r>
            <a:br>
              <a:rPr lang="zh-CN" altLang="en-US" sz="3600" dirty="0">
                <a:solidFill>
                  <a:srgbClr val="0000CC"/>
                </a:solidFill>
                <a:latin typeface="黑体" pitchFamily="2" charset="-122"/>
                <a:ea typeface="黑体" pitchFamily="2" charset="-122"/>
              </a:rPr>
            </a:br>
            <a:endParaRPr lang="zh-CN" altLang="en-US" sz="3600" dirty="0">
              <a:solidFill>
                <a:srgbClr val="0000CC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51203" name="Rectangle 3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endParaRPr lang="en-US" altLang="zh-CN" dirty="0"/>
          </a:p>
          <a:p>
            <a:endParaRPr lang="en-US" altLang="zh-CN" dirty="0"/>
          </a:p>
        </p:txBody>
      </p:sp>
      <p:sp>
        <p:nvSpPr>
          <p:cNvPr id="51206" name="Text Box 6"/>
          <p:cNvSpPr txBox="1">
            <a:spLocks noChangeArrowheads="1"/>
          </p:cNvSpPr>
          <p:nvPr/>
        </p:nvSpPr>
        <p:spPr bwMode="auto">
          <a:xfrm>
            <a:off x="4427984" y="3305890"/>
            <a:ext cx="4320480" cy="2554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40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    运用</a:t>
            </a:r>
            <a:r>
              <a:rPr lang="zh-CN" altLang="en-US" sz="4000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了细节描写</a:t>
            </a:r>
            <a:r>
              <a:rPr lang="zh-CN" altLang="en-US" sz="40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，写出</a:t>
            </a:r>
            <a:r>
              <a:rPr lang="zh-CN" altLang="en-US" sz="4000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诗人内心的苦闷、抑郁、悲愤难奈之情</a:t>
            </a:r>
            <a:r>
              <a:rPr lang="zh-CN" altLang="en-US" sz="40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。</a:t>
            </a:r>
            <a:endParaRPr lang="zh-CN" altLang="en-US" sz="40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6" name="Rectangle 2"/>
          <p:cNvSpPr txBox="1">
            <a:spLocks noRot="1" noChangeArrowheads="1"/>
          </p:cNvSpPr>
          <p:nvPr/>
        </p:nvSpPr>
        <p:spPr bwMode="auto">
          <a:xfrm>
            <a:off x="782580" y="692696"/>
            <a:ext cx="2736850" cy="65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l">
              <a:buFontTx/>
              <a:buBlip>
                <a:blip r:embed="rId2"/>
              </a:buBlip>
            </a:pPr>
            <a:r>
              <a:rPr lang="en-US" altLang="zh-CN" sz="4000" b="1" dirty="0" smtClean="0"/>
              <a:t>  </a:t>
            </a:r>
            <a:r>
              <a:rPr lang="zh-CN" altLang="en-US" sz="4000" b="1" dirty="0" smtClean="0"/>
              <a:t>思考：</a:t>
            </a:r>
            <a:endParaRPr lang="zh-CN" altLang="en-US" sz="2800" b="1" dirty="0">
              <a:solidFill>
                <a:srgbClr val="660066"/>
              </a:solidFill>
              <a:ea typeface="楷体_GB2312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95536" y="3429000"/>
            <a:ext cx="3888432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rgbClr val="F0A22E"/>
              </a:buClr>
              <a:buSzPct val="70000"/>
            </a:pPr>
            <a:r>
              <a:rPr lang="zh-CN" altLang="en-US" sz="4000" b="1" dirty="0">
                <a:solidFill>
                  <a:srgbClr val="4E3B30">
                    <a:shade val="75000"/>
                  </a:srgbClr>
                </a:solidFill>
                <a:latin typeface="Franklin Gothic Book"/>
                <a:ea typeface="隶书" pitchFamily="49" charset="-122"/>
              </a:rPr>
              <a:t>金樽清酒斗十千，玉盘珍羞直万钱。</a:t>
            </a:r>
          </a:p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rgbClr val="F0A22E"/>
              </a:buClr>
              <a:buSzPct val="70000"/>
            </a:pPr>
            <a:r>
              <a:rPr lang="zh-CN" altLang="en-US" sz="4000" b="1" dirty="0">
                <a:solidFill>
                  <a:srgbClr val="4E3B30">
                    <a:shade val="75000"/>
                  </a:srgbClr>
                </a:solidFill>
                <a:latin typeface="Franklin Gothic Book"/>
                <a:ea typeface="隶书" pitchFamily="49" charset="-122"/>
              </a:rPr>
              <a:t>停杯投箸不能食，拔剑四顾心茫然。</a:t>
            </a:r>
          </a:p>
        </p:txBody>
      </p:sp>
    </p:spTree>
    <p:extLst>
      <p:ext uri="{BB962C8B-B14F-4D97-AF65-F5344CB8AC3E}">
        <p14:creationId xmlns:p14="http://schemas.microsoft.com/office/powerpoint/2010/main" val="3805449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11188" y="836613"/>
            <a:ext cx="2736850" cy="650875"/>
          </a:xfrm>
        </p:spPr>
        <p:txBody>
          <a:bodyPr/>
          <a:lstStyle/>
          <a:p>
            <a:pPr algn="l">
              <a:buFontTx/>
              <a:buBlip>
                <a:blip r:embed="rId2"/>
              </a:buBlip>
            </a:pPr>
            <a:r>
              <a:rPr lang="zh-CN" altLang="en-US" sz="3200" b="1">
                <a:solidFill>
                  <a:srgbClr val="660066"/>
                </a:solidFill>
              </a:rPr>
              <a:t>课文感知</a:t>
            </a:r>
          </a:p>
        </p:txBody>
      </p:sp>
      <p:sp>
        <p:nvSpPr>
          <p:cNvPr id="65539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539750" y="1989138"/>
            <a:ext cx="4392613" cy="1584325"/>
          </a:xfrm>
        </p:spPr>
        <p:txBody>
          <a:bodyPr/>
          <a:lstStyle/>
          <a:p>
            <a:pPr algn="l"/>
            <a:r>
              <a:rPr kumimoji="1" lang="zh-CN" altLang="en-US" sz="4000" b="1" dirty="0">
                <a:solidFill>
                  <a:srgbClr val="0000CC"/>
                </a:solidFill>
                <a:ea typeface="隶书" pitchFamily="49" charset="-122"/>
              </a:rPr>
              <a:t>欲渡黄河</a:t>
            </a:r>
            <a:r>
              <a:rPr kumimoji="1" lang="zh-CN" altLang="en-US" sz="4000" b="1" dirty="0">
                <a:solidFill>
                  <a:srgbClr val="CC0099"/>
                </a:solidFill>
                <a:ea typeface="隶书" pitchFamily="49" charset="-122"/>
              </a:rPr>
              <a:t>冰塞川</a:t>
            </a:r>
            <a:r>
              <a:rPr kumimoji="1" lang="zh-CN" altLang="en-US" sz="4000" b="1" dirty="0">
                <a:solidFill>
                  <a:srgbClr val="0000CC"/>
                </a:solidFill>
                <a:ea typeface="隶书" pitchFamily="49" charset="-122"/>
              </a:rPr>
              <a:t>，</a:t>
            </a:r>
          </a:p>
          <a:p>
            <a:pPr algn="l"/>
            <a:r>
              <a:rPr kumimoji="1" lang="zh-CN" altLang="en-US" sz="4000" b="1" dirty="0">
                <a:solidFill>
                  <a:srgbClr val="0000CC"/>
                </a:solidFill>
                <a:ea typeface="隶书" pitchFamily="49" charset="-122"/>
              </a:rPr>
              <a:t>将登</a:t>
            </a:r>
            <a:r>
              <a:rPr kumimoji="1" lang="zh-CN" altLang="en-US" sz="4000" b="1" dirty="0">
                <a:solidFill>
                  <a:srgbClr val="CC0099"/>
                </a:solidFill>
                <a:ea typeface="隶书" pitchFamily="49" charset="-122"/>
              </a:rPr>
              <a:t>太行</a:t>
            </a:r>
            <a:r>
              <a:rPr kumimoji="1" lang="zh-CN" altLang="en-US" sz="4000" b="1" dirty="0">
                <a:solidFill>
                  <a:srgbClr val="0000CC"/>
                </a:solidFill>
                <a:ea typeface="隶书" pitchFamily="49" charset="-122"/>
              </a:rPr>
              <a:t>雪满山。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/>
          <a:p>
            <a:fld id="{DCC45CDF-0136-4024-B38D-8FC25C5846F5}" type="datetime1">
              <a:rPr lang="zh-CN" altLang="en-US"/>
              <a:pPr/>
              <a:t>2014/1/26</a:t>
            </a:fld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fld id="{40AE5DB2-D089-4651-A7C1-BDB4E4EC2050}" type="slidenum">
              <a:rPr lang="en-US" altLang="zh-CN"/>
              <a:pPr/>
              <a:t>11</a:t>
            </a:fld>
            <a:endParaRPr lang="en-US" altLang="zh-CN"/>
          </a:p>
        </p:txBody>
      </p:sp>
      <p:pic>
        <p:nvPicPr>
          <p:cNvPr id="65540" name="Picture 4" descr="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3716338"/>
            <a:ext cx="4248471" cy="2447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5541" name="Text Box 5"/>
          <p:cNvSpPr txBox="1">
            <a:spLocks noChangeArrowheads="1"/>
          </p:cNvSpPr>
          <p:nvPr/>
        </p:nvSpPr>
        <p:spPr bwMode="auto">
          <a:xfrm>
            <a:off x="4643437" y="516574"/>
            <a:ext cx="4356100" cy="1465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dirty="0">
                <a:solidFill>
                  <a:srgbClr val="0000FF"/>
                </a:solidFill>
                <a:latin typeface="Times New Roman" pitchFamily="18" charset="0"/>
                <a:ea typeface="隶书" pitchFamily="49" charset="-122"/>
              </a:rPr>
              <a:t>冰塞川：</a:t>
            </a:r>
            <a:r>
              <a:rPr kumimoji="1" lang="zh-CN" altLang="en-US" sz="3600" dirty="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河水结了冰</a:t>
            </a:r>
          </a:p>
          <a:p>
            <a:pPr>
              <a:spcBef>
                <a:spcPct val="50000"/>
              </a:spcBef>
            </a:pPr>
            <a:r>
              <a:rPr kumimoji="1" lang="zh-CN" altLang="en-US" sz="3600" dirty="0">
                <a:solidFill>
                  <a:srgbClr val="0000FF"/>
                </a:solidFill>
                <a:latin typeface="Times New Roman" pitchFamily="18" charset="0"/>
                <a:ea typeface="隶书" pitchFamily="49" charset="-122"/>
              </a:rPr>
              <a:t>太行：</a:t>
            </a:r>
            <a:r>
              <a:rPr kumimoji="1" lang="zh-CN" altLang="en-US" sz="3600" dirty="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太行山</a:t>
            </a:r>
          </a:p>
        </p:txBody>
      </p:sp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4643437" y="2132856"/>
            <a:ext cx="4356099" cy="3970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</a:t>
            </a:r>
            <a:r>
              <a:rPr lang="zh-CN" altLang="en-US" sz="3600" b="1" dirty="0">
                <a:solidFill>
                  <a:srgbClr val="3399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诗人用“冰塞川”、“雪满山”象征人生道路上的艰难险阻</a:t>
            </a:r>
            <a:r>
              <a:rPr lang="en-US" altLang="zh-CN" sz="3600" b="1" dirty="0">
                <a:solidFill>
                  <a:srgbClr val="3399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r>
              <a:rPr lang="zh-CN" altLang="en-US" sz="3600" b="1" dirty="0">
                <a:solidFill>
                  <a:srgbClr val="3399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仕途的艰难</a:t>
            </a:r>
            <a:r>
              <a:rPr lang="en-US" altLang="zh-CN" sz="3600" b="1" dirty="0">
                <a:solidFill>
                  <a:srgbClr val="3399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</a:t>
            </a:r>
            <a:r>
              <a:rPr lang="zh-CN" altLang="en-US" sz="3600" b="1" dirty="0">
                <a:solidFill>
                  <a:srgbClr val="3399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用“欲渡黄河”、“将登太行”象征对某种理想的追求。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55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55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468313" y="836613"/>
            <a:ext cx="2736850" cy="650875"/>
          </a:xfrm>
        </p:spPr>
        <p:txBody>
          <a:bodyPr/>
          <a:lstStyle/>
          <a:p>
            <a:pPr algn="l">
              <a:buFontTx/>
              <a:buBlip>
                <a:blip r:embed="rId2"/>
              </a:buBlip>
            </a:pPr>
            <a:r>
              <a:rPr lang="zh-CN" altLang="en-US" sz="3200" b="1" dirty="0">
                <a:solidFill>
                  <a:srgbClr val="660066"/>
                </a:solidFill>
              </a:rPr>
              <a:t>课文感知</a:t>
            </a:r>
          </a:p>
        </p:txBody>
      </p:sp>
      <p:sp>
        <p:nvSpPr>
          <p:cNvPr id="66563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899592" y="3790553"/>
            <a:ext cx="7848600" cy="790575"/>
          </a:xfrm>
        </p:spPr>
        <p:txBody>
          <a:bodyPr/>
          <a:lstStyle/>
          <a:p>
            <a:pPr algn="l"/>
            <a:r>
              <a:rPr kumimoji="1" lang="zh-CN" altLang="en-US" sz="3600" b="1" dirty="0">
                <a:solidFill>
                  <a:srgbClr val="CC0099"/>
                </a:solidFill>
                <a:ea typeface="隶书" pitchFamily="49" charset="-122"/>
              </a:rPr>
              <a:t>闲来</a:t>
            </a:r>
            <a:r>
              <a:rPr kumimoji="1" lang="zh-CN" altLang="en-US" sz="3600" b="1" dirty="0">
                <a:solidFill>
                  <a:srgbClr val="0000CC"/>
                </a:solidFill>
                <a:ea typeface="隶书" pitchFamily="49" charset="-122"/>
              </a:rPr>
              <a:t>垂钓碧溪上，</a:t>
            </a:r>
            <a:r>
              <a:rPr kumimoji="1" lang="zh-CN" altLang="en-US" sz="3600" b="1" dirty="0">
                <a:solidFill>
                  <a:srgbClr val="CC0099"/>
                </a:solidFill>
                <a:ea typeface="隶书" pitchFamily="49" charset="-122"/>
              </a:rPr>
              <a:t>忽复</a:t>
            </a:r>
            <a:r>
              <a:rPr kumimoji="1" lang="zh-CN" altLang="en-US" sz="3600" b="1" dirty="0">
                <a:solidFill>
                  <a:srgbClr val="0000CC"/>
                </a:solidFill>
                <a:ea typeface="隶书" pitchFamily="49" charset="-122"/>
              </a:rPr>
              <a:t>乘舟梦日边。</a:t>
            </a:r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/>
          <a:p>
            <a:fld id="{ACD05F82-0DB4-402B-9084-FCEB6E4FB0C5}" type="datetime1">
              <a:rPr lang="zh-CN" altLang="en-US"/>
              <a:pPr/>
              <a:t>2014/1/26</a:t>
            </a:fld>
            <a:endParaRPr lang="en-US" altLang="zh-CN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fld id="{933FC1F0-0D64-4785-8CE9-1AAC84192339}" type="slidenum">
              <a:rPr lang="en-US" altLang="zh-CN"/>
              <a:pPr/>
              <a:t>12</a:t>
            </a:fld>
            <a:endParaRPr lang="en-US" altLang="zh-CN"/>
          </a:p>
        </p:txBody>
      </p:sp>
      <p:sp>
        <p:nvSpPr>
          <p:cNvPr id="66564" name="Text Box 4"/>
          <p:cNvSpPr txBox="1">
            <a:spLocks noChangeArrowheads="1"/>
          </p:cNvSpPr>
          <p:nvPr/>
        </p:nvSpPr>
        <p:spPr bwMode="auto">
          <a:xfrm>
            <a:off x="3492500" y="620688"/>
            <a:ext cx="5544615" cy="3416320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 smtClean="0">
                <a:solidFill>
                  <a:srgbClr val="00040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　　商</a:t>
            </a:r>
            <a:r>
              <a:rPr kumimoji="1" lang="zh-CN" altLang="en-US" sz="2400" b="1" dirty="0">
                <a:solidFill>
                  <a:srgbClr val="00040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朝末年的吕尚，未遇周文王时，曾在渭水之滨垂钓。</a:t>
            </a:r>
          </a:p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40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   </a:t>
            </a:r>
            <a:r>
              <a:rPr kumimoji="1" lang="zh-CN" altLang="en-US" sz="2400" b="1" dirty="0" smtClean="0">
                <a:solidFill>
                  <a:srgbClr val="00040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伊尹</a:t>
            </a:r>
            <a:r>
              <a:rPr kumimoji="1" lang="zh-CN" altLang="en-US" sz="2400" b="1" dirty="0">
                <a:solidFill>
                  <a:srgbClr val="00040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受命于商汤之前，梦见乘舟过日月旁边。</a:t>
            </a:r>
          </a:p>
          <a:p>
            <a:pPr>
              <a:spcBef>
                <a:spcPct val="50000"/>
              </a:spcBef>
            </a:pPr>
            <a:r>
              <a:rPr kumimoji="1" lang="zh-CN" altLang="en-US" sz="2400" b="1" dirty="0" smtClean="0">
                <a:solidFill>
                  <a:srgbClr val="00040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　　</a:t>
            </a:r>
            <a:r>
              <a:rPr kumimoji="1" lang="zh-CN" altLang="en-US" sz="2400" b="1" dirty="0">
                <a:solidFill>
                  <a:srgbClr val="00040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</a:t>
            </a:r>
            <a:r>
              <a:rPr kumimoji="1" lang="zh-CN" altLang="en-US" sz="2400" b="1" dirty="0"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用两则典故借着历史人物忽受重用的事实，暗示古人能有的机遇，自己也不见得没有，表达了自己对重回朝廷仍抱有希望</a:t>
            </a:r>
            <a:r>
              <a:rPr kumimoji="1" lang="zh-CN" altLang="en-US" sz="2400" b="1" dirty="0" smtClean="0"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。</a:t>
            </a:r>
            <a:endParaRPr kumimoji="1" lang="zh-CN" altLang="en-US" sz="2400" b="1" dirty="0">
              <a:solidFill>
                <a:srgbClr val="CC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66565" name="Text Box 5"/>
          <p:cNvSpPr txBox="1">
            <a:spLocks noChangeArrowheads="1"/>
          </p:cNvSpPr>
          <p:nvPr/>
        </p:nvSpPr>
        <p:spPr bwMode="auto">
          <a:xfrm>
            <a:off x="3563938" y="4830365"/>
            <a:ext cx="4953000" cy="1465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 dirty="0">
                <a:solidFill>
                  <a:srgbClr val="333333"/>
                </a:solidFill>
                <a:latin typeface="Times New Roman" pitchFamily="18" charset="0"/>
                <a:ea typeface="隶书" pitchFamily="49" charset="-122"/>
              </a:rPr>
              <a:t>闲来：</a:t>
            </a:r>
            <a:r>
              <a:rPr kumimoji="1" lang="zh-CN" altLang="en-US" sz="3600" b="1" dirty="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空闲的时候</a:t>
            </a:r>
          </a:p>
          <a:p>
            <a:pPr>
              <a:spcBef>
                <a:spcPct val="50000"/>
              </a:spcBef>
            </a:pPr>
            <a:r>
              <a:rPr kumimoji="1" lang="zh-CN" altLang="en-US" sz="3600" b="1" dirty="0">
                <a:solidFill>
                  <a:srgbClr val="333333"/>
                </a:solidFill>
                <a:latin typeface="Times New Roman" pitchFamily="18" charset="0"/>
                <a:ea typeface="隶书" pitchFamily="49" charset="-122"/>
              </a:rPr>
              <a:t>忽复：</a:t>
            </a:r>
            <a:r>
              <a:rPr kumimoji="1" lang="zh-CN" altLang="en-US" sz="3600" b="1" dirty="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一会儿又</a:t>
            </a:r>
          </a:p>
        </p:txBody>
      </p:sp>
      <p:pic>
        <p:nvPicPr>
          <p:cNvPr id="66567" name="Picture 7" descr="ty-qjcdt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628775"/>
            <a:ext cx="2952750" cy="1800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68" name="Picture 8" descr="0196gt0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49" y="4581128"/>
            <a:ext cx="2352675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WordArt 10"/>
          <p:cNvSpPr>
            <a:spLocks noChangeArrowheads="1" noChangeShapeType="1" noTextEdit="1"/>
          </p:cNvSpPr>
          <p:nvPr/>
        </p:nvSpPr>
        <p:spPr bwMode="auto">
          <a:xfrm>
            <a:off x="656332" y="1981199"/>
            <a:ext cx="2143125" cy="1095375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 eaLnBrk="0" hangingPunct="0"/>
            <a:r>
              <a:rPr lang="zh-CN" altLang="en-US" sz="3600" kern="10" dirty="0">
                <a:ln w="222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宋体"/>
                <a:ea typeface="宋体"/>
              </a:rPr>
              <a:t>典故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6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65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65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6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2000" fill="hold"/>
                                        <p:tgtEl>
                                          <p:spTgt spid="66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4" grpId="0" animBg="1"/>
      <p:bldP spid="66565" grpId="0" build="p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33BDE-F357-498C-9B72-CEBD5C4D9008}" type="datetime1">
              <a:rPr lang="zh-CN" altLang="en-US"/>
              <a:pPr/>
              <a:t>2014/1/26</a:t>
            </a:fld>
            <a:endParaRPr lang="en-US" altLang="zh-CN"/>
          </a:p>
        </p:txBody>
      </p:sp>
      <p:sp>
        <p:nvSpPr>
          <p:cNvPr id="7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1329138109@qq.com</a:t>
            </a:r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D5E31-9A35-4376-AEC5-1CBFB9F614EC}" type="slidenum">
              <a:rPr lang="en-US" altLang="zh-CN"/>
              <a:pPr/>
              <a:t>13</a:t>
            </a:fld>
            <a:endParaRPr lang="en-US" altLang="zh-CN"/>
          </a:p>
        </p:txBody>
      </p:sp>
      <p:pic>
        <p:nvPicPr>
          <p:cNvPr id="101378" name="Picture 2" descr="tu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4422" y="919768"/>
            <a:ext cx="6732587" cy="5327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1379" name="Text Box 5"/>
          <p:cNvSpPr txBox="1">
            <a:spLocks noChangeArrowheads="1"/>
          </p:cNvSpPr>
          <p:nvPr/>
        </p:nvSpPr>
        <p:spPr bwMode="auto">
          <a:xfrm>
            <a:off x="350837" y="980728"/>
            <a:ext cx="1557337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Times New Roman" pitchFamily="18" charset="0"/>
                <a:ea typeface="楷体_GB2312" pitchFamily="49" charset="-122"/>
              </a:rPr>
              <a:t>行路难，行路难！</a:t>
            </a: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Times New Roman" pitchFamily="18" charset="0"/>
                <a:ea typeface="楷体_GB2312" pitchFamily="49" charset="-122"/>
              </a:rPr>
              <a:t>多歧路，今安在？</a:t>
            </a:r>
          </a:p>
        </p:txBody>
      </p:sp>
      <p:sp>
        <p:nvSpPr>
          <p:cNvPr id="101380" name="Text Box 4"/>
          <p:cNvSpPr txBox="1">
            <a:spLocks noChangeArrowheads="1"/>
          </p:cNvSpPr>
          <p:nvPr/>
        </p:nvSpPr>
        <p:spPr bwMode="auto">
          <a:xfrm>
            <a:off x="365977" y="4787901"/>
            <a:ext cx="1415772" cy="9453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 smtClean="0">
                <a:solidFill>
                  <a:srgbClr val="FF0066"/>
                </a:solidFill>
                <a:ea typeface="楷体_GB2312" pitchFamily="49" charset="-122"/>
              </a:rPr>
              <a:t>焦躁</a:t>
            </a:r>
            <a:endParaRPr lang="en-US" altLang="zh-CN" sz="3200" b="1" dirty="0" smtClean="0">
              <a:solidFill>
                <a:srgbClr val="FF0066"/>
              </a:solidFill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FF0066"/>
                </a:solidFill>
                <a:ea typeface="楷体_GB2312" pitchFamily="49" charset="-122"/>
              </a:rPr>
              <a:t>迷惘</a:t>
            </a:r>
            <a:endParaRPr lang="zh-CN" altLang="en-US" sz="3200" b="1" dirty="0">
              <a:solidFill>
                <a:srgbClr val="FF0066"/>
              </a:solidFill>
              <a:ea typeface="楷体_GB2312" pitchFamily="49" charset="-122"/>
            </a:endParaRPr>
          </a:p>
        </p:txBody>
      </p:sp>
      <p:sp>
        <p:nvSpPr>
          <p:cNvPr id="101381" name="Text Box 5"/>
          <p:cNvSpPr txBox="1">
            <a:spLocks noChangeArrowheads="1"/>
          </p:cNvSpPr>
          <p:nvPr/>
        </p:nvSpPr>
        <p:spPr bwMode="auto">
          <a:xfrm>
            <a:off x="495299" y="4211638"/>
            <a:ext cx="1403350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8000" dirty="0">
                <a:solidFill>
                  <a:srgbClr val="6600CC"/>
                </a:solidFill>
              </a:rPr>
              <a:t>｝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7584" y="220979"/>
            <a:ext cx="5886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CC0099"/>
                </a:solidFill>
              </a:rPr>
              <a:t>这两句写出了怎样作者的心情？</a:t>
            </a:r>
            <a:endParaRPr lang="zh-CN" altLang="en-US" sz="3200" b="1" dirty="0">
              <a:solidFill>
                <a:srgbClr val="CC0099"/>
              </a:solidFill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1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1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1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79" grpId="0" autoUpdateAnimBg="0"/>
      <p:bldP spid="101380" grpId="0" autoUpdateAnimBg="0"/>
      <p:bldP spid="101381" grpId="0" autoUpdateAnimBg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539750" y="765175"/>
            <a:ext cx="2736850" cy="650875"/>
          </a:xfrm>
        </p:spPr>
        <p:txBody>
          <a:bodyPr/>
          <a:lstStyle/>
          <a:p>
            <a:pPr algn="l">
              <a:buFontTx/>
              <a:buBlip>
                <a:blip r:embed="rId2"/>
              </a:buBlip>
            </a:pPr>
            <a:r>
              <a:rPr lang="zh-CN" altLang="en-US" sz="3200" b="1">
                <a:solidFill>
                  <a:srgbClr val="660066"/>
                </a:solidFill>
              </a:rPr>
              <a:t>课文感知</a:t>
            </a:r>
          </a:p>
        </p:txBody>
      </p:sp>
      <p:sp>
        <p:nvSpPr>
          <p:cNvPr id="40963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900113" y="1773238"/>
            <a:ext cx="7777162" cy="935037"/>
          </a:xfrm>
        </p:spPr>
        <p:txBody>
          <a:bodyPr/>
          <a:lstStyle/>
          <a:p>
            <a:pPr algn="l"/>
            <a:r>
              <a:rPr kumimoji="1" lang="zh-CN" altLang="en-US" sz="3600" b="1">
                <a:solidFill>
                  <a:srgbClr val="FF0000"/>
                </a:solidFill>
                <a:ea typeface="隶书" pitchFamily="49" charset="-122"/>
              </a:rPr>
              <a:t>长风破浪</a:t>
            </a:r>
            <a:r>
              <a:rPr kumimoji="1" lang="zh-CN" altLang="en-US" sz="3600" b="1">
                <a:solidFill>
                  <a:srgbClr val="0000FF"/>
                </a:solidFill>
                <a:ea typeface="隶书" pitchFamily="49" charset="-122"/>
              </a:rPr>
              <a:t>会有时，</a:t>
            </a:r>
            <a:r>
              <a:rPr kumimoji="1" lang="zh-CN" altLang="en-US" sz="3600" b="1" u="sng">
                <a:solidFill>
                  <a:srgbClr val="FF0000"/>
                </a:solidFill>
                <a:ea typeface="隶书" pitchFamily="49" charset="-122"/>
              </a:rPr>
              <a:t>直</a:t>
            </a:r>
            <a:r>
              <a:rPr kumimoji="1" lang="zh-CN" altLang="en-US" sz="3600" b="1">
                <a:solidFill>
                  <a:srgbClr val="0000FF"/>
                </a:solidFill>
                <a:ea typeface="隶书" pitchFamily="49" charset="-122"/>
              </a:rPr>
              <a:t>挂</a:t>
            </a:r>
            <a:r>
              <a:rPr kumimoji="1" lang="zh-CN" altLang="en-US" sz="3600" b="1">
                <a:solidFill>
                  <a:srgbClr val="FF0000"/>
                </a:solidFill>
                <a:ea typeface="隶书" pitchFamily="49" charset="-122"/>
              </a:rPr>
              <a:t>云帆</a:t>
            </a:r>
            <a:r>
              <a:rPr kumimoji="1" lang="zh-CN" altLang="en-US" sz="3600" b="1">
                <a:solidFill>
                  <a:srgbClr val="0000FF"/>
                </a:solidFill>
                <a:ea typeface="隶书" pitchFamily="49" charset="-122"/>
              </a:rPr>
              <a:t>济沧海。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/>
          <a:p>
            <a:fld id="{FD0BC696-2E2C-49B9-BF2B-9B2EAA0B412B}" type="datetime1">
              <a:rPr lang="zh-CN" altLang="en-US"/>
              <a:pPr/>
              <a:t>2014/1/26</a:t>
            </a:fld>
            <a:endParaRPr lang="en-US" altLang="zh-CN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fld id="{7AF11F27-C2D3-40DF-A49A-472F1EA232E6}" type="slidenum">
              <a:rPr lang="en-US" altLang="zh-CN"/>
              <a:pPr/>
              <a:t>14</a:t>
            </a:fld>
            <a:endParaRPr lang="en-US" altLang="zh-CN"/>
          </a:p>
        </p:txBody>
      </p:sp>
      <p:sp>
        <p:nvSpPr>
          <p:cNvPr id="40964" name="Text Box 4"/>
          <p:cNvSpPr txBox="1">
            <a:spLocks noChangeArrowheads="1"/>
          </p:cNvSpPr>
          <p:nvPr/>
        </p:nvSpPr>
        <p:spPr bwMode="auto">
          <a:xfrm>
            <a:off x="3419475" y="2852738"/>
            <a:ext cx="5724525" cy="2774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333333"/>
                </a:solidFill>
                <a:latin typeface="Times New Roman" pitchFamily="18" charset="0"/>
                <a:ea typeface="隶书" pitchFamily="49" charset="-122"/>
              </a:rPr>
              <a:t>长风破浪：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比喻实现政治理想</a:t>
            </a:r>
          </a:p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333333"/>
                </a:solidFill>
                <a:latin typeface="Times New Roman" pitchFamily="18" charset="0"/>
                <a:ea typeface="隶书" pitchFamily="49" charset="-122"/>
              </a:rPr>
              <a:t>直：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一直</a:t>
            </a:r>
          </a:p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333333"/>
                </a:solidFill>
                <a:latin typeface="Times New Roman" pitchFamily="18" charset="0"/>
                <a:ea typeface="隶书" pitchFamily="49" charset="-122"/>
              </a:rPr>
              <a:t>云帆：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高高的船帆</a:t>
            </a:r>
          </a:p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333333"/>
                </a:solidFill>
                <a:latin typeface="Times New Roman" pitchFamily="18" charset="0"/>
                <a:ea typeface="隶书" pitchFamily="49" charset="-122"/>
              </a:rPr>
              <a:t>济：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渡</a:t>
            </a:r>
          </a:p>
        </p:txBody>
      </p:sp>
      <p:pic>
        <p:nvPicPr>
          <p:cNvPr id="40966" name="Picture 6" descr="6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2636838"/>
            <a:ext cx="2343150" cy="3527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09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09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09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ea typeface="黑体" pitchFamily="2" charset="-122"/>
              </a:rPr>
              <a:t>诗人的感情</a:t>
            </a:r>
          </a:p>
        </p:txBody>
      </p:sp>
      <p:sp>
        <p:nvSpPr>
          <p:cNvPr id="54278" name="Text Box 6"/>
          <p:cNvSpPr txBox="1">
            <a:spLocks noChangeArrowheads="1"/>
          </p:cNvSpPr>
          <p:nvPr/>
        </p:nvSpPr>
        <p:spPr bwMode="auto">
          <a:xfrm>
            <a:off x="129540" y="3459163"/>
            <a:ext cx="12001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0066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隶书" pitchFamily="49" charset="-122"/>
              </a:rPr>
              <a:t>欢乐</a:t>
            </a:r>
          </a:p>
        </p:txBody>
      </p:sp>
      <p:sp>
        <p:nvSpPr>
          <p:cNvPr id="54279" name="Text Box 7"/>
          <p:cNvSpPr txBox="1">
            <a:spLocks noChangeArrowheads="1"/>
          </p:cNvSpPr>
          <p:nvPr/>
        </p:nvSpPr>
        <p:spPr bwMode="auto">
          <a:xfrm>
            <a:off x="1116013" y="5013325"/>
            <a:ext cx="12001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0066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隶书" pitchFamily="49" charset="-122"/>
              </a:rPr>
              <a:t>苦闷</a:t>
            </a:r>
          </a:p>
        </p:txBody>
      </p:sp>
      <p:sp>
        <p:nvSpPr>
          <p:cNvPr id="54280" name="Text Box 8"/>
          <p:cNvSpPr txBox="1">
            <a:spLocks noChangeArrowheads="1"/>
          </p:cNvSpPr>
          <p:nvPr/>
        </p:nvSpPr>
        <p:spPr bwMode="auto">
          <a:xfrm>
            <a:off x="2987675" y="3933825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zh-CN">
              <a:solidFill>
                <a:srgbClr val="000000"/>
              </a:solidFill>
              <a:ea typeface="隶书" pitchFamily="49" charset="-122"/>
            </a:endParaRPr>
          </a:p>
        </p:txBody>
      </p:sp>
      <p:sp>
        <p:nvSpPr>
          <p:cNvPr id="54281" name="Text Box 9"/>
          <p:cNvSpPr txBox="1">
            <a:spLocks noChangeArrowheads="1"/>
          </p:cNvSpPr>
          <p:nvPr/>
        </p:nvSpPr>
        <p:spPr bwMode="auto">
          <a:xfrm>
            <a:off x="2571750" y="3598862"/>
            <a:ext cx="12001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0066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隶书" pitchFamily="49" charset="-122"/>
              </a:rPr>
              <a:t>希望</a:t>
            </a:r>
          </a:p>
        </p:txBody>
      </p:sp>
      <p:sp>
        <p:nvSpPr>
          <p:cNvPr id="54282" name="Text Box 10"/>
          <p:cNvSpPr txBox="1">
            <a:spLocks noChangeArrowheads="1"/>
          </p:cNvSpPr>
          <p:nvPr/>
        </p:nvSpPr>
        <p:spPr bwMode="auto">
          <a:xfrm>
            <a:off x="4140200" y="5084763"/>
            <a:ext cx="12001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0066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隶书" pitchFamily="49" charset="-122"/>
              </a:rPr>
              <a:t>失望</a:t>
            </a:r>
          </a:p>
        </p:txBody>
      </p:sp>
      <p:sp>
        <p:nvSpPr>
          <p:cNvPr id="54283" name="Text Box 11"/>
          <p:cNvSpPr txBox="1">
            <a:spLocks noChangeArrowheads="1"/>
          </p:cNvSpPr>
          <p:nvPr/>
        </p:nvSpPr>
        <p:spPr bwMode="auto">
          <a:xfrm>
            <a:off x="5462661" y="3474243"/>
            <a:ext cx="12001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0066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隶书" pitchFamily="49" charset="-122"/>
              </a:rPr>
              <a:t>奋发</a:t>
            </a:r>
          </a:p>
        </p:txBody>
      </p:sp>
      <p:sp>
        <p:nvSpPr>
          <p:cNvPr id="54284" name="Line 12"/>
          <p:cNvSpPr>
            <a:spLocks noChangeShapeType="1"/>
          </p:cNvSpPr>
          <p:nvPr/>
        </p:nvSpPr>
        <p:spPr bwMode="auto">
          <a:xfrm>
            <a:off x="729615" y="3977481"/>
            <a:ext cx="961074" cy="1107282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hangingPunct="0"/>
            <a:endParaRPr lang="zh-CN" altLang="en-US" sz="4400">
              <a:solidFill>
                <a:srgbClr val="000000"/>
              </a:solidFill>
            </a:endParaRPr>
          </a:p>
        </p:txBody>
      </p:sp>
      <p:sp>
        <p:nvSpPr>
          <p:cNvPr id="54285" name="Line 13"/>
          <p:cNvSpPr>
            <a:spLocks noChangeShapeType="1"/>
          </p:cNvSpPr>
          <p:nvPr/>
        </p:nvSpPr>
        <p:spPr bwMode="auto">
          <a:xfrm flipV="1">
            <a:off x="1692275" y="4175918"/>
            <a:ext cx="1387475" cy="908844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hangingPunct="0"/>
            <a:endParaRPr lang="zh-CN" altLang="en-US" sz="4400">
              <a:solidFill>
                <a:srgbClr val="000000"/>
              </a:solidFill>
            </a:endParaRPr>
          </a:p>
        </p:txBody>
      </p:sp>
      <p:sp>
        <p:nvSpPr>
          <p:cNvPr id="54286" name="Line 14"/>
          <p:cNvSpPr>
            <a:spLocks noChangeShapeType="1"/>
          </p:cNvSpPr>
          <p:nvPr/>
        </p:nvSpPr>
        <p:spPr bwMode="auto">
          <a:xfrm>
            <a:off x="3079750" y="4175918"/>
            <a:ext cx="1592104" cy="1052513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hangingPunct="0"/>
            <a:endParaRPr lang="zh-CN" altLang="en-US" sz="4400">
              <a:solidFill>
                <a:srgbClr val="000000"/>
              </a:solidFill>
            </a:endParaRPr>
          </a:p>
        </p:txBody>
      </p:sp>
      <p:sp>
        <p:nvSpPr>
          <p:cNvPr id="54287" name="Line 15"/>
          <p:cNvSpPr>
            <a:spLocks noChangeShapeType="1"/>
          </p:cNvSpPr>
          <p:nvPr/>
        </p:nvSpPr>
        <p:spPr bwMode="auto">
          <a:xfrm flipV="1">
            <a:off x="4716463" y="3977480"/>
            <a:ext cx="1346273" cy="1250949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hangingPunct="0"/>
            <a:endParaRPr lang="zh-CN" altLang="en-US" sz="4400">
              <a:solidFill>
                <a:srgbClr val="000000"/>
              </a:solidFill>
            </a:endParaRPr>
          </a:p>
        </p:txBody>
      </p:sp>
      <p:sp>
        <p:nvSpPr>
          <p:cNvPr id="54288" name="WordArt 16"/>
          <p:cNvSpPr>
            <a:spLocks noChangeArrowheads="1" noChangeShapeType="1" noTextEdit="1"/>
          </p:cNvSpPr>
          <p:nvPr/>
        </p:nvSpPr>
        <p:spPr bwMode="auto">
          <a:xfrm>
            <a:off x="5724525" y="4292600"/>
            <a:ext cx="2879725" cy="1871663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pPr algn="ctr" eaLnBrk="0" hangingPunct="0"/>
            <a:r>
              <a:rPr lang="zh-CN" altLang="en-US" sz="40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宋体"/>
                <a:ea typeface="宋体"/>
              </a:rPr>
              <a:t>复杂的心理历程</a:t>
            </a:r>
          </a:p>
          <a:p>
            <a:pPr algn="ctr" eaLnBrk="0" hangingPunct="0"/>
            <a:r>
              <a:rPr lang="zh-CN" altLang="en-US" sz="40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宋体"/>
                <a:ea typeface="宋体"/>
              </a:rPr>
              <a:t>情感的起伏变化</a:t>
            </a:r>
          </a:p>
        </p:txBody>
      </p:sp>
      <p:sp>
        <p:nvSpPr>
          <p:cNvPr id="54290" name="Text Box 18"/>
          <p:cNvSpPr txBox="1">
            <a:spLocks noChangeArrowheads="1"/>
          </p:cNvSpPr>
          <p:nvPr/>
        </p:nvSpPr>
        <p:spPr bwMode="auto">
          <a:xfrm>
            <a:off x="328930" y="3064668"/>
            <a:ext cx="6937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隶书" pitchFamily="49" charset="-122"/>
              </a:rPr>
              <a:t>宴</a:t>
            </a:r>
          </a:p>
        </p:txBody>
      </p:sp>
      <p:sp>
        <p:nvSpPr>
          <p:cNvPr id="54291" name="Text Box 19"/>
          <p:cNvSpPr txBox="1">
            <a:spLocks noChangeArrowheads="1"/>
          </p:cNvSpPr>
          <p:nvPr/>
        </p:nvSpPr>
        <p:spPr bwMode="auto">
          <a:xfrm>
            <a:off x="1345406" y="5466715"/>
            <a:ext cx="6937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隶书" pitchFamily="49" charset="-122"/>
              </a:rPr>
              <a:t>停</a:t>
            </a:r>
          </a:p>
        </p:txBody>
      </p:sp>
      <p:sp>
        <p:nvSpPr>
          <p:cNvPr id="54292" name="Text Box 20"/>
          <p:cNvSpPr txBox="1">
            <a:spLocks noChangeArrowheads="1"/>
          </p:cNvSpPr>
          <p:nvPr/>
        </p:nvSpPr>
        <p:spPr bwMode="auto">
          <a:xfrm>
            <a:off x="2809081" y="3064668"/>
            <a:ext cx="6937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隶书" pitchFamily="49" charset="-122"/>
              </a:rPr>
              <a:t>想</a:t>
            </a:r>
          </a:p>
        </p:txBody>
      </p:sp>
      <p:sp>
        <p:nvSpPr>
          <p:cNvPr id="54293" name="Text Box 21"/>
          <p:cNvSpPr txBox="1">
            <a:spLocks noChangeArrowheads="1"/>
          </p:cNvSpPr>
          <p:nvPr/>
        </p:nvSpPr>
        <p:spPr bwMode="auto">
          <a:xfrm>
            <a:off x="4369594" y="5503128"/>
            <a:ext cx="6937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隶书" pitchFamily="49" charset="-122"/>
              </a:rPr>
              <a:t>实</a:t>
            </a:r>
          </a:p>
        </p:txBody>
      </p:sp>
      <p:sp>
        <p:nvSpPr>
          <p:cNvPr id="54294" name="Text Box 22"/>
          <p:cNvSpPr txBox="1">
            <a:spLocks noChangeArrowheads="1"/>
          </p:cNvSpPr>
          <p:nvPr/>
        </p:nvSpPr>
        <p:spPr bwMode="auto">
          <a:xfrm>
            <a:off x="5715868" y="3064667"/>
            <a:ext cx="69373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隶书" pitchFamily="49" charset="-122"/>
              </a:rPr>
              <a:t>感</a:t>
            </a:r>
          </a:p>
        </p:txBody>
      </p:sp>
      <p:pic>
        <p:nvPicPr>
          <p:cNvPr id="54295" name="Picture 2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12" y="1340768"/>
            <a:ext cx="3887788" cy="1818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96" name="Picture 2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9397" y="1340768"/>
            <a:ext cx="4176713" cy="1818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Rectangle 3"/>
          <p:cNvSpPr txBox="1">
            <a:spLocks noRot="1" noChangeArrowheads="1"/>
          </p:cNvSpPr>
          <p:nvPr/>
        </p:nvSpPr>
        <p:spPr bwMode="auto">
          <a:xfrm>
            <a:off x="1331912" y="62988"/>
            <a:ext cx="5832475" cy="57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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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lnSpc>
                <a:spcPct val="90000"/>
              </a:lnSpc>
              <a:buClr>
                <a:srgbClr val="DC5900"/>
              </a:buClr>
            </a:pPr>
            <a:r>
              <a:rPr lang="zh-CN" altLang="en-US" sz="3600" b="1" i="1" smtClean="0">
                <a:solidFill>
                  <a:srgbClr val="0000CC"/>
                </a:solidFill>
              </a:rPr>
              <a:t>小组讨论：诗歌分为几层？</a:t>
            </a:r>
            <a:endParaRPr lang="zh-CN" altLang="en-US" sz="3600" b="1" i="1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35538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54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54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4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4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500"/>
                                        <p:tgtEl>
                                          <p:spTgt spid="54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54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54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54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54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54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54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54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4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4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 autoUpdateAnimBg="0"/>
      <p:bldP spid="54278" grpId="0" autoUpdateAnimBg="0"/>
      <p:bldP spid="54279" grpId="0" autoUpdateAnimBg="0"/>
      <p:bldP spid="54281" grpId="0" autoUpdateAnimBg="0"/>
      <p:bldP spid="54282" grpId="0" autoUpdateAnimBg="0"/>
      <p:bldP spid="54283" grpId="0" autoUpdateAnimBg="0"/>
      <p:bldP spid="54284" grpId="0" animBg="1"/>
      <p:bldP spid="54285" grpId="0" animBg="1"/>
      <p:bldP spid="54286" grpId="0" animBg="1"/>
      <p:bldP spid="54287" grpId="0" animBg="1"/>
      <p:bldP spid="54288" grpId="0" animBg="1"/>
      <p:bldP spid="54290" grpId="0" autoUpdateAnimBg="0"/>
      <p:bldP spid="54291" grpId="0" autoUpdateAnimBg="0"/>
      <p:bldP spid="54292" grpId="0" autoUpdateAnimBg="0"/>
      <p:bldP spid="54293" grpId="0" autoUpdateAnimBg="0"/>
      <p:bldP spid="54294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54" name="Text Box 18"/>
          <p:cNvSpPr txBox="1">
            <a:spLocks noChangeArrowheads="1"/>
          </p:cNvSpPr>
          <p:nvPr/>
        </p:nvSpPr>
        <p:spPr bwMode="auto">
          <a:xfrm>
            <a:off x="323528" y="979863"/>
            <a:ext cx="8712968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3600" b="1" dirty="0">
                <a:solidFill>
                  <a:srgbClr val="0000CC"/>
                </a:solidFill>
                <a:latin typeface="黑体" pitchFamily="2" charset="-122"/>
                <a:ea typeface="黑体" pitchFamily="2" charset="-122"/>
              </a:rPr>
              <a:t>    </a:t>
            </a:r>
            <a:r>
              <a:rPr lang="zh-CN" altLang="en-US" sz="3600" b="1" dirty="0" smtClean="0">
                <a:solidFill>
                  <a:srgbClr val="0000CC"/>
                </a:solidFill>
                <a:latin typeface="黑体" pitchFamily="2" charset="-122"/>
                <a:ea typeface="黑体" pitchFamily="2" charset="-122"/>
              </a:rPr>
              <a:t>最后</a:t>
            </a:r>
            <a:r>
              <a:rPr lang="zh-CN" altLang="en-US" sz="3600" b="1" dirty="0">
                <a:solidFill>
                  <a:srgbClr val="0000CC"/>
                </a:solidFill>
                <a:latin typeface="黑体" pitchFamily="2" charset="-122"/>
                <a:ea typeface="黑体" pitchFamily="2" charset="-122"/>
              </a:rPr>
              <a:t>两句诗，诗人的感情陡起，请说说诗人表达了什么感情，应该如何理解这种感情？</a:t>
            </a:r>
          </a:p>
        </p:txBody>
      </p:sp>
      <p:sp>
        <p:nvSpPr>
          <p:cNvPr id="39956" name="Text Box 20"/>
          <p:cNvSpPr txBox="1">
            <a:spLocks noChangeArrowheads="1"/>
          </p:cNvSpPr>
          <p:nvPr/>
        </p:nvSpPr>
        <p:spPr bwMode="auto">
          <a:xfrm>
            <a:off x="179510" y="2793241"/>
            <a:ext cx="8856985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4000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    </a:t>
            </a:r>
            <a:r>
              <a:rPr lang="zh-CN" altLang="en-US" sz="40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表现</a:t>
            </a:r>
            <a:r>
              <a:rPr lang="zh-CN" altLang="en-US" sz="4000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了诗人</a:t>
            </a:r>
            <a:r>
              <a:rPr lang="zh-CN" altLang="en-US" sz="40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的自信</a:t>
            </a:r>
            <a:r>
              <a:rPr lang="zh-CN" altLang="en-US" sz="4000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和对理想的执著追求，展示了诗人力图从苦闷中挣脱出来的强大精神力量</a:t>
            </a:r>
            <a:r>
              <a:rPr lang="zh-CN" altLang="en-US" sz="40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。</a:t>
            </a:r>
            <a:endParaRPr lang="zh-CN" altLang="en-US" sz="4000" dirty="0">
              <a:solidFill>
                <a:srgbClr val="7500EA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4" name="Rectangle 2"/>
          <p:cNvSpPr txBox="1">
            <a:spLocks noRot="1" noChangeArrowheads="1"/>
          </p:cNvSpPr>
          <p:nvPr/>
        </p:nvSpPr>
        <p:spPr bwMode="auto">
          <a:xfrm>
            <a:off x="323528" y="342502"/>
            <a:ext cx="2736850" cy="65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l">
              <a:buFontTx/>
              <a:buBlip>
                <a:blip r:embed="rId2"/>
              </a:buBlip>
            </a:pPr>
            <a:r>
              <a:rPr lang="en-US" altLang="zh-CN" sz="4000" b="1" dirty="0" smtClean="0"/>
              <a:t>  </a:t>
            </a:r>
            <a:r>
              <a:rPr lang="zh-CN" altLang="en-US" sz="4000" b="1" dirty="0" smtClean="0"/>
              <a:t>思考：</a:t>
            </a:r>
            <a:endParaRPr lang="zh-CN" altLang="en-US" sz="2800" b="1" dirty="0">
              <a:solidFill>
                <a:srgbClr val="660066"/>
              </a:solidFill>
              <a:ea typeface="楷体_GB2312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3529" y="4732233"/>
            <a:ext cx="871296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spcBef>
                <a:spcPct val="50000"/>
              </a:spcBef>
            </a:pPr>
            <a:r>
              <a:rPr lang="zh-CN" altLang="en-US" sz="4000" dirty="0" smtClean="0">
                <a:solidFill>
                  <a:srgbClr val="7500EA"/>
                </a:solidFill>
                <a:latin typeface="黑体" pitchFamily="2" charset="-122"/>
                <a:ea typeface="黑体" pitchFamily="2" charset="-122"/>
              </a:rPr>
              <a:t>    现</a:t>
            </a:r>
            <a:r>
              <a:rPr lang="zh-CN" altLang="en-US" sz="4000" dirty="0">
                <a:solidFill>
                  <a:srgbClr val="7500EA"/>
                </a:solidFill>
                <a:latin typeface="黑体" pitchFamily="2" charset="-122"/>
                <a:ea typeface="黑体" pitchFamily="2" charset="-122"/>
              </a:rPr>
              <a:t>常用来表达自己有宏大的理想抱负和实现理想抱负的坚定的信念。 </a:t>
            </a:r>
          </a:p>
        </p:txBody>
      </p:sp>
    </p:spTree>
    <p:extLst>
      <p:ext uri="{BB962C8B-B14F-4D97-AF65-F5344CB8AC3E}">
        <p14:creationId xmlns:p14="http://schemas.microsoft.com/office/powerpoint/2010/main" val="1822816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9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9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54" grpId="0"/>
      <p:bldP spid="39956" grpId="0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ChangeArrowheads="1"/>
          </p:cNvSpPr>
          <p:nvPr/>
        </p:nvSpPr>
        <p:spPr bwMode="auto">
          <a:xfrm>
            <a:off x="2699792" y="692696"/>
            <a:ext cx="2967479" cy="11129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5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中心思想</a:t>
            </a:r>
            <a:endParaRPr lang="zh-CN" altLang="en-US" sz="5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8852" name="Rectangle 4"/>
          <p:cNvSpPr>
            <a:spLocks noChangeArrowheads="1"/>
          </p:cNvSpPr>
          <p:nvPr/>
        </p:nvSpPr>
        <p:spPr bwMode="auto">
          <a:xfrm>
            <a:off x="323528" y="2204864"/>
            <a:ext cx="8568952" cy="19518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zh-CN" altLang="en-US" sz="3800" b="1" dirty="0" smtClean="0">
                <a:solidFill>
                  <a:srgbClr val="0000FF"/>
                </a:solidFill>
              </a:rPr>
              <a:t>　　本</a:t>
            </a:r>
            <a:r>
              <a:rPr lang="zh-CN" altLang="en-US" sz="3800" b="1" dirty="0">
                <a:solidFill>
                  <a:srgbClr val="0000FF"/>
                </a:solidFill>
              </a:rPr>
              <a:t>诗利用比兴的手法描写了人世间的坎坷，抒发了诗人的人生追求，表现了诗人乐观自信的人生态度</a:t>
            </a:r>
            <a:r>
              <a:rPr lang="zh-CN" altLang="en-US" sz="3800" b="1" dirty="0" smtClean="0">
                <a:solidFill>
                  <a:srgbClr val="0000FF"/>
                </a:solidFill>
              </a:rPr>
              <a:t>。</a:t>
            </a:r>
            <a:endParaRPr lang="en-US" altLang="zh-CN" sz="3800" b="1" dirty="0"/>
          </a:p>
        </p:txBody>
      </p:sp>
      <p:sp>
        <p:nvSpPr>
          <p:cNvPr id="2" name="矩形 1"/>
          <p:cNvSpPr/>
          <p:nvPr/>
        </p:nvSpPr>
        <p:spPr>
          <a:xfrm>
            <a:off x="352839" y="4437112"/>
            <a:ext cx="8478688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800" b="1" dirty="0" smtClean="0">
                <a:solidFill>
                  <a:srgbClr val="0000FF"/>
                </a:solidFill>
              </a:rPr>
              <a:t>       诗人</a:t>
            </a:r>
            <a:r>
              <a:rPr lang="zh-CN" altLang="en-US" sz="3800" b="1" dirty="0">
                <a:solidFill>
                  <a:srgbClr val="0000FF"/>
                </a:solidFill>
              </a:rPr>
              <a:t>不畏人生艰难，不放弃自己的理想，没有消沉下去，是令世人学习的。</a:t>
            </a:r>
            <a:endParaRPr lang="en-US" altLang="zh-CN" sz="3800" b="1" dirty="0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4392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8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788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0" grpId="0" autoUpdateAnimBg="0"/>
      <p:bldP spid="78852" grpId="0" autoUpdateAnimBg="0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1B81C-3E94-4169-89E5-C91A8F882B4E}" type="datetime1">
              <a:rPr lang="zh-CN" altLang="en-US"/>
              <a:pPr/>
              <a:t>2014/1/26</a:t>
            </a:fld>
            <a:endParaRPr lang="en-US" altLang="zh-CN"/>
          </a:p>
        </p:txBody>
      </p:sp>
      <p:sp>
        <p:nvSpPr>
          <p:cNvPr id="9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1329138109@qq.com</a:t>
            </a:r>
          </a:p>
        </p:txBody>
      </p:sp>
      <p:sp>
        <p:nvSpPr>
          <p:cNvPr id="10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55F6C-E4FE-4ECA-8428-788249320FAA}" type="slidenum">
              <a:rPr lang="en-US" altLang="zh-CN"/>
              <a:pPr/>
              <a:t>18</a:t>
            </a:fld>
            <a:endParaRPr lang="en-US" altLang="zh-CN"/>
          </a:p>
        </p:txBody>
      </p:sp>
      <p:sp>
        <p:nvSpPr>
          <p:cNvPr id="104451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323850" y="765175"/>
            <a:ext cx="8820150" cy="659765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endParaRPr lang="en-US" b="1" u="sng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buFont typeface="Wingdings" pitchFamily="2" charset="2"/>
              <a:buNone/>
            </a:pPr>
            <a:r>
              <a:rPr lang="en-US" b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en-US" altLang="zh-CN" b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.</a:t>
            </a:r>
            <a:r>
              <a:rPr lang="zh-CN" altLang="en-US" b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生活</a:t>
            </a:r>
            <a:r>
              <a:rPr lang="zh-CN" altLang="en-US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中难免经历痛苦与挫折，请你用本诗中的句子对身处逆境的朋友进行激励或劝勉</a:t>
            </a:r>
            <a:r>
              <a:rPr lang="en-US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  <a:r>
              <a:rPr lang="zh-CN" altLang="en-US" b="1" u="sng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                                                                         </a:t>
            </a:r>
            <a:r>
              <a:rPr lang="zh-CN" altLang="en-US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                                                                         </a:t>
            </a:r>
            <a:r>
              <a:rPr lang="zh-CN" altLang="en-US" b="1" u="sng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   </a:t>
            </a:r>
          </a:p>
          <a:p>
            <a:pPr>
              <a:buFont typeface="Wingdings" pitchFamily="2" charset="2"/>
              <a:buNone/>
            </a:pPr>
            <a:r>
              <a:rPr lang="en-US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b="1" u="sng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               </a:t>
            </a:r>
            <a:r>
              <a:rPr lang="zh-CN" altLang="en-US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， </a:t>
            </a:r>
            <a:r>
              <a:rPr lang="en-US" b="1" u="sng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            </a:t>
            </a:r>
            <a:r>
              <a:rPr lang="zh-CN" altLang="en-US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en-US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buFont typeface="Wingdings" pitchFamily="2" charset="2"/>
              <a:buNone/>
            </a:pPr>
            <a:r>
              <a:rPr lang="en-US" b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en-US" altLang="zh-CN" b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.</a:t>
            </a:r>
            <a:r>
              <a:rPr lang="zh-CN" altLang="en-US" b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本</a:t>
            </a:r>
            <a:r>
              <a:rPr lang="zh-CN" altLang="en-US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诗使用典故古人能有此机遇，自己也不见得没有的句子</a:t>
            </a:r>
            <a:r>
              <a:rPr lang="en-US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b="1" u="sng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                  </a:t>
            </a:r>
            <a:r>
              <a:rPr lang="zh-CN" altLang="en-US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  <a:endParaRPr lang="en-US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buFont typeface="Wingdings" pitchFamily="2" charset="2"/>
              <a:buNone/>
            </a:pPr>
            <a:r>
              <a:rPr lang="en-US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b="1" u="sng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              </a:t>
            </a:r>
            <a:r>
              <a:rPr lang="zh-CN" altLang="en-US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</a:p>
          <a:p>
            <a:pPr>
              <a:buFont typeface="Wingdings" pitchFamily="2" charset="2"/>
              <a:buNone/>
            </a:pPr>
            <a:r>
              <a:rPr lang="en-US" b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en-US" altLang="zh-CN" b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.</a:t>
            </a:r>
            <a:r>
              <a:rPr lang="zh-CN" altLang="en-US" b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诗人</a:t>
            </a:r>
            <a:r>
              <a:rPr lang="zh-CN" altLang="en-US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以</a:t>
            </a:r>
            <a:r>
              <a:rPr lang="zh-CN" altLang="en-US" b="1" dirty="0">
                <a:solidFill>
                  <a:srgbClr val="000000"/>
                </a:solidFill>
                <a:ea typeface="楷体_GB2312" pitchFamily="49" charset="-122"/>
              </a:rPr>
              <a:t>“</a:t>
            </a:r>
            <a:r>
              <a:rPr lang="zh-CN" altLang="en-US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行路难</a:t>
            </a:r>
            <a:r>
              <a:rPr lang="zh-CN" altLang="en-US" b="1" dirty="0">
                <a:solidFill>
                  <a:srgbClr val="000000"/>
                </a:solidFill>
                <a:ea typeface="楷体_GB2312" pitchFamily="49" charset="-122"/>
              </a:rPr>
              <a:t>”</a:t>
            </a:r>
            <a:r>
              <a:rPr lang="zh-CN" altLang="en-US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比喻</a:t>
            </a:r>
            <a:r>
              <a:rPr lang="en-US" b="1" u="sng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      </a:t>
            </a:r>
            <a:r>
              <a:rPr lang="zh-CN" altLang="en-US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，诗中具体体现</a:t>
            </a:r>
            <a:r>
              <a:rPr lang="zh-CN" altLang="en-US" b="1" dirty="0">
                <a:solidFill>
                  <a:srgbClr val="000000"/>
                </a:solidFill>
                <a:ea typeface="楷体_GB2312" pitchFamily="49" charset="-122"/>
              </a:rPr>
              <a:t>“</a:t>
            </a:r>
            <a:r>
              <a:rPr lang="zh-CN" altLang="en-US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行路难</a:t>
            </a:r>
            <a:r>
              <a:rPr lang="zh-CN" altLang="en-US" b="1" dirty="0">
                <a:solidFill>
                  <a:srgbClr val="000000"/>
                </a:solidFill>
                <a:ea typeface="楷体_GB2312" pitchFamily="49" charset="-122"/>
              </a:rPr>
              <a:t>”</a:t>
            </a:r>
            <a:r>
              <a:rPr lang="zh-CN" altLang="en-US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（ 照应题目 ）的诗句</a:t>
            </a:r>
            <a:r>
              <a:rPr lang="en-US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</a:p>
          <a:p>
            <a:pPr>
              <a:buFont typeface="Wingdings" pitchFamily="2" charset="2"/>
              <a:buNone/>
            </a:pPr>
            <a:r>
              <a:rPr lang="en-US" b="1" u="sng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              </a:t>
            </a:r>
            <a:r>
              <a:rPr lang="zh-CN" altLang="en-US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en-US" b="1" u="sng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            </a:t>
            </a:r>
            <a:r>
              <a:rPr lang="zh-CN" altLang="en-US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en-US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4452" name="Text Box 4"/>
          <p:cNvSpPr txBox="1">
            <a:spLocks noChangeArrowheads="1"/>
          </p:cNvSpPr>
          <p:nvPr/>
        </p:nvSpPr>
        <p:spPr bwMode="auto">
          <a:xfrm>
            <a:off x="-900113" y="2349500"/>
            <a:ext cx="964723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6600CC"/>
                </a:solidFill>
                <a:latin typeface="楷体_GB2312" pitchFamily="49" charset="-122"/>
                <a:ea typeface="楷体_GB2312" pitchFamily="49" charset="-122"/>
              </a:rPr>
              <a:t>          </a:t>
            </a:r>
            <a:r>
              <a:rPr lang="zh-CN" altLang="en-US" sz="3200" b="1">
                <a:solidFill>
                  <a:srgbClr val="6600CC"/>
                </a:solidFill>
                <a:latin typeface="楷体_GB2312" pitchFamily="49" charset="-122"/>
                <a:ea typeface="楷体_GB2312" pitchFamily="49" charset="-122"/>
              </a:rPr>
              <a:t>长风破浪会有时     直挂云帆济沧海</a:t>
            </a:r>
          </a:p>
        </p:txBody>
      </p:sp>
      <p:sp>
        <p:nvSpPr>
          <p:cNvPr id="104453" name="Text Box 5"/>
          <p:cNvSpPr txBox="1">
            <a:spLocks noChangeArrowheads="1"/>
          </p:cNvSpPr>
          <p:nvPr/>
        </p:nvSpPr>
        <p:spPr bwMode="auto">
          <a:xfrm>
            <a:off x="900113" y="3500438"/>
            <a:ext cx="6553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6600CC"/>
                </a:solidFill>
                <a:latin typeface="楷体_GB2312" pitchFamily="49" charset="-122"/>
                <a:ea typeface="楷体_GB2312" pitchFamily="49" charset="-122"/>
              </a:rPr>
              <a:t>                </a:t>
            </a:r>
            <a:r>
              <a:rPr lang="zh-CN" altLang="en-US" sz="3200" b="1">
                <a:solidFill>
                  <a:srgbClr val="6600CC"/>
                </a:solidFill>
                <a:latin typeface="楷体_GB2312" pitchFamily="49" charset="-122"/>
                <a:ea typeface="楷体_GB2312" pitchFamily="49" charset="-122"/>
              </a:rPr>
              <a:t>闲来垂钓碧溪上                       忽复乘舟梦日边</a:t>
            </a:r>
          </a:p>
        </p:txBody>
      </p:sp>
      <p:sp>
        <p:nvSpPr>
          <p:cNvPr id="104454" name="Text Box 7"/>
          <p:cNvSpPr txBox="1">
            <a:spLocks noChangeArrowheads="1"/>
          </p:cNvSpPr>
          <p:nvPr/>
        </p:nvSpPr>
        <p:spPr bwMode="auto">
          <a:xfrm>
            <a:off x="4788024" y="4581525"/>
            <a:ext cx="2808287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6600CC"/>
                </a:solidFill>
                <a:ea typeface="楷体_GB2312" pitchFamily="49" charset="-122"/>
              </a:rPr>
              <a:t>世路艰难</a:t>
            </a:r>
          </a:p>
        </p:txBody>
      </p:sp>
      <p:sp>
        <p:nvSpPr>
          <p:cNvPr id="104455" name="Text Box 8"/>
          <p:cNvSpPr txBox="1">
            <a:spLocks noChangeArrowheads="1"/>
          </p:cNvSpPr>
          <p:nvPr/>
        </p:nvSpPr>
        <p:spPr bwMode="auto">
          <a:xfrm>
            <a:off x="468313" y="5661025"/>
            <a:ext cx="81375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6600CC"/>
                </a:solidFill>
                <a:latin typeface="楷体_GB2312" pitchFamily="49" charset="-122"/>
                <a:ea typeface="楷体_GB2312" pitchFamily="49" charset="-122"/>
              </a:rPr>
              <a:t>欲渡黄河冰塞川    将登太行雪满山</a:t>
            </a:r>
          </a:p>
        </p:txBody>
      </p:sp>
      <p:sp>
        <p:nvSpPr>
          <p:cNvPr id="104456" name="Rectangle 8"/>
          <p:cNvSpPr>
            <a:spLocks noRot="1" noChangeArrowheads="1"/>
          </p:cNvSpPr>
          <p:nvPr/>
        </p:nvSpPr>
        <p:spPr bwMode="auto">
          <a:xfrm>
            <a:off x="323850" y="549275"/>
            <a:ext cx="2736850" cy="65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buFontTx/>
              <a:buBlip>
                <a:blip r:embed="rId2"/>
              </a:buBlip>
            </a:pPr>
            <a:r>
              <a:rPr lang="zh-CN" altLang="en-US" sz="3200" b="1">
                <a:solidFill>
                  <a:srgbClr val="660066"/>
                </a:solidFill>
              </a:rPr>
              <a:t>课堂练习</a:t>
            </a: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44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44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044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044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2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BCFDF-58B1-428A-BD2C-0E8EC576CE24}" type="datetime1">
              <a:rPr lang="zh-CN" altLang="en-US"/>
              <a:pPr/>
              <a:t>2014/1/26</a:t>
            </a:fld>
            <a:endParaRPr lang="en-US" altLang="zh-CN"/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D28C3-9161-4035-8DA2-CBF47763F46E}" type="slidenum">
              <a:rPr lang="en-US" altLang="zh-CN"/>
              <a:pPr/>
              <a:t>19</a:t>
            </a:fld>
            <a:endParaRPr lang="en-US" altLang="zh-CN"/>
          </a:p>
        </p:txBody>
      </p:sp>
      <p:sp>
        <p:nvSpPr>
          <p:cNvPr id="105474" name="Text Box 2"/>
          <p:cNvSpPr txBox="1">
            <a:spLocks noChangeArrowheads="1"/>
          </p:cNvSpPr>
          <p:nvPr/>
        </p:nvSpPr>
        <p:spPr bwMode="auto">
          <a:xfrm>
            <a:off x="0" y="1127125"/>
            <a:ext cx="9144000" cy="4524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en-US" sz="3200" b="1" dirty="0">
                <a:solidFill>
                  <a:schemeClr val="tx2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sz="3200" b="1" dirty="0" smtClean="0">
                <a:solidFill>
                  <a:schemeClr val="tx2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en-US" altLang="zh-CN" sz="3200" b="1" dirty="0" smtClean="0">
                <a:solidFill>
                  <a:schemeClr val="tx2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.</a:t>
            </a:r>
            <a:r>
              <a:rPr lang="zh-CN" altLang="en-US" sz="3200" b="1" dirty="0" smtClean="0">
                <a:solidFill>
                  <a:schemeClr val="tx2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以下</a:t>
            </a:r>
            <a:r>
              <a:rPr lang="zh-CN" altLang="en-US" sz="3200" b="1" dirty="0">
                <a:solidFill>
                  <a:schemeClr val="tx2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对诗歌的理解有误的一项是（   </a:t>
            </a:r>
            <a:r>
              <a:rPr lang="en-US" sz="3200" b="1" dirty="0">
                <a:solidFill>
                  <a:schemeClr val="tx2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3200" b="1" dirty="0">
                <a:solidFill>
                  <a:schemeClr val="tx2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 ）</a:t>
            </a:r>
          </a:p>
          <a:p>
            <a:r>
              <a:rPr lang="en-US" sz="3200" b="1" dirty="0">
                <a:solidFill>
                  <a:schemeClr val="tx2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sz="3200" b="1" dirty="0" smtClean="0">
                <a:solidFill>
                  <a:schemeClr val="tx2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en-US" altLang="zh-CN" sz="3200" b="1" dirty="0" smtClean="0">
                <a:solidFill>
                  <a:schemeClr val="tx2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.</a:t>
            </a:r>
            <a:r>
              <a:rPr lang="zh-CN" altLang="en-US" sz="3200" b="1" dirty="0" smtClean="0">
                <a:solidFill>
                  <a:schemeClr val="tx2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诗</a:t>
            </a:r>
            <a:r>
              <a:rPr lang="zh-CN" altLang="en-US" sz="3200" b="1" dirty="0">
                <a:solidFill>
                  <a:schemeClr val="tx2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的开头两句以夸张的笔法，营造了欢乐的</a:t>
            </a:r>
            <a:r>
              <a:rPr lang="en-US" sz="3200" b="1" dirty="0">
                <a:solidFill>
                  <a:schemeClr val="tx2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zh-CN" altLang="en-US" sz="3200" b="1" dirty="0">
                <a:solidFill>
                  <a:schemeClr val="tx2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宴饮气氛，体现了诗人愉悦的心情。</a:t>
            </a:r>
          </a:p>
          <a:p>
            <a:r>
              <a:rPr lang="zh-CN" altLang="en-US" sz="3200" b="1" dirty="0">
                <a:solidFill>
                  <a:schemeClr val="tx2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sz="3200" b="1" dirty="0" smtClean="0">
                <a:solidFill>
                  <a:schemeClr val="tx2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en-US" altLang="zh-CN" sz="3200" b="1" dirty="0" smtClean="0">
                <a:solidFill>
                  <a:schemeClr val="tx2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.</a:t>
            </a:r>
            <a:r>
              <a:rPr lang="zh-CN" altLang="en-US" sz="3200" b="1" dirty="0" smtClean="0">
                <a:solidFill>
                  <a:schemeClr val="tx2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诗</a:t>
            </a:r>
            <a:r>
              <a:rPr lang="zh-CN" altLang="en-US" sz="3200" b="1" dirty="0">
                <a:solidFill>
                  <a:schemeClr val="tx2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中以</a:t>
            </a:r>
            <a:r>
              <a:rPr lang="zh-CN" altLang="en-US" sz="3200" b="1" dirty="0">
                <a:solidFill>
                  <a:schemeClr val="tx2">
                    <a:lumMod val="50000"/>
                  </a:schemeClr>
                </a:solidFill>
                <a:ea typeface="楷体_GB2312" pitchFamily="49" charset="-122"/>
              </a:rPr>
              <a:t>“</a:t>
            </a:r>
            <a:r>
              <a:rPr lang="zh-CN" altLang="en-US" sz="3200" b="1" dirty="0">
                <a:solidFill>
                  <a:schemeClr val="tx2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欲渡黄河冰塞川，将登太行雪满山</a:t>
            </a:r>
            <a:r>
              <a:rPr lang="zh-CN" altLang="en-US" sz="3200" b="1" dirty="0">
                <a:solidFill>
                  <a:schemeClr val="tx2">
                    <a:lumMod val="50000"/>
                  </a:schemeClr>
                </a:solidFill>
                <a:ea typeface="楷体_GB2312" pitchFamily="49" charset="-122"/>
              </a:rPr>
              <a:t>”</a:t>
            </a:r>
            <a:r>
              <a:rPr lang="en-US" sz="3200" b="1" dirty="0">
                <a:solidFill>
                  <a:schemeClr val="tx2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3200" b="1" dirty="0">
                <a:solidFill>
                  <a:schemeClr val="tx2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来比喻人生道路中的艰难险阻。</a:t>
            </a:r>
          </a:p>
          <a:p>
            <a:r>
              <a:rPr lang="en-US" sz="3200" b="1" dirty="0">
                <a:solidFill>
                  <a:schemeClr val="tx2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sz="3200" b="1" dirty="0" smtClean="0">
                <a:solidFill>
                  <a:schemeClr val="tx2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C</a:t>
            </a:r>
            <a:r>
              <a:rPr lang="en-US" altLang="zh-CN" sz="3200" b="1" dirty="0" smtClean="0">
                <a:solidFill>
                  <a:schemeClr val="tx2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.</a:t>
            </a:r>
            <a:r>
              <a:rPr lang="zh-CN" altLang="en-US" sz="3200" b="1" dirty="0" smtClean="0">
                <a:solidFill>
                  <a:schemeClr val="tx2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诗</a:t>
            </a:r>
            <a:r>
              <a:rPr lang="zh-CN" altLang="en-US" sz="3200" b="1" dirty="0">
                <a:solidFill>
                  <a:schemeClr val="tx2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中运用典故，含蓄地表达了诗人盼望得到朝廷重用的心理。</a:t>
            </a:r>
          </a:p>
          <a:p>
            <a:r>
              <a:rPr lang="en-US" sz="3200" b="1" dirty="0">
                <a:solidFill>
                  <a:schemeClr val="tx2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sz="3200" b="1" dirty="0" smtClean="0">
                <a:solidFill>
                  <a:schemeClr val="tx2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D</a:t>
            </a:r>
            <a:r>
              <a:rPr lang="en-US" altLang="zh-CN" sz="3200" b="1" dirty="0" smtClean="0">
                <a:solidFill>
                  <a:schemeClr val="tx2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.</a:t>
            </a:r>
            <a:r>
              <a:rPr lang="zh-CN" altLang="en-US" sz="3200" b="1" dirty="0" smtClean="0">
                <a:solidFill>
                  <a:schemeClr val="tx2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诗</a:t>
            </a:r>
            <a:r>
              <a:rPr lang="zh-CN" altLang="en-US" sz="3200" b="1" dirty="0">
                <a:solidFill>
                  <a:schemeClr val="tx2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的最后两句写出了诗人坚信远大的抱负必能实现的豪迈气概</a:t>
            </a:r>
            <a:r>
              <a:rPr lang="en-US" sz="3200" b="1" dirty="0" smtClean="0">
                <a:solidFill>
                  <a:schemeClr val="tx2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en-US" sz="3200" b="1" dirty="0">
              <a:solidFill>
                <a:schemeClr val="tx2">
                  <a:lumMod val="50000"/>
                </a:schemeClr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5475" name="Text Box 3"/>
          <p:cNvSpPr txBox="1">
            <a:spLocks noChangeArrowheads="1"/>
          </p:cNvSpPr>
          <p:nvPr/>
        </p:nvSpPr>
        <p:spPr bwMode="auto">
          <a:xfrm>
            <a:off x="7127875" y="1129446"/>
            <a:ext cx="5048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3200" b="1" dirty="0">
                <a:solidFill>
                  <a:srgbClr val="FF0066"/>
                </a:solidFill>
              </a:rPr>
              <a:t>A</a:t>
            </a:r>
          </a:p>
        </p:txBody>
      </p:sp>
      <p:sp>
        <p:nvSpPr>
          <p:cNvPr id="105476" name="Rectangle 4"/>
          <p:cNvSpPr>
            <a:spLocks noRot="1" noChangeArrowheads="1"/>
          </p:cNvSpPr>
          <p:nvPr/>
        </p:nvSpPr>
        <p:spPr bwMode="auto">
          <a:xfrm>
            <a:off x="0" y="476250"/>
            <a:ext cx="2736850" cy="65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buFontTx/>
              <a:buBlip>
                <a:blip r:embed="rId2"/>
              </a:buBlip>
            </a:pPr>
            <a:r>
              <a:rPr lang="zh-CN" altLang="en-US" sz="3200" b="1">
                <a:solidFill>
                  <a:srgbClr val="660066"/>
                </a:solidFill>
              </a:rPr>
              <a:t>课堂练习</a:t>
            </a: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5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5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3995738" y="1484313"/>
            <a:ext cx="4608512" cy="1295400"/>
          </a:xfrm>
        </p:spPr>
        <p:txBody>
          <a:bodyPr>
            <a:normAutofit fontScale="90000"/>
          </a:bodyPr>
          <a:lstStyle/>
          <a:p>
            <a:pPr algn="dist"/>
            <a:r>
              <a:rPr lang="zh-CN" altLang="en-US" sz="8800" b="1">
                <a:solidFill>
                  <a:srgbClr val="9900CC"/>
                </a:solidFill>
                <a:latin typeface="隶书" pitchFamily="49" charset="-122"/>
                <a:ea typeface="隶书" pitchFamily="49" charset="-122"/>
              </a:rPr>
              <a:t>行路难</a:t>
            </a:r>
          </a:p>
        </p:txBody>
      </p:sp>
      <p:sp>
        <p:nvSpPr>
          <p:cNvPr id="2051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4572000" y="3357563"/>
            <a:ext cx="3600450" cy="865187"/>
          </a:xfrm>
        </p:spPr>
        <p:txBody>
          <a:bodyPr/>
          <a:lstStyle/>
          <a:p>
            <a:r>
              <a:rPr lang="zh-CN" altLang="en-US" sz="4000" b="1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作者：李白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/>
          <a:p>
            <a:fld id="{F22269AD-18E6-4184-A978-1D10BAAF8F31}" type="datetime1">
              <a:rPr lang="zh-CN" altLang="en-US"/>
              <a:pPr/>
              <a:t>2014/1/26</a:t>
            </a:fld>
            <a:endParaRPr lang="en-US" altLang="zh-CN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fld id="{D48A4565-D988-4F06-9316-4D35EB0205E6}" type="slidenum">
              <a:rPr lang="en-US" altLang="zh-CN"/>
              <a:pPr/>
              <a:t>2</a:t>
            </a:fld>
            <a:endParaRPr lang="en-US" altLang="zh-CN"/>
          </a:p>
        </p:txBody>
      </p:sp>
      <p:pic>
        <p:nvPicPr>
          <p:cNvPr id="2052" name="Picture 4" descr="yangj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628775"/>
            <a:ext cx="3308350" cy="4608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index_r1_c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4508500"/>
            <a:ext cx="3455987" cy="1463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A75C1-D76F-4A15-98E7-E6B660E6512A}" type="datetime1">
              <a:rPr lang="zh-CN" altLang="en-US"/>
              <a:pPr/>
              <a:t>2014/1/26</a:t>
            </a:fld>
            <a:endParaRPr lang="en-US" altLang="zh-CN"/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CAFE4-2DB1-4867-BE77-699148AAAB65}" type="slidenum">
              <a:rPr lang="en-US" altLang="zh-CN"/>
              <a:pPr/>
              <a:t>20</a:t>
            </a:fld>
            <a:endParaRPr lang="en-US" altLang="zh-CN"/>
          </a:p>
        </p:txBody>
      </p:sp>
      <p:sp>
        <p:nvSpPr>
          <p:cNvPr id="106499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0" y="1773238"/>
            <a:ext cx="9144000" cy="4238625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None/>
            </a:pPr>
            <a:r>
              <a:rPr lang="zh-CN" altLang="en-US" sz="3600" b="1">
                <a:solidFill>
                  <a:srgbClr val="993366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sz="3600" b="1">
                <a:solidFill>
                  <a:srgbClr val="993366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600" b="1">
                <a:solidFill>
                  <a:srgbClr val="993366"/>
                </a:solidFill>
                <a:latin typeface="楷体_GB2312" pitchFamily="49" charset="-122"/>
                <a:ea typeface="楷体_GB2312" pitchFamily="49" charset="-122"/>
              </a:rPr>
              <a:t>）会当凌绝顶，一览众山小。</a:t>
            </a:r>
          </a:p>
          <a:p>
            <a:pPr>
              <a:buFont typeface="Wingdings" pitchFamily="2" charset="2"/>
              <a:buNone/>
            </a:pPr>
            <a:r>
              <a:rPr lang="zh-CN" altLang="en-US" sz="3600" b="1">
                <a:solidFill>
                  <a:srgbClr val="993366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sz="3600" b="1">
                <a:solidFill>
                  <a:srgbClr val="993366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600" b="1">
                <a:solidFill>
                  <a:srgbClr val="993366"/>
                </a:solidFill>
                <a:latin typeface="楷体_GB2312" pitchFamily="49" charset="-122"/>
                <a:ea typeface="楷体_GB2312" pitchFamily="49" charset="-122"/>
              </a:rPr>
              <a:t>）不畏浮云遮望眼，自缘身在最高层。</a:t>
            </a:r>
          </a:p>
          <a:p>
            <a:pPr>
              <a:buFont typeface="Wingdings" pitchFamily="2" charset="2"/>
              <a:buNone/>
            </a:pPr>
            <a:r>
              <a:rPr lang="zh-CN" altLang="en-US" sz="3600" b="1">
                <a:solidFill>
                  <a:srgbClr val="993366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sz="3600" b="1">
                <a:solidFill>
                  <a:srgbClr val="993366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3600" b="1">
                <a:solidFill>
                  <a:srgbClr val="993366"/>
                </a:solidFill>
                <a:latin typeface="楷体_GB2312" pitchFamily="49" charset="-122"/>
                <a:ea typeface="楷体_GB2312" pitchFamily="49" charset="-122"/>
              </a:rPr>
              <a:t>）人生自古谁无死，留取丹心照汗青。</a:t>
            </a:r>
          </a:p>
          <a:p>
            <a:pPr>
              <a:buFont typeface="Wingdings" pitchFamily="2" charset="2"/>
              <a:buNone/>
            </a:pPr>
            <a:r>
              <a:rPr lang="zh-CN" altLang="en-US" sz="3600" b="1">
                <a:solidFill>
                  <a:srgbClr val="993366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sz="3600" b="1">
                <a:solidFill>
                  <a:srgbClr val="993366"/>
                </a:solidFill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3600" b="1">
                <a:solidFill>
                  <a:srgbClr val="993366"/>
                </a:solidFill>
                <a:latin typeface="楷体_GB2312" pitchFamily="49" charset="-122"/>
                <a:ea typeface="楷体_GB2312" pitchFamily="49" charset="-122"/>
              </a:rPr>
              <a:t>）我自横刀向天笑，去留肝胆两昆仑。</a:t>
            </a:r>
          </a:p>
          <a:p>
            <a:pPr>
              <a:buFont typeface="Wingdings" pitchFamily="2" charset="2"/>
              <a:buNone/>
            </a:pPr>
            <a:r>
              <a:rPr lang="zh-CN" altLang="en-US" sz="3600" b="1">
                <a:solidFill>
                  <a:srgbClr val="993366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sz="3600" b="1">
                <a:solidFill>
                  <a:srgbClr val="993366"/>
                </a:solidFill>
                <a:latin typeface="楷体_GB2312" pitchFamily="49" charset="-122"/>
                <a:ea typeface="楷体_GB2312" pitchFamily="49" charset="-122"/>
              </a:rPr>
              <a:t>5</a:t>
            </a:r>
            <a:r>
              <a:rPr lang="zh-CN" altLang="en-US" sz="3600" b="1">
                <a:solidFill>
                  <a:srgbClr val="993366"/>
                </a:solidFill>
                <a:latin typeface="楷体_GB2312" pitchFamily="49" charset="-122"/>
                <a:ea typeface="楷体_GB2312" pitchFamily="49" charset="-122"/>
              </a:rPr>
              <a:t>）长风破浪会有时，直挂云帆济沧海。</a:t>
            </a:r>
          </a:p>
          <a:p>
            <a:pPr>
              <a:buFont typeface="Wingdings" pitchFamily="2" charset="2"/>
              <a:buNone/>
            </a:pPr>
            <a:r>
              <a:rPr lang="zh-CN" altLang="en-US" sz="3600" b="1">
                <a:solidFill>
                  <a:srgbClr val="993366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sz="3600" b="1">
                <a:solidFill>
                  <a:srgbClr val="993366"/>
                </a:solidFill>
                <a:latin typeface="楷体_GB2312" pitchFamily="49" charset="-122"/>
                <a:ea typeface="楷体_GB2312" pitchFamily="49" charset="-122"/>
              </a:rPr>
              <a:t>6</a:t>
            </a:r>
            <a:r>
              <a:rPr lang="zh-CN" altLang="en-US" sz="3600" b="1">
                <a:solidFill>
                  <a:srgbClr val="993366"/>
                </a:solidFill>
                <a:latin typeface="楷体_GB2312" pitchFamily="49" charset="-122"/>
                <a:ea typeface="楷体_GB2312" pitchFamily="49" charset="-122"/>
              </a:rPr>
              <a:t>）老骥伏枥，志在千里；烈士暮年，壮心    不已。</a:t>
            </a:r>
          </a:p>
        </p:txBody>
      </p:sp>
      <p:sp>
        <p:nvSpPr>
          <p:cNvPr id="106500" name="Rectangle 4"/>
          <p:cNvSpPr>
            <a:spLocks noRot="1" noChangeArrowheads="1"/>
          </p:cNvSpPr>
          <p:nvPr/>
        </p:nvSpPr>
        <p:spPr bwMode="auto">
          <a:xfrm>
            <a:off x="179388" y="329406"/>
            <a:ext cx="2736850" cy="65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buFontTx/>
              <a:buBlip>
                <a:blip r:embed="rId2"/>
              </a:buBlip>
            </a:pPr>
            <a:r>
              <a:rPr lang="zh-CN" altLang="en-US" sz="3200" b="1" dirty="0">
                <a:solidFill>
                  <a:srgbClr val="660066"/>
                </a:solidFill>
              </a:rPr>
              <a:t>课堂练习</a:t>
            </a:r>
          </a:p>
        </p:txBody>
      </p:sp>
      <p:sp>
        <p:nvSpPr>
          <p:cNvPr id="106501" name="Oval 5"/>
          <p:cNvSpPr>
            <a:spLocks noChangeArrowheads="1"/>
          </p:cNvSpPr>
          <p:nvPr/>
        </p:nvSpPr>
        <p:spPr bwMode="auto">
          <a:xfrm>
            <a:off x="5541030" y="261143"/>
            <a:ext cx="3384550" cy="576263"/>
          </a:xfrm>
          <a:prstGeom prst="ellipse">
            <a:avLst/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3600" dirty="0">
                <a:solidFill>
                  <a:srgbClr val="FF0000"/>
                </a:solidFill>
                <a:ea typeface="隶书" pitchFamily="49" charset="-122"/>
              </a:rPr>
              <a:t>名句积累</a:t>
            </a:r>
          </a:p>
        </p:txBody>
      </p:sp>
      <p:sp>
        <p:nvSpPr>
          <p:cNvPr id="2" name="矩形 1"/>
          <p:cNvSpPr/>
          <p:nvPr/>
        </p:nvSpPr>
        <p:spPr>
          <a:xfrm>
            <a:off x="323527" y="980281"/>
            <a:ext cx="687685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3200" b="1" dirty="0">
                <a:solidFill>
                  <a:srgbClr val="003399">
                    <a:lumMod val="50000"/>
                  </a:srgbClr>
                </a:solidFill>
                <a:latin typeface="楷体_GB2312" pitchFamily="49" charset="-122"/>
                <a:ea typeface="楷体_GB2312" pitchFamily="49" charset="-122"/>
              </a:rPr>
              <a:t>5.</a:t>
            </a:r>
            <a:r>
              <a:rPr lang="zh-CN" altLang="en-US" sz="3200" b="1" dirty="0">
                <a:solidFill>
                  <a:srgbClr val="003399">
                    <a:lumMod val="50000"/>
                  </a:srgbClr>
                </a:solidFill>
                <a:latin typeface="楷体_GB2312" pitchFamily="49" charset="-122"/>
                <a:ea typeface="楷体_GB2312" pitchFamily="49" charset="-122"/>
              </a:rPr>
              <a:t>收集古诗词中表雄心壮志的句子</a:t>
            </a:r>
            <a:r>
              <a:rPr lang="en-US" altLang="zh-CN" sz="3200" b="1" dirty="0">
                <a:solidFill>
                  <a:srgbClr val="003399">
                    <a:lumMod val="50000"/>
                  </a:srgbClr>
                </a:solidFill>
                <a:latin typeface="楷体_GB2312" pitchFamily="49" charset="-122"/>
                <a:ea typeface="楷体_GB2312" pitchFamily="49" charset="-122"/>
              </a:rPr>
              <a:t>。</a:t>
            </a: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2" name="Picture 5" descr="无标题"/>
          <p:cNvPicPr>
            <a:picLocks noGrp="1" noChangeAspect="1" noChangeArrowheads="1"/>
          </p:cNvPicPr>
          <p:nvPr>
            <p:ph type="title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412875"/>
            <a:ext cx="1913444" cy="2663825"/>
          </a:xfrm>
          <a:noFill/>
          <a:ln/>
        </p:spPr>
      </p:pic>
      <p:pic>
        <p:nvPicPr>
          <p:cNvPr id="10752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44208" y="1351230"/>
            <a:ext cx="2699792" cy="26638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31806-EC44-47A7-B804-F111508E2A83}" type="datetime1">
              <a:rPr lang="zh-CN" altLang="en-US"/>
              <a:pPr/>
              <a:t>2014/1/26</a:t>
            </a:fld>
            <a:endParaRPr lang="en-US" altLang="zh-CN"/>
          </a:p>
        </p:txBody>
      </p:sp>
      <p:sp>
        <p:nvSpPr>
          <p:cNvPr id="1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1329138109@qq.com</a:t>
            </a:r>
          </a:p>
        </p:txBody>
      </p:sp>
      <p:sp>
        <p:nvSpPr>
          <p:cNvPr id="1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80DB5-6C93-493D-AAF8-2050E6E1EFCC}" type="slidenum">
              <a:rPr lang="en-US" altLang="zh-CN"/>
              <a:pPr/>
              <a:t>21</a:t>
            </a:fld>
            <a:endParaRPr lang="en-US" altLang="zh-CN"/>
          </a:p>
        </p:txBody>
      </p:sp>
      <p:pic>
        <p:nvPicPr>
          <p:cNvPr id="107523" name="Picture 7" descr="u=870779769,571415823&amp;gp=2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353502"/>
            <a:ext cx="2303463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524" name="Picture 13" descr="u=1098140810,1776625721&amp;gp=1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5864" y="1399222"/>
            <a:ext cx="1943621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526" name="Picture 2" descr="20061161022472775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76700"/>
            <a:ext cx="2195513" cy="278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7527" name="Group 7"/>
          <p:cNvGrpSpPr>
            <a:grpSpLocks noChangeAspect="1"/>
          </p:cNvGrpSpPr>
          <p:nvPr/>
        </p:nvGrpSpPr>
        <p:grpSpPr bwMode="auto">
          <a:xfrm>
            <a:off x="2195513" y="4076700"/>
            <a:ext cx="2376487" cy="2781300"/>
            <a:chOff x="0" y="0"/>
            <a:chExt cx="3675" cy="4320"/>
          </a:xfrm>
        </p:grpSpPr>
        <p:pic>
          <p:nvPicPr>
            <p:cNvPr id="107528" name="Picture 6" descr="D:\Documents and Settings\谢海榕\桌面\图片\21.JP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675" cy="2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7529" name="Picture 7" descr="D:\Documents and Settings\谢海榕\桌面\图片\42.JPG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118"/>
              <a:ext cx="3675" cy="2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7530" name="Picture 2" descr="tu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076700"/>
            <a:ext cx="2159000" cy="278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531" name="Picture 2" descr="hsj07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4076700"/>
            <a:ext cx="2411412" cy="278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7533" name="Rectangle 13"/>
          <p:cNvSpPr>
            <a:spLocks noRot="1" noChangeArrowheads="1"/>
          </p:cNvSpPr>
          <p:nvPr/>
        </p:nvSpPr>
        <p:spPr bwMode="auto">
          <a:xfrm>
            <a:off x="250825" y="476250"/>
            <a:ext cx="2736850" cy="65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buFontTx/>
              <a:buBlip>
                <a:blip r:embed="rId13"/>
              </a:buBlip>
            </a:pPr>
            <a:r>
              <a:rPr lang="zh-CN" altLang="en-US" sz="3200" b="1">
                <a:solidFill>
                  <a:srgbClr val="660066"/>
                </a:solidFill>
              </a:rPr>
              <a:t>课堂练习</a:t>
            </a:r>
          </a:p>
        </p:txBody>
      </p:sp>
      <p:sp>
        <p:nvSpPr>
          <p:cNvPr id="107534" name="Oval 14"/>
          <p:cNvSpPr>
            <a:spLocks noChangeArrowheads="1"/>
          </p:cNvSpPr>
          <p:nvPr/>
        </p:nvSpPr>
        <p:spPr bwMode="auto">
          <a:xfrm>
            <a:off x="5076825" y="620713"/>
            <a:ext cx="3382963" cy="576262"/>
          </a:xfrm>
          <a:prstGeom prst="ellipse">
            <a:avLst/>
          </a:prstGeom>
          <a:solidFill>
            <a:srgbClr val="99FFCC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3200">
                <a:solidFill>
                  <a:srgbClr val="FF0000"/>
                </a:solidFill>
                <a:ea typeface="隶书" pitchFamily="49" charset="-122"/>
              </a:rPr>
              <a:t>看图背诗</a:t>
            </a: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7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7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7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7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7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75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107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07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07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107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539750" y="765175"/>
            <a:ext cx="2736850" cy="650875"/>
          </a:xfrm>
        </p:spPr>
        <p:txBody>
          <a:bodyPr/>
          <a:lstStyle/>
          <a:p>
            <a:pPr algn="l">
              <a:buFontTx/>
              <a:buBlip>
                <a:blip r:embed="rId2"/>
              </a:buBlip>
            </a:pPr>
            <a:r>
              <a:rPr lang="zh-CN" altLang="en-US" sz="3200" b="1">
                <a:solidFill>
                  <a:srgbClr val="660066"/>
                </a:solidFill>
              </a:rPr>
              <a:t>拓展训练</a:t>
            </a:r>
          </a:p>
        </p:txBody>
      </p:sp>
      <p:sp>
        <p:nvSpPr>
          <p:cNvPr id="46083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3276600" y="1484313"/>
            <a:ext cx="5545138" cy="4103687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kumimoji="1" lang="zh-CN" altLang="en-US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隶书" pitchFamily="49" charset="-122"/>
              </a:rPr>
              <a:t>宣州谢朓楼饯别校书叔云</a:t>
            </a:r>
          </a:p>
          <a:p>
            <a:pPr algn="l">
              <a:lnSpc>
                <a:spcPct val="110000"/>
              </a:lnSpc>
            </a:pPr>
            <a:r>
              <a:rPr kumimoji="1" lang="zh-CN" altLang="en-US" sz="700" b="1" dirty="0"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     </a:t>
            </a:r>
          </a:p>
          <a:p>
            <a:pPr algn="l">
              <a:lnSpc>
                <a:spcPct val="110000"/>
              </a:lnSpc>
            </a:pPr>
            <a:r>
              <a:rPr kumimoji="1"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   </a:t>
            </a:r>
            <a:r>
              <a:rPr kumimoji="1" lang="zh-CN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弃我去者，          昨日之日不可留；</a:t>
            </a:r>
          </a:p>
          <a:p>
            <a:pPr algn="l">
              <a:lnSpc>
                <a:spcPct val="110000"/>
              </a:lnSpc>
            </a:pPr>
            <a:r>
              <a:rPr kumimoji="1" lang="zh-CN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   乱我心者，          今日之日多烦忧。</a:t>
            </a:r>
          </a:p>
          <a:p>
            <a:pPr>
              <a:lnSpc>
                <a:spcPct val="110000"/>
              </a:lnSpc>
            </a:pPr>
            <a:r>
              <a:rPr kumimoji="1" lang="zh-CN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长风万里送秋雁，对此可以酣高楼。</a:t>
            </a:r>
          </a:p>
          <a:p>
            <a:pPr>
              <a:lnSpc>
                <a:spcPct val="110000"/>
              </a:lnSpc>
            </a:pPr>
            <a:r>
              <a:rPr kumimoji="1" lang="zh-CN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蓬莱文章建安骨，中间小谢又清发。</a:t>
            </a:r>
          </a:p>
          <a:p>
            <a:pPr>
              <a:lnSpc>
                <a:spcPct val="110000"/>
              </a:lnSpc>
            </a:pPr>
            <a:r>
              <a:rPr kumimoji="1" lang="zh-CN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俱怀逸兴壮思飞，欲上青天览明月。</a:t>
            </a:r>
          </a:p>
          <a:p>
            <a:pPr>
              <a:lnSpc>
                <a:spcPct val="110000"/>
              </a:lnSpc>
            </a:pPr>
            <a:r>
              <a:rPr kumimoji="1" lang="zh-CN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抽刀断水水更流，举杯消愁愁更愁。</a:t>
            </a:r>
          </a:p>
          <a:p>
            <a:pPr>
              <a:lnSpc>
                <a:spcPct val="110000"/>
              </a:lnSpc>
            </a:pPr>
            <a:r>
              <a:rPr kumimoji="1" lang="zh-CN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人生在世不称意，明朝散发弄扁舟。</a:t>
            </a:r>
            <a:endParaRPr lang="zh-CN" altLang="en-US" sz="2400" b="1" dirty="0">
              <a:solidFill>
                <a:srgbClr val="0000FF"/>
              </a:solidFill>
              <a:ea typeface="楷体_GB2312" pitchFamily="49" charset="-122"/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/>
          <a:p>
            <a:fld id="{A1E869B7-3A77-4D47-89B5-7780BADCAD7D}" type="datetime1">
              <a:rPr lang="zh-CN" altLang="en-US"/>
              <a:pPr/>
              <a:t>2014/1/26</a:t>
            </a:fld>
            <a:endParaRPr lang="en-US" altLang="zh-CN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fld id="{241AB44A-DA91-4A25-867E-7F34328D62D1}" type="slidenum">
              <a:rPr lang="en-US" altLang="zh-CN"/>
              <a:pPr/>
              <a:t>22</a:t>
            </a:fld>
            <a:endParaRPr lang="en-US" altLang="zh-CN"/>
          </a:p>
        </p:txBody>
      </p:sp>
      <p:pic>
        <p:nvPicPr>
          <p:cNvPr id="46084" name="Picture 4" descr="宣州谢眺楼饯别校书叔云图一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773238"/>
            <a:ext cx="2952750" cy="2128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85" name="Picture 5" descr="宣州谢眺楼饯别校书叔云图二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4076700"/>
            <a:ext cx="2879725" cy="2016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11188" y="765175"/>
            <a:ext cx="2736850" cy="650875"/>
          </a:xfrm>
        </p:spPr>
        <p:txBody>
          <a:bodyPr/>
          <a:lstStyle/>
          <a:p>
            <a:pPr algn="l">
              <a:buFontTx/>
              <a:buBlip>
                <a:blip r:embed="rId2"/>
              </a:buBlip>
            </a:pPr>
            <a:r>
              <a:rPr lang="zh-CN" altLang="en-US" sz="3200" b="1">
                <a:solidFill>
                  <a:srgbClr val="660066"/>
                </a:solidFill>
              </a:rPr>
              <a:t>拓展训练</a:t>
            </a:r>
          </a:p>
        </p:txBody>
      </p:sp>
      <p:sp>
        <p:nvSpPr>
          <p:cNvPr id="47112" name="Text Box 8"/>
          <p:cNvSpPr txBox="1">
            <a:spLocks noGrp="1" noChangeArrowheads="1"/>
          </p:cNvSpPr>
          <p:nvPr>
            <p:ph type="subTitle" idx="1"/>
          </p:nvPr>
        </p:nvSpPr>
        <p:spPr>
          <a:xfrm>
            <a:off x="1403350" y="1773238"/>
            <a:ext cx="6905625" cy="7905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0000FF"/>
                </a:solidFill>
              </a14:hiddenFill>
            </a:ext>
          </a:extLst>
        </p:spPr>
        <p:txBody>
          <a:bodyPr/>
          <a:lstStyle/>
          <a:p>
            <a:pPr algn="l">
              <a:spcBef>
                <a:spcPct val="50000"/>
              </a:spcBef>
              <a:buClr>
                <a:schemeClr val="bg1"/>
              </a:buClr>
              <a:buFontTx/>
              <a:buNone/>
            </a:pPr>
            <a:r>
              <a:rPr kumimoji="1" lang="zh-CN" altLang="en-US" sz="28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你能看出此诗与</a:t>
            </a:r>
            <a:r>
              <a:rPr kumimoji="1" lang="en-US" altLang="zh-CN" sz="28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《</a:t>
            </a:r>
            <a:r>
              <a:rPr kumimoji="1" lang="zh-CN" altLang="en-US" sz="28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行路难</a:t>
            </a:r>
            <a:r>
              <a:rPr kumimoji="1" lang="en-US" altLang="zh-CN" sz="28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》</a:t>
            </a:r>
            <a:r>
              <a:rPr kumimoji="1" lang="zh-CN" altLang="en-US" sz="28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有何异同吗？</a:t>
            </a:r>
          </a:p>
        </p:txBody>
      </p:sp>
      <p:sp>
        <p:nvSpPr>
          <p:cNvPr id="10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/>
          <a:p>
            <a:fld id="{7133A766-71EE-4B3E-BB63-21FBF7E6C6CD}" type="datetime1">
              <a:rPr lang="zh-CN" altLang="en-US"/>
              <a:pPr/>
              <a:t>2014/1/26</a:t>
            </a:fld>
            <a:endParaRPr lang="en-US" altLang="zh-CN"/>
          </a:p>
        </p:txBody>
      </p:sp>
      <p:sp>
        <p:nvSpPr>
          <p:cNvPr id="11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1329138109@qq.com</a:t>
            </a:r>
          </a:p>
        </p:txBody>
      </p:sp>
      <p:sp>
        <p:nvSpPr>
          <p:cNvPr id="12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fld id="{6E9A5106-DB45-49C8-A906-F1CA79C68939}" type="slidenum">
              <a:rPr lang="en-US" altLang="zh-CN"/>
              <a:pPr/>
              <a:t>23</a:t>
            </a:fld>
            <a:endParaRPr lang="en-US" altLang="zh-CN"/>
          </a:p>
        </p:txBody>
      </p:sp>
      <p:sp>
        <p:nvSpPr>
          <p:cNvPr id="47109" name="Text Box 5"/>
          <p:cNvSpPr txBox="1">
            <a:spLocks noChangeArrowheads="1"/>
          </p:cNvSpPr>
          <p:nvPr/>
        </p:nvSpPr>
        <p:spPr bwMode="auto">
          <a:xfrm>
            <a:off x="2051050" y="2565400"/>
            <a:ext cx="6629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1.</a:t>
            </a:r>
            <a:r>
              <a:rPr kumimoji="1"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都</a:t>
            </a:r>
            <a:r>
              <a:rPr kumimoji="1" lang="zh-CN" alt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抒发了怀才不遇的苦闷；</a:t>
            </a:r>
          </a:p>
        </p:txBody>
      </p:sp>
      <p:sp>
        <p:nvSpPr>
          <p:cNvPr id="47110" name="Text Box 6"/>
          <p:cNvSpPr txBox="1">
            <a:spLocks noChangeArrowheads="1"/>
          </p:cNvSpPr>
          <p:nvPr/>
        </p:nvSpPr>
        <p:spPr bwMode="auto">
          <a:xfrm>
            <a:off x="2051050" y="3144838"/>
            <a:ext cx="6624637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2.</a:t>
            </a:r>
            <a:r>
              <a:rPr kumimoji="1"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都</a:t>
            </a:r>
            <a:r>
              <a:rPr kumimoji="1" lang="zh-CN" alt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体现了李白浪漫主义的诗歌风格：夸张、用典，内容跳跃。</a:t>
            </a:r>
          </a:p>
        </p:txBody>
      </p:sp>
      <p:sp>
        <p:nvSpPr>
          <p:cNvPr id="47111" name="Text Box 7"/>
          <p:cNvSpPr txBox="1">
            <a:spLocks noChangeArrowheads="1"/>
          </p:cNvSpPr>
          <p:nvPr/>
        </p:nvSpPr>
        <p:spPr bwMode="auto">
          <a:xfrm>
            <a:off x="1908175" y="4508500"/>
            <a:ext cx="6624638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楷体_GB2312" pitchFamily="49" charset="-122"/>
              </a:rPr>
              <a:t>《</a:t>
            </a:r>
            <a:r>
              <a:rPr kumimoji="1" lang="zh-CN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楷体_GB2312" pitchFamily="49" charset="-122"/>
              </a:rPr>
              <a:t>行路难</a:t>
            </a:r>
            <a:r>
              <a:rPr kumimoji="1" lang="en-US" altLang="zh-CN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楷体_GB2312" pitchFamily="49" charset="-122"/>
              </a:rPr>
              <a:t>》</a:t>
            </a:r>
            <a:r>
              <a:rPr kumimoji="1" lang="zh-CN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楷体_GB2312" pitchFamily="49" charset="-122"/>
              </a:rPr>
              <a:t>虽抒发诗人的苦闷彷徨</a:t>
            </a:r>
            <a:r>
              <a:rPr kumimoji="1" lang="en-US" altLang="zh-CN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楷体_GB2312" pitchFamily="49" charset="-122"/>
              </a:rPr>
              <a:t>,</a:t>
            </a:r>
            <a:r>
              <a:rPr kumimoji="1" lang="zh-CN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楷体_GB2312" pitchFamily="49" charset="-122"/>
              </a:rPr>
              <a:t>但悲愤中不乏豪迈气概，在失意中仍怀有希望。</a:t>
            </a:r>
            <a:r>
              <a:rPr kumimoji="1" lang="en-US" altLang="zh-CN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楷体_GB2312" pitchFamily="49" charset="-122"/>
              </a:rPr>
              <a:t>《</a:t>
            </a:r>
            <a:r>
              <a:rPr kumimoji="1" lang="zh-CN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楷体_GB2312" pitchFamily="49" charset="-122"/>
              </a:rPr>
              <a:t>宣</a:t>
            </a:r>
            <a:r>
              <a:rPr kumimoji="1" lang="en-US" altLang="zh-CN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楷体_GB2312" pitchFamily="49" charset="-122"/>
              </a:rPr>
              <a:t>》</a:t>
            </a:r>
            <a:r>
              <a:rPr kumimoji="1" lang="zh-CN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楷体_GB2312" pitchFamily="49" charset="-122"/>
              </a:rPr>
              <a:t>更侧重抒发怀才不遇、放纵不羁的感情。</a:t>
            </a:r>
          </a:p>
        </p:txBody>
      </p:sp>
      <p:sp>
        <p:nvSpPr>
          <p:cNvPr id="47113" name="Text Box 9"/>
          <p:cNvSpPr txBox="1">
            <a:spLocks noChangeArrowheads="1"/>
          </p:cNvSpPr>
          <p:nvPr/>
        </p:nvSpPr>
        <p:spPr bwMode="auto">
          <a:xfrm>
            <a:off x="755650" y="2565400"/>
            <a:ext cx="151288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990000"/>
                </a:solidFill>
                <a:ea typeface="隶书" pitchFamily="49" charset="-122"/>
              </a:rPr>
              <a:t>相同：</a:t>
            </a:r>
          </a:p>
        </p:txBody>
      </p:sp>
      <p:sp>
        <p:nvSpPr>
          <p:cNvPr id="47114" name="Text Box 10"/>
          <p:cNvSpPr txBox="1">
            <a:spLocks noChangeArrowheads="1"/>
          </p:cNvSpPr>
          <p:nvPr/>
        </p:nvSpPr>
        <p:spPr bwMode="auto">
          <a:xfrm>
            <a:off x="755650" y="4221163"/>
            <a:ext cx="1512888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990000"/>
                </a:solidFill>
                <a:ea typeface="隶书" pitchFamily="49" charset="-122"/>
              </a:rPr>
              <a:t>不同：</a:t>
            </a:r>
          </a:p>
        </p:txBody>
      </p:sp>
      <p:sp>
        <p:nvSpPr>
          <p:cNvPr id="47115" name="AutoShape 11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164388" y="5734050"/>
            <a:ext cx="792162" cy="574675"/>
          </a:xfrm>
          <a:prstGeom prst="actionButtonReturn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9" grpId="0"/>
      <p:bldP spid="47110" grpId="0"/>
      <p:bldP spid="471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/>
          <a:p>
            <a:fld id="{5493B85B-B1BB-4096-A4A9-7948A890AE7B}" type="datetime1">
              <a:rPr lang="zh-CN" altLang="en-US"/>
              <a:pPr/>
              <a:t>2014/1/26</a:t>
            </a:fld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fld id="{D45C2760-FAD7-4842-B0C6-6DD873B4052F}" type="slidenum">
              <a:rPr lang="en-US" altLang="zh-CN"/>
              <a:pPr/>
              <a:t>24</a:t>
            </a:fld>
            <a:endParaRPr lang="en-US" altLang="zh-CN"/>
          </a:p>
        </p:txBody>
      </p:sp>
      <p:sp>
        <p:nvSpPr>
          <p:cNvPr id="110594" name="WordArt 2"/>
          <p:cNvSpPr>
            <a:spLocks noChangeArrowheads="1" noChangeShapeType="1" noTextEdit="1"/>
          </p:cNvSpPr>
          <p:nvPr/>
        </p:nvSpPr>
        <p:spPr bwMode="auto">
          <a:xfrm>
            <a:off x="609600" y="1700808"/>
            <a:ext cx="6858000" cy="1166813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CascadeUp">
              <a:avLst>
                <a:gd name="adj" fmla="val 100000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6000" kern="10" dirty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黑体"/>
                <a:ea typeface="黑体"/>
              </a:rPr>
              <a:t>左迁至蓝关示侄孙湘</a:t>
            </a:r>
          </a:p>
        </p:txBody>
      </p:sp>
      <p:sp>
        <p:nvSpPr>
          <p:cNvPr id="110595" name="WordArt 3"/>
          <p:cNvSpPr>
            <a:spLocks noChangeArrowheads="1" noChangeShapeType="1" noTextEdit="1"/>
          </p:cNvSpPr>
          <p:nvPr/>
        </p:nvSpPr>
        <p:spPr bwMode="auto">
          <a:xfrm>
            <a:off x="3059832" y="4005064"/>
            <a:ext cx="3024336" cy="858093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2787"/>
              </a:avLst>
            </a:prstTxWarp>
          </a:bodyPr>
          <a:lstStyle/>
          <a:p>
            <a:pPr algn="ctr"/>
            <a:r>
              <a:rPr lang="zh-CN" altLang="en-US" sz="48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CC33"/>
                </a:solidFill>
                <a:latin typeface="宋体"/>
                <a:ea typeface="宋体"/>
              </a:rPr>
              <a:t>韩愈</a:t>
            </a:r>
          </a:p>
        </p:txBody>
      </p:sp>
      <p:sp>
        <p:nvSpPr>
          <p:cNvPr id="2" name="矩形 1"/>
          <p:cNvSpPr/>
          <p:nvPr/>
        </p:nvSpPr>
        <p:spPr>
          <a:xfrm>
            <a:off x="4479635" y="2967335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zh-CN" alt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3000" fill="hold"/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0"/>
                                        <p:tgtEl>
                                          <p:spTgt spid="110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8" dur="2000"/>
                                        <p:tgtEl>
                                          <p:spTgt spid="110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2" dur="5000" fill="hold"/>
                                        <p:tgtEl>
                                          <p:spTgt spid="11059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4" grpId="0" animBg="1"/>
      <p:bldP spid="110594" grpId="1" animBg="1"/>
      <p:bldP spid="110594" grpId="2" animBg="1"/>
      <p:bldP spid="110595" grpId="0"/>
      <p:bldP spid="110595" grpId="1"/>
      <p:bldP spid="110595" grpId="2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zh-CN" altLang="en-US" sz="3800" b="1" dirty="0" smtClean="0"/>
              <a:t>左迁至蓝关示侄孙湘</a:t>
            </a:r>
            <a:br>
              <a:rPr lang="zh-CN" altLang="en-US" sz="3800" b="1" dirty="0" smtClean="0"/>
            </a:br>
            <a:r>
              <a:rPr lang="zh-CN" altLang="en-US" sz="3800" b="1" dirty="0" smtClean="0"/>
              <a:t>                                 </a:t>
            </a:r>
            <a:r>
              <a:rPr lang="zh-CN" altLang="en-US" sz="3800" dirty="0" smtClean="0"/>
              <a:t>韩愈</a:t>
            </a:r>
          </a:p>
        </p:txBody>
      </p:sp>
      <p:sp>
        <p:nvSpPr>
          <p:cNvPr id="7171" name="Rectangle 5"/>
          <p:cNvSpPr>
            <a:spLocks noGrp="1" noChangeArrowheads="1"/>
          </p:cNvSpPr>
          <p:nvPr>
            <p:ph idx="1"/>
          </p:nvPr>
        </p:nvSpPr>
        <p:spPr>
          <a:xfrm>
            <a:off x="533400" y="1600200"/>
            <a:ext cx="8229600" cy="45307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CN" altLang="en-US" dirty="0" smtClean="0"/>
              <a:t>　</a:t>
            </a:r>
            <a:br>
              <a:rPr lang="zh-CN" altLang="en-US" dirty="0" smtClean="0"/>
            </a:br>
            <a:r>
              <a:rPr lang="zh-CN" altLang="en-US" sz="3600" b="1" dirty="0" smtClean="0"/>
              <a:t>一封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朝</a:t>
            </a:r>
            <a:r>
              <a:rPr lang="zh-CN" altLang="en-US" sz="3600" b="1" dirty="0" smtClean="0"/>
              <a:t>奏九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重</a:t>
            </a:r>
            <a:r>
              <a:rPr lang="zh-CN" altLang="en-US" sz="3600" b="1" dirty="0" smtClean="0"/>
              <a:t>天，夕贬潮阳路八千。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z="3600" b="1" dirty="0" smtClean="0"/>
              <a:t/>
            </a:r>
            <a:br>
              <a:rPr lang="zh-CN" altLang="en-US" sz="3600" b="1" dirty="0" smtClean="0"/>
            </a:br>
            <a:r>
              <a:rPr lang="zh-CN" altLang="en-US" sz="3600" b="1" dirty="0" smtClean="0"/>
              <a:t>欲为圣明除弊事，肯将衰朽惜残年！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z="3600" b="1" dirty="0" smtClean="0"/>
              <a:t/>
            </a:r>
            <a:br>
              <a:rPr lang="zh-CN" altLang="en-US" sz="3600" b="1" dirty="0" smtClean="0"/>
            </a:br>
            <a:r>
              <a:rPr lang="zh-CN" altLang="en-US" sz="3600" b="1" dirty="0" smtClean="0"/>
              <a:t>云横秦岭家何在？雪拥蓝关马不前。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z="3600" b="1" dirty="0" smtClean="0"/>
              <a:t/>
            </a:r>
            <a:br>
              <a:rPr lang="zh-CN" altLang="en-US" sz="3600" b="1" dirty="0" smtClean="0"/>
            </a:br>
            <a:r>
              <a:rPr lang="zh-CN" altLang="en-US" sz="3600" b="1" dirty="0" smtClean="0"/>
              <a:t>知汝远来应有意，好收吾骨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瘴</a:t>
            </a:r>
            <a:r>
              <a:rPr lang="zh-CN" altLang="en-US" sz="3600" b="1" dirty="0" smtClean="0"/>
              <a:t>江边。 </a:t>
            </a:r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1066800" y="1524000"/>
            <a:ext cx="211931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（</a:t>
            </a:r>
            <a:r>
              <a:rPr lang="en-US" altLang="zh-CN" sz="3600" b="1">
                <a:solidFill>
                  <a:srgbClr val="FF0000"/>
                </a:solidFill>
              </a:rPr>
              <a:t>zhāo</a:t>
            </a:r>
            <a:r>
              <a:rPr lang="zh-CN" altLang="en-US" sz="3600" b="1">
                <a:solidFill>
                  <a:srgbClr val="FF0000"/>
                </a:solidFill>
              </a:rPr>
              <a:t>）</a:t>
            </a:r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2743200" y="1524000"/>
            <a:ext cx="196691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（</a:t>
            </a:r>
            <a:r>
              <a:rPr lang="en-US" altLang="zh-CN" sz="2800" b="1">
                <a:solidFill>
                  <a:srgbClr val="FF0000"/>
                </a:solidFill>
              </a:rPr>
              <a:t>chóng</a:t>
            </a:r>
            <a:r>
              <a:rPr lang="zh-CN" altLang="en-US" sz="2800" b="1">
                <a:solidFill>
                  <a:srgbClr val="FF0000"/>
                </a:solidFill>
              </a:rPr>
              <a:t>）</a:t>
            </a:r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5867400" y="4724400"/>
            <a:ext cx="2895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</a:rPr>
              <a:t>zh</a:t>
            </a:r>
            <a:r>
              <a:rPr lang="en-US" altLang="en-US" sz="3600" b="1">
                <a:solidFill>
                  <a:srgbClr val="FF0000"/>
                </a:solidFill>
              </a:rPr>
              <a:t>à</a:t>
            </a:r>
            <a:r>
              <a:rPr lang="en-US" altLang="zh-CN" sz="3600" b="1">
                <a:solidFill>
                  <a:srgbClr val="FF0000"/>
                </a:solidFill>
              </a:rPr>
              <a:t>ng</a:t>
            </a:r>
          </a:p>
        </p:txBody>
      </p:sp>
    </p:spTree>
    <p:extLst>
      <p:ext uri="{BB962C8B-B14F-4D97-AF65-F5344CB8AC3E}">
        <p14:creationId xmlns:p14="http://schemas.microsoft.com/office/powerpoint/2010/main" val="396413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2" grpId="0"/>
      <p:bldP spid="4103" grpId="0"/>
      <p:bldP spid="410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3" name="Rectangle 3"/>
          <p:cNvSpPr>
            <a:spLocks noGrp="1" noRot="1" noChangeArrowheads="1"/>
          </p:cNvSpPr>
          <p:nvPr>
            <p:ph type="title"/>
          </p:nvPr>
        </p:nvSpPr>
        <p:spPr>
          <a:xfrm>
            <a:off x="152400" y="304800"/>
            <a:ext cx="8540750" cy="1143000"/>
          </a:xfrm>
        </p:spPr>
        <p:txBody>
          <a:bodyPr/>
          <a:lstStyle/>
          <a:p>
            <a:r>
              <a:rPr lang="zh-CN" altLang="en-US" b="1" dirty="0"/>
              <a:t>作者简介：</a:t>
            </a:r>
          </a:p>
        </p:txBody>
      </p:sp>
      <p:sp>
        <p:nvSpPr>
          <p:cNvPr id="112644" name="Rectangle 4"/>
          <p:cNvSpPr>
            <a:spLocks noGrp="1" noRot="1" noChangeArrowheads="1"/>
          </p:cNvSpPr>
          <p:nvPr>
            <p:ph idx="1"/>
          </p:nvPr>
        </p:nvSpPr>
        <p:spPr>
          <a:xfrm>
            <a:off x="107504" y="1371600"/>
            <a:ext cx="6217096" cy="5029200"/>
          </a:xfrm>
        </p:spPr>
        <p:txBody>
          <a:bodyPr/>
          <a:lstStyle/>
          <a:p>
            <a:pPr marL="0" indent="0" algn="just">
              <a:spcBef>
                <a:spcPts val="0"/>
              </a:spcBef>
              <a:buNone/>
            </a:pPr>
            <a:r>
              <a:rPr lang="en-US" altLang="zh-CN" sz="2800" b="1" dirty="0"/>
              <a:t>   </a:t>
            </a:r>
            <a:r>
              <a:rPr lang="zh-CN" altLang="en-US" sz="2800" b="1" dirty="0" smtClean="0"/>
              <a:t>　作品</a:t>
            </a:r>
            <a:r>
              <a:rPr lang="zh-CN" altLang="en-US" sz="2800" b="1" dirty="0"/>
              <a:t>都收在</a:t>
            </a:r>
            <a:r>
              <a:rPr lang="en-US" altLang="zh-CN" sz="2800" b="1" dirty="0">
                <a:solidFill>
                  <a:srgbClr val="ED2764"/>
                </a:solidFill>
              </a:rPr>
              <a:t>《</a:t>
            </a:r>
            <a:r>
              <a:rPr lang="zh-CN" altLang="en-US" sz="2800" b="1" dirty="0">
                <a:solidFill>
                  <a:srgbClr val="ED2764"/>
                </a:solidFill>
              </a:rPr>
              <a:t>韩昌黎集</a:t>
            </a:r>
            <a:r>
              <a:rPr lang="en-US" altLang="zh-CN" sz="2800" b="1" dirty="0">
                <a:solidFill>
                  <a:srgbClr val="ED2764"/>
                </a:solidFill>
              </a:rPr>
              <a:t>》</a:t>
            </a:r>
            <a:r>
              <a:rPr lang="zh-CN" altLang="en-US" sz="2800" b="1" dirty="0"/>
              <a:t>中。韩愈，（</a:t>
            </a:r>
            <a:r>
              <a:rPr lang="en-US" altLang="zh-CN" sz="2800" b="1" dirty="0"/>
              <a:t>768</a:t>
            </a:r>
            <a:r>
              <a:rPr lang="zh-CN" altLang="en-US" sz="2800" b="1" dirty="0"/>
              <a:t>～</a:t>
            </a:r>
            <a:r>
              <a:rPr lang="en-US" altLang="zh-CN" sz="2800" b="1" dirty="0"/>
              <a:t>826</a:t>
            </a:r>
            <a:r>
              <a:rPr lang="zh-CN" altLang="en-US" sz="2800" b="1" dirty="0"/>
              <a:t>）字</a:t>
            </a:r>
            <a:r>
              <a:rPr lang="zh-CN" altLang="en-US" sz="2800" b="1" dirty="0">
                <a:solidFill>
                  <a:srgbClr val="ED2764"/>
                </a:solidFill>
              </a:rPr>
              <a:t>退之</a:t>
            </a:r>
            <a:r>
              <a:rPr lang="zh-CN" altLang="en-US" sz="2800" b="1" dirty="0"/>
              <a:t>，唐代</a:t>
            </a:r>
            <a:r>
              <a:rPr lang="zh-CN" altLang="en-US" sz="2800" b="1" dirty="0">
                <a:solidFill>
                  <a:srgbClr val="ED2764"/>
                </a:solidFill>
              </a:rPr>
              <a:t>文学家</a:t>
            </a:r>
            <a:r>
              <a:rPr lang="zh-CN" altLang="en-US" sz="2800" b="1" dirty="0"/>
              <a:t>、哲学家、</a:t>
            </a:r>
            <a:r>
              <a:rPr lang="zh-CN" altLang="en-US" sz="2800" b="1" dirty="0">
                <a:solidFill>
                  <a:srgbClr val="ED2764"/>
                </a:solidFill>
              </a:rPr>
              <a:t>思想家</a:t>
            </a:r>
            <a:r>
              <a:rPr lang="zh-CN" altLang="en-US" sz="2800" b="1" dirty="0"/>
              <a:t>，河阳（今河南省焦作孟州市）人，汉族。祖籍河北昌黎，世称</a:t>
            </a:r>
            <a:r>
              <a:rPr lang="zh-CN" altLang="en-US" sz="2800" b="1" dirty="0">
                <a:solidFill>
                  <a:srgbClr val="ED2764"/>
                </a:solidFill>
              </a:rPr>
              <a:t>韩昌黎</a:t>
            </a:r>
            <a:r>
              <a:rPr lang="zh-CN" altLang="en-US" sz="2800" b="1" dirty="0"/>
              <a:t>。晚年任吏部侍郎，又称韩吏部。谥号“文”，又称韩文公。 是 </a:t>
            </a:r>
            <a:r>
              <a:rPr lang="zh-CN" altLang="en-US" sz="2800" b="1" dirty="0">
                <a:solidFill>
                  <a:srgbClr val="ED2764"/>
                </a:solidFill>
              </a:rPr>
              <a:t>“唐宋八大家”之首</a:t>
            </a:r>
            <a:r>
              <a:rPr lang="zh-CN" altLang="en-US" sz="2800" b="1" dirty="0"/>
              <a:t>。提出</a:t>
            </a:r>
            <a:r>
              <a:rPr lang="zh-CN" altLang="en-US" sz="2800" b="1" dirty="0">
                <a:solidFill>
                  <a:srgbClr val="ED2764"/>
                </a:solidFill>
              </a:rPr>
              <a:t>“文以载道”</a:t>
            </a:r>
            <a:r>
              <a:rPr lang="zh-CN" altLang="en-US" sz="2800" b="1" dirty="0"/>
              <a:t>的观点，与柳宗元倡导古文运动，反对骈文，提倡散文；诗歌创作亦力求独创，不避险僻，以文为诗，形成宏伟奇崛的特点。</a:t>
            </a:r>
            <a:endParaRPr lang="zh-CN" altLang="en-US" sz="2800" dirty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B7DA9-4A59-4C63-B3B1-C1304093B8E0}" type="datetime1">
              <a:rPr lang="zh-CN" altLang="en-US"/>
              <a:pPr/>
              <a:t>2014/1/26</a:t>
            </a:fld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AA1EC-491C-4700-B18A-A728D9E712BB}" type="slidenum">
              <a:rPr lang="en-US" altLang="zh-CN"/>
              <a:pPr/>
              <a:t>26</a:t>
            </a:fld>
            <a:endParaRPr lang="en-US" altLang="zh-CN"/>
          </a:p>
        </p:txBody>
      </p:sp>
      <p:pic>
        <p:nvPicPr>
          <p:cNvPr id="112642" name="Picture 2" descr="韩愈"/>
          <p:cNvPicPr>
            <a:picLocks noChangeAspect="1" noChangeArrowheads="1"/>
          </p:cNvPicPr>
          <p:nvPr/>
        </p:nvPicPr>
        <p:blipFill>
          <a:blip r:embed="rId2">
            <a:lum contrast="-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3000" y="1600200"/>
            <a:ext cx="2921000" cy="424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26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26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00" decel="100000" fill="hold"/>
                                        <p:tgtEl>
                                          <p:spTgt spid="1126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126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603250" y="228600"/>
            <a:ext cx="8540750" cy="1143000"/>
          </a:xfrm>
        </p:spPr>
        <p:txBody>
          <a:bodyPr/>
          <a:lstStyle/>
          <a:p>
            <a:r>
              <a:rPr lang="zh-CN" altLang="en-US" b="1" dirty="0"/>
              <a:t>创作背景：</a:t>
            </a:r>
          </a:p>
        </p:txBody>
      </p:sp>
      <p:sp>
        <p:nvSpPr>
          <p:cNvPr id="113667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2771800" y="1628800"/>
            <a:ext cx="6120680" cy="4392488"/>
          </a:xfrm>
        </p:spPr>
        <p:txBody>
          <a:bodyPr vert="horz">
            <a:normAutofit/>
          </a:bodyPr>
          <a:lstStyle/>
          <a:p>
            <a:pPr>
              <a:lnSpc>
                <a:spcPct val="90000"/>
              </a:lnSpc>
              <a:buNone/>
            </a:pPr>
            <a:r>
              <a:rPr lang="zh-CN" altLang="en-US" sz="2800" dirty="0" smtClean="0"/>
              <a:t>　　　</a:t>
            </a:r>
            <a:r>
              <a:rPr lang="zh-CN" altLang="en-US" sz="2800" b="1" dirty="0" smtClean="0"/>
              <a:t>唐宪宗</a:t>
            </a:r>
            <a:r>
              <a:rPr lang="zh-CN" altLang="en-US" sz="2800" b="1" dirty="0"/>
              <a:t>元和十四年，当时韩愈担任刑部侍郎。唐宪宗要“迎佛骨入大内”，韩愈上</a:t>
            </a:r>
            <a:r>
              <a:rPr lang="en-US" altLang="zh-CN" sz="2800" b="1" dirty="0"/>
              <a:t>《</a:t>
            </a:r>
            <a:r>
              <a:rPr lang="zh-CN" altLang="en-US" sz="2800" b="1" dirty="0"/>
              <a:t>论佛骨表</a:t>
            </a:r>
            <a:r>
              <a:rPr lang="en-US" altLang="zh-CN" sz="2800" b="1" dirty="0"/>
              <a:t>》</a:t>
            </a:r>
            <a:r>
              <a:rPr lang="zh-CN" altLang="en-US" sz="2800" b="1" dirty="0"/>
              <a:t>劝谏，结果触怒了唐宪宗，几乎被定为死罪，后经他人说情，才改为被贬潮州</a:t>
            </a:r>
            <a:r>
              <a:rPr lang="zh-CN" altLang="en-US" sz="2800" b="1" dirty="0" smtClean="0"/>
              <a:t>。</a:t>
            </a:r>
            <a:r>
              <a:rPr lang="zh-CN" altLang="en-US" b="1" dirty="0" smtClean="0"/>
              <a:t>这</a:t>
            </a:r>
            <a:r>
              <a:rPr lang="zh-CN" altLang="en-US" b="1" dirty="0"/>
              <a:t>是他在南行途中所作。当韩愈到达离京师不远的蓝田县时，他的</a:t>
            </a:r>
            <a:r>
              <a:rPr lang="zh-CN" altLang="en-US" b="1" dirty="0">
                <a:solidFill>
                  <a:srgbClr val="ED2764"/>
                </a:solidFill>
              </a:rPr>
              <a:t>侄孙韩湘赶来送行</a:t>
            </a:r>
            <a:r>
              <a:rPr lang="zh-CN" altLang="en-US" b="1" dirty="0"/>
              <a:t>。韩愈当时悲歌当哭，慷慨激昂地写了这首名篇送给韩湘 。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C1D12-C011-4FF3-9E73-00ADCACFECE8}" type="datetime1">
              <a:rPr lang="zh-CN" altLang="en-US"/>
              <a:pPr/>
              <a:t>2014/1/26</a:t>
            </a:fld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05B0A-4711-4350-9557-C1E08A2EC12D}" type="slidenum">
              <a:rPr lang="en-US" altLang="zh-CN"/>
              <a:pPr/>
              <a:t>27</a:t>
            </a:fld>
            <a:endParaRPr lang="en-US" altLang="zh-CN"/>
          </a:p>
        </p:txBody>
      </p:sp>
      <p:pic>
        <p:nvPicPr>
          <p:cNvPr id="7" name="Picture 4" descr="刘禹锡1">
            <a:hlinkClick r:id="rId2" action="ppaction://hlinksldjump" highlightClick="1"/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78000" contrast="4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77"/>
          <a:stretch>
            <a:fillRect/>
          </a:stretch>
        </p:blipFill>
        <p:spPr bwMode="auto">
          <a:xfrm>
            <a:off x="457200" y="2514600"/>
            <a:ext cx="2625725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3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3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13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6308" y="1124744"/>
            <a:ext cx="8686800" cy="838200"/>
          </a:xfrm>
        </p:spPr>
        <p:txBody>
          <a:bodyPr/>
          <a:lstStyle/>
          <a:p>
            <a:pPr algn="l"/>
            <a:r>
              <a:rPr lang="zh-CN" altLang="en-US" sz="4000" b="1" dirty="0" smtClean="0"/>
              <a:t>一</a:t>
            </a:r>
            <a:r>
              <a:rPr lang="zh-CN" altLang="en-US" sz="4000" b="1" dirty="0"/>
              <a:t>封朝奏九重天，夕贬潮州路八千。</a:t>
            </a:r>
          </a:p>
        </p:txBody>
      </p:sp>
      <p:sp>
        <p:nvSpPr>
          <p:cNvPr id="114691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304800" y="1600200"/>
            <a:ext cx="8540750" cy="4493096"/>
          </a:xfrm>
        </p:spPr>
        <p:txBody>
          <a:bodyPr>
            <a:normAutofit fontScale="92500" lnSpcReduction="20000"/>
          </a:bodyPr>
          <a:lstStyle/>
          <a:p>
            <a:pPr>
              <a:buFont typeface="Wingdings" pitchFamily="2" charset="2"/>
              <a:buNone/>
            </a:pPr>
            <a:endParaRPr lang="en-US" altLang="zh-CN" sz="2800" dirty="0"/>
          </a:p>
          <a:p>
            <a:pPr>
              <a:buFont typeface="Wingdings" pitchFamily="2" charset="2"/>
              <a:buNone/>
            </a:pPr>
            <a:r>
              <a:rPr lang="zh-CN" altLang="en-US" sz="3600" b="1" dirty="0"/>
              <a:t>朝：                     奏：</a:t>
            </a:r>
          </a:p>
          <a:p>
            <a:pPr>
              <a:buFont typeface="Wingdings" pitchFamily="2" charset="2"/>
              <a:buNone/>
            </a:pPr>
            <a:r>
              <a:rPr lang="zh-CN" altLang="en-US" sz="3600" b="1" dirty="0"/>
              <a:t>九重天：</a:t>
            </a:r>
          </a:p>
          <a:p>
            <a:pPr>
              <a:buFont typeface="Wingdings" pitchFamily="2" charset="2"/>
              <a:buNone/>
            </a:pPr>
            <a:endParaRPr lang="zh-CN" altLang="en-US" sz="3600" b="1" dirty="0"/>
          </a:p>
          <a:p>
            <a:pPr>
              <a:buFont typeface="Wingdings" pitchFamily="2" charset="2"/>
              <a:buNone/>
            </a:pPr>
            <a:r>
              <a:rPr lang="zh-CN" altLang="en-US" sz="3600" b="1" dirty="0"/>
              <a:t>贬：</a:t>
            </a:r>
          </a:p>
          <a:p>
            <a:pPr>
              <a:buFont typeface="Wingdings" pitchFamily="2" charset="2"/>
              <a:buNone/>
            </a:pPr>
            <a:endParaRPr lang="en-US" altLang="zh-CN" sz="3600" b="1" dirty="0" smtClean="0"/>
          </a:p>
          <a:p>
            <a:pPr>
              <a:buFont typeface="Wingdings" pitchFamily="2" charset="2"/>
              <a:buNone/>
            </a:pPr>
            <a:r>
              <a:rPr lang="zh-CN" altLang="en-US" sz="3600" b="1" dirty="0" smtClean="0"/>
              <a:t>整</a:t>
            </a:r>
            <a:r>
              <a:rPr lang="zh-CN" altLang="en-US" sz="3600" b="1" dirty="0"/>
              <a:t>句含义：  </a:t>
            </a:r>
            <a:br>
              <a:rPr lang="zh-CN" altLang="en-US" sz="3600" b="1" dirty="0"/>
            </a:br>
            <a:r>
              <a:rPr lang="zh-CN" altLang="en-US" sz="3600" b="1" dirty="0"/>
              <a:t/>
            </a:r>
            <a:br>
              <a:rPr lang="zh-CN" altLang="en-US" sz="3600" b="1" dirty="0"/>
            </a:br>
            <a:endParaRPr lang="zh-CN" altLang="en-US" sz="3600" b="1" dirty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30187-CEA3-4515-83B7-C938C7F743EE}" type="datetime1">
              <a:rPr lang="zh-CN" altLang="en-US"/>
              <a:pPr/>
              <a:t>2014/1/26</a:t>
            </a:fld>
            <a:endParaRPr lang="en-US" altLang="zh-CN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644C8-95C9-4534-81C7-918EB3FC0E2F}" type="slidenum">
              <a:rPr lang="en-US" altLang="zh-CN"/>
              <a:pPr/>
              <a:t>28</a:t>
            </a:fld>
            <a:endParaRPr lang="en-US" altLang="zh-CN"/>
          </a:p>
        </p:txBody>
      </p:sp>
      <p:sp>
        <p:nvSpPr>
          <p:cNvPr id="114692" name="Text Box 4"/>
          <p:cNvSpPr txBox="1">
            <a:spLocks noChangeArrowheads="1"/>
          </p:cNvSpPr>
          <p:nvPr/>
        </p:nvSpPr>
        <p:spPr bwMode="auto">
          <a:xfrm>
            <a:off x="1092410" y="2030592"/>
            <a:ext cx="100860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ED2764"/>
                </a:solidFill>
              </a:rPr>
              <a:t>早晨</a:t>
            </a:r>
          </a:p>
        </p:txBody>
      </p:sp>
      <p:sp>
        <p:nvSpPr>
          <p:cNvPr id="114693" name="Text Box 5"/>
          <p:cNvSpPr txBox="1">
            <a:spLocks noChangeArrowheads="1"/>
          </p:cNvSpPr>
          <p:nvPr/>
        </p:nvSpPr>
        <p:spPr bwMode="auto">
          <a:xfrm>
            <a:off x="4305300" y="1955779"/>
            <a:ext cx="1143000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zh-CN" altLang="en-US" sz="3200" b="1" dirty="0">
                <a:solidFill>
                  <a:srgbClr val="ED2764"/>
                </a:solidFill>
              </a:rPr>
              <a:t>奏章</a:t>
            </a:r>
            <a:endParaRPr lang="zh-CN" altLang="en-US" sz="3200" dirty="0">
              <a:solidFill>
                <a:srgbClr val="ED2764"/>
              </a:solidFill>
            </a:endParaRPr>
          </a:p>
        </p:txBody>
      </p:sp>
      <p:sp>
        <p:nvSpPr>
          <p:cNvPr id="114694" name="Text Box 6"/>
          <p:cNvSpPr txBox="1">
            <a:spLocks noChangeArrowheads="1"/>
          </p:cNvSpPr>
          <p:nvPr/>
        </p:nvSpPr>
        <p:spPr bwMode="auto">
          <a:xfrm>
            <a:off x="2209800" y="2483828"/>
            <a:ext cx="6754688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ED2764"/>
                </a:solidFill>
              </a:rPr>
              <a:t>古称天有九层，第九层最高。</a:t>
            </a:r>
          </a:p>
          <a:p>
            <a:r>
              <a:rPr lang="zh-CN" altLang="en-US" b="1" dirty="0" smtClean="0">
                <a:solidFill>
                  <a:srgbClr val="ED2764"/>
                </a:solidFill>
              </a:rPr>
              <a:t>此</a:t>
            </a:r>
            <a:r>
              <a:rPr lang="zh-CN" altLang="en-US" b="1" dirty="0">
                <a:solidFill>
                  <a:srgbClr val="ED2764"/>
                </a:solidFill>
              </a:rPr>
              <a:t>指皇帝、朝廷。</a:t>
            </a:r>
          </a:p>
        </p:txBody>
      </p:sp>
      <p:sp>
        <p:nvSpPr>
          <p:cNvPr id="114695" name="Text Box 7"/>
          <p:cNvSpPr txBox="1">
            <a:spLocks noChangeArrowheads="1"/>
          </p:cNvSpPr>
          <p:nvPr/>
        </p:nvSpPr>
        <p:spPr bwMode="auto">
          <a:xfrm>
            <a:off x="1092410" y="3556846"/>
            <a:ext cx="1600200" cy="480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zh-CN" altLang="en-US" b="1" dirty="0">
                <a:solidFill>
                  <a:srgbClr val="ED2764"/>
                </a:solidFill>
              </a:rPr>
              <a:t>贬官</a:t>
            </a:r>
            <a:endParaRPr lang="zh-CN" altLang="en-US" sz="1400" dirty="0">
              <a:solidFill>
                <a:srgbClr val="ED2764"/>
              </a:solidFill>
            </a:endParaRPr>
          </a:p>
        </p:txBody>
      </p:sp>
      <p:sp>
        <p:nvSpPr>
          <p:cNvPr id="114696" name="Text Box 8"/>
          <p:cNvSpPr txBox="1">
            <a:spLocks noChangeArrowheads="1"/>
          </p:cNvSpPr>
          <p:nvPr/>
        </p:nvSpPr>
        <p:spPr bwMode="auto">
          <a:xfrm>
            <a:off x="2590800" y="4581128"/>
            <a:ext cx="6373688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ED2764"/>
                </a:solidFill>
              </a:rPr>
              <a:t>早晨向朝廷呈上一封奏章</a:t>
            </a:r>
            <a:r>
              <a:rPr lang="zh-CN" altLang="en-US" sz="3600" b="1" dirty="0" smtClean="0">
                <a:solidFill>
                  <a:srgbClr val="ED2764"/>
                </a:solidFill>
              </a:rPr>
              <a:t>， </a:t>
            </a:r>
            <a:r>
              <a:rPr lang="zh-CN" altLang="en-US" sz="3600" b="1" dirty="0">
                <a:solidFill>
                  <a:srgbClr val="ED2764"/>
                </a:solidFill>
              </a:rPr>
              <a:t>傍晚就被贬往八千里外的潮州。</a:t>
            </a:r>
          </a:p>
        </p:txBody>
      </p:sp>
      <p:sp>
        <p:nvSpPr>
          <p:cNvPr id="2" name="矩形 1"/>
          <p:cNvSpPr/>
          <p:nvPr/>
        </p:nvSpPr>
        <p:spPr>
          <a:xfrm>
            <a:off x="1861752" y="-38588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4000" b="1" kern="0" dirty="0">
                <a:solidFill>
                  <a:srgbClr val="003399"/>
                </a:solidFill>
                <a:latin typeface="Arial"/>
                <a:ea typeface="宋体"/>
                <a:cs typeface="+mj-cs"/>
              </a:rPr>
              <a:t>课文感知</a:t>
            </a:r>
            <a:r>
              <a:rPr lang="zh-CN" altLang="en-US" sz="4000" b="1" kern="0" dirty="0" smtClean="0">
                <a:solidFill>
                  <a:srgbClr val="003399"/>
                </a:solidFill>
                <a:latin typeface="Arial"/>
                <a:ea typeface="宋体"/>
                <a:cs typeface="+mj-cs"/>
              </a:rPr>
              <a:t>：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146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146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146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146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146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146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146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146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800" decel="100000" fill="hold"/>
                                        <p:tgtEl>
                                          <p:spTgt spid="1146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146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/>
              <a:t>欲为圣朝除弊事，肯将衰朽惜残年。</a:t>
            </a:r>
          </a:p>
        </p:txBody>
      </p:sp>
      <p:sp>
        <p:nvSpPr>
          <p:cNvPr id="115715" name="Rectangle 3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zh-CN" altLang="en-US" b="1"/>
              <a:t>弊事：</a:t>
            </a:r>
          </a:p>
          <a:p>
            <a:pPr>
              <a:buFont typeface="Wingdings" pitchFamily="2" charset="2"/>
              <a:buNone/>
            </a:pPr>
            <a:r>
              <a:rPr lang="zh-CN" altLang="en-US" b="1"/>
              <a:t>将：</a:t>
            </a:r>
          </a:p>
          <a:p>
            <a:pPr>
              <a:buFont typeface="Wingdings" pitchFamily="2" charset="2"/>
              <a:buNone/>
            </a:pPr>
            <a:r>
              <a:rPr lang="zh-CN" altLang="en-US" b="1"/>
              <a:t>衰朽：</a:t>
            </a:r>
          </a:p>
          <a:p>
            <a:pPr>
              <a:buFont typeface="Wingdings" pitchFamily="2" charset="2"/>
              <a:buNone/>
            </a:pPr>
            <a:r>
              <a:rPr lang="zh-CN" altLang="en-US" b="1"/>
              <a:t>惜：</a:t>
            </a:r>
          </a:p>
          <a:p>
            <a:pPr>
              <a:buFont typeface="Wingdings" pitchFamily="2" charset="2"/>
              <a:buNone/>
            </a:pPr>
            <a:r>
              <a:rPr lang="zh-CN" altLang="en-US" sz="3600" b="1"/>
              <a:t>整句含义： 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DB689-78B4-4941-8BD5-FC07E5202603}" type="datetime1">
              <a:rPr lang="zh-CN" altLang="en-US"/>
              <a:pPr/>
              <a:t>2014/1/26</a:t>
            </a:fld>
            <a:endParaRPr lang="en-US" altLang="zh-CN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BDD9A-90A6-4E68-88E6-8983673043A6}" type="slidenum">
              <a:rPr lang="en-US" altLang="zh-CN"/>
              <a:pPr/>
              <a:t>29</a:t>
            </a:fld>
            <a:endParaRPr lang="en-US" altLang="zh-CN"/>
          </a:p>
        </p:txBody>
      </p:sp>
      <p:sp>
        <p:nvSpPr>
          <p:cNvPr id="115716" name="Text Box 4"/>
          <p:cNvSpPr txBox="1">
            <a:spLocks noChangeArrowheads="1"/>
          </p:cNvSpPr>
          <p:nvPr/>
        </p:nvSpPr>
        <p:spPr bwMode="auto">
          <a:xfrm>
            <a:off x="1447800" y="1642345"/>
            <a:ext cx="3429000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zh-CN" altLang="en-US" sz="3200" b="1" dirty="0">
                <a:solidFill>
                  <a:srgbClr val="ED2764"/>
                </a:solidFill>
              </a:rPr>
              <a:t>国事中的弊政</a:t>
            </a:r>
            <a:endParaRPr lang="zh-CN" altLang="en-US" sz="3200" dirty="0">
              <a:solidFill>
                <a:srgbClr val="ED2764"/>
              </a:solidFill>
            </a:endParaRPr>
          </a:p>
        </p:txBody>
      </p:sp>
      <p:sp>
        <p:nvSpPr>
          <p:cNvPr id="115717" name="Text Box 5"/>
          <p:cNvSpPr txBox="1">
            <a:spLocks noChangeArrowheads="1"/>
          </p:cNvSpPr>
          <p:nvPr/>
        </p:nvSpPr>
        <p:spPr bwMode="auto">
          <a:xfrm>
            <a:off x="1371600" y="2224881"/>
            <a:ext cx="10001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ED2764"/>
                </a:solidFill>
              </a:rPr>
              <a:t>因为</a:t>
            </a:r>
          </a:p>
        </p:txBody>
      </p:sp>
      <p:sp>
        <p:nvSpPr>
          <p:cNvPr id="115718" name="Text Box 6"/>
          <p:cNvSpPr txBox="1">
            <a:spLocks noChangeArrowheads="1"/>
          </p:cNvSpPr>
          <p:nvPr/>
        </p:nvSpPr>
        <p:spPr bwMode="auto">
          <a:xfrm>
            <a:off x="1524000" y="2801861"/>
            <a:ext cx="1816100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zh-CN" altLang="en-US" sz="3200" b="1" dirty="0">
                <a:solidFill>
                  <a:srgbClr val="ED2764"/>
                </a:solidFill>
              </a:rPr>
              <a:t>年老多病</a:t>
            </a:r>
            <a:endParaRPr lang="zh-CN" altLang="en-US" sz="3200" dirty="0">
              <a:solidFill>
                <a:srgbClr val="ED2764"/>
              </a:solidFill>
            </a:endParaRPr>
          </a:p>
        </p:txBody>
      </p:sp>
      <p:sp>
        <p:nvSpPr>
          <p:cNvPr id="115719" name="Text Box 7"/>
          <p:cNvSpPr txBox="1">
            <a:spLocks noChangeArrowheads="1"/>
          </p:cNvSpPr>
          <p:nvPr/>
        </p:nvSpPr>
        <p:spPr bwMode="auto">
          <a:xfrm>
            <a:off x="1300162" y="3364041"/>
            <a:ext cx="1143000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zh-CN" altLang="en-US" sz="3200" b="1" dirty="0">
                <a:solidFill>
                  <a:srgbClr val="ED2764"/>
                </a:solidFill>
              </a:rPr>
              <a:t>顾惜</a:t>
            </a:r>
            <a:endParaRPr lang="zh-CN" altLang="en-US" sz="3200" dirty="0">
              <a:solidFill>
                <a:srgbClr val="ED2764"/>
              </a:solidFill>
            </a:endParaRPr>
          </a:p>
        </p:txBody>
      </p:sp>
      <p:sp>
        <p:nvSpPr>
          <p:cNvPr id="115720" name="Text Box 8"/>
          <p:cNvSpPr txBox="1">
            <a:spLocks noChangeArrowheads="1"/>
          </p:cNvSpPr>
          <p:nvPr/>
        </p:nvSpPr>
        <p:spPr bwMode="auto">
          <a:xfrm>
            <a:off x="2743200" y="4149080"/>
            <a:ext cx="6149280" cy="1588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zh-CN" altLang="en-US" sz="3600" b="1" dirty="0">
                <a:solidFill>
                  <a:srgbClr val="ED2764"/>
                </a:solidFill>
              </a:rPr>
              <a:t>一心想为皇帝清除国事中的弊政，哪里会因为年老多病而顾惜我的残年余日</a:t>
            </a:r>
            <a:r>
              <a:rPr lang="zh-CN" altLang="en-US" sz="3600" b="1" dirty="0" smtClean="0">
                <a:solidFill>
                  <a:srgbClr val="ED2764"/>
                </a:solidFill>
              </a:rPr>
              <a:t>。</a:t>
            </a:r>
            <a:endParaRPr lang="en-US" altLang="zh-CN" sz="3600" dirty="0">
              <a:solidFill>
                <a:srgbClr val="ED2764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2000"/>
                                        <p:tgtEl>
                                          <p:spTgt spid="1157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57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157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157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157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4500563" y="765175"/>
            <a:ext cx="4643437" cy="865188"/>
          </a:xfrm>
        </p:spPr>
        <p:txBody>
          <a:bodyPr/>
          <a:lstStyle/>
          <a:p>
            <a:pPr eaLnBrk="1" hangingPunct="1"/>
            <a:r>
              <a:rPr lang="zh-CN" altLang="en-US" b="1" dirty="0" smtClean="0">
                <a:solidFill>
                  <a:srgbClr val="CC0099"/>
                </a:solidFill>
                <a:ea typeface="楷体_GB2312" pitchFamily="49" charset="-122"/>
              </a:rPr>
              <a:t>走进作者</a:t>
            </a:r>
            <a:endParaRPr lang="zh-CN" altLang="en-US" b="1" dirty="0">
              <a:solidFill>
                <a:srgbClr val="CC0099"/>
              </a:solidFill>
              <a:ea typeface="楷体_GB2312" pitchFamily="49" charset="-122"/>
            </a:endParaRPr>
          </a:p>
        </p:txBody>
      </p:sp>
      <p:sp>
        <p:nvSpPr>
          <p:cNvPr id="7171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3670300" y="1628775"/>
            <a:ext cx="5473700" cy="4679950"/>
          </a:xfrm>
        </p:spPr>
        <p:txBody>
          <a:bodyPr>
            <a:normAutofit lnSpcReduction="10000"/>
          </a:bodyPr>
          <a:lstStyle/>
          <a:p>
            <a:pPr marL="0" indent="0" eaLnBrk="1" hangingPunct="1">
              <a:spcBef>
                <a:spcPts val="0"/>
              </a:spcBef>
              <a:buFont typeface="Wingdings" pitchFamily="2" charset="2"/>
              <a:buNone/>
            </a:pPr>
            <a:r>
              <a:rPr lang="zh-CN" altLang="en-US" b="1" dirty="0">
                <a:solidFill>
                  <a:srgbClr val="7500EA"/>
                </a:solidFill>
              </a:rPr>
              <a:t>          李白（</a:t>
            </a:r>
            <a:r>
              <a:rPr lang="en-US" b="1" dirty="0">
                <a:solidFill>
                  <a:srgbClr val="7500EA"/>
                </a:solidFill>
              </a:rPr>
              <a:t>701-762</a:t>
            </a:r>
            <a:r>
              <a:rPr lang="zh-CN" altLang="en-US" b="1" dirty="0">
                <a:solidFill>
                  <a:srgbClr val="7500EA"/>
                </a:solidFill>
              </a:rPr>
              <a:t>），</a:t>
            </a:r>
            <a:r>
              <a:rPr lang="en-US" b="1" dirty="0" smtClean="0">
                <a:solidFill>
                  <a:srgbClr val="7500EA"/>
                </a:solidFill>
              </a:rPr>
              <a:t>字</a:t>
            </a:r>
          </a:p>
          <a:p>
            <a:pPr marL="0" indent="0" eaLnBrk="1" hangingPunct="1">
              <a:spcBef>
                <a:spcPts val="0"/>
              </a:spcBef>
              <a:buFont typeface="Wingdings" pitchFamily="2" charset="2"/>
              <a:buNone/>
            </a:pPr>
            <a:r>
              <a:rPr lang="zh-CN" altLang="en-US" b="1" u="sng" dirty="0" smtClean="0">
                <a:solidFill>
                  <a:srgbClr val="7500EA"/>
                </a:solidFill>
              </a:rPr>
              <a:t>          </a:t>
            </a:r>
            <a:r>
              <a:rPr lang="en-US" b="1" dirty="0">
                <a:solidFill>
                  <a:srgbClr val="7500EA"/>
                </a:solidFill>
              </a:rPr>
              <a:t>，号 </a:t>
            </a:r>
            <a:r>
              <a:rPr lang="zh-CN" altLang="en-US" b="1" u="sng" dirty="0">
                <a:solidFill>
                  <a:srgbClr val="7500EA"/>
                </a:solidFill>
              </a:rPr>
              <a:t>               </a:t>
            </a:r>
            <a:r>
              <a:rPr lang="zh-CN" altLang="en-US" b="1" dirty="0">
                <a:solidFill>
                  <a:srgbClr val="7500EA"/>
                </a:solidFill>
              </a:rPr>
              <a:t>，人称</a:t>
            </a:r>
            <a:r>
              <a:rPr lang="zh-CN" altLang="en-US" b="1" u="sng" dirty="0">
                <a:solidFill>
                  <a:srgbClr val="7500EA"/>
                </a:solidFill>
              </a:rPr>
              <a:t> </a:t>
            </a:r>
            <a:endParaRPr lang="en-US" altLang="zh-CN" b="1" u="sng" dirty="0" smtClean="0">
              <a:solidFill>
                <a:srgbClr val="7500EA"/>
              </a:solidFill>
            </a:endParaRPr>
          </a:p>
          <a:p>
            <a:pPr marL="0" indent="0" eaLnBrk="1" hangingPunct="1">
              <a:spcBef>
                <a:spcPts val="0"/>
              </a:spcBef>
              <a:buFont typeface="Wingdings" pitchFamily="2" charset="2"/>
              <a:buNone/>
            </a:pPr>
            <a:r>
              <a:rPr lang="zh-CN" altLang="en-US" b="1" u="sng" dirty="0" smtClean="0">
                <a:solidFill>
                  <a:srgbClr val="7500EA"/>
                </a:solidFill>
              </a:rPr>
              <a:t>        </a:t>
            </a:r>
            <a:r>
              <a:rPr lang="en-US" b="1" dirty="0">
                <a:solidFill>
                  <a:srgbClr val="7500EA"/>
                </a:solidFill>
              </a:rPr>
              <a:t>，</a:t>
            </a:r>
            <a:r>
              <a:rPr lang="en-US" b="1" dirty="0" err="1">
                <a:solidFill>
                  <a:srgbClr val="7500EA"/>
                </a:solidFill>
              </a:rPr>
              <a:t>与杜甫并称</a:t>
            </a:r>
            <a:r>
              <a:rPr lang="zh-CN" altLang="en-US" b="1" u="sng" dirty="0">
                <a:solidFill>
                  <a:srgbClr val="7500EA"/>
                </a:solidFill>
              </a:rPr>
              <a:t>          </a:t>
            </a:r>
            <a:r>
              <a:rPr lang="en-US" b="1" dirty="0">
                <a:solidFill>
                  <a:srgbClr val="7500EA"/>
                </a:solidFill>
              </a:rPr>
              <a:t>。</a:t>
            </a:r>
            <a:r>
              <a:rPr lang="en-US" b="1" dirty="0" err="1">
                <a:solidFill>
                  <a:srgbClr val="7500EA"/>
                </a:solidFill>
              </a:rPr>
              <a:t>年轻时即漫游全国各地，曾经至长安，供奉翰林，但不久遭谗去职。晚年漂泊东南一带，最后病死于当涂。</a:t>
            </a:r>
            <a:r>
              <a:rPr lang="en-US" b="1" dirty="0" err="1" smtClean="0">
                <a:solidFill>
                  <a:srgbClr val="7500EA"/>
                </a:solidFill>
              </a:rPr>
              <a:t>是中国文学史上继屈原之后伟大的</a:t>
            </a:r>
            <a:r>
              <a:rPr lang="en-US" b="1" u="sng" dirty="0" smtClean="0">
                <a:solidFill>
                  <a:srgbClr val="7500EA"/>
                </a:solidFill>
              </a:rPr>
              <a:t>                </a:t>
            </a:r>
            <a:r>
              <a:rPr lang="en-US" b="1" dirty="0" err="1" smtClean="0">
                <a:solidFill>
                  <a:srgbClr val="7500EA"/>
                </a:solidFill>
              </a:rPr>
              <a:t>诗人</a:t>
            </a:r>
            <a:r>
              <a:rPr lang="en-US" b="1" dirty="0">
                <a:solidFill>
                  <a:srgbClr val="7500EA"/>
                </a:solidFill>
              </a:rPr>
              <a:t>。</a:t>
            </a:r>
            <a:br>
              <a:rPr lang="en-US" b="1" dirty="0">
                <a:solidFill>
                  <a:srgbClr val="7500EA"/>
                </a:solidFill>
              </a:rPr>
            </a:br>
            <a:endParaRPr lang="en-US" b="1" dirty="0">
              <a:solidFill>
                <a:srgbClr val="7500EA"/>
              </a:solidFill>
            </a:endParaRP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 flipH="1">
            <a:off x="3851920" y="2152827"/>
            <a:ext cx="93625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CC0099"/>
                </a:solidFill>
              </a:rPr>
              <a:t>太白</a:t>
            </a: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5796136" y="2157292"/>
            <a:ext cx="144016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CC0099"/>
                </a:solidFill>
              </a:rPr>
              <a:t>青莲居士</a:t>
            </a:r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3780110" y="2647502"/>
            <a:ext cx="10080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CC0099"/>
                </a:solidFill>
              </a:rPr>
              <a:t>诗仙</a:t>
            </a:r>
          </a:p>
        </p:txBody>
      </p:sp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7092280" y="2581482"/>
            <a:ext cx="10795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rgbClr val="CC0099"/>
                </a:solidFill>
              </a:rPr>
              <a:t>李杜</a:t>
            </a:r>
          </a:p>
        </p:txBody>
      </p:sp>
      <p:sp>
        <p:nvSpPr>
          <p:cNvPr id="7176" name="Text Box 8"/>
          <p:cNvSpPr txBox="1">
            <a:spLocks noChangeArrowheads="1"/>
          </p:cNvSpPr>
          <p:nvPr/>
        </p:nvSpPr>
        <p:spPr bwMode="auto">
          <a:xfrm>
            <a:off x="4272194" y="5161138"/>
            <a:ext cx="152394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CC0099"/>
                </a:solidFill>
              </a:rPr>
              <a:t>浪漫主义</a:t>
            </a:r>
          </a:p>
        </p:txBody>
      </p:sp>
      <p:pic>
        <p:nvPicPr>
          <p:cNvPr id="10" name="Picture 4" descr="3825,256a73b,c94,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908720"/>
            <a:ext cx="2952006" cy="5041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639987"/>
      </p:ext>
    </p:extLst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autoUpdateAnimBg="0"/>
      <p:bldP spid="7173" grpId="0" autoUpdateAnimBg="0"/>
      <p:bldP spid="7174" grpId="0" autoUpdateAnimBg="0"/>
      <p:bldP spid="7175" grpId="0" autoUpdateAnimBg="0"/>
      <p:bldP spid="7176" grpId="0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/>
              <a:t>云横秦岭家何在？雪拥蓝关马不前。</a:t>
            </a:r>
          </a:p>
        </p:txBody>
      </p:sp>
      <p:sp>
        <p:nvSpPr>
          <p:cNvPr id="116739" name="Rectangle 3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altLang="zh-CN" sz="3600" b="1"/>
              <a:t> </a:t>
            </a:r>
            <a:r>
              <a:rPr lang="zh-CN" altLang="en-US" sz="3600" b="1"/>
              <a:t>秦岭：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3600" b="1"/>
              <a:t> 横：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3600" b="1"/>
              <a:t> 拥：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3600" b="1"/>
              <a:t>整句含义：  </a:t>
            </a:r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76E21-9BD7-4EE8-9569-459BE4F2CC7B}" type="datetime1">
              <a:rPr lang="zh-CN" altLang="en-US"/>
              <a:pPr/>
              <a:t>2014/1/26</a:t>
            </a:fld>
            <a:endParaRPr lang="en-US" altLang="zh-CN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B7F91-1750-419C-AF1A-B7FCDF26C7F1}" type="slidenum">
              <a:rPr lang="en-US" altLang="zh-CN"/>
              <a:pPr/>
              <a:t>30</a:t>
            </a:fld>
            <a:endParaRPr lang="en-US" altLang="zh-CN"/>
          </a:p>
        </p:txBody>
      </p:sp>
      <p:sp>
        <p:nvSpPr>
          <p:cNvPr id="116740" name="Text Box 4"/>
          <p:cNvSpPr txBox="1">
            <a:spLocks noChangeArrowheads="1"/>
          </p:cNvSpPr>
          <p:nvPr/>
        </p:nvSpPr>
        <p:spPr bwMode="auto">
          <a:xfrm>
            <a:off x="1760373" y="1585067"/>
            <a:ext cx="1752600" cy="58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zh-CN" altLang="en-US" sz="3600" b="1" dirty="0">
                <a:solidFill>
                  <a:srgbClr val="ED2764"/>
                </a:solidFill>
              </a:rPr>
              <a:t>终南山</a:t>
            </a:r>
            <a:endParaRPr lang="zh-CN" altLang="en-US" sz="3600" dirty="0">
              <a:solidFill>
                <a:srgbClr val="ED2764"/>
              </a:solidFill>
            </a:endParaRPr>
          </a:p>
        </p:txBody>
      </p:sp>
      <p:sp>
        <p:nvSpPr>
          <p:cNvPr id="116741" name="Text Box 5"/>
          <p:cNvSpPr txBox="1">
            <a:spLocks noChangeArrowheads="1"/>
          </p:cNvSpPr>
          <p:nvPr/>
        </p:nvSpPr>
        <p:spPr bwMode="auto">
          <a:xfrm>
            <a:off x="1208537" y="2170855"/>
            <a:ext cx="1295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ED2764"/>
                </a:solidFill>
              </a:rPr>
              <a:t>遮蔽</a:t>
            </a:r>
          </a:p>
        </p:txBody>
      </p:sp>
      <p:sp>
        <p:nvSpPr>
          <p:cNvPr id="116742" name="Text Box 6"/>
          <p:cNvSpPr txBox="1">
            <a:spLocks noChangeArrowheads="1"/>
          </p:cNvSpPr>
          <p:nvPr/>
        </p:nvSpPr>
        <p:spPr bwMode="auto">
          <a:xfrm>
            <a:off x="1232719" y="2812205"/>
            <a:ext cx="1814138" cy="5909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zh-CN" altLang="en-US" sz="3600" b="1" dirty="0" smtClean="0">
                <a:solidFill>
                  <a:srgbClr val="ED2764"/>
                </a:solidFill>
              </a:rPr>
              <a:t>阻塞</a:t>
            </a:r>
            <a:endParaRPr lang="en-US" altLang="zh-CN" sz="1800" dirty="0">
              <a:solidFill>
                <a:srgbClr val="ED2764"/>
              </a:solidFill>
            </a:endParaRPr>
          </a:p>
        </p:txBody>
      </p:sp>
      <p:sp>
        <p:nvSpPr>
          <p:cNvPr id="116743" name="Text Box 7"/>
          <p:cNvSpPr txBox="1">
            <a:spLocks noChangeArrowheads="1"/>
          </p:cNvSpPr>
          <p:nvPr/>
        </p:nvSpPr>
        <p:spPr bwMode="auto">
          <a:xfrm>
            <a:off x="2590800" y="3431458"/>
            <a:ext cx="580707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zh-CN" altLang="en-US" sz="3600" b="1" dirty="0">
                <a:solidFill>
                  <a:srgbClr val="ED2764"/>
                </a:solidFill>
              </a:rPr>
              <a:t>阴云遮蔽秦岭，看不见我的家乡在哪里？大雪阻塞蓝关，连我骑的马都不往前走。</a:t>
            </a:r>
          </a:p>
          <a:p>
            <a:endParaRPr lang="en-US" altLang="zh-CN" sz="1800" dirty="0">
              <a:solidFill>
                <a:srgbClr val="ED2764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67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67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167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167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/>
              <a:t>知汝远来应有意，好收吾骨瘴江边。</a:t>
            </a:r>
          </a:p>
        </p:txBody>
      </p:sp>
      <p:sp>
        <p:nvSpPr>
          <p:cNvPr id="117763" name="Rectangle 3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zh-CN" altLang="en-US" sz="3600" b="1"/>
              <a:t>瘴：</a:t>
            </a:r>
          </a:p>
          <a:p>
            <a:pPr>
              <a:buFont typeface="Wingdings" pitchFamily="2" charset="2"/>
              <a:buNone/>
            </a:pPr>
            <a:endParaRPr lang="zh-CN" altLang="en-US" sz="3600" b="1"/>
          </a:p>
          <a:p>
            <a:pPr>
              <a:buFont typeface="Wingdings" pitchFamily="2" charset="2"/>
              <a:buNone/>
            </a:pPr>
            <a:r>
              <a:rPr lang="zh-CN" altLang="en-US" sz="3600" b="1"/>
              <a:t>整句含义：</a:t>
            </a:r>
            <a:br>
              <a:rPr lang="zh-CN" altLang="en-US" sz="3600" b="1"/>
            </a:br>
            <a:endParaRPr lang="zh-CN" altLang="en-US" sz="3600" b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84871-D363-47B5-80A2-81895E2338AB}" type="datetime1">
              <a:rPr lang="zh-CN" altLang="en-US"/>
              <a:pPr/>
              <a:t>2014/1/26</a:t>
            </a:fld>
            <a:endParaRPr lang="en-US" altLang="zh-CN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CB520-4148-4044-BF58-82AECDE10172}" type="slidenum">
              <a:rPr lang="en-US" altLang="zh-CN"/>
              <a:pPr/>
              <a:t>31</a:t>
            </a:fld>
            <a:endParaRPr lang="en-US" altLang="zh-CN"/>
          </a:p>
        </p:txBody>
      </p:sp>
      <p:sp>
        <p:nvSpPr>
          <p:cNvPr id="117764" name="Rectangle 4"/>
          <p:cNvSpPr>
            <a:spLocks noChangeArrowheads="1"/>
          </p:cNvSpPr>
          <p:nvPr/>
        </p:nvSpPr>
        <p:spPr bwMode="auto">
          <a:xfrm>
            <a:off x="1330325" y="3246438"/>
            <a:ext cx="2476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US" altLang="zh-CN" sz="1800"/>
              <a:t> </a:t>
            </a:r>
          </a:p>
        </p:txBody>
      </p:sp>
      <p:sp>
        <p:nvSpPr>
          <p:cNvPr id="117765" name="Text Box 5"/>
          <p:cNvSpPr txBox="1">
            <a:spLocks noChangeArrowheads="1"/>
          </p:cNvSpPr>
          <p:nvPr/>
        </p:nvSpPr>
        <p:spPr bwMode="auto">
          <a:xfrm>
            <a:off x="1295400" y="1628800"/>
            <a:ext cx="670560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ED2764"/>
                </a:solidFill>
              </a:rPr>
              <a:t>瘴气，指南方山林间湿热蒸郁致人疾病的气。</a:t>
            </a:r>
          </a:p>
        </p:txBody>
      </p:sp>
      <p:sp>
        <p:nvSpPr>
          <p:cNvPr id="117766" name="Text Box 6"/>
          <p:cNvSpPr txBox="1">
            <a:spLocks noChangeArrowheads="1"/>
          </p:cNvSpPr>
          <p:nvPr/>
        </p:nvSpPr>
        <p:spPr bwMode="auto">
          <a:xfrm>
            <a:off x="2625953" y="2881448"/>
            <a:ext cx="6492875" cy="173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ED2764"/>
                </a:solidFill>
              </a:rPr>
              <a:t>知道你远道赶来送我是有深厚的情意，做好准备到南方的瘴气之地收拾我的骸骨吧。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1177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1000"/>
                                        <p:tgtEl>
                                          <p:spTgt spid="1177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4800" y="260648"/>
            <a:ext cx="8534400" cy="1143000"/>
          </a:xfrm>
        </p:spPr>
        <p:txBody>
          <a:bodyPr>
            <a:normAutofit/>
          </a:bodyPr>
          <a:lstStyle/>
          <a:p>
            <a:pPr algn="ctr" eaLnBrk="1" hangingPunct="1"/>
            <a:r>
              <a:rPr lang="zh-CN" altLang="en-US" sz="4000" b="1" dirty="0" smtClean="0"/>
              <a:t>古诗今译</a:t>
            </a:r>
          </a:p>
        </p:txBody>
      </p:sp>
      <p:sp>
        <p:nvSpPr>
          <p:cNvPr id="49155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304800" y="1524000"/>
            <a:ext cx="8540750" cy="406524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zh-CN" sz="2400" dirty="0" smtClean="0"/>
              <a:t>           </a:t>
            </a:r>
            <a:r>
              <a:rPr lang="zh-CN" altLang="en-US" b="1" dirty="0" smtClean="0"/>
              <a:t>一篇</a:t>
            </a:r>
            <a:r>
              <a:rPr lang="en-US" altLang="zh-CN" b="1" dirty="0" smtClean="0"/>
              <a:t>《</a:t>
            </a:r>
            <a:r>
              <a:rPr lang="zh-CN" altLang="en-US" b="1" dirty="0" smtClean="0"/>
              <a:t>论佛骨表</a:t>
            </a:r>
            <a:r>
              <a:rPr lang="en-US" altLang="zh-CN" b="1" dirty="0" smtClean="0"/>
              <a:t>》</a:t>
            </a:r>
            <a:r>
              <a:rPr lang="zh-CN" altLang="en-US" b="1" dirty="0" smtClean="0"/>
              <a:t>早晨上秦给皇帝，晚上就被贬官到八千里外的潮州去。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b="1" dirty="0" smtClean="0"/>
              <a:t>         一心想为皇帝清除国事中的弊政，哪里会因为年老多病而顾惜我的残年余日。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b="1" dirty="0" smtClean="0"/>
              <a:t>          阴云遮蔽秦岭，看不见我的家乡在哪里？大雪阻塞蓝关，连我骑的马都不往前走。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b="1" dirty="0" smtClean="0"/>
              <a:t>          知道你远道赶来送我是有深厚的情意，做好准备到南方的瘴气之地收拾我的骸骨吧。</a:t>
            </a:r>
          </a:p>
        </p:txBody>
      </p:sp>
    </p:spTree>
    <p:extLst>
      <p:ext uri="{BB962C8B-B14F-4D97-AF65-F5344CB8AC3E}">
        <p14:creationId xmlns:p14="http://schemas.microsoft.com/office/powerpoint/2010/main" val="1412704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00" decel="100000" fill="hold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800" decel="100000" fill="hold"/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800" decel="100000" fill="hold"/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800" decel="100000" fill="hold"/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72587" y="19828"/>
            <a:ext cx="8540750" cy="1143000"/>
          </a:xfrm>
        </p:spPr>
        <p:txBody>
          <a:bodyPr/>
          <a:lstStyle/>
          <a:p>
            <a:r>
              <a:rPr lang="zh-CN" altLang="en-US" sz="5400" b="1" dirty="0"/>
              <a:t>诗句赏析：</a:t>
            </a:r>
          </a:p>
        </p:txBody>
      </p:sp>
      <p:sp>
        <p:nvSpPr>
          <p:cNvPr id="4098" name="Rectangle 2"/>
          <p:cNvSpPr>
            <a:spLocks noGrp="1" noRot="1" noChangeArrowheads="1"/>
          </p:cNvSpPr>
          <p:nvPr>
            <p:ph idx="1"/>
          </p:nvPr>
        </p:nvSpPr>
        <p:spPr>
          <a:xfrm>
            <a:off x="-8594" y="980728"/>
            <a:ext cx="8540750" cy="792088"/>
          </a:xfrm>
          <a:ln/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altLang="zh-CN" sz="3600" b="1" dirty="0" smtClean="0">
                <a:latin typeface="宋体" pitchFamily="2" charset="-122"/>
              </a:rPr>
              <a:t>     1.</a:t>
            </a:r>
            <a:r>
              <a:rPr lang="zh-CN" altLang="en-US" sz="3600" b="1" dirty="0" smtClean="0">
                <a:latin typeface="宋体" pitchFamily="2" charset="-122"/>
              </a:rPr>
              <a:t>诗歌</a:t>
            </a:r>
            <a:r>
              <a:rPr lang="zh-CN" altLang="en-US" sz="3600" b="1" dirty="0">
                <a:latin typeface="宋体" pitchFamily="2" charset="-122"/>
              </a:rPr>
              <a:t>的前两句点明了什么？</a:t>
            </a:r>
          </a:p>
          <a:p>
            <a:endParaRPr lang="zh-CN" altLang="en-US" sz="3600" dirty="0"/>
          </a:p>
          <a:p>
            <a:endParaRPr lang="zh-CN" altLang="en-US" sz="3600" dirty="0"/>
          </a:p>
          <a:p>
            <a:endParaRPr lang="zh-CN" altLang="en-US" sz="3600" dirty="0"/>
          </a:p>
          <a:p>
            <a:endParaRPr lang="zh-CN" altLang="en-US" sz="3600" dirty="0"/>
          </a:p>
          <a:p>
            <a:endParaRPr lang="zh-CN" altLang="en-US" sz="3600" dirty="0"/>
          </a:p>
          <a:p>
            <a:endParaRPr lang="en-US" altLang="zh-CN" sz="3600" dirty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63206-CE50-45A6-A697-53F4E3F83499}" type="datetime1">
              <a:rPr lang="zh-CN" altLang="en-US"/>
              <a:pPr/>
              <a:t>2014/1/26</a:t>
            </a:fld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B68B9-5930-46F8-A893-B779C0B28548}" type="slidenum">
              <a:rPr lang="en-US" altLang="zh-CN"/>
              <a:pPr/>
              <a:t>33</a:t>
            </a:fld>
            <a:endParaRPr lang="en-US" altLang="zh-CN"/>
          </a:p>
        </p:txBody>
      </p:sp>
      <p:sp>
        <p:nvSpPr>
          <p:cNvPr id="4099" name="Rectangle 3"/>
          <p:cNvSpPr>
            <a:spLocks noRot="1" noChangeArrowheads="1"/>
          </p:cNvSpPr>
          <p:nvPr/>
        </p:nvSpPr>
        <p:spPr bwMode="auto">
          <a:xfrm>
            <a:off x="0" y="1628800"/>
            <a:ext cx="8712968" cy="1152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None/>
            </a:pPr>
            <a:r>
              <a:rPr lang="en-US" altLang="zh-CN" sz="3600" dirty="0">
                <a:solidFill>
                  <a:srgbClr val="ED2764"/>
                </a:solidFill>
                <a:latin typeface="黑体" pitchFamily="2" charset="-122"/>
                <a:ea typeface="黑体" pitchFamily="2" charset="-122"/>
              </a:rPr>
              <a:t> </a:t>
            </a:r>
            <a:r>
              <a:rPr lang="zh-CN" altLang="en-US" sz="3600" dirty="0" smtClean="0">
                <a:solidFill>
                  <a:srgbClr val="ED2764"/>
                </a:solidFill>
                <a:latin typeface="黑体" pitchFamily="2" charset="-122"/>
                <a:ea typeface="黑体" pitchFamily="2" charset="-122"/>
              </a:rPr>
              <a:t>　  自己</a:t>
            </a:r>
            <a:r>
              <a:rPr lang="zh-CN" altLang="en-US" sz="3600" dirty="0">
                <a:solidFill>
                  <a:srgbClr val="ED2764"/>
                </a:solidFill>
                <a:latin typeface="黑体" pitchFamily="2" charset="-122"/>
                <a:ea typeface="黑体" pitchFamily="2" charset="-122"/>
              </a:rPr>
              <a:t>获罪被贬的原因。同时也有虽遭祸被贬亦无怨无悔。</a:t>
            </a:r>
          </a:p>
        </p:txBody>
      </p:sp>
      <p:sp>
        <p:nvSpPr>
          <p:cNvPr id="8" name="Rectangle 2"/>
          <p:cNvSpPr txBox="1">
            <a:spLocks noRot="1" noChangeArrowheads="1"/>
          </p:cNvSpPr>
          <p:nvPr/>
        </p:nvSpPr>
        <p:spPr bwMode="auto">
          <a:xfrm>
            <a:off x="153511" y="3053184"/>
            <a:ext cx="9144000" cy="1292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l"/>
            <a:r>
              <a:rPr lang="zh-CN" altLang="en-US" sz="3600" b="1" dirty="0" smtClean="0">
                <a:solidFill>
                  <a:schemeClr val="tx1"/>
                </a:solidFill>
                <a:latin typeface="宋体" pitchFamily="2" charset="-122"/>
              </a:rPr>
              <a:t>　　</a:t>
            </a:r>
            <a:r>
              <a:rPr lang="en-US" altLang="zh-CN" sz="3600" b="1" dirty="0" smtClean="0">
                <a:solidFill>
                  <a:schemeClr val="tx1"/>
                </a:solidFill>
                <a:latin typeface="宋体" pitchFamily="2" charset="-122"/>
              </a:rPr>
              <a:t>2.</a:t>
            </a:r>
            <a:r>
              <a:rPr lang="zh-CN" altLang="en-US" sz="3600" b="1" dirty="0" smtClean="0">
                <a:solidFill>
                  <a:schemeClr val="tx1"/>
                </a:solidFill>
                <a:latin typeface="宋体" pitchFamily="2" charset="-122"/>
              </a:rPr>
              <a:t>首联通过哪些词语的对比来体现诗人命运的急剧变化？</a:t>
            </a:r>
            <a:r>
              <a:rPr lang="zh-CN" altLang="en-US" sz="3600" b="1" dirty="0" smtClean="0">
                <a:solidFill>
                  <a:schemeClr val="tx1"/>
                </a:solidFill>
              </a:rPr>
              <a:t>其中蕴含了诗人怎样的思想感情？</a:t>
            </a:r>
            <a:endParaRPr lang="zh-CN" altLang="en-US" sz="3600" b="1" dirty="0">
              <a:solidFill>
                <a:schemeClr val="tx1"/>
              </a:solidFill>
            </a:endParaRPr>
          </a:p>
        </p:txBody>
      </p:sp>
      <p:sp>
        <p:nvSpPr>
          <p:cNvPr id="9" name="Rectangle 3"/>
          <p:cNvSpPr txBox="1">
            <a:spLocks noRot="1" noChangeArrowheads="1"/>
          </p:cNvSpPr>
          <p:nvPr/>
        </p:nvSpPr>
        <p:spPr bwMode="auto">
          <a:xfrm>
            <a:off x="-26001" y="4384961"/>
            <a:ext cx="9036496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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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zh-CN" altLang="en-US" sz="3600" b="1" dirty="0" smtClean="0">
                <a:solidFill>
                  <a:srgbClr val="ED2764"/>
                </a:solidFill>
                <a:latin typeface="宋体"/>
              </a:rPr>
              <a:t>　　　</a:t>
            </a:r>
            <a:r>
              <a:rPr lang="en-US" altLang="zh-CN" sz="3600" b="1" dirty="0" smtClean="0">
                <a:solidFill>
                  <a:srgbClr val="ED2764"/>
                </a:solidFill>
                <a:latin typeface="宋体"/>
              </a:rPr>
              <a:t>“</a:t>
            </a:r>
            <a:r>
              <a:rPr lang="zh-CN" altLang="en-US" sz="3600" b="1" dirty="0" smtClean="0">
                <a:solidFill>
                  <a:srgbClr val="ED2764"/>
                </a:solidFill>
              </a:rPr>
              <a:t>朝奏</a:t>
            </a:r>
            <a:r>
              <a:rPr lang="zh-CN" altLang="en-US" sz="3600" b="1" dirty="0" smtClean="0">
                <a:solidFill>
                  <a:srgbClr val="ED2764"/>
                </a:solidFill>
                <a:latin typeface="宋体"/>
              </a:rPr>
              <a:t>”</a:t>
            </a:r>
            <a:r>
              <a:rPr lang="zh-CN" altLang="en-US" sz="3600" b="1" dirty="0" smtClean="0">
                <a:solidFill>
                  <a:srgbClr val="ED2764"/>
                </a:solidFill>
              </a:rPr>
              <a:t>和</a:t>
            </a:r>
            <a:r>
              <a:rPr lang="zh-CN" altLang="en-US" sz="3600" b="1" dirty="0" smtClean="0">
                <a:solidFill>
                  <a:srgbClr val="ED2764"/>
                </a:solidFill>
                <a:latin typeface="宋体"/>
              </a:rPr>
              <a:t>“</a:t>
            </a:r>
            <a:r>
              <a:rPr lang="zh-CN" altLang="en-US" sz="3600" b="1" dirty="0" smtClean="0">
                <a:solidFill>
                  <a:srgbClr val="ED2764"/>
                </a:solidFill>
              </a:rPr>
              <a:t>夕贬</a:t>
            </a:r>
            <a:r>
              <a:rPr lang="zh-CN" altLang="en-US" sz="3600" b="1" dirty="0" smtClean="0">
                <a:solidFill>
                  <a:srgbClr val="ED2764"/>
                </a:solidFill>
                <a:latin typeface="宋体"/>
              </a:rPr>
              <a:t>”</a:t>
            </a:r>
            <a:r>
              <a:rPr lang="zh-CN" altLang="en-US" sz="3600" b="1" dirty="0" smtClean="0">
                <a:solidFill>
                  <a:srgbClr val="ED2764"/>
                </a:solidFill>
              </a:rPr>
              <a:t>；</a:t>
            </a:r>
            <a:r>
              <a:rPr lang="zh-CN" altLang="en-US" sz="3600" b="1" dirty="0" smtClean="0">
                <a:solidFill>
                  <a:srgbClr val="ED2764"/>
                </a:solidFill>
                <a:latin typeface="宋体"/>
              </a:rPr>
              <a:t>“</a:t>
            </a:r>
            <a:r>
              <a:rPr lang="zh-CN" altLang="en-US" sz="3600" b="1" dirty="0" smtClean="0">
                <a:solidFill>
                  <a:srgbClr val="ED2764"/>
                </a:solidFill>
              </a:rPr>
              <a:t>九重天</a:t>
            </a:r>
            <a:r>
              <a:rPr lang="zh-CN" altLang="en-US" sz="3600" b="1" dirty="0" smtClean="0">
                <a:solidFill>
                  <a:srgbClr val="ED2764"/>
                </a:solidFill>
                <a:latin typeface="宋体"/>
              </a:rPr>
              <a:t>”</a:t>
            </a:r>
            <a:r>
              <a:rPr lang="zh-CN" altLang="en-US" sz="3600" b="1" dirty="0" smtClean="0">
                <a:solidFill>
                  <a:srgbClr val="ED2764"/>
                </a:solidFill>
              </a:rPr>
              <a:t>和</a:t>
            </a:r>
            <a:r>
              <a:rPr lang="zh-CN" altLang="en-US" sz="3600" b="1" dirty="0" smtClean="0">
                <a:solidFill>
                  <a:srgbClr val="ED2764"/>
                </a:solidFill>
                <a:latin typeface="宋体"/>
              </a:rPr>
              <a:t>“</a:t>
            </a:r>
            <a:r>
              <a:rPr lang="zh-CN" altLang="en-US" sz="3600" b="1" dirty="0" smtClean="0">
                <a:solidFill>
                  <a:srgbClr val="ED2764"/>
                </a:solidFill>
              </a:rPr>
              <a:t>路八千</a:t>
            </a:r>
            <a:r>
              <a:rPr lang="zh-CN" altLang="en-US" sz="3600" b="1" dirty="0" smtClean="0">
                <a:solidFill>
                  <a:srgbClr val="ED2764"/>
                </a:solidFill>
                <a:latin typeface="宋体"/>
              </a:rPr>
              <a:t>”</a:t>
            </a:r>
            <a:r>
              <a:rPr lang="zh-CN" altLang="en-US" sz="3600" b="1" dirty="0" smtClean="0">
                <a:solidFill>
                  <a:srgbClr val="ED2764"/>
                </a:solidFill>
              </a:rPr>
              <a:t>。这两句透露出作者忠而遭贬的怨愤，也含蓄地表现了他刚直不阿、坚持真理的倔强性格。</a:t>
            </a:r>
            <a:endParaRPr lang="en-US" altLang="zh-CN" sz="3600" b="1" dirty="0">
              <a:solidFill>
                <a:srgbClr val="ED2764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9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9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animBg="1"/>
      <p:bldP spid="4099" grpId="0" build="p"/>
      <p:bldP spid="8" grpId="0"/>
      <p:bldP spid="9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F7747-1F9D-46D5-BD40-24EC320044C9}" type="datetime1">
              <a:rPr lang="zh-CN" altLang="en-US"/>
              <a:pPr/>
              <a:t>2014/1/26</a:t>
            </a:fld>
            <a:endParaRPr lang="en-US" altLang="zh-CN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5B15A-DC88-4829-B619-4587B7539C98}" type="slidenum">
              <a:rPr lang="en-US" altLang="zh-CN"/>
              <a:pPr/>
              <a:t>34</a:t>
            </a:fld>
            <a:endParaRPr lang="en-US" altLang="zh-CN"/>
          </a:p>
        </p:txBody>
      </p:sp>
      <p:sp>
        <p:nvSpPr>
          <p:cNvPr id="8194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0" y="333375"/>
            <a:ext cx="8591550" cy="585788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sz="3600" b="1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3600" b="1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3.</a:t>
            </a:r>
            <a:r>
              <a:rPr lang="zh-CN" altLang="en-US" sz="3600" b="1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最后</a:t>
            </a:r>
            <a:r>
              <a:rPr lang="zh-CN" altLang="en-US" sz="3600" b="1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两句表达了作者怎样的感情？</a:t>
            </a:r>
          </a:p>
        </p:txBody>
      </p:sp>
      <p:sp>
        <p:nvSpPr>
          <p:cNvPr id="8195" name="Rectangle 3"/>
          <p:cNvSpPr>
            <a:spLocks noGrp="1" noRot="1" noChangeArrowheads="1"/>
          </p:cNvSpPr>
          <p:nvPr>
            <p:ph idx="4294967295"/>
          </p:nvPr>
        </p:nvSpPr>
        <p:spPr>
          <a:xfrm>
            <a:off x="0" y="908050"/>
            <a:ext cx="8540750" cy="649288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altLang="zh-CN" sz="3600" b="1" dirty="0">
                <a:solidFill>
                  <a:srgbClr val="ED2764"/>
                </a:solidFill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en-US" sz="3600" b="1" dirty="0" smtClean="0">
                <a:solidFill>
                  <a:srgbClr val="ED2764"/>
                </a:solidFill>
                <a:latin typeface="宋体" pitchFamily="2" charset="-122"/>
                <a:ea typeface="宋体" pitchFamily="2" charset="-122"/>
              </a:rPr>
              <a:t>　　表达</a:t>
            </a:r>
            <a:r>
              <a:rPr lang="zh-CN" altLang="en-US" sz="3600" b="1" dirty="0">
                <a:solidFill>
                  <a:srgbClr val="ED2764"/>
                </a:solidFill>
                <a:latin typeface="宋体" pitchFamily="2" charset="-122"/>
                <a:ea typeface="宋体" pitchFamily="2" charset="-122"/>
              </a:rPr>
              <a:t>了作者凄楚的激愤之情。</a:t>
            </a:r>
          </a:p>
        </p:txBody>
      </p:sp>
      <p:sp>
        <p:nvSpPr>
          <p:cNvPr id="7" name="Rectangle 2"/>
          <p:cNvSpPr txBox="1">
            <a:spLocks noRot="1" noChangeArrowheads="1"/>
          </p:cNvSpPr>
          <p:nvPr/>
        </p:nvSpPr>
        <p:spPr>
          <a:xfrm>
            <a:off x="214278" y="1547111"/>
            <a:ext cx="8540750" cy="571500"/>
          </a:xfrm>
          <a:prstGeom prst="rect">
            <a:avLst/>
          </a:prstGeom>
        </p:spPr>
        <p:txBody>
          <a:bodyPr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sz="3600" b="1" dirty="0" smtClean="0"/>
              <a:t>概括每一联的大意：</a:t>
            </a:r>
            <a:endParaRPr lang="zh-CN" altLang="en-US" sz="3600" b="1" dirty="0"/>
          </a:p>
        </p:txBody>
      </p:sp>
      <p:sp>
        <p:nvSpPr>
          <p:cNvPr id="8" name="Rectangle 3"/>
          <p:cNvSpPr txBox="1">
            <a:spLocks noRot="1" noChangeArrowheads="1"/>
          </p:cNvSpPr>
          <p:nvPr/>
        </p:nvSpPr>
        <p:spPr>
          <a:xfrm>
            <a:off x="213073" y="2177480"/>
            <a:ext cx="8458200" cy="3843808"/>
          </a:xfrm>
          <a:prstGeom prst="rect">
            <a:avLst/>
          </a:prstGeom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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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</a:pPr>
            <a:r>
              <a:rPr lang="zh-CN" altLang="en-US" b="1" dirty="0" smtClean="0">
                <a:solidFill>
                  <a:srgbClr val="0000FF"/>
                </a:solidFill>
              </a:rPr>
              <a:t>首联</a:t>
            </a:r>
            <a:r>
              <a:rPr lang="zh-CN" altLang="en-US" b="1" dirty="0" smtClean="0">
                <a:solidFill>
                  <a:srgbClr val="ED2764"/>
                </a:solidFill>
              </a:rPr>
              <a:t>直抒自己获罪被贬的原因。</a:t>
            </a:r>
          </a:p>
          <a:p>
            <a:pPr marL="0" indent="0">
              <a:buNone/>
            </a:pPr>
            <a:r>
              <a:rPr lang="zh-CN" altLang="en-US" b="1" dirty="0" smtClean="0">
                <a:solidFill>
                  <a:srgbClr val="0000FF"/>
                </a:solidFill>
              </a:rPr>
              <a:t>颔联</a:t>
            </a:r>
            <a:r>
              <a:rPr lang="zh-CN" altLang="en-US" b="1" dirty="0" smtClean="0">
                <a:solidFill>
                  <a:srgbClr val="ED2764"/>
                </a:solidFill>
              </a:rPr>
              <a:t>直书“除弊事”，申述自己忠而获罪和非罪远谪的愤慨。</a:t>
            </a:r>
          </a:p>
          <a:p>
            <a:pPr marL="0" indent="0">
              <a:buNone/>
            </a:pPr>
            <a:r>
              <a:rPr lang="zh-CN" altLang="en-US" b="1" dirty="0" smtClean="0">
                <a:solidFill>
                  <a:srgbClr val="0000FF"/>
                </a:solidFill>
              </a:rPr>
              <a:t>颈联</a:t>
            </a:r>
            <a:r>
              <a:rPr lang="zh-CN" altLang="en-US" b="1" dirty="0" smtClean="0">
                <a:solidFill>
                  <a:srgbClr val="ED2764"/>
                </a:solidFill>
              </a:rPr>
              <a:t>借景表述自己的愁苦悲戚心绪，也蕴含为上表付出的惨痛代价。</a:t>
            </a:r>
          </a:p>
          <a:p>
            <a:pPr marL="0" indent="0">
              <a:buNone/>
            </a:pPr>
            <a:r>
              <a:rPr lang="zh-CN" altLang="en-US" b="1" dirty="0" smtClean="0">
                <a:solidFill>
                  <a:srgbClr val="0000FF"/>
                </a:solidFill>
              </a:rPr>
              <a:t>尾联</a:t>
            </a:r>
            <a:r>
              <a:rPr lang="zh-CN" altLang="en-US" b="1" dirty="0" smtClean="0">
                <a:solidFill>
                  <a:srgbClr val="ED2764"/>
                </a:solidFill>
              </a:rPr>
              <a:t>向侄孙从容交代后事，进一步吐露凄楚难言的激愤之情。</a:t>
            </a:r>
            <a:endParaRPr lang="zh-CN" altLang="en-US" b="1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uild="p"/>
      <p:bldP spid="8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0544E-88D1-4416-926A-E66C75383BEE}" type="datetime1">
              <a:rPr lang="zh-CN" altLang="en-US"/>
              <a:pPr/>
              <a:t>2014/1/26</a:t>
            </a:fld>
            <a:endParaRPr lang="en-US" altLang="zh-CN"/>
          </a:p>
        </p:txBody>
      </p:sp>
      <p:sp>
        <p:nvSpPr>
          <p:cNvPr id="20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CABEA-4470-4392-8F14-C46EF64BD982}" type="slidenum">
              <a:rPr lang="en-US" altLang="zh-CN"/>
              <a:pPr/>
              <a:t>35</a:t>
            </a:fld>
            <a:endParaRPr lang="en-US" altLang="zh-CN"/>
          </a:p>
        </p:txBody>
      </p:sp>
      <p:sp>
        <p:nvSpPr>
          <p:cNvPr id="125954" name="Text Box 2"/>
          <p:cNvSpPr txBox="1">
            <a:spLocks noChangeArrowheads="1"/>
          </p:cNvSpPr>
          <p:nvPr/>
        </p:nvSpPr>
        <p:spPr bwMode="auto">
          <a:xfrm>
            <a:off x="928688" y="428625"/>
            <a:ext cx="191512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chemeClr val="accent2"/>
                </a:solidFill>
                <a:latin typeface="华文琥珀" pitchFamily="2" charset="-122"/>
                <a:ea typeface="华文琥珀" pitchFamily="2" charset="-122"/>
              </a:rPr>
              <a:t>总结：</a:t>
            </a:r>
          </a:p>
        </p:txBody>
      </p:sp>
      <p:sp>
        <p:nvSpPr>
          <p:cNvPr id="125955" name="Text Box 3"/>
          <p:cNvSpPr txBox="1">
            <a:spLocks noChangeArrowheads="1"/>
          </p:cNvSpPr>
          <p:nvPr/>
        </p:nvSpPr>
        <p:spPr bwMode="auto">
          <a:xfrm>
            <a:off x="838200" y="1295400"/>
            <a:ext cx="1371600" cy="344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Times New Roman" pitchFamily="18" charset="0"/>
              </a:rPr>
              <a:t>首联</a:t>
            </a: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Times New Roman" pitchFamily="18" charset="0"/>
              </a:rPr>
              <a:t>颔联</a:t>
            </a: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Times New Roman" pitchFamily="18" charset="0"/>
              </a:rPr>
              <a:t>颈联</a:t>
            </a: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Times New Roman" pitchFamily="18" charset="0"/>
              </a:rPr>
              <a:t>尾联</a:t>
            </a:r>
          </a:p>
        </p:txBody>
      </p:sp>
      <p:sp>
        <p:nvSpPr>
          <p:cNvPr id="97284" name="Text Box 4"/>
          <p:cNvSpPr txBox="1">
            <a:spLocks noChangeArrowheads="1"/>
          </p:cNvSpPr>
          <p:nvPr/>
        </p:nvSpPr>
        <p:spPr bwMode="auto">
          <a:xfrm>
            <a:off x="2057400" y="1295400"/>
            <a:ext cx="44958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14BE28"/>
                </a:solidFill>
                <a:latin typeface="Times New Roman" pitchFamily="18" charset="0"/>
                <a:ea typeface="华文新魏" pitchFamily="2" charset="-122"/>
              </a:rPr>
              <a:t>被贬原因</a:t>
            </a:r>
          </a:p>
        </p:txBody>
      </p:sp>
      <p:sp>
        <p:nvSpPr>
          <p:cNvPr id="97285" name="Text Box 5">
            <a:hlinkClick r:id="rId2" action="ppaction://hlinksldjump" highlightClick="1"/>
          </p:cNvPr>
          <p:cNvSpPr txBox="1">
            <a:spLocks noChangeArrowheads="1"/>
          </p:cNvSpPr>
          <p:nvPr/>
        </p:nvSpPr>
        <p:spPr bwMode="auto">
          <a:xfrm>
            <a:off x="2057400" y="2209800"/>
            <a:ext cx="28194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14BE28"/>
                </a:solidFill>
                <a:latin typeface="Times New Roman" pitchFamily="18" charset="0"/>
                <a:ea typeface="华文新魏" pitchFamily="2" charset="-122"/>
              </a:rPr>
              <a:t>申述忠心</a:t>
            </a:r>
          </a:p>
        </p:txBody>
      </p:sp>
      <p:sp>
        <p:nvSpPr>
          <p:cNvPr id="97286" name="Text Box 6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2133600" y="3124200"/>
            <a:ext cx="23622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14BE28"/>
                </a:solidFill>
                <a:latin typeface="Times New Roman" pitchFamily="18" charset="0"/>
                <a:ea typeface="华文新魏" pitchFamily="2" charset="-122"/>
              </a:rPr>
              <a:t>即景抒情</a:t>
            </a:r>
          </a:p>
        </p:txBody>
      </p:sp>
      <p:sp>
        <p:nvSpPr>
          <p:cNvPr id="97287" name="Text Box 7"/>
          <p:cNvSpPr txBox="1">
            <a:spLocks noChangeArrowheads="1"/>
          </p:cNvSpPr>
          <p:nvPr/>
        </p:nvSpPr>
        <p:spPr bwMode="auto">
          <a:xfrm>
            <a:off x="2133600" y="4038600"/>
            <a:ext cx="25146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14BE28"/>
                </a:solidFill>
                <a:latin typeface="Times New Roman" pitchFamily="18" charset="0"/>
                <a:ea typeface="华文新魏" pitchFamily="2" charset="-122"/>
              </a:rPr>
              <a:t>交代后事</a:t>
            </a:r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4229102" y="2231958"/>
            <a:ext cx="1125538" cy="2470149"/>
            <a:chOff x="2891" y="1756"/>
            <a:chExt cx="709" cy="1556"/>
          </a:xfrm>
        </p:grpSpPr>
        <p:sp>
          <p:nvSpPr>
            <p:cNvPr id="125962" name="AutoShape 10"/>
            <p:cNvSpPr>
              <a:spLocks noChangeArrowheads="1"/>
            </p:cNvSpPr>
            <p:nvPr/>
          </p:nvSpPr>
          <p:spPr bwMode="auto">
            <a:xfrm>
              <a:off x="2976" y="1776"/>
              <a:ext cx="624" cy="1536"/>
            </a:xfrm>
            <a:prstGeom prst="curvedLeftArrow">
              <a:avLst>
                <a:gd name="adj1" fmla="val 49231"/>
                <a:gd name="adj2" fmla="val 98462"/>
                <a:gd name="adj3" fmla="val 33333"/>
              </a:avLst>
            </a:prstGeom>
            <a:gradFill rotWithShape="0">
              <a:gsLst>
                <a:gs pos="0">
                  <a:srgbClr val="FFFF66"/>
                </a:gs>
                <a:gs pos="100000">
                  <a:srgbClr val="00FF00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zh-CN" sz="1800"/>
            </a:p>
          </p:txBody>
        </p:sp>
        <p:sp>
          <p:nvSpPr>
            <p:cNvPr id="125963" name="Text Box 11"/>
            <p:cNvSpPr txBox="1">
              <a:spLocks noChangeArrowheads="1"/>
            </p:cNvSpPr>
            <p:nvPr/>
          </p:nvSpPr>
          <p:spPr bwMode="auto">
            <a:xfrm>
              <a:off x="2891" y="1756"/>
              <a:ext cx="408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342900" indent="-3429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lvl="1" algn="ctr">
                <a:spcBef>
                  <a:spcPct val="50000"/>
                </a:spcBef>
              </a:pPr>
              <a:r>
                <a:rPr lang="zh-CN" altLang="en-US" sz="3200" dirty="0">
                  <a:solidFill>
                    <a:srgbClr val="FF0000"/>
                  </a:solidFill>
                  <a:latin typeface="Times New Roman" pitchFamily="18" charset="0"/>
                </a:rPr>
                <a:t>紧</a:t>
              </a:r>
            </a:p>
          </p:txBody>
        </p:sp>
        <p:sp>
          <p:nvSpPr>
            <p:cNvPr id="125964" name="Text Box 12"/>
            <p:cNvSpPr txBox="1">
              <a:spLocks noChangeArrowheads="1"/>
            </p:cNvSpPr>
            <p:nvPr/>
          </p:nvSpPr>
          <p:spPr bwMode="auto">
            <a:xfrm>
              <a:off x="3024" y="2755"/>
              <a:ext cx="432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3200" dirty="0">
                  <a:solidFill>
                    <a:srgbClr val="FF0000"/>
                  </a:solidFill>
                  <a:latin typeface="Times New Roman" pitchFamily="18" charset="0"/>
                </a:rPr>
                <a:t>扣</a:t>
              </a:r>
            </a:p>
          </p:txBody>
        </p:sp>
      </p:grpSp>
      <p:grpSp>
        <p:nvGrpSpPr>
          <p:cNvPr id="3" name="Group 13"/>
          <p:cNvGrpSpPr>
            <a:grpSpLocks/>
          </p:cNvGrpSpPr>
          <p:nvPr/>
        </p:nvGrpSpPr>
        <p:grpSpPr bwMode="auto">
          <a:xfrm>
            <a:off x="5584510" y="2686096"/>
            <a:ext cx="1141730" cy="1435340"/>
            <a:chOff x="2024" y="1968"/>
            <a:chExt cx="2104" cy="912"/>
          </a:xfrm>
        </p:grpSpPr>
        <p:sp>
          <p:nvSpPr>
            <p:cNvPr id="125966" name="Text Box 14"/>
            <p:cNvSpPr txBox="1">
              <a:spLocks noChangeArrowheads="1"/>
            </p:cNvSpPr>
            <p:nvPr/>
          </p:nvSpPr>
          <p:spPr bwMode="auto">
            <a:xfrm>
              <a:off x="2024" y="2191"/>
              <a:ext cx="1392" cy="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4800" b="1" i="1" dirty="0" smtClean="0">
                  <a:solidFill>
                    <a:srgbClr val="2609B9"/>
                  </a:solidFill>
                  <a:latin typeface="Times New Roman" pitchFamily="18" charset="0"/>
                  <a:ea typeface="隶书" pitchFamily="49" charset="-122"/>
                </a:rPr>
                <a:t>愤</a:t>
              </a:r>
              <a:endParaRPr lang="en-US" altLang="zh-CN" sz="4800" b="1" i="1" dirty="0">
                <a:solidFill>
                  <a:srgbClr val="2609B9"/>
                </a:solidFill>
                <a:latin typeface="Times New Roman" pitchFamily="18" charset="0"/>
                <a:ea typeface="隶书" pitchFamily="49" charset="-122"/>
              </a:endParaRPr>
            </a:p>
          </p:txBody>
        </p:sp>
        <p:grpSp>
          <p:nvGrpSpPr>
            <p:cNvPr id="125967" name="Group 15"/>
            <p:cNvGrpSpPr>
              <a:grpSpLocks/>
            </p:cNvGrpSpPr>
            <p:nvPr/>
          </p:nvGrpSpPr>
          <p:grpSpPr bwMode="auto">
            <a:xfrm>
              <a:off x="4128" y="1968"/>
              <a:ext cx="0" cy="912"/>
              <a:chOff x="4224" y="2016"/>
              <a:chExt cx="0" cy="912"/>
            </a:xfrm>
          </p:grpSpPr>
          <p:sp>
            <p:nvSpPr>
              <p:cNvPr id="125968" name="Line 16"/>
              <p:cNvSpPr>
                <a:spLocks noChangeShapeType="1"/>
              </p:cNvSpPr>
              <p:nvPr/>
            </p:nvSpPr>
            <p:spPr bwMode="auto">
              <a:xfrm>
                <a:off x="4224" y="2016"/>
                <a:ext cx="0" cy="528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125969" name="Line 17"/>
              <p:cNvSpPr>
                <a:spLocks noChangeShapeType="1"/>
              </p:cNvSpPr>
              <p:nvPr/>
            </p:nvSpPr>
            <p:spPr bwMode="auto">
              <a:xfrm>
                <a:off x="4224" y="2544"/>
                <a:ext cx="0" cy="384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</p:grpSp>
      </p:grpSp>
      <p:sp>
        <p:nvSpPr>
          <p:cNvPr id="4" name="矩形 3"/>
          <p:cNvSpPr/>
          <p:nvPr/>
        </p:nvSpPr>
        <p:spPr>
          <a:xfrm>
            <a:off x="179512" y="4782837"/>
            <a:ext cx="872416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kern="0" dirty="0" smtClean="0">
                <a:solidFill>
                  <a:srgbClr val="007A77"/>
                </a:solidFill>
                <a:latin typeface="Arial"/>
                <a:ea typeface="宋体"/>
              </a:rPr>
              <a:t>        全</a:t>
            </a:r>
            <a:r>
              <a:rPr lang="zh-CN" altLang="en-US" sz="4000" b="1" kern="0" dirty="0">
                <a:solidFill>
                  <a:srgbClr val="007A77"/>
                </a:solidFill>
                <a:latin typeface="Arial"/>
                <a:ea typeface="宋体"/>
              </a:rPr>
              <a:t>诗表达了诗人</a:t>
            </a:r>
            <a:r>
              <a:rPr lang="zh-CN" altLang="en-US" sz="4000" b="1" kern="0" dirty="0">
                <a:solidFill>
                  <a:srgbClr val="ED2764"/>
                </a:solidFill>
                <a:latin typeface="Arial"/>
                <a:ea typeface="宋体"/>
              </a:rPr>
              <a:t>忠而获罪的愤慨</a:t>
            </a:r>
            <a:r>
              <a:rPr lang="zh-CN" altLang="en-US" sz="4000" b="1" kern="0" dirty="0">
                <a:solidFill>
                  <a:srgbClr val="007A77"/>
                </a:solidFill>
                <a:latin typeface="Arial"/>
                <a:ea typeface="宋体"/>
              </a:rPr>
              <a:t>、</a:t>
            </a:r>
            <a:r>
              <a:rPr lang="zh-CN" altLang="en-US" sz="4000" b="1" kern="0" dirty="0">
                <a:solidFill>
                  <a:srgbClr val="ED2764"/>
                </a:solidFill>
                <a:latin typeface="Arial"/>
                <a:ea typeface="宋体"/>
              </a:rPr>
              <a:t>为国除弊的决心</a:t>
            </a:r>
            <a:r>
              <a:rPr lang="zh-CN" altLang="en-US" sz="4000" b="1" kern="0" dirty="0">
                <a:solidFill>
                  <a:srgbClr val="007A77"/>
                </a:solidFill>
                <a:latin typeface="Arial"/>
                <a:ea typeface="宋体"/>
              </a:rPr>
              <a:t>和</a:t>
            </a:r>
            <a:r>
              <a:rPr lang="zh-CN" altLang="en-US" sz="4000" b="1" kern="0" dirty="0">
                <a:solidFill>
                  <a:srgbClr val="ED2764"/>
                </a:solidFill>
                <a:latin typeface="Arial"/>
                <a:ea typeface="宋体"/>
              </a:rPr>
              <a:t>眷恋朝廷的心情</a:t>
            </a:r>
            <a:r>
              <a:rPr lang="zh-CN" altLang="en-US" sz="4000" b="1" kern="0" dirty="0">
                <a:solidFill>
                  <a:srgbClr val="007A77"/>
                </a:solidFill>
                <a:latin typeface="Arial"/>
                <a:ea typeface="宋体"/>
              </a:rPr>
              <a:t>。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440240" y="510570"/>
            <a:ext cx="4572000" cy="15696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r>
              <a:rPr lang="zh-CN" altLang="en-US" sz="3200" b="1" kern="0" dirty="0" smtClean="0">
                <a:solidFill>
                  <a:srgbClr val="007A77"/>
                </a:solidFill>
                <a:latin typeface="Arial"/>
                <a:ea typeface="宋体"/>
              </a:rPr>
              <a:t>       全</a:t>
            </a:r>
            <a:r>
              <a:rPr lang="zh-CN" altLang="en-US" sz="3200" b="1" kern="0" dirty="0">
                <a:solidFill>
                  <a:srgbClr val="007A77"/>
                </a:solidFill>
                <a:latin typeface="Arial"/>
                <a:ea typeface="宋体"/>
              </a:rPr>
              <a:t>诗熔叙事、写景、抒情为一炉，诗味浓郁，感情真切，对比鲜明。 </a:t>
            </a: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97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97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97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97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4" grpId="0" autoUpdateAnimBg="0"/>
      <p:bldP spid="97285" grpId="0" autoUpdateAnimBg="0"/>
      <p:bldP spid="97286" grpId="0" autoUpdateAnimBg="0"/>
      <p:bldP spid="97287" grpId="0" autoUpdateAnimBg="0"/>
      <p:bldP spid="4" grpId="0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48000" y="0"/>
            <a:ext cx="2819400" cy="838200"/>
          </a:xfrm>
          <a:solidFill>
            <a:srgbClr val="CCECFF"/>
          </a:solidFill>
        </p:spPr>
        <p:txBody>
          <a:bodyPr/>
          <a:lstStyle/>
          <a:p>
            <a:r>
              <a:rPr lang="zh-CN" altLang="en-US" dirty="0"/>
              <a:t>真题演练：</a:t>
            </a:r>
          </a:p>
        </p:txBody>
      </p:sp>
      <p:sp>
        <p:nvSpPr>
          <p:cNvPr id="128003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0" y="838200"/>
            <a:ext cx="9144000" cy="4343400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en-US" altLang="zh-CN" sz="2800" dirty="0" smtClean="0"/>
              <a:t>       1</a:t>
            </a:r>
            <a:r>
              <a:rPr lang="en-US" altLang="zh-CN" sz="2800" dirty="0"/>
              <a:t>.</a:t>
            </a:r>
            <a:r>
              <a:rPr lang="zh-CN" altLang="en-US" sz="2800" b="1" dirty="0"/>
              <a:t>第一、二句中的“朝奏”与“夕贬”、“九重天”与“路八千”形成鲜明对比，让我们深切地感受到诗人命运的急剧变化，其中蕴含了诗人怎样的思想感情？</a:t>
            </a:r>
          </a:p>
          <a:p>
            <a:pPr marL="0" indent="0">
              <a:buFont typeface="Wingdings" pitchFamily="2" charset="2"/>
              <a:buNone/>
            </a:pPr>
            <a:r>
              <a:rPr lang="zh-CN" altLang="en-US" sz="2800" b="1" dirty="0"/>
              <a:t>　　</a:t>
            </a:r>
          </a:p>
          <a:p>
            <a:pPr marL="0" indent="0">
              <a:buFont typeface="Wingdings" pitchFamily="2" charset="2"/>
              <a:buNone/>
            </a:pPr>
            <a:endParaRPr lang="zh-CN" altLang="en-US" sz="2800" b="1" dirty="0"/>
          </a:p>
          <a:p>
            <a:pPr marL="0" indent="0">
              <a:buFont typeface="Wingdings" pitchFamily="2" charset="2"/>
              <a:buNone/>
            </a:pPr>
            <a:r>
              <a:rPr lang="en-US" altLang="zh-CN" sz="2800" b="1" dirty="0" smtClean="0"/>
              <a:t>       </a:t>
            </a:r>
          </a:p>
          <a:p>
            <a:pPr marL="0" indent="0">
              <a:buFont typeface="Wingdings" pitchFamily="2" charset="2"/>
              <a:buNone/>
            </a:pPr>
            <a:r>
              <a:rPr lang="en-US" altLang="zh-CN" sz="2800" b="1" dirty="0"/>
              <a:t> </a:t>
            </a:r>
            <a:r>
              <a:rPr lang="en-US" altLang="zh-CN" sz="2800" b="1" dirty="0" smtClean="0"/>
              <a:t>      2</a:t>
            </a:r>
            <a:r>
              <a:rPr lang="en-US" altLang="zh-CN" sz="2800" b="1" dirty="0"/>
              <a:t>.</a:t>
            </a:r>
            <a:r>
              <a:rPr lang="zh-CN" altLang="en-US" sz="2800" b="1" dirty="0"/>
              <a:t>第六句“雪拥蓝关马不前”借景抒情，并做到了眼前景与心中情的完美统一。请你对此评价加以分析。</a:t>
            </a:r>
            <a:endParaRPr lang="zh-CN" altLang="en-US" sz="2800" dirty="0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3D4CA-282A-425F-B040-B054C0256B59}" type="datetime1">
              <a:rPr lang="zh-CN" altLang="en-US"/>
              <a:pPr/>
              <a:t>2014/1/26</a:t>
            </a:fld>
            <a:endParaRPr lang="en-US" altLang="zh-CN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8476A-5B0E-4BE5-979A-EF013EDB4A7E}" type="slidenum">
              <a:rPr lang="en-US" altLang="zh-CN"/>
              <a:pPr/>
              <a:t>36</a:t>
            </a:fld>
            <a:endParaRPr lang="en-US" altLang="zh-CN"/>
          </a:p>
        </p:txBody>
      </p:sp>
      <p:sp>
        <p:nvSpPr>
          <p:cNvPr id="128004" name="Rectangle 4"/>
          <p:cNvSpPr>
            <a:spLocks noChangeArrowheads="1"/>
          </p:cNvSpPr>
          <p:nvPr/>
        </p:nvSpPr>
        <p:spPr bwMode="auto">
          <a:xfrm>
            <a:off x="0" y="2348880"/>
            <a:ext cx="9144000" cy="120032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</a:rPr>
              <a:t>        答</a:t>
            </a:r>
            <a:r>
              <a:rPr lang="zh-CN" altLang="en-US" sz="2400" b="1" dirty="0">
                <a:solidFill>
                  <a:srgbClr val="0000FF"/>
                </a:solidFill>
              </a:rPr>
              <a:t>：“朝奏”，点名获罪的</a:t>
            </a:r>
            <a:r>
              <a:rPr lang="zh-CN" altLang="en-US" sz="2400" b="1" dirty="0" smtClean="0">
                <a:solidFill>
                  <a:srgbClr val="0000FF"/>
                </a:solidFill>
              </a:rPr>
              <a:t>原因；</a:t>
            </a:r>
            <a:r>
              <a:rPr lang="zh-CN" altLang="en-US" sz="2400" b="1" dirty="0">
                <a:solidFill>
                  <a:srgbClr val="0000FF"/>
                </a:solidFill>
              </a:rPr>
              <a:t>“路八千”指出贬所的遥远偏僻。这两句</a:t>
            </a:r>
            <a:r>
              <a:rPr lang="zh-CN" altLang="en-US" sz="2400" b="1" dirty="0">
                <a:solidFill>
                  <a:srgbClr val="FF0000"/>
                </a:solidFill>
              </a:rPr>
              <a:t>透露出作者忠而遭贬的怨愤，也含蓄地表现了他刚直不阿、坚持真理的倔强性格。</a:t>
            </a:r>
          </a:p>
        </p:txBody>
      </p:sp>
      <p:sp>
        <p:nvSpPr>
          <p:cNvPr id="128005" name="Rectangle 5"/>
          <p:cNvSpPr>
            <a:spLocks noChangeArrowheads="1"/>
          </p:cNvSpPr>
          <p:nvPr/>
        </p:nvSpPr>
        <p:spPr bwMode="auto">
          <a:xfrm>
            <a:off x="23415" y="5013176"/>
            <a:ext cx="9144000" cy="120032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/>
          <a:ex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zh-CN" altLang="en-US" sz="2400" b="1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   答：</a:t>
            </a:r>
            <a:r>
              <a:rPr lang="zh-CN" altLang="en-US" sz="2400" b="1" dirty="0" smtClean="0">
                <a:solidFill>
                  <a:srgbClr val="0000FF"/>
                </a:solidFill>
                <a:latin typeface="Arial"/>
                <a:ea typeface="黑体" pitchFamily="2" charset="-122"/>
              </a:rPr>
              <a:t>“</a:t>
            </a:r>
            <a:r>
              <a:rPr lang="zh-CN" altLang="en-US" sz="24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雪拥蓝关</a:t>
            </a:r>
            <a:r>
              <a:rPr lang="zh-CN" altLang="en-US" sz="2400" b="1" dirty="0">
                <a:solidFill>
                  <a:srgbClr val="0000FF"/>
                </a:solidFill>
                <a:latin typeface="Arial"/>
                <a:ea typeface="黑体" pitchFamily="2" charset="-122"/>
              </a:rPr>
              <a:t>”</a:t>
            </a:r>
            <a:r>
              <a:rPr lang="zh-CN" altLang="en-US" sz="24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语意双关，</a:t>
            </a:r>
            <a:r>
              <a:rPr lang="zh-CN" altLang="en-US" sz="24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明写</a:t>
            </a:r>
            <a:r>
              <a:rPr lang="zh-CN" altLang="en-US" sz="24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天气寒冷，</a:t>
            </a:r>
            <a:r>
              <a:rPr lang="zh-CN" altLang="en-US" sz="24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暗写政治气候恶劣</a:t>
            </a:r>
            <a:r>
              <a:rPr lang="zh-CN" altLang="en-US" sz="24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。</a:t>
            </a:r>
            <a:r>
              <a:rPr lang="zh-CN" altLang="en-US" sz="2400" b="1" dirty="0">
                <a:solidFill>
                  <a:srgbClr val="0000FF"/>
                </a:solidFill>
                <a:latin typeface="Arial"/>
                <a:ea typeface="黑体" pitchFamily="2" charset="-122"/>
              </a:rPr>
              <a:t>“</a:t>
            </a:r>
            <a:r>
              <a:rPr lang="zh-CN" altLang="en-US" sz="24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马不前</a:t>
            </a:r>
            <a:r>
              <a:rPr lang="zh-CN" altLang="en-US" sz="2400" b="1" dirty="0">
                <a:solidFill>
                  <a:srgbClr val="0000FF"/>
                </a:solidFill>
                <a:latin typeface="Arial"/>
                <a:ea typeface="黑体" pitchFamily="2" charset="-122"/>
              </a:rPr>
              <a:t>”</a:t>
            </a:r>
            <a:r>
              <a:rPr lang="zh-CN" altLang="en-US" sz="24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其实是人不前，三字中流露出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作者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对亲</a:t>
            </a:r>
            <a:r>
              <a:rPr lang="zh-CN" altLang="en-US" sz="24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人、对国都的眷顾与依恋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。</a:t>
            </a:r>
            <a:endParaRPr lang="zh-CN" altLang="en-US" sz="2400" b="1" dirty="0">
              <a:solidFill>
                <a:srgbClr val="0000FF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80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80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04" grpId="0" animBg="1"/>
      <p:bldP spid="12800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4716463" y="2060575"/>
            <a:ext cx="3743325" cy="1296988"/>
          </a:xfrm>
        </p:spPr>
        <p:txBody>
          <a:bodyPr>
            <a:normAutofit fontScale="90000"/>
          </a:bodyPr>
          <a:lstStyle/>
          <a:p>
            <a:pPr algn="dist"/>
            <a:r>
              <a:rPr lang="zh-CN" altLang="en-US" sz="8000" b="1">
                <a:solidFill>
                  <a:srgbClr val="FF3300"/>
                </a:solidFill>
                <a:latin typeface="隶书" pitchFamily="49" charset="-122"/>
                <a:ea typeface="隶书" pitchFamily="49" charset="-122"/>
              </a:rPr>
              <a:t>咏煤炭</a:t>
            </a:r>
          </a:p>
        </p:txBody>
      </p:sp>
      <p:sp>
        <p:nvSpPr>
          <p:cNvPr id="73731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4716463" y="3716338"/>
            <a:ext cx="3270250" cy="936625"/>
          </a:xfrm>
        </p:spPr>
        <p:txBody>
          <a:bodyPr/>
          <a:lstStyle/>
          <a:p>
            <a:r>
              <a:rPr lang="zh-CN" altLang="en-US" b="1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作者：于 谦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/>
          <a:p>
            <a:fld id="{B1989146-27B4-411F-B770-193ECBD033B8}" type="datetime1">
              <a:rPr lang="zh-CN" altLang="en-US"/>
              <a:pPr/>
              <a:t>2014/1/26</a:t>
            </a:fld>
            <a:endParaRPr lang="en-US" altLang="zh-CN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fld id="{5204C185-C019-4F32-BF98-4DA5D6E03AEC}" type="slidenum">
              <a:rPr lang="en-US" altLang="zh-CN"/>
              <a:pPr/>
              <a:t>37</a:t>
            </a:fld>
            <a:endParaRPr lang="en-US" altLang="zh-CN"/>
          </a:p>
        </p:txBody>
      </p:sp>
      <p:pic>
        <p:nvPicPr>
          <p:cNvPr id="73732" name="Picture 4" descr="index_r1_c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1196975"/>
            <a:ext cx="3455987" cy="1463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736" name="Picture 8" descr="2983,1f7664b,f0f,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47" t="7037" r="7889" b="8739"/>
          <a:stretch>
            <a:fillRect/>
          </a:stretch>
        </p:blipFill>
        <p:spPr bwMode="auto">
          <a:xfrm>
            <a:off x="468313" y="3357563"/>
            <a:ext cx="3671887" cy="275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755650" y="836613"/>
            <a:ext cx="2736850" cy="650875"/>
          </a:xfrm>
        </p:spPr>
        <p:txBody>
          <a:bodyPr>
            <a:normAutofit fontScale="90000"/>
          </a:bodyPr>
          <a:lstStyle/>
          <a:p>
            <a:pPr algn="l">
              <a:buFontTx/>
              <a:buBlip>
                <a:blip r:embed="rId2"/>
              </a:buBlip>
            </a:pPr>
            <a:r>
              <a:rPr lang="en-US" altLang="zh-CN" sz="4000"/>
              <a:t>  </a:t>
            </a:r>
            <a:r>
              <a:rPr lang="zh-CN" altLang="en-US" sz="2800" b="1">
                <a:solidFill>
                  <a:srgbClr val="660066"/>
                </a:solidFill>
                <a:ea typeface="楷体_GB2312" pitchFamily="49" charset="-122"/>
              </a:rPr>
              <a:t>课文引入</a:t>
            </a:r>
          </a:p>
        </p:txBody>
      </p:sp>
      <p:sp>
        <p:nvSpPr>
          <p:cNvPr id="55299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3419475" y="1412875"/>
            <a:ext cx="5076825" cy="1800225"/>
          </a:xfrm>
        </p:spPr>
        <p:txBody>
          <a:bodyPr/>
          <a:lstStyle/>
          <a:p>
            <a:pPr algn="l"/>
            <a:r>
              <a:rPr lang="zh-CN" altLang="en-US" sz="4000" b="1" i="1" dirty="0">
                <a:solidFill>
                  <a:srgbClr val="CC6600"/>
                </a:solidFill>
              </a:rPr>
              <a:t>你了解煤吗？</a:t>
            </a:r>
          </a:p>
          <a:p>
            <a:pPr algn="l"/>
            <a:r>
              <a:rPr lang="zh-CN" altLang="en-US" sz="4000" b="1" i="1" dirty="0">
                <a:solidFill>
                  <a:srgbClr val="CC6600"/>
                </a:solidFill>
              </a:rPr>
              <a:t>你了解煤的开采吗？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/>
          <a:p>
            <a:fld id="{1E13EA65-DA3D-46BF-9E0E-D69E40D8356C}" type="datetime1">
              <a:rPr lang="zh-CN" altLang="en-US"/>
              <a:pPr/>
              <a:t>2014/1/26</a:t>
            </a:fld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1329138109@qq.com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fld id="{05307E6B-3546-4F49-A7A5-6371C4343EAC}" type="slidenum">
              <a:rPr lang="en-US" altLang="zh-CN"/>
              <a:pPr/>
              <a:t>38</a:t>
            </a:fld>
            <a:endParaRPr lang="en-US" altLang="zh-CN"/>
          </a:p>
        </p:txBody>
      </p:sp>
      <p:pic>
        <p:nvPicPr>
          <p:cNvPr id="55300" name="Picture 4" descr="j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963" y="3573463"/>
            <a:ext cx="2952750" cy="2636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302" name="Picture 6" descr="xinsrc_11050130075045310290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844675"/>
            <a:ext cx="2857500" cy="4365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304" name="Picture 8" descr="xin_49050112084129621542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038" y="3573463"/>
            <a:ext cx="2401887" cy="2663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5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179388" y="620713"/>
            <a:ext cx="2736850" cy="650875"/>
          </a:xfrm>
        </p:spPr>
        <p:txBody>
          <a:bodyPr>
            <a:normAutofit fontScale="90000"/>
          </a:bodyPr>
          <a:lstStyle/>
          <a:p>
            <a:pPr algn="l">
              <a:buFontTx/>
              <a:buBlip>
                <a:blip r:embed="rId2"/>
              </a:buBlip>
            </a:pPr>
            <a:r>
              <a:rPr lang="en-US" altLang="zh-CN" sz="4000"/>
              <a:t>  </a:t>
            </a:r>
            <a:r>
              <a:rPr lang="zh-CN" altLang="en-US" sz="2800" b="1">
                <a:solidFill>
                  <a:srgbClr val="660066"/>
                </a:solidFill>
                <a:ea typeface="楷体_GB2312" pitchFamily="49" charset="-122"/>
              </a:rPr>
              <a:t>作者介绍</a:t>
            </a:r>
          </a:p>
        </p:txBody>
      </p:sp>
      <p:sp>
        <p:nvSpPr>
          <p:cNvPr id="56323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2699793" y="1271588"/>
            <a:ext cx="6440104" cy="5325764"/>
          </a:xfrm>
        </p:spPr>
        <p:txBody>
          <a:bodyPr>
            <a:normAutofit lnSpcReduction="10000"/>
          </a:bodyPr>
          <a:lstStyle/>
          <a:p>
            <a:pPr algn="l">
              <a:lnSpc>
                <a:spcPct val="90000"/>
              </a:lnSpc>
            </a:pPr>
            <a:r>
              <a:rPr lang="zh-CN" altLang="en-US" sz="2800" b="1" dirty="0" smtClean="0">
                <a:latin typeface="华文新魏" pitchFamily="2" charset="-122"/>
                <a:ea typeface="华文新魏" pitchFamily="2" charset="-122"/>
              </a:rPr>
              <a:t>　　</a:t>
            </a:r>
            <a:r>
              <a:rPr lang="en-US" altLang="zh-CN" sz="2800" b="1" dirty="0" smtClean="0">
                <a:latin typeface="华文新魏" pitchFamily="2" charset="-122"/>
                <a:ea typeface="华文新魏" pitchFamily="2" charset="-122"/>
              </a:rPr>
              <a:t>1394</a:t>
            </a:r>
            <a:r>
              <a:rPr lang="zh-CN" altLang="en-US" sz="2800" b="1" dirty="0">
                <a:latin typeface="华文新魏" pitchFamily="2" charset="-122"/>
                <a:ea typeface="华文新魏" pitchFamily="2" charset="-122"/>
              </a:rPr>
              <a:t>－</a:t>
            </a:r>
            <a:r>
              <a:rPr lang="en-US" altLang="zh-CN" sz="2800" b="1" dirty="0">
                <a:latin typeface="华文新魏" pitchFamily="2" charset="-122"/>
                <a:ea typeface="华文新魏" pitchFamily="2" charset="-122"/>
              </a:rPr>
              <a:t>1453</a:t>
            </a:r>
            <a:r>
              <a:rPr lang="zh-CN" altLang="en-US" sz="2800" b="1" dirty="0">
                <a:latin typeface="华文新魏" pitchFamily="2" charset="-122"/>
                <a:ea typeface="华文新魏" pitchFamily="2" charset="-122"/>
              </a:rPr>
              <a:t>，字廷益，钱塘人。永乐进士</a:t>
            </a:r>
            <a:r>
              <a:rPr lang="zh-CN" altLang="en-US" sz="2800" b="1" dirty="0" smtClean="0">
                <a:latin typeface="华文新魏" pitchFamily="2" charset="-122"/>
                <a:ea typeface="华文新魏" pitchFamily="2" charset="-122"/>
              </a:rPr>
              <a:t>。</a:t>
            </a:r>
            <a:endParaRPr lang="en-US" altLang="zh-CN" sz="2800" b="1" dirty="0" smtClean="0">
              <a:latin typeface="华文新魏" pitchFamily="2" charset="-122"/>
              <a:ea typeface="华文新魏" pitchFamily="2" charset="-122"/>
            </a:endParaRPr>
          </a:p>
          <a:p>
            <a:pPr algn="l">
              <a:lnSpc>
                <a:spcPct val="90000"/>
              </a:lnSpc>
            </a:pPr>
            <a:r>
              <a:rPr lang="zh-CN" altLang="en-US" sz="2800" b="1" dirty="0">
                <a:latin typeface="华文新魏" pitchFamily="2" charset="-122"/>
                <a:ea typeface="华文新魏" pitchFamily="2" charset="-122"/>
              </a:rPr>
              <a:t>　</a:t>
            </a:r>
            <a:r>
              <a:rPr lang="zh-CN" altLang="en-US" sz="2800" b="1" dirty="0" smtClean="0">
                <a:latin typeface="华文新魏" pitchFamily="2" charset="-122"/>
                <a:ea typeface="华文新魏" pitchFamily="2" charset="-122"/>
              </a:rPr>
              <a:t>　他</a:t>
            </a:r>
            <a:r>
              <a:rPr lang="zh-CN" altLang="en-US" sz="2800" b="1" dirty="0">
                <a:latin typeface="华文新魏" pitchFamily="2" charset="-122"/>
                <a:ea typeface="华文新魏" pitchFamily="2" charset="-122"/>
              </a:rPr>
              <a:t>忧国忘身，口不言功，自奉俭约，所居仅蔽风雨，但性固刚直，颇遭众忌。</a:t>
            </a:r>
          </a:p>
          <a:p>
            <a:pPr algn="l">
              <a:lnSpc>
                <a:spcPct val="90000"/>
              </a:lnSpc>
            </a:pPr>
            <a:r>
              <a:rPr lang="zh-CN" altLang="en-US" sz="2800" b="1" dirty="0" smtClean="0">
                <a:latin typeface="华文新魏" pitchFamily="2" charset="-122"/>
                <a:ea typeface="华文新魏" pitchFamily="2" charset="-122"/>
              </a:rPr>
              <a:t>　　天</a:t>
            </a:r>
            <a:r>
              <a:rPr lang="zh-CN" altLang="en-US" sz="2800" b="1" dirty="0">
                <a:latin typeface="华文新魏" pitchFamily="2" charset="-122"/>
                <a:ea typeface="华文新魏" pitchFamily="2" charset="-122"/>
              </a:rPr>
              <a:t>顺元年</a:t>
            </a:r>
            <a:r>
              <a:rPr lang="en-US" altLang="zh-CN" sz="2800" b="1" dirty="0">
                <a:latin typeface="华文新魏" pitchFamily="2" charset="-122"/>
                <a:ea typeface="华文新魏" pitchFamily="2" charset="-122"/>
              </a:rPr>
              <a:t>(1457</a:t>
            </a:r>
            <a:r>
              <a:rPr lang="zh-CN" altLang="en-US" sz="2800" b="1" dirty="0">
                <a:latin typeface="华文新魏" pitchFamily="2" charset="-122"/>
                <a:ea typeface="华文新魏" pitchFamily="2" charset="-122"/>
              </a:rPr>
              <a:t>年</a:t>
            </a:r>
            <a:r>
              <a:rPr lang="en-US" altLang="zh-CN" sz="2800" b="1" dirty="0">
                <a:latin typeface="华文新魏" pitchFamily="2" charset="-122"/>
                <a:ea typeface="华文新魏" pitchFamily="2" charset="-122"/>
              </a:rPr>
              <a:t>)</a:t>
            </a:r>
            <a:r>
              <a:rPr lang="zh-CN" altLang="en-US" sz="2800" b="1" dirty="0">
                <a:latin typeface="华文新魏" pitchFamily="2" charset="-122"/>
                <a:ea typeface="华文新魏" pitchFamily="2" charset="-122"/>
              </a:rPr>
              <a:t>英宗复辟，石亨等诬其谋立襄王之子，被杀。万历中，改谥忠肃。有</a:t>
            </a:r>
            <a:r>
              <a:rPr lang="en-US" altLang="zh-CN" sz="2800" b="1" dirty="0">
                <a:latin typeface="华文新魏" pitchFamily="2" charset="-122"/>
                <a:ea typeface="华文新魏" pitchFamily="2" charset="-122"/>
              </a:rPr>
              <a:t>《</a:t>
            </a:r>
            <a:r>
              <a:rPr lang="zh-CN" altLang="en-US" sz="2800" b="1" dirty="0">
                <a:latin typeface="华文新魏" pitchFamily="2" charset="-122"/>
                <a:ea typeface="华文新魏" pitchFamily="2" charset="-122"/>
              </a:rPr>
              <a:t>于忠肃集</a:t>
            </a:r>
            <a:r>
              <a:rPr lang="en-US" altLang="zh-CN" sz="2800" b="1" dirty="0">
                <a:latin typeface="华文新魏" pitchFamily="2" charset="-122"/>
                <a:ea typeface="华文新魏" pitchFamily="2" charset="-122"/>
              </a:rPr>
              <a:t>》</a:t>
            </a:r>
            <a:r>
              <a:rPr lang="zh-CN" altLang="en-US" sz="2800" b="1" dirty="0">
                <a:latin typeface="华文新魏" pitchFamily="2" charset="-122"/>
                <a:ea typeface="华文新魏" pitchFamily="2" charset="-122"/>
              </a:rPr>
              <a:t>。</a:t>
            </a:r>
          </a:p>
          <a:p>
            <a:pPr algn="l">
              <a:lnSpc>
                <a:spcPct val="90000"/>
              </a:lnSpc>
            </a:pPr>
            <a:r>
              <a:rPr lang="zh-CN" altLang="en-US" sz="2800" b="1" dirty="0" smtClean="0">
                <a:latin typeface="华文新魏" pitchFamily="2" charset="-122"/>
                <a:ea typeface="华文新魏" pitchFamily="2" charset="-122"/>
              </a:rPr>
              <a:t>　　　其</a:t>
            </a:r>
            <a:r>
              <a:rPr lang="zh-CN" altLang="en-US" sz="2800" b="1" dirty="0">
                <a:latin typeface="华文新魏" pitchFamily="2" charset="-122"/>
                <a:ea typeface="华文新魏" pitchFamily="2" charset="-122"/>
              </a:rPr>
              <a:t>诗多写勤政济世、治军守边等内容，表现</a:t>
            </a:r>
            <a:r>
              <a:rPr lang="zh-CN" altLang="en-US" sz="28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忧国忧民</a:t>
            </a:r>
            <a:r>
              <a:rPr lang="zh-CN" altLang="en-US" sz="2800" b="1" dirty="0">
                <a:latin typeface="华文新魏" pitchFamily="2" charset="-122"/>
                <a:ea typeface="华文新魏" pitchFamily="2" charset="-122"/>
              </a:rPr>
              <a:t>之感。也有一些诗抒写自己</a:t>
            </a:r>
            <a:r>
              <a:rPr lang="zh-CN" altLang="en-US" sz="28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坚强的意志</a:t>
            </a:r>
            <a:r>
              <a:rPr lang="zh-CN" altLang="en-US" sz="2800" b="1" dirty="0">
                <a:latin typeface="华文新魏" pitchFamily="2" charset="-122"/>
                <a:ea typeface="华文新魏" pitchFamily="2" charset="-122"/>
              </a:rPr>
              <a:t>和</a:t>
            </a:r>
            <a:r>
              <a:rPr lang="zh-CN" altLang="en-US" sz="28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坚贞的节操</a:t>
            </a:r>
            <a:r>
              <a:rPr lang="zh-CN" altLang="en-US" sz="2800" b="1" dirty="0">
                <a:latin typeface="华文新魏" pitchFamily="2" charset="-122"/>
                <a:ea typeface="华文新魏" pitchFamily="2" charset="-122"/>
              </a:rPr>
              <a:t>，如</a:t>
            </a:r>
            <a:r>
              <a:rPr lang="en-US" altLang="zh-CN" sz="28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石灰吟</a:t>
            </a:r>
            <a:r>
              <a:rPr lang="en-US" altLang="zh-CN" sz="28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》</a:t>
            </a:r>
            <a:r>
              <a:rPr lang="zh-CN" altLang="en-US" sz="2800" b="1" dirty="0">
                <a:latin typeface="华文新魏" pitchFamily="2" charset="-122"/>
                <a:ea typeface="华文新魏" pitchFamily="2" charset="-122"/>
              </a:rPr>
              <a:t>、</a:t>
            </a:r>
            <a:r>
              <a:rPr lang="en-US" altLang="zh-CN" sz="2800" b="1" dirty="0">
                <a:latin typeface="华文新魏" pitchFamily="2" charset="-122"/>
                <a:ea typeface="华文新魏" pitchFamily="2" charset="-122"/>
              </a:rPr>
              <a:t>《</a:t>
            </a:r>
            <a:r>
              <a:rPr lang="zh-CN" altLang="en-US" sz="2800" b="1" dirty="0">
                <a:latin typeface="华文新魏" pitchFamily="2" charset="-122"/>
                <a:ea typeface="华文新魏" pitchFamily="2" charset="-122"/>
              </a:rPr>
              <a:t>北风吹</a:t>
            </a:r>
            <a:r>
              <a:rPr lang="en-US" altLang="zh-CN" sz="2800" b="1" dirty="0">
                <a:latin typeface="华文新魏" pitchFamily="2" charset="-122"/>
                <a:ea typeface="华文新魏" pitchFamily="2" charset="-122"/>
              </a:rPr>
              <a:t>》</a:t>
            </a:r>
            <a:r>
              <a:rPr lang="zh-CN" altLang="en-US" sz="2800" b="1" dirty="0">
                <a:latin typeface="华文新魏" pitchFamily="2" charset="-122"/>
                <a:ea typeface="华文新魏" pitchFamily="2" charset="-122"/>
              </a:rPr>
              <a:t>等，语言朴质，不事雕琢，刚劲清新，独树一帜。有</a:t>
            </a:r>
            <a:r>
              <a:rPr lang="en-US" altLang="zh-CN" sz="28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于忠肃集</a:t>
            </a:r>
            <a:r>
              <a:rPr lang="en-US" altLang="zh-CN" sz="28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》</a:t>
            </a:r>
            <a:r>
              <a:rPr lang="zh-CN" altLang="en-US" sz="2800" b="1" dirty="0">
                <a:latin typeface="华文新魏" pitchFamily="2" charset="-122"/>
                <a:ea typeface="华文新魏" pitchFamily="2" charset="-122"/>
              </a:rPr>
              <a:t>。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/>
          <a:p>
            <a:fld id="{49CD0E44-F16D-4F5C-A533-072B22D11A51}" type="datetime1">
              <a:rPr lang="zh-CN" altLang="en-US"/>
              <a:pPr/>
              <a:t>2014/1/26</a:t>
            </a:fld>
            <a:endParaRPr lang="en-US" altLang="zh-CN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fld id="{03A919B1-B474-47BE-A6B9-B4A8ABFCC99A}" type="slidenum">
              <a:rPr lang="en-US" altLang="zh-CN"/>
              <a:pPr/>
              <a:t>39</a:t>
            </a:fld>
            <a:endParaRPr lang="en-US" altLang="zh-CN"/>
          </a:p>
        </p:txBody>
      </p:sp>
      <p:pic>
        <p:nvPicPr>
          <p:cNvPr id="56324" name="Picture 4" descr="u=3080789070,1605871055&amp;gp=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9" y="1628775"/>
            <a:ext cx="2520404" cy="4681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6326" name="Text Box 6"/>
          <p:cNvSpPr txBox="1">
            <a:spLocks noChangeArrowheads="1"/>
          </p:cNvSpPr>
          <p:nvPr/>
        </p:nvSpPr>
        <p:spPr bwMode="auto">
          <a:xfrm>
            <a:off x="3419872" y="692150"/>
            <a:ext cx="2232248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dist">
              <a:spcBef>
                <a:spcPct val="50000"/>
              </a:spcBef>
            </a:pPr>
            <a:r>
              <a:rPr lang="en-US" altLang="zh-CN" sz="5400" b="1" dirty="0" smtClean="0">
                <a:ea typeface="隶书" pitchFamily="49" charset="-122"/>
              </a:rPr>
              <a:t> </a:t>
            </a:r>
            <a:r>
              <a:rPr lang="zh-CN" altLang="en-US" sz="5400" b="1" dirty="0" smtClean="0">
                <a:solidFill>
                  <a:srgbClr val="FF3300"/>
                </a:solidFill>
                <a:ea typeface="隶书" pitchFamily="49" charset="-122"/>
              </a:rPr>
              <a:t>于谦</a:t>
            </a:r>
            <a:endParaRPr lang="zh-CN" altLang="en-US" sz="5400" b="1" dirty="0">
              <a:solidFill>
                <a:srgbClr val="FF3300"/>
              </a:solidFill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755650" y="836613"/>
            <a:ext cx="3600326" cy="650875"/>
          </a:xfrm>
        </p:spPr>
        <p:txBody>
          <a:bodyPr>
            <a:normAutofit fontScale="90000"/>
          </a:bodyPr>
          <a:lstStyle/>
          <a:p>
            <a:pPr algn="l">
              <a:buFontTx/>
              <a:buBlip>
                <a:blip r:embed="rId2"/>
              </a:buBlip>
            </a:pPr>
            <a:r>
              <a:rPr lang="en-US" altLang="zh-CN" sz="5400" dirty="0">
                <a:solidFill>
                  <a:srgbClr val="FF0000"/>
                </a:solidFill>
              </a:rPr>
              <a:t>  </a:t>
            </a:r>
            <a:r>
              <a:rPr lang="zh-CN" altLang="en-US" sz="4000" b="1" dirty="0">
                <a:solidFill>
                  <a:srgbClr val="FF0000"/>
                </a:solidFill>
                <a:ea typeface="楷体_GB2312" pitchFamily="49" charset="-122"/>
              </a:rPr>
              <a:t>背景介绍</a:t>
            </a:r>
          </a:p>
        </p:txBody>
      </p:sp>
      <p:sp>
        <p:nvSpPr>
          <p:cNvPr id="36867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3419475" y="1557338"/>
            <a:ext cx="5184775" cy="4392612"/>
          </a:xfrm>
          <a:solidFill>
            <a:schemeClr val="tx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l">
              <a:lnSpc>
                <a:spcPct val="120000"/>
              </a:lnSpc>
              <a:spcBef>
                <a:spcPct val="50000"/>
              </a:spcBef>
              <a:buClr>
                <a:schemeClr val="bg1"/>
              </a:buClr>
              <a:buFontTx/>
              <a:buNone/>
            </a:pPr>
            <a:r>
              <a:rPr kumimoji="1" lang="en-US" altLang="zh-CN" sz="3200" b="1" dirty="0">
                <a:solidFill>
                  <a:schemeClr val="tx2">
                    <a:lumMod val="50000"/>
                  </a:schemeClr>
                </a:solidFill>
                <a:latin typeface="宋体" pitchFamily="2" charset="-122"/>
              </a:rPr>
              <a:t>  </a:t>
            </a:r>
            <a:r>
              <a:rPr kumimoji="1" lang="zh-CN" altLang="en-US" sz="3200" b="1" dirty="0" smtClean="0">
                <a:solidFill>
                  <a:schemeClr val="tx2">
                    <a:lumMod val="50000"/>
                  </a:schemeClr>
                </a:solidFill>
                <a:latin typeface="宋体" pitchFamily="2" charset="-122"/>
              </a:rPr>
              <a:t>　</a:t>
            </a:r>
            <a:r>
              <a:rPr kumimoji="1" lang="en-US" altLang="zh-CN" sz="3200" b="1" dirty="0" smtClean="0">
                <a:solidFill>
                  <a:schemeClr val="tx2">
                    <a:lumMod val="50000"/>
                  </a:schemeClr>
                </a:solidFill>
                <a:latin typeface="宋体" pitchFamily="2" charset="-122"/>
              </a:rPr>
              <a:t>《</a:t>
            </a:r>
            <a:r>
              <a:rPr kumimoji="1" lang="zh-CN" altLang="en-US" sz="3200" b="1" dirty="0">
                <a:solidFill>
                  <a:schemeClr val="tx2">
                    <a:lumMod val="50000"/>
                  </a:schemeClr>
                </a:solidFill>
                <a:latin typeface="宋体" pitchFamily="2" charset="-122"/>
              </a:rPr>
              <a:t>行路难</a:t>
            </a:r>
            <a:r>
              <a:rPr kumimoji="1" lang="en-US" altLang="zh-CN" sz="3200" b="1" dirty="0">
                <a:solidFill>
                  <a:schemeClr val="tx2">
                    <a:lumMod val="50000"/>
                  </a:schemeClr>
                </a:solidFill>
                <a:latin typeface="宋体" pitchFamily="2" charset="-122"/>
              </a:rPr>
              <a:t>》</a:t>
            </a:r>
            <a:r>
              <a:rPr kumimoji="1" lang="zh-CN" altLang="en-US" sz="3200" b="1" dirty="0">
                <a:solidFill>
                  <a:schemeClr val="tx2">
                    <a:lumMod val="50000"/>
                  </a:schemeClr>
                </a:solidFill>
                <a:latin typeface="宋体" pitchFamily="2" charset="-122"/>
              </a:rPr>
              <a:t>古代乐府</a:t>
            </a:r>
            <a:r>
              <a:rPr kumimoji="1" lang="en-US" altLang="zh-CN" sz="3200" b="1" dirty="0">
                <a:solidFill>
                  <a:schemeClr val="tx2">
                    <a:lumMod val="50000"/>
                  </a:schemeClr>
                </a:solidFill>
                <a:latin typeface="宋体" pitchFamily="2" charset="-122"/>
              </a:rPr>
              <a:t>《</a:t>
            </a:r>
            <a:r>
              <a:rPr kumimoji="1" lang="zh-CN" altLang="en-US" sz="3200" b="1" dirty="0">
                <a:solidFill>
                  <a:schemeClr val="tx2">
                    <a:lumMod val="50000"/>
                  </a:schemeClr>
                </a:solidFill>
                <a:latin typeface="宋体" pitchFamily="2" charset="-122"/>
              </a:rPr>
              <a:t>杂曲歌辞</a:t>
            </a:r>
            <a:r>
              <a:rPr kumimoji="1" lang="en-US" altLang="zh-CN" sz="3200" b="1" dirty="0">
                <a:solidFill>
                  <a:schemeClr val="tx2">
                    <a:lumMod val="50000"/>
                  </a:schemeClr>
                </a:solidFill>
                <a:latin typeface="宋体" pitchFamily="2" charset="-122"/>
              </a:rPr>
              <a:t>》</a:t>
            </a:r>
            <a:r>
              <a:rPr kumimoji="1" lang="zh-CN" altLang="en-US" sz="3200" b="1" dirty="0">
                <a:solidFill>
                  <a:schemeClr val="tx2">
                    <a:lumMod val="50000"/>
                  </a:schemeClr>
                </a:solidFill>
                <a:latin typeface="宋体" pitchFamily="2" charset="-122"/>
              </a:rPr>
              <a:t>。 </a:t>
            </a:r>
            <a:r>
              <a:rPr kumimoji="1" lang="en-US" altLang="zh-CN" sz="3200" b="1" dirty="0">
                <a:solidFill>
                  <a:schemeClr val="tx2">
                    <a:lumMod val="50000"/>
                  </a:schemeClr>
                </a:solidFill>
                <a:latin typeface="宋体" pitchFamily="2" charset="-122"/>
              </a:rPr>
              <a:t>722</a:t>
            </a:r>
            <a:r>
              <a:rPr kumimoji="1" lang="zh-CN" altLang="en-US" sz="3200" b="1" dirty="0">
                <a:solidFill>
                  <a:schemeClr val="tx2">
                    <a:lumMod val="50000"/>
                  </a:schemeClr>
                </a:solidFill>
                <a:latin typeface="宋体" pitchFamily="2" charset="-122"/>
              </a:rPr>
              <a:t>年诗人应昭入京，供奉翰林，试图施展自己的经国济世的宏愿，但他很快感到受到排挤，找不到政治出路，在或去或留之时，写下这首诗。</a:t>
            </a:r>
            <a:endParaRPr lang="zh-CN" altLang="en-US" sz="3200" dirty="0">
              <a:solidFill>
                <a:schemeClr val="tx2">
                  <a:lumMod val="50000"/>
                </a:schemeClr>
              </a:solidFill>
              <a:latin typeface="宋体" pitchFamily="2" charset="-122"/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/>
          <a:p>
            <a:fld id="{58AE3B13-F493-4242-B9F0-DCAE8307263F}" type="datetime1">
              <a:rPr lang="zh-CN" altLang="en-US"/>
              <a:pPr/>
              <a:t>2014/1/26</a:t>
            </a:fld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fld id="{FAB75493-7C91-4E64-A423-F932CE22C449}" type="slidenum">
              <a:rPr lang="en-US" altLang="zh-CN"/>
              <a:pPr/>
              <a:t>4</a:t>
            </a:fld>
            <a:endParaRPr lang="en-US" altLang="zh-CN"/>
          </a:p>
        </p:txBody>
      </p:sp>
      <p:pic>
        <p:nvPicPr>
          <p:cNvPr id="36868" name="Picture 4" descr="DSC0057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1700213"/>
            <a:ext cx="2316162" cy="4537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9" name="Rectangle 3"/>
          <p:cNvSpPr>
            <a:spLocks noGrp="1" noRot="1" noChangeArrowheads="1"/>
          </p:cNvSpPr>
          <p:nvPr>
            <p:ph type="ctrTitle"/>
          </p:nvPr>
        </p:nvSpPr>
        <p:spPr>
          <a:xfrm>
            <a:off x="755650" y="692150"/>
            <a:ext cx="2736850" cy="650875"/>
          </a:xfrm>
        </p:spPr>
        <p:txBody>
          <a:bodyPr>
            <a:normAutofit fontScale="90000"/>
          </a:bodyPr>
          <a:lstStyle/>
          <a:p>
            <a:pPr algn="l">
              <a:buFontTx/>
              <a:buBlip>
                <a:blip r:embed="rId2"/>
              </a:buBlip>
            </a:pPr>
            <a:r>
              <a:rPr lang="en-US" altLang="zh-CN" sz="4000">
                <a:solidFill>
                  <a:schemeClr val="tx1"/>
                </a:solidFill>
              </a:rPr>
              <a:t>  </a:t>
            </a:r>
            <a:r>
              <a:rPr lang="zh-CN" altLang="en-US" sz="2800" b="1">
                <a:solidFill>
                  <a:schemeClr val="tx1"/>
                </a:solidFill>
                <a:ea typeface="楷体_GB2312" pitchFamily="49" charset="-122"/>
              </a:rPr>
              <a:t>课文感知</a:t>
            </a:r>
          </a:p>
        </p:txBody>
      </p:sp>
      <p:sp>
        <p:nvSpPr>
          <p:cNvPr id="75780" name="Rectangle 4"/>
          <p:cNvSpPr>
            <a:spLocks noGrp="1" noRot="1" noChangeArrowheads="1"/>
          </p:cNvSpPr>
          <p:nvPr>
            <p:ph type="subTitle" idx="1"/>
          </p:nvPr>
        </p:nvSpPr>
        <p:spPr>
          <a:xfrm>
            <a:off x="1116013" y="1484313"/>
            <a:ext cx="7345362" cy="4103687"/>
          </a:xfrm>
        </p:spPr>
        <p:txBody>
          <a:bodyPr>
            <a:normAutofit lnSpcReduction="10000"/>
          </a:bodyPr>
          <a:lstStyle/>
          <a:p>
            <a:pPr algn="ctr">
              <a:lnSpc>
                <a:spcPct val="110000"/>
              </a:lnSpc>
            </a:pPr>
            <a:r>
              <a:rPr kumimoji="1" lang="zh-CN" altLang="en-US" sz="54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咏煤炭</a:t>
            </a:r>
          </a:p>
          <a:p>
            <a:pPr algn="ctr">
              <a:lnSpc>
                <a:spcPct val="110000"/>
              </a:lnSpc>
            </a:pPr>
            <a:r>
              <a:rPr kumimoji="1" lang="en-US" altLang="zh-CN" sz="2800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【</a:t>
            </a:r>
            <a:r>
              <a:rPr kumimoji="1" lang="zh-CN" altLang="en-US" sz="2800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于谦</a:t>
            </a:r>
            <a:r>
              <a:rPr kumimoji="1" lang="en-US" altLang="zh-CN" sz="2800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】</a:t>
            </a:r>
            <a:r>
              <a:rPr kumimoji="1" lang="en-US" altLang="zh-CN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      </a:t>
            </a:r>
          </a:p>
          <a:p>
            <a:pPr algn="ctr">
              <a:lnSpc>
                <a:spcPct val="110000"/>
              </a:lnSpc>
            </a:pPr>
            <a:r>
              <a:rPr kumimoji="1" lang="zh-CN" altLang="en-US" sz="3600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凿开混沌得乌金，藏蓄阳和意最深。</a:t>
            </a:r>
          </a:p>
          <a:p>
            <a:pPr algn="ctr">
              <a:lnSpc>
                <a:spcPct val="110000"/>
              </a:lnSpc>
            </a:pPr>
            <a:r>
              <a:rPr kumimoji="1" lang="zh-CN" altLang="en-US" sz="3600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爝火燃回春浩浩，洪炉照破夜沉沉。</a:t>
            </a:r>
          </a:p>
          <a:p>
            <a:pPr algn="ctr">
              <a:lnSpc>
                <a:spcPct val="110000"/>
              </a:lnSpc>
            </a:pPr>
            <a:r>
              <a:rPr kumimoji="1" lang="zh-CN" altLang="en-US" sz="3600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鼎彝元赖生成力，铁石犹存死后心。</a:t>
            </a:r>
          </a:p>
          <a:p>
            <a:pPr algn="ctr">
              <a:lnSpc>
                <a:spcPct val="110000"/>
              </a:lnSpc>
            </a:pPr>
            <a:r>
              <a:rPr kumimoji="1" lang="zh-CN" altLang="en-US" sz="3600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但愿苍生俱饱暖，不辞辛苦出山林。</a:t>
            </a:r>
            <a:r>
              <a:rPr kumimoji="1" lang="zh-CN" altLang="en-US" sz="3600" dirty="0">
                <a:solidFill>
                  <a:srgbClr val="E7FFA3"/>
                </a:solidFill>
                <a:latin typeface="隶书" pitchFamily="49" charset="-122"/>
                <a:ea typeface="隶书" pitchFamily="49" charset="-122"/>
              </a:rPr>
              <a:t> 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/>
          <a:p>
            <a:fld id="{F506EE82-D9CC-4EAB-992B-A9746A6D3859}" type="datetime1">
              <a:rPr lang="zh-CN" altLang="en-US"/>
              <a:pPr/>
              <a:t>2014/1/26</a:t>
            </a:fld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fld id="{F5B8B718-8F4A-47E8-85E4-BB10763E631F}" type="slidenum">
              <a:rPr lang="en-US" altLang="zh-CN"/>
              <a:pPr/>
              <a:t>40</a:t>
            </a:fld>
            <a:endParaRPr lang="en-US" altLang="zh-CN"/>
          </a:p>
        </p:txBody>
      </p:sp>
      <p:sp>
        <p:nvSpPr>
          <p:cNvPr id="75783" name="Oval 7"/>
          <p:cNvSpPr>
            <a:spLocks noChangeArrowheads="1"/>
          </p:cNvSpPr>
          <p:nvPr/>
        </p:nvSpPr>
        <p:spPr bwMode="auto">
          <a:xfrm>
            <a:off x="3279775" y="764704"/>
            <a:ext cx="2952750" cy="6477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3600" b="1" dirty="0">
                <a:solidFill>
                  <a:srgbClr val="FFFF00"/>
                </a:solidFill>
                <a:ea typeface="隶书" pitchFamily="49" charset="-122"/>
              </a:rPr>
              <a:t>朗读课文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142875" y="260648"/>
            <a:ext cx="2736850" cy="650875"/>
          </a:xfrm>
        </p:spPr>
        <p:txBody>
          <a:bodyPr>
            <a:normAutofit fontScale="90000"/>
          </a:bodyPr>
          <a:lstStyle/>
          <a:p>
            <a:pPr algn="l">
              <a:buFontTx/>
              <a:buBlip>
                <a:blip r:embed="rId2"/>
              </a:buBlip>
            </a:pPr>
            <a:r>
              <a:rPr lang="en-US" altLang="zh-CN" sz="4000" dirty="0">
                <a:solidFill>
                  <a:srgbClr val="0000FF"/>
                </a:solidFill>
              </a:rPr>
              <a:t>  </a:t>
            </a:r>
            <a:r>
              <a:rPr lang="zh-CN" altLang="en-US" sz="2800" b="1" dirty="0">
                <a:solidFill>
                  <a:srgbClr val="0000FF"/>
                </a:solidFill>
                <a:ea typeface="楷体_GB2312" pitchFamily="49" charset="-122"/>
              </a:rPr>
              <a:t>课文分析</a:t>
            </a:r>
          </a:p>
        </p:txBody>
      </p:sp>
      <p:sp>
        <p:nvSpPr>
          <p:cNvPr id="54275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000875" y="1916832"/>
            <a:ext cx="8099945" cy="864393"/>
          </a:xfrm>
        </p:spPr>
        <p:txBody>
          <a:bodyPr>
            <a:no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4000" dirty="0" smtClean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凿</a:t>
            </a:r>
            <a:r>
              <a:rPr kumimoji="1" lang="zh-CN" altLang="en-US" sz="4000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开</a:t>
            </a:r>
            <a:r>
              <a:rPr kumimoji="1" lang="zh-CN" altLang="en-US" sz="40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混沌</a:t>
            </a:r>
            <a:r>
              <a:rPr kumimoji="1" lang="zh-CN" altLang="en-US" sz="4000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见</a:t>
            </a:r>
            <a:r>
              <a:rPr kumimoji="1" lang="zh-CN" altLang="en-US" sz="40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乌金</a:t>
            </a:r>
            <a:r>
              <a:rPr kumimoji="1" lang="zh-CN" altLang="en-US" sz="4000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，藏蓄</a:t>
            </a:r>
            <a:r>
              <a:rPr kumimoji="1" lang="zh-CN" altLang="en-US" sz="40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阳和</a:t>
            </a:r>
            <a:r>
              <a:rPr kumimoji="1" lang="zh-CN" altLang="en-US" sz="4000" dirty="0">
                <a:solidFill>
                  <a:srgbClr val="CC0099"/>
                </a:solidFill>
                <a:latin typeface="隶书" pitchFamily="49" charset="-122"/>
                <a:ea typeface="隶书" pitchFamily="49" charset="-122"/>
              </a:rPr>
              <a:t>意最深</a:t>
            </a:r>
            <a:r>
              <a:rPr kumimoji="1" lang="zh-CN" altLang="en-US" sz="4000" dirty="0">
                <a:solidFill>
                  <a:srgbClr val="E7FFA3"/>
                </a:solidFill>
                <a:latin typeface="隶书" pitchFamily="49" charset="-122"/>
                <a:ea typeface="隶书" pitchFamily="49" charset="-122"/>
              </a:rPr>
              <a:t>。</a:t>
            </a:r>
          </a:p>
        </p:txBody>
      </p:sp>
      <p:sp>
        <p:nvSpPr>
          <p:cNvPr id="11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/>
          <a:p>
            <a:fld id="{44A88F5E-C04C-4F33-9D4C-24C00AD23CE4}" type="datetime1">
              <a:rPr lang="zh-CN" altLang="en-US"/>
              <a:pPr/>
              <a:t>2014/1/26</a:t>
            </a:fld>
            <a:endParaRPr lang="en-US" altLang="zh-CN"/>
          </a:p>
        </p:txBody>
      </p:sp>
      <p:sp>
        <p:nvSpPr>
          <p:cNvPr id="13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fld id="{0DED418E-699F-4520-A749-3CB96DC719A0}" type="slidenum">
              <a:rPr lang="en-US" altLang="zh-CN"/>
              <a:pPr/>
              <a:t>41</a:t>
            </a:fld>
            <a:endParaRPr lang="en-US" altLang="zh-CN"/>
          </a:p>
        </p:txBody>
      </p:sp>
      <p:sp>
        <p:nvSpPr>
          <p:cNvPr id="54280" name="AutoShape 8"/>
          <p:cNvSpPr>
            <a:spLocks noChangeArrowheads="1"/>
          </p:cNvSpPr>
          <p:nvPr/>
        </p:nvSpPr>
        <p:spPr bwMode="auto">
          <a:xfrm>
            <a:off x="0" y="3357563"/>
            <a:ext cx="2879725" cy="2303462"/>
          </a:xfrm>
          <a:prstGeom prst="cloudCallout">
            <a:avLst>
              <a:gd name="adj1" fmla="val 24366"/>
              <a:gd name="adj2" fmla="val -80736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/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原指世界还没有开辟以前的状态。这里指大地 。</a:t>
            </a:r>
          </a:p>
        </p:txBody>
      </p:sp>
      <p:sp>
        <p:nvSpPr>
          <p:cNvPr id="54281" name="Oval 9"/>
          <p:cNvSpPr>
            <a:spLocks noChangeArrowheads="1"/>
          </p:cNvSpPr>
          <p:nvPr/>
        </p:nvSpPr>
        <p:spPr bwMode="auto">
          <a:xfrm>
            <a:off x="216693" y="980728"/>
            <a:ext cx="2519363" cy="720725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3600" b="1" dirty="0">
                <a:solidFill>
                  <a:srgbClr val="0000FF"/>
                </a:solidFill>
                <a:ea typeface="隶书" pitchFamily="49" charset="-122"/>
              </a:rPr>
              <a:t>诗意探究</a:t>
            </a:r>
          </a:p>
        </p:txBody>
      </p:sp>
      <p:sp>
        <p:nvSpPr>
          <p:cNvPr id="54282" name="AutoShape 10"/>
          <p:cNvSpPr>
            <a:spLocks noChangeArrowheads="1"/>
          </p:cNvSpPr>
          <p:nvPr/>
        </p:nvSpPr>
        <p:spPr bwMode="auto">
          <a:xfrm>
            <a:off x="3779316" y="3343459"/>
            <a:ext cx="2016820" cy="1223963"/>
          </a:xfrm>
          <a:prstGeom prst="cloudCallout">
            <a:avLst>
              <a:gd name="adj1" fmla="val -28697"/>
              <a:gd name="adj2" fmla="val -109689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指煤炭。 </a:t>
            </a:r>
          </a:p>
        </p:txBody>
      </p:sp>
      <p:sp>
        <p:nvSpPr>
          <p:cNvPr id="54283" name="AutoShape 11"/>
          <p:cNvSpPr>
            <a:spLocks noChangeArrowheads="1"/>
          </p:cNvSpPr>
          <p:nvPr/>
        </p:nvSpPr>
        <p:spPr bwMode="auto">
          <a:xfrm>
            <a:off x="5508104" y="477490"/>
            <a:ext cx="1655763" cy="1223963"/>
          </a:xfrm>
          <a:prstGeom prst="cloudCallout">
            <a:avLst>
              <a:gd name="adj1" fmla="val 10901"/>
              <a:gd name="adj2" fmla="val 93268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借指煤炭</a:t>
            </a:r>
          </a:p>
        </p:txBody>
      </p:sp>
      <p:sp>
        <p:nvSpPr>
          <p:cNvPr id="54284" name="AutoShape 12"/>
          <p:cNvSpPr>
            <a:spLocks noChangeArrowheads="1"/>
          </p:cNvSpPr>
          <p:nvPr/>
        </p:nvSpPr>
        <p:spPr bwMode="auto">
          <a:xfrm>
            <a:off x="6838950" y="3357563"/>
            <a:ext cx="2305050" cy="1441450"/>
          </a:xfrm>
          <a:prstGeom prst="cloudCallout">
            <a:avLst>
              <a:gd name="adj1" fmla="val -7370"/>
              <a:gd name="adj2" fmla="val -1185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有深层的情意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。 </a:t>
            </a:r>
          </a:p>
        </p:txBody>
      </p:sp>
      <p:sp>
        <p:nvSpPr>
          <p:cNvPr id="54285" name="Text Box 13"/>
          <p:cNvSpPr txBox="1">
            <a:spLocks noChangeArrowheads="1"/>
          </p:cNvSpPr>
          <p:nvPr/>
        </p:nvSpPr>
        <p:spPr bwMode="auto">
          <a:xfrm>
            <a:off x="1476375" y="5516563"/>
            <a:ext cx="1944688" cy="58896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</a:rPr>
              <a:t>咏煤点题：</a:t>
            </a:r>
            <a:r>
              <a:rPr lang="zh-CN" altLang="en-US" sz="1800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54286" name="Rectangle 14"/>
          <p:cNvSpPr>
            <a:spLocks noChangeArrowheads="1"/>
          </p:cNvSpPr>
          <p:nvPr/>
        </p:nvSpPr>
        <p:spPr bwMode="auto">
          <a:xfrm>
            <a:off x="3492500" y="5300663"/>
            <a:ext cx="5265738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CC0099"/>
                </a:solidFill>
              </a:rPr>
              <a:t>表达诗人对所咏之物的喜爱，并极言其埋藏之深，储藏热量之大。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4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4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4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4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4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54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54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80" grpId="0" animBg="1"/>
      <p:bldP spid="54282" grpId="0" animBg="1"/>
      <p:bldP spid="54283" grpId="0" animBg="1"/>
      <p:bldP spid="54284" grpId="0" animBg="1"/>
      <p:bldP spid="54285" grpId="0" animBg="1"/>
      <p:bldP spid="54286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3" name="Rectangle 3"/>
          <p:cNvSpPr>
            <a:spLocks noGrp="1" noRot="1" noChangeArrowheads="1"/>
          </p:cNvSpPr>
          <p:nvPr>
            <p:ph type="ctrTitle"/>
          </p:nvPr>
        </p:nvSpPr>
        <p:spPr>
          <a:xfrm>
            <a:off x="0" y="333375"/>
            <a:ext cx="2736850" cy="650875"/>
          </a:xfrm>
        </p:spPr>
        <p:txBody>
          <a:bodyPr>
            <a:normAutofit fontScale="90000"/>
          </a:bodyPr>
          <a:lstStyle/>
          <a:p>
            <a:pPr algn="l">
              <a:buFontTx/>
              <a:buBlip>
                <a:blip r:embed="rId2"/>
              </a:buBlip>
            </a:pPr>
            <a:r>
              <a:rPr lang="en-US" altLang="zh-CN" sz="4000" dirty="0">
                <a:solidFill>
                  <a:srgbClr val="0000FF"/>
                </a:solidFill>
              </a:rPr>
              <a:t>  </a:t>
            </a:r>
            <a:r>
              <a:rPr lang="zh-CN" altLang="en-US" sz="2800" b="1" dirty="0">
                <a:solidFill>
                  <a:srgbClr val="0000FF"/>
                </a:solidFill>
                <a:ea typeface="楷体_GB2312" pitchFamily="49" charset="-122"/>
              </a:rPr>
              <a:t>课文分析</a:t>
            </a:r>
          </a:p>
        </p:txBody>
      </p:sp>
      <p:sp>
        <p:nvSpPr>
          <p:cNvPr id="76804" name="Rectangle 4"/>
          <p:cNvSpPr>
            <a:spLocks noGrp="1" noRot="1" noChangeArrowheads="1"/>
          </p:cNvSpPr>
          <p:nvPr>
            <p:ph type="subTitle" idx="1"/>
          </p:nvPr>
        </p:nvSpPr>
        <p:spPr>
          <a:xfrm>
            <a:off x="467544" y="2060848"/>
            <a:ext cx="8496944" cy="791890"/>
          </a:xfrm>
        </p:spPr>
        <p:txBody>
          <a:bodyPr>
            <a:noAutofit/>
          </a:bodyPr>
          <a:lstStyle/>
          <a:p>
            <a:pPr algn="ctr">
              <a:lnSpc>
                <a:spcPct val="110000"/>
              </a:lnSpc>
            </a:pPr>
            <a:r>
              <a:rPr kumimoji="1" lang="zh-CN" altLang="en-US" sz="40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爝</a:t>
            </a:r>
            <a:r>
              <a:rPr kumimoji="1" lang="zh-CN" altLang="en-US" sz="40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火燃回春</a:t>
            </a:r>
            <a:r>
              <a:rPr kumimoji="1" lang="zh-CN" altLang="en-US" sz="4000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浩浩，洪炉照破夜沉沉。</a:t>
            </a:r>
          </a:p>
        </p:txBody>
      </p:sp>
      <p:sp>
        <p:nvSpPr>
          <p:cNvPr id="10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/>
          <a:p>
            <a:fld id="{7EEB33B5-B2F8-45A3-8E46-8DE314DC8C4D}" type="datetime1">
              <a:rPr lang="zh-CN" altLang="en-US"/>
              <a:pPr/>
              <a:t>2014/1/26</a:t>
            </a:fld>
            <a:endParaRPr lang="en-US" altLang="zh-CN"/>
          </a:p>
        </p:txBody>
      </p:sp>
      <p:sp>
        <p:nvSpPr>
          <p:cNvPr id="12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fld id="{2C8D420C-C88A-449A-8620-3C55A558E4BC}" type="slidenum">
              <a:rPr lang="en-US" altLang="zh-CN"/>
              <a:pPr/>
              <a:t>42</a:t>
            </a:fld>
            <a:endParaRPr lang="en-US" altLang="zh-CN"/>
          </a:p>
        </p:txBody>
      </p:sp>
      <p:sp>
        <p:nvSpPr>
          <p:cNvPr id="76806" name="Oval 6"/>
          <p:cNvSpPr>
            <a:spLocks noChangeArrowheads="1"/>
          </p:cNvSpPr>
          <p:nvPr/>
        </p:nvSpPr>
        <p:spPr bwMode="auto">
          <a:xfrm>
            <a:off x="0" y="1125538"/>
            <a:ext cx="3384550" cy="6477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3600" b="1" dirty="0">
                <a:solidFill>
                  <a:srgbClr val="FFFF00"/>
                </a:solidFill>
                <a:ea typeface="隶书" pitchFamily="49" charset="-122"/>
              </a:rPr>
              <a:t>诗意探究</a:t>
            </a:r>
          </a:p>
        </p:txBody>
      </p:sp>
      <p:sp>
        <p:nvSpPr>
          <p:cNvPr id="76807" name="AutoShape 7"/>
          <p:cNvSpPr>
            <a:spLocks noChangeArrowheads="1"/>
          </p:cNvSpPr>
          <p:nvPr/>
        </p:nvSpPr>
        <p:spPr bwMode="auto">
          <a:xfrm>
            <a:off x="0" y="3068638"/>
            <a:ext cx="3529013" cy="1871662"/>
          </a:xfrm>
          <a:prstGeom prst="cloudCallout">
            <a:avLst>
              <a:gd name="adj1" fmla="val 9199"/>
              <a:gd name="adj2" fmla="val -86389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2400" b="1">
                <a:latin typeface="黑体" pitchFamily="2" charset="-122"/>
                <a:ea typeface="黑体" pitchFamily="2" charset="-122"/>
              </a:rPr>
              <a:t>煤炭燃烧给人们带来温暖，就象春回大地一般</a:t>
            </a:r>
          </a:p>
        </p:txBody>
      </p:sp>
      <p:sp>
        <p:nvSpPr>
          <p:cNvPr id="76808" name="AutoShape 8"/>
          <p:cNvSpPr>
            <a:spLocks noChangeArrowheads="1"/>
          </p:cNvSpPr>
          <p:nvPr/>
        </p:nvSpPr>
        <p:spPr bwMode="auto">
          <a:xfrm>
            <a:off x="4062403" y="456164"/>
            <a:ext cx="3024336" cy="1317074"/>
          </a:xfrm>
          <a:prstGeom prst="cloudCallout">
            <a:avLst>
              <a:gd name="adj1" fmla="val -46193"/>
              <a:gd name="adj2" fmla="val 83298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b="1">
                <a:latin typeface="黑体" pitchFamily="2" charset="-122"/>
                <a:ea typeface="黑体" pitchFamily="2" charset="-122"/>
              </a:rPr>
              <a:t>广大的样子</a:t>
            </a: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。</a:t>
            </a:r>
          </a:p>
        </p:txBody>
      </p:sp>
      <p:sp>
        <p:nvSpPr>
          <p:cNvPr id="76809" name="AutoShape 9"/>
          <p:cNvSpPr>
            <a:spLocks noChangeArrowheads="1"/>
          </p:cNvSpPr>
          <p:nvPr/>
        </p:nvSpPr>
        <p:spPr bwMode="auto">
          <a:xfrm>
            <a:off x="4572001" y="3321844"/>
            <a:ext cx="4104456" cy="1331292"/>
          </a:xfrm>
          <a:prstGeom prst="cloudCallout">
            <a:avLst>
              <a:gd name="adj1" fmla="val -22999"/>
              <a:gd name="adj2" fmla="val -111851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b="1" dirty="0">
                <a:latin typeface="黑体" pitchFamily="2" charset="-122"/>
                <a:ea typeface="黑体" pitchFamily="2" charset="-122"/>
              </a:rPr>
              <a:t>指炉火能够冲破沉沉的黑夜。</a:t>
            </a:r>
          </a:p>
        </p:txBody>
      </p:sp>
      <p:sp>
        <p:nvSpPr>
          <p:cNvPr id="76811" name="Text Box 11"/>
          <p:cNvSpPr txBox="1">
            <a:spLocks noChangeArrowheads="1"/>
          </p:cNvSpPr>
          <p:nvPr/>
        </p:nvSpPr>
        <p:spPr bwMode="auto">
          <a:xfrm>
            <a:off x="2195513" y="4912008"/>
            <a:ext cx="6948487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b="1" dirty="0" smtClean="0"/>
              <a:t>运用比喻手法，生动形象写出了</a:t>
            </a:r>
            <a:r>
              <a:rPr lang="zh-CN" altLang="en-US" b="1" dirty="0" smtClean="0"/>
              <a:t>煤炭燃烧使人</a:t>
            </a:r>
            <a:r>
              <a:rPr lang="zh-CN" altLang="en-US" b="1" dirty="0"/>
              <a:t>感到无限温暖，如</a:t>
            </a:r>
            <a:r>
              <a:rPr lang="zh-CN" altLang="en-US" b="1" dirty="0" smtClean="0"/>
              <a:t>大地回春，表现了煤炭</a:t>
            </a:r>
            <a:r>
              <a:rPr lang="zh-CN" altLang="en-US" b="1" dirty="0"/>
              <a:t>的能量之大。</a:t>
            </a:r>
          </a:p>
        </p:txBody>
      </p:sp>
      <p:sp>
        <p:nvSpPr>
          <p:cNvPr id="76813" name="Text Box 13"/>
          <p:cNvSpPr txBox="1">
            <a:spLocks noChangeArrowheads="1"/>
          </p:cNvSpPr>
          <p:nvPr/>
        </p:nvSpPr>
        <p:spPr bwMode="auto">
          <a:xfrm>
            <a:off x="250825" y="5229225"/>
            <a:ext cx="1814513" cy="595313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</a:rPr>
              <a:t>功能之大：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6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6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6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768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768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6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7" grpId="0" animBg="1"/>
      <p:bldP spid="76808" grpId="0" animBg="1"/>
      <p:bldP spid="76809" grpId="0" animBg="1"/>
      <p:bldP spid="76811" grpId="0"/>
      <p:bldP spid="7681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7" name="Rectangle 3"/>
          <p:cNvSpPr>
            <a:spLocks noGrp="1" noRot="1" noChangeArrowheads="1"/>
          </p:cNvSpPr>
          <p:nvPr>
            <p:ph type="ctrTitle"/>
          </p:nvPr>
        </p:nvSpPr>
        <p:spPr>
          <a:xfrm>
            <a:off x="179388" y="476250"/>
            <a:ext cx="2736850" cy="650875"/>
          </a:xfrm>
        </p:spPr>
        <p:txBody>
          <a:bodyPr>
            <a:normAutofit fontScale="90000"/>
          </a:bodyPr>
          <a:lstStyle/>
          <a:p>
            <a:pPr algn="l">
              <a:buFontTx/>
              <a:buBlip>
                <a:blip r:embed="rId2"/>
              </a:buBlip>
            </a:pPr>
            <a:r>
              <a:rPr lang="en-US" altLang="zh-CN" sz="4000" dirty="0">
                <a:solidFill>
                  <a:schemeClr val="tx1"/>
                </a:solidFill>
              </a:rPr>
              <a:t>  </a:t>
            </a:r>
            <a:r>
              <a:rPr lang="zh-CN" altLang="en-US" sz="2800" b="1" dirty="0">
                <a:solidFill>
                  <a:schemeClr val="tx1"/>
                </a:solidFill>
                <a:ea typeface="楷体_GB2312" pitchFamily="49" charset="-122"/>
              </a:rPr>
              <a:t>课文分析</a:t>
            </a:r>
          </a:p>
        </p:txBody>
      </p:sp>
      <p:sp>
        <p:nvSpPr>
          <p:cNvPr id="77828" name="Rectangle 4"/>
          <p:cNvSpPr>
            <a:spLocks noGrp="1" noRot="1" noChangeArrowheads="1"/>
          </p:cNvSpPr>
          <p:nvPr>
            <p:ph type="subTitle" idx="1"/>
          </p:nvPr>
        </p:nvSpPr>
        <p:spPr>
          <a:xfrm>
            <a:off x="611560" y="2276872"/>
            <a:ext cx="8207003" cy="683419"/>
          </a:xfrm>
        </p:spPr>
        <p:txBody>
          <a:bodyPr>
            <a:no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40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鼎</a:t>
            </a:r>
            <a:r>
              <a:rPr kumimoji="1" lang="zh-CN" altLang="en-US" sz="40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彝</a:t>
            </a:r>
            <a:r>
              <a:rPr kumimoji="1" lang="zh-CN" altLang="en-US" sz="4000" u="sng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元</a:t>
            </a:r>
            <a:r>
              <a:rPr kumimoji="1" lang="zh-CN" altLang="en-US" sz="4000" dirty="0">
                <a:latin typeface="隶书" pitchFamily="49" charset="-122"/>
                <a:ea typeface="隶书" pitchFamily="49" charset="-122"/>
              </a:rPr>
              <a:t>赖</a:t>
            </a:r>
            <a:r>
              <a:rPr kumimoji="1" lang="zh-CN" altLang="en-US" sz="4000" u="sng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生成力</a:t>
            </a:r>
            <a:r>
              <a:rPr kumimoji="1" lang="zh-CN" altLang="en-US" sz="4000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，</a:t>
            </a:r>
            <a:r>
              <a:rPr kumimoji="1" lang="zh-CN" altLang="en-US" sz="4000" u="sng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铁石</a:t>
            </a:r>
            <a:r>
              <a:rPr kumimoji="1" lang="zh-CN" altLang="en-US" sz="4000" u="sng" dirty="0">
                <a:latin typeface="隶书" pitchFamily="49" charset="-122"/>
                <a:ea typeface="隶书" pitchFamily="49" charset="-122"/>
              </a:rPr>
              <a:t>犹存死后心</a:t>
            </a:r>
            <a:r>
              <a:rPr kumimoji="1" lang="zh-CN" altLang="en-US" sz="4000" dirty="0">
                <a:latin typeface="隶书" pitchFamily="49" charset="-122"/>
                <a:ea typeface="隶书" pitchFamily="49" charset="-122"/>
              </a:rPr>
              <a:t>。</a:t>
            </a:r>
          </a:p>
        </p:txBody>
      </p:sp>
      <p:sp>
        <p:nvSpPr>
          <p:cNvPr id="1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/>
          <a:p>
            <a:fld id="{04701960-ED83-4C27-B61D-582AE2D50BB4}" type="datetime1">
              <a:rPr lang="zh-CN" altLang="en-US"/>
              <a:pPr/>
              <a:t>2014/1/26</a:t>
            </a:fld>
            <a:endParaRPr lang="en-US" altLang="zh-CN"/>
          </a:p>
        </p:txBody>
      </p:sp>
      <p:sp>
        <p:nvSpPr>
          <p:cNvPr id="1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fld id="{4AF4D8D1-8145-4796-AD51-E73962B1CA90}" type="slidenum">
              <a:rPr lang="en-US" altLang="zh-CN"/>
              <a:pPr/>
              <a:t>43</a:t>
            </a:fld>
            <a:endParaRPr lang="en-US" altLang="zh-CN"/>
          </a:p>
        </p:txBody>
      </p:sp>
      <p:sp>
        <p:nvSpPr>
          <p:cNvPr id="77830" name="Oval 6"/>
          <p:cNvSpPr>
            <a:spLocks noChangeArrowheads="1"/>
          </p:cNvSpPr>
          <p:nvPr/>
        </p:nvSpPr>
        <p:spPr bwMode="auto">
          <a:xfrm>
            <a:off x="0" y="1268413"/>
            <a:ext cx="2736850" cy="6477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3600" b="1" dirty="0">
                <a:solidFill>
                  <a:srgbClr val="FFFF00"/>
                </a:solidFill>
                <a:ea typeface="隶书" pitchFamily="49" charset="-122"/>
              </a:rPr>
              <a:t>诗意探究</a:t>
            </a:r>
          </a:p>
        </p:txBody>
      </p:sp>
      <p:sp>
        <p:nvSpPr>
          <p:cNvPr id="77831" name="AutoShape 7"/>
          <p:cNvSpPr>
            <a:spLocks noChangeArrowheads="1"/>
          </p:cNvSpPr>
          <p:nvPr/>
        </p:nvSpPr>
        <p:spPr bwMode="auto">
          <a:xfrm>
            <a:off x="2771775" y="-1"/>
            <a:ext cx="3283457" cy="2016125"/>
          </a:xfrm>
          <a:prstGeom prst="cloudCallout">
            <a:avLst>
              <a:gd name="adj1" fmla="val -80160"/>
              <a:gd name="adj2" fmla="val 68816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鼎：炊具；彝：祭器。鼎彝，引申为国家朝廷的根本。</a:t>
            </a:r>
          </a:p>
        </p:txBody>
      </p:sp>
      <p:sp>
        <p:nvSpPr>
          <p:cNvPr id="77832" name="AutoShape 8"/>
          <p:cNvSpPr>
            <a:spLocks noChangeArrowheads="1"/>
          </p:cNvSpPr>
          <p:nvPr/>
        </p:nvSpPr>
        <p:spPr bwMode="auto">
          <a:xfrm>
            <a:off x="0" y="3327718"/>
            <a:ext cx="1547664" cy="647700"/>
          </a:xfrm>
          <a:prstGeom prst="cloudCallout">
            <a:avLst>
              <a:gd name="adj1" fmla="val 90671"/>
              <a:gd name="adj2" fmla="val -132451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原本</a:t>
            </a:r>
          </a:p>
        </p:txBody>
      </p:sp>
      <p:sp>
        <p:nvSpPr>
          <p:cNvPr id="77833" name="AutoShape 9"/>
          <p:cNvSpPr>
            <a:spLocks noChangeArrowheads="1"/>
          </p:cNvSpPr>
          <p:nvPr/>
        </p:nvSpPr>
        <p:spPr bwMode="auto">
          <a:xfrm>
            <a:off x="1547664" y="3218181"/>
            <a:ext cx="3024336" cy="1218932"/>
          </a:xfrm>
          <a:prstGeom prst="cloudCallout">
            <a:avLst>
              <a:gd name="adj1" fmla="val 19196"/>
              <a:gd name="adj2" fmla="val -87425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煤炭燃烧生成的力量。</a:t>
            </a:r>
          </a:p>
        </p:txBody>
      </p:sp>
      <p:sp>
        <p:nvSpPr>
          <p:cNvPr id="77835" name="AutoShape 11"/>
          <p:cNvSpPr>
            <a:spLocks noChangeArrowheads="1"/>
          </p:cNvSpPr>
          <p:nvPr/>
        </p:nvSpPr>
        <p:spPr bwMode="auto">
          <a:xfrm>
            <a:off x="4728552" y="3251835"/>
            <a:ext cx="4320480" cy="1505634"/>
          </a:xfrm>
          <a:prstGeom prst="cloudCallout">
            <a:avLst>
              <a:gd name="adj1" fmla="val -22188"/>
              <a:gd name="adj2" fmla="val -80884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意思：铁石虽然变成了煤炭，但它依然造福于人类。</a:t>
            </a:r>
          </a:p>
        </p:txBody>
      </p:sp>
      <p:sp>
        <p:nvSpPr>
          <p:cNvPr id="77836" name="Text Box 12"/>
          <p:cNvSpPr txBox="1">
            <a:spLocks noChangeArrowheads="1"/>
          </p:cNvSpPr>
          <p:nvPr/>
        </p:nvSpPr>
        <p:spPr bwMode="auto">
          <a:xfrm>
            <a:off x="185589" y="5085184"/>
            <a:ext cx="27241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ea typeface="隶书" pitchFamily="49" charset="-122"/>
              </a:rPr>
              <a:t>象征意义：</a:t>
            </a:r>
          </a:p>
        </p:txBody>
      </p:sp>
      <p:sp>
        <p:nvSpPr>
          <p:cNvPr id="77837" name="Text Box 13"/>
          <p:cNvSpPr txBox="1">
            <a:spLocks noChangeArrowheads="1"/>
          </p:cNvSpPr>
          <p:nvPr/>
        </p:nvSpPr>
        <p:spPr bwMode="auto">
          <a:xfrm>
            <a:off x="2483768" y="5049728"/>
            <a:ext cx="6372225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600" b="1" dirty="0" smtClean="0"/>
              <a:t>象征甘为</a:t>
            </a:r>
            <a:r>
              <a:rPr lang="zh-CN" altLang="en-US" sz="3600" b="1" dirty="0"/>
              <a:t>国家利益而自我牺牲的</a:t>
            </a:r>
            <a:r>
              <a:rPr lang="zh-CN" altLang="en-US" sz="3600" b="1" dirty="0" smtClean="0"/>
              <a:t>人乃</a:t>
            </a:r>
            <a:r>
              <a:rPr lang="zh-CN" altLang="en-US" sz="3600" b="1" dirty="0"/>
              <a:t>国之根本、民之福星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78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78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78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78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78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78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78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78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77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77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31" grpId="0" animBg="1"/>
      <p:bldP spid="77832" grpId="0" animBg="1"/>
      <p:bldP spid="77833" grpId="0" animBg="1"/>
      <p:bldP spid="77835" grpId="0" animBg="1"/>
      <p:bldP spid="77836" grpId="0"/>
      <p:bldP spid="77837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1" name="Rectangle 3"/>
          <p:cNvSpPr>
            <a:spLocks noGrp="1" noRot="1" noChangeArrowheads="1"/>
          </p:cNvSpPr>
          <p:nvPr>
            <p:ph type="ctrTitle"/>
          </p:nvPr>
        </p:nvSpPr>
        <p:spPr>
          <a:xfrm>
            <a:off x="0" y="404813"/>
            <a:ext cx="2736850" cy="650875"/>
          </a:xfrm>
        </p:spPr>
        <p:txBody>
          <a:bodyPr>
            <a:normAutofit fontScale="90000"/>
          </a:bodyPr>
          <a:lstStyle/>
          <a:p>
            <a:pPr algn="l">
              <a:buFontTx/>
              <a:buBlip>
                <a:blip r:embed="rId2"/>
              </a:buBlip>
            </a:pPr>
            <a:r>
              <a:rPr lang="en-US" altLang="zh-CN" sz="4000">
                <a:solidFill>
                  <a:srgbClr val="0000FF"/>
                </a:solidFill>
              </a:rPr>
              <a:t>  </a:t>
            </a:r>
            <a:r>
              <a:rPr lang="zh-CN" altLang="en-US" sz="2800" b="1">
                <a:solidFill>
                  <a:srgbClr val="0000FF"/>
                </a:solidFill>
                <a:ea typeface="楷体_GB2312" pitchFamily="49" charset="-122"/>
              </a:rPr>
              <a:t>课文分析</a:t>
            </a:r>
          </a:p>
        </p:txBody>
      </p:sp>
      <p:sp>
        <p:nvSpPr>
          <p:cNvPr id="78852" name="Rectangle 4"/>
          <p:cNvSpPr>
            <a:spLocks noGrp="1" noRot="1" noChangeArrowheads="1"/>
          </p:cNvSpPr>
          <p:nvPr>
            <p:ph type="subTitle" idx="1"/>
          </p:nvPr>
        </p:nvSpPr>
        <p:spPr>
          <a:xfrm>
            <a:off x="323974" y="2429436"/>
            <a:ext cx="8569200" cy="630356"/>
          </a:xfrm>
        </p:spPr>
        <p:txBody>
          <a:bodyPr>
            <a:noAutofit/>
          </a:bodyPr>
          <a:lstStyle/>
          <a:p>
            <a:pPr algn="ctr">
              <a:lnSpc>
                <a:spcPct val="110000"/>
              </a:lnSpc>
            </a:pPr>
            <a:r>
              <a:rPr kumimoji="1" lang="zh-CN" altLang="en-US" sz="4000" u="sng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但</a:t>
            </a:r>
            <a:r>
              <a:rPr kumimoji="1" lang="zh-CN" altLang="en-US" sz="4000" dirty="0" smtClean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愿</a:t>
            </a:r>
            <a:r>
              <a:rPr kumimoji="1" lang="zh-CN" altLang="en-US" sz="4000" u="sng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苍生</a:t>
            </a:r>
            <a:r>
              <a:rPr kumimoji="1" lang="zh-CN" altLang="en-US" sz="4000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俱饱暖，不辞辛苦出山林。</a:t>
            </a:r>
            <a:r>
              <a:rPr kumimoji="1" lang="zh-CN" altLang="en-US" sz="4000" dirty="0">
                <a:solidFill>
                  <a:srgbClr val="E7FFA3"/>
                </a:solidFill>
                <a:latin typeface="隶书" pitchFamily="49" charset="-122"/>
                <a:ea typeface="隶书" pitchFamily="49" charset="-122"/>
              </a:rPr>
              <a:t> </a:t>
            </a:r>
            <a:endParaRPr lang="zh-CN" altLang="en-US" sz="4000" dirty="0">
              <a:solidFill>
                <a:srgbClr val="E7FFA3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/>
          <a:p>
            <a:fld id="{10FBB53F-3745-4EB3-B539-ED7A38E5FDA4}" type="datetime1">
              <a:rPr lang="zh-CN" altLang="en-US"/>
              <a:pPr/>
              <a:t>2014/1/26</a:t>
            </a:fld>
            <a:endParaRPr lang="en-US" altLang="zh-CN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fld id="{6549D666-F896-4D75-B0F8-8DE0DF69AD90}" type="slidenum">
              <a:rPr lang="en-US" altLang="zh-CN"/>
              <a:pPr/>
              <a:t>44</a:t>
            </a:fld>
            <a:endParaRPr lang="en-US" altLang="zh-CN"/>
          </a:p>
        </p:txBody>
      </p:sp>
      <p:sp>
        <p:nvSpPr>
          <p:cNvPr id="78854" name="Oval 6"/>
          <p:cNvSpPr>
            <a:spLocks noChangeArrowheads="1"/>
          </p:cNvSpPr>
          <p:nvPr/>
        </p:nvSpPr>
        <p:spPr bwMode="auto">
          <a:xfrm>
            <a:off x="0" y="1268413"/>
            <a:ext cx="2592388" cy="792162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3600" b="1">
                <a:solidFill>
                  <a:srgbClr val="FFFF00"/>
                </a:solidFill>
                <a:ea typeface="隶书" pitchFamily="49" charset="-122"/>
              </a:rPr>
              <a:t>诗意探究</a:t>
            </a:r>
          </a:p>
        </p:txBody>
      </p:sp>
      <p:sp>
        <p:nvSpPr>
          <p:cNvPr id="78855" name="AutoShape 7"/>
          <p:cNvSpPr>
            <a:spLocks noChangeArrowheads="1"/>
          </p:cNvSpPr>
          <p:nvPr/>
        </p:nvSpPr>
        <p:spPr bwMode="auto">
          <a:xfrm>
            <a:off x="3383756" y="981075"/>
            <a:ext cx="2376488" cy="1079500"/>
          </a:xfrm>
          <a:prstGeom prst="cloudCallout">
            <a:avLst>
              <a:gd name="adj1" fmla="val -100148"/>
              <a:gd name="adj2" fmla="val 93346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老百姓 </a:t>
            </a:r>
          </a:p>
        </p:txBody>
      </p:sp>
      <p:sp>
        <p:nvSpPr>
          <p:cNvPr id="78856" name="Text Box 8"/>
          <p:cNvSpPr txBox="1">
            <a:spLocks noChangeArrowheads="1"/>
          </p:cNvSpPr>
          <p:nvPr/>
        </p:nvSpPr>
        <p:spPr bwMode="auto">
          <a:xfrm>
            <a:off x="395287" y="4553560"/>
            <a:ext cx="8353425" cy="1938992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 smtClean="0">
                <a:solidFill>
                  <a:srgbClr val="0000FF"/>
                </a:solidFill>
              </a:rPr>
              <a:t>　</a:t>
            </a:r>
            <a:r>
              <a:rPr lang="zh-CN" altLang="en-US" sz="4000" b="1" dirty="0">
                <a:solidFill>
                  <a:srgbClr val="0000FF"/>
                </a:solidFill>
              </a:rPr>
              <a:t>　这是一首托物言志诗。作者</a:t>
            </a:r>
            <a:r>
              <a:rPr lang="zh-CN" altLang="en-US" sz="4000" b="1" dirty="0" smtClean="0">
                <a:solidFill>
                  <a:srgbClr val="0000FF"/>
                </a:solidFill>
              </a:rPr>
              <a:t>以煤炭作</a:t>
            </a:r>
            <a:r>
              <a:rPr lang="zh-CN" altLang="en-US" sz="4000" b="1" dirty="0">
                <a:solidFill>
                  <a:srgbClr val="0000FF"/>
                </a:solidFill>
              </a:rPr>
              <a:t>比喻，表达自己为国尽忠，不怕牺牲的意愿和坚守高洁情操的决心。 </a:t>
            </a:r>
          </a:p>
        </p:txBody>
      </p:sp>
      <p:sp>
        <p:nvSpPr>
          <p:cNvPr id="78857" name="AutoShape 9"/>
          <p:cNvSpPr>
            <a:spLocks noChangeArrowheads="1"/>
          </p:cNvSpPr>
          <p:nvPr/>
        </p:nvSpPr>
        <p:spPr bwMode="auto">
          <a:xfrm>
            <a:off x="1296194" y="3429000"/>
            <a:ext cx="1800225" cy="1079500"/>
          </a:xfrm>
          <a:prstGeom prst="cloudCallout">
            <a:avLst>
              <a:gd name="adj1" fmla="val -71719"/>
              <a:gd name="adj2" fmla="val -91311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只</a:t>
            </a:r>
            <a:r>
              <a:rPr lang="zh-CN" altLang="en-US" sz="2000" b="1" dirty="0">
                <a:latin typeface="楷体_GB2312" pitchFamily="49" charset="-122"/>
                <a:ea typeface="楷体_GB2312" pitchFamily="49" charset="-122"/>
              </a:rPr>
              <a:t> </a:t>
            </a:r>
          </a:p>
        </p:txBody>
      </p:sp>
      <p:sp>
        <p:nvSpPr>
          <p:cNvPr id="12" name="AutoShape 7"/>
          <p:cNvSpPr>
            <a:spLocks noChangeArrowheads="1"/>
          </p:cNvSpPr>
          <p:nvPr/>
        </p:nvSpPr>
        <p:spPr bwMode="auto">
          <a:xfrm>
            <a:off x="5868144" y="476672"/>
            <a:ext cx="3275855" cy="1727572"/>
          </a:xfrm>
          <a:prstGeom prst="cloudCallout">
            <a:avLst>
              <a:gd name="adj1" fmla="val -39867"/>
              <a:gd name="adj2" fmla="val 58052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抒发诗人至死也要为国家出力的爱国之情。</a:t>
            </a:r>
          </a:p>
          <a:p>
            <a:pPr algn="ctr"/>
            <a:r>
              <a:rPr lang="zh-CN" altLang="en-US" sz="2400" b="1" dirty="0" smtClean="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88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88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" dur="250" autoRev="1" fill="remove"/>
                                        <p:tgtEl>
                                          <p:spTgt spid="788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2" dur="250" autoRev="1" fill="remove"/>
                                        <p:tgtEl>
                                          <p:spTgt spid="788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250" autoRev="1" fill="remove"/>
                                        <p:tgtEl>
                                          <p:spTgt spid="788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250" autoRev="1" fill="remove"/>
                                        <p:tgtEl>
                                          <p:spTgt spid="7885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5" grpId="0" animBg="1"/>
      <p:bldP spid="78856" grpId="0" animBg="1"/>
      <p:bldP spid="78857" grpId="0" animBg="1"/>
      <p:bldP spid="12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9EA97-33F9-4C95-8F28-F57C3ABE2D48}" type="datetime1">
              <a:rPr lang="zh-CN" altLang="en-US"/>
              <a:pPr/>
              <a:t>2014/1/26</a:t>
            </a:fld>
            <a:endParaRPr lang="en-US" altLang="zh-CN"/>
          </a:p>
        </p:txBody>
      </p:sp>
      <p:sp>
        <p:nvSpPr>
          <p:cNvPr id="13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ED6DA-5356-4731-834B-4BF2DDCE53B1}" type="slidenum">
              <a:rPr lang="en-US" altLang="zh-CN"/>
              <a:pPr/>
              <a:t>45</a:t>
            </a:fld>
            <a:endParaRPr lang="en-US" altLang="zh-CN"/>
          </a:p>
        </p:txBody>
      </p:sp>
      <p:sp>
        <p:nvSpPr>
          <p:cNvPr id="109572" name="Text Box 4"/>
          <p:cNvSpPr txBox="1">
            <a:spLocks noChangeArrowheads="1"/>
          </p:cNvSpPr>
          <p:nvPr/>
        </p:nvSpPr>
        <p:spPr bwMode="auto">
          <a:xfrm>
            <a:off x="323850" y="1412875"/>
            <a:ext cx="88201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/>
              <a:t>1.《</a:t>
            </a:r>
            <a:r>
              <a:rPr lang="zh-CN" altLang="en-US" sz="3200" dirty="0"/>
              <a:t>咏煤炭</a:t>
            </a:r>
            <a:r>
              <a:rPr lang="en-US" altLang="zh-CN" sz="3200" dirty="0"/>
              <a:t>》</a:t>
            </a:r>
            <a:r>
              <a:rPr lang="zh-CN" altLang="en-US" sz="3200" dirty="0"/>
              <a:t>中托物言志，借以明志的名句是：</a:t>
            </a:r>
          </a:p>
        </p:txBody>
      </p:sp>
      <p:sp>
        <p:nvSpPr>
          <p:cNvPr id="109573" name="Text Box 5"/>
          <p:cNvSpPr txBox="1">
            <a:spLocks noChangeArrowheads="1"/>
          </p:cNvSpPr>
          <p:nvPr/>
        </p:nvSpPr>
        <p:spPr bwMode="auto">
          <a:xfrm>
            <a:off x="1328386" y="2060575"/>
            <a:ext cx="74168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7500EA"/>
                </a:solidFill>
              </a:rPr>
              <a:t>但愿苍生俱饱暖，不辞辛苦出山林。</a:t>
            </a:r>
          </a:p>
        </p:txBody>
      </p:sp>
      <p:sp>
        <p:nvSpPr>
          <p:cNvPr id="109574" name="Text Box 6"/>
          <p:cNvSpPr txBox="1">
            <a:spLocks noChangeArrowheads="1"/>
          </p:cNvSpPr>
          <p:nvPr/>
        </p:nvSpPr>
        <p:spPr bwMode="auto">
          <a:xfrm>
            <a:off x="323850" y="4437063"/>
            <a:ext cx="7704138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/>
              <a:t>3.</a:t>
            </a:r>
            <a:r>
              <a:rPr lang="zh-CN" altLang="en-US" sz="3200" dirty="0" smtClean="0"/>
              <a:t>由此</a:t>
            </a:r>
            <a:r>
              <a:rPr lang="zh-CN" altLang="en-US" sz="3200" dirty="0"/>
              <a:t>你会想到哪位诗人的哪句诗？</a:t>
            </a:r>
          </a:p>
        </p:txBody>
      </p:sp>
      <p:sp>
        <p:nvSpPr>
          <p:cNvPr id="109575" name="Text Box 7"/>
          <p:cNvSpPr txBox="1">
            <a:spLocks noChangeArrowheads="1"/>
          </p:cNvSpPr>
          <p:nvPr/>
        </p:nvSpPr>
        <p:spPr bwMode="auto">
          <a:xfrm>
            <a:off x="539750" y="5157788"/>
            <a:ext cx="8208963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7500EA"/>
                </a:solidFill>
              </a:rPr>
              <a:t>       杜甫</a:t>
            </a:r>
            <a:r>
              <a:rPr lang="en-US" altLang="zh-CN" sz="3200" b="1" dirty="0">
                <a:solidFill>
                  <a:srgbClr val="7500EA"/>
                </a:solidFill>
              </a:rPr>
              <a:t>《</a:t>
            </a:r>
            <a:r>
              <a:rPr lang="zh-CN" altLang="en-US" sz="3200" b="1" dirty="0">
                <a:solidFill>
                  <a:srgbClr val="7500EA"/>
                </a:solidFill>
              </a:rPr>
              <a:t>茅屋为秋风所破歌</a:t>
            </a:r>
            <a:r>
              <a:rPr lang="en-US" altLang="zh-CN" sz="3200" b="1" dirty="0">
                <a:solidFill>
                  <a:srgbClr val="7500EA"/>
                </a:solidFill>
              </a:rPr>
              <a:t>》</a:t>
            </a:r>
            <a:r>
              <a:rPr lang="zh-CN" altLang="en-US" sz="3200" b="1" dirty="0">
                <a:solidFill>
                  <a:srgbClr val="7500EA"/>
                </a:solidFill>
              </a:rPr>
              <a:t>中的“安得广厦千万间，大庇天下寒士俱欢颜。”</a:t>
            </a:r>
          </a:p>
        </p:txBody>
      </p:sp>
      <p:sp>
        <p:nvSpPr>
          <p:cNvPr id="109576" name="Text Box 8"/>
          <p:cNvSpPr txBox="1">
            <a:spLocks noChangeArrowheads="1"/>
          </p:cNvSpPr>
          <p:nvPr/>
        </p:nvSpPr>
        <p:spPr bwMode="auto">
          <a:xfrm>
            <a:off x="323850" y="2781300"/>
            <a:ext cx="712946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/>
              <a:t>2.</a:t>
            </a:r>
            <a:r>
              <a:rPr lang="zh-CN" altLang="en-US" sz="3200" dirty="0" smtClean="0"/>
              <a:t>此</a:t>
            </a:r>
            <a:r>
              <a:rPr lang="zh-CN" altLang="en-US" sz="3200" dirty="0"/>
              <a:t>句表达了诗人怎样的情怀？</a:t>
            </a:r>
          </a:p>
        </p:txBody>
      </p:sp>
      <p:sp>
        <p:nvSpPr>
          <p:cNvPr id="109577" name="Text Box 9"/>
          <p:cNvSpPr txBox="1">
            <a:spLocks noChangeArrowheads="1"/>
          </p:cNvSpPr>
          <p:nvPr/>
        </p:nvSpPr>
        <p:spPr bwMode="auto">
          <a:xfrm>
            <a:off x="539750" y="3429000"/>
            <a:ext cx="7920038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7500EA"/>
                </a:solidFill>
              </a:rPr>
              <a:t>      表达</a:t>
            </a:r>
            <a:r>
              <a:rPr lang="zh-CN" altLang="en-US" sz="3200" b="1" dirty="0">
                <a:solidFill>
                  <a:srgbClr val="7500EA"/>
                </a:solidFill>
              </a:rPr>
              <a:t>了诗人爱国忧民的思想以及甘愿为民出力献身的心迹。</a:t>
            </a:r>
          </a:p>
        </p:txBody>
      </p:sp>
      <p:sp>
        <p:nvSpPr>
          <p:cNvPr id="109578" name="Rectangle 10"/>
          <p:cNvSpPr>
            <a:spLocks noRot="1" noChangeArrowheads="1"/>
          </p:cNvSpPr>
          <p:nvPr/>
        </p:nvSpPr>
        <p:spPr bwMode="auto">
          <a:xfrm>
            <a:off x="0" y="692150"/>
            <a:ext cx="2736850" cy="65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buFontTx/>
              <a:buBlip>
                <a:blip r:embed="rId2"/>
              </a:buBlip>
            </a:pPr>
            <a:r>
              <a:rPr lang="en-US" altLang="zh-CN" sz="4000">
                <a:solidFill>
                  <a:srgbClr val="0000FF"/>
                </a:solidFill>
              </a:rPr>
              <a:t>  </a:t>
            </a:r>
            <a:r>
              <a:rPr lang="zh-CN" altLang="en-US" b="1">
                <a:solidFill>
                  <a:srgbClr val="0000FF"/>
                </a:solidFill>
                <a:ea typeface="楷体_GB2312" pitchFamily="49" charset="-122"/>
              </a:rPr>
              <a:t>课堂练习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9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109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109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1000"/>
                                        <p:tgtEl>
                                          <p:spTgt spid="109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095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095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3" dur="1000"/>
                                        <p:tgtEl>
                                          <p:spTgt spid="109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2" grpId="0"/>
      <p:bldP spid="109573" grpId="0"/>
      <p:bldP spid="109574" grpId="0"/>
      <p:bldP spid="109575" grpId="0"/>
      <p:bldP spid="109576" grpId="0"/>
      <p:bldP spid="109577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0" y="549275"/>
            <a:ext cx="2736850" cy="650875"/>
          </a:xfrm>
        </p:spPr>
        <p:txBody>
          <a:bodyPr>
            <a:normAutofit fontScale="90000"/>
          </a:bodyPr>
          <a:lstStyle/>
          <a:p>
            <a:pPr algn="l">
              <a:buFontTx/>
              <a:buBlip>
                <a:blip r:embed="rId2"/>
              </a:buBlip>
            </a:pPr>
            <a:r>
              <a:rPr lang="en-US" altLang="zh-CN" sz="4000"/>
              <a:t>  </a:t>
            </a:r>
            <a:r>
              <a:rPr lang="zh-CN" altLang="en-US" sz="2800" b="1">
                <a:solidFill>
                  <a:srgbClr val="660066"/>
                </a:solidFill>
                <a:ea typeface="楷体_GB2312" pitchFamily="49" charset="-122"/>
              </a:rPr>
              <a:t>拓展训练</a:t>
            </a:r>
          </a:p>
        </p:txBody>
      </p:sp>
      <p:sp>
        <p:nvSpPr>
          <p:cNvPr id="58371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3707904" y="297148"/>
            <a:ext cx="5113213" cy="4536504"/>
          </a:xfrm>
        </p:spPr>
        <p:txBody>
          <a:bodyPr>
            <a:normAutofit/>
          </a:bodyPr>
          <a:lstStyle/>
          <a:p>
            <a:pPr algn="ctr">
              <a:lnSpc>
                <a:spcPct val="90000"/>
              </a:lnSpc>
            </a:pPr>
            <a:r>
              <a:rPr lang="zh-CN" altLang="en-US" sz="5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石 灰 吟</a:t>
            </a:r>
            <a:r>
              <a:rPr lang="zh-CN" altLang="en-US" sz="35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</a:p>
          <a:p>
            <a:pPr algn="ctr">
              <a:lnSpc>
                <a:spcPct val="90000"/>
              </a:lnSpc>
            </a:pPr>
            <a:r>
              <a:rPr lang="en-US" altLang="zh-CN" sz="35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【</a:t>
            </a:r>
            <a:r>
              <a:rPr lang="zh-CN" altLang="en-US" sz="35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于 谦</a:t>
            </a:r>
            <a:r>
              <a:rPr lang="en-US" altLang="zh-CN" sz="35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】</a:t>
            </a:r>
          </a:p>
          <a:p>
            <a:pPr algn="ctr">
              <a:lnSpc>
                <a:spcPct val="90000"/>
              </a:lnSpc>
            </a:pPr>
            <a:r>
              <a:rPr lang="zh-CN" altLang="en-US" sz="36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千锤万凿出深山，</a:t>
            </a:r>
          </a:p>
          <a:p>
            <a:pPr algn="ctr">
              <a:lnSpc>
                <a:spcPct val="90000"/>
              </a:lnSpc>
            </a:pPr>
            <a:r>
              <a:rPr lang="zh-CN" altLang="en-US" sz="36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烈火焚烧若等闲。</a:t>
            </a:r>
          </a:p>
          <a:p>
            <a:pPr algn="ctr">
              <a:lnSpc>
                <a:spcPct val="90000"/>
              </a:lnSpc>
            </a:pPr>
            <a:r>
              <a:rPr lang="zh-CN" altLang="en-US" sz="36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粉骨碎身浑不怕，</a:t>
            </a:r>
          </a:p>
          <a:p>
            <a:pPr algn="ctr">
              <a:lnSpc>
                <a:spcPct val="90000"/>
              </a:lnSpc>
            </a:pPr>
            <a:r>
              <a:rPr lang="zh-CN" altLang="en-US" sz="36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要留清白在人间。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/>
          <a:p>
            <a:fld id="{05E71404-F3E1-4525-811A-E0CCD27C8CC7}" type="datetime1">
              <a:rPr lang="zh-CN" altLang="en-US"/>
              <a:pPr/>
              <a:t>2014/1/26</a:t>
            </a:fld>
            <a:endParaRPr lang="en-US" altLang="zh-CN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1329138109@qq.com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fld id="{EB82CA62-A5B7-469F-A85D-0EDC6078AE30}" type="slidenum">
              <a:rPr lang="en-US" altLang="zh-CN"/>
              <a:pPr/>
              <a:t>46</a:t>
            </a:fld>
            <a:endParaRPr lang="en-US" altLang="zh-CN"/>
          </a:p>
        </p:txBody>
      </p:sp>
      <p:sp>
        <p:nvSpPr>
          <p:cNvPr id="58373" name="Text Box 5"/>
          <p:cNvSpPr txBox="1">
            <a:spLocks noChangeArrowheads="1"/>
          </p:cNvSpPr>
          <p:nvPr/>
        </p:nvSpPr>
        <p:spPr bwMode="auto">
          <a:xfrm>
            <a:off x="539750" y="2565400"/>
            <a:ext cx="2951163" cy="3197225"/>
          </a:xfrm>
          <a:prstGeom prst="rect">
            <a:avLst/>
          </a:prstGeom>
          <a:noFill/>
          <a:ln w="57150">
            <a:solidFill>
              <a:srgbClr val="9933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ea typeface="方正姚体" pitchFamily="2" charset="-122"/>
              </a:rPr>
              <a:t>比较于谦的</a:t>
            </a:r>
            <a:r>
              <a:rPr lang="en-US" altLang="zh-CN" sz="4000" b="1" dirty="0">
                <a:ea typeface="方正姚体" pitchFamily="2" charset="-122"/>
              </a:rPr>
              <a:t>《</a:t>
            </a:r>
            <a:r>
              <a:rPr lang="zh-CN" altLang="en-US" sz="4000" b="1" dirty="0">
                <a:ea typeface="方正姚体" pitchFamily="2" charset="-122"/>
              </a:rPr>
              <a:t>石灰吟</a:t>
            </a:r>
            <a:r>
              <a:rPr lang="en-US" altLang="zh-CN" sz="4000" b="1" dirty="0">
                <a:ea typeface="方正姚体" pitchFamily="2" charset="-122"/>
              </a:rPr>
              <a:t>》</a:t>
            </a:r>
            <a:r>
              <a:rPr lang="zh-CN" altLang="en-US" sz="4000" b="1" dirty="0">
                <a:ea typeface="方正姚体" pitchFamily="2" charset="-122"/>
              </a:rPr>
              <a:t>与本文在写法上与内容上何异同？</a:t>
            </a:r>
          </a:p>
        </p:txBody>
      </p:sp>
      <p:sp>
        <p:nvSpPr>
          <p:cNvPr id="58372" name="Oval 4"/>
          <p:cNvSpPr>
            <a:spLocks noChangeArrowheads="1"/>
          </p:cNvSpPr>
          <p:nvPr/>
        </p:nvSpPr>
        <p:spPr bwMode="auto">
          <a:xfrm>
            <a:off x="0" y="1341438"/>
            <a:ext cx="3167063" cy="6477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3600" b="1">
                <a:ea typeface="隶书" pitchFamily="49" charset="-122"/>
              </a:rPr>
              <a:t>阅读比较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8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8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83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83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1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755650" y="836613"/>
            <a:ext cx="2736850" cy="650875"/>
          </a:xfrm>
        </p:spPr>
        <p:txBody>
          <a:bodyPr>
            <a:normAutofit fontScale="90000"/>
          </a:bodyPr>
          <a:lstStyle/>
          <a:p>
            <a:pPr algn="l">
              <a:buFontTx/>
              <a:buBlip>
                <a:blip r:embed="rId2"/>
              </a:buBlip>
            </a:pPr>
            <a:r>
              <a:rPr lang="en-US" altLang="zh-CN" sz="4000" b="1">
                <a:solidFill>
                  <a:srgbClr val="0000FF"/>
                </a:solidFill>
              </a:rPr>
              <a:t>  </a:t>
            </a:r>
            <a:r>
              <a:rPr lang="zh-CN" altLang="en-US" sz="2800" b="1">
                <a:solidFill>
                  <a:srgbClr val="0000FF"/>
                </a:solidFill>
                <a:ea typeface="楷体_GB2312" pitchFamily="49" charset="-122"/>
              </a:rPr>
              <a:t>拓展训练</a:t>
            </a:r>
          </a:p>
        </p:txBody>
      </p:sp>
      <p:sp>
        <p:nvSpPr>
          <p:cNvPr id="59395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2627313" y="1844675"/>
            <a:ext cx="4752975" cy="1295400"/>
          </a:xfrm>
        </p:spPr>
        <p:txBody>
          <a:bodyPr/>
          <a:lstStyle/>
          <a:p>
            <a:pPr algn="l"/>
            <a:r>
              <a:rPr lang="zh-CN" altLang="en-US" b="1"/>
              <a:t>作者歌颂石灰、煤炭，都运用了</a:t>
            </a:r>
            <a:r>
              <a:rPr lang="zh-CN" altLang="en-US" sz="4400" b="1">
                <a:solidFill>
                  <a:srgbClr val="FF3300"/>
                </a:solidFill>
                <a:ea typeface="方正舒体" pitchFamily="2" charset="-122"/>
              </a:rPr>
              <a:t>托物言志。</a:t>
            </a:r>
            <a:r>
              <a:rPr lang="zh-CN" altLang="en-US" b="1"/>
              <a:t> </a:t>
            </a:r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/>
          <a:p>
            <a:fld id="{6AB2BD33-62C1-4144-A4F5-DFDCB003468A}" type="datetime1">
              <a:rPr lang="zh-CN" altLang="en-US"/>
              <a:pPr/>
              <a:t>2014/1/26</a:t>
            </a:fld>
            <a:endParaRPr lang="en-US" altLang="zh-CN"/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1329138109@qq.com</a:t>
            </a:r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fld id="{42AF5236-F843-444F-B4F1-B792BA8630E7}" type="slidenum">
              <a:rPr lang="en-US" altLang="zh-CN"/>
              <a:pPr/>
              <a:t>47</a:t>
            </a:fld>
            <a:endParaRPr lang="en-US" altLang="zh-CN"/>
          </a:p>
        </p:txBody>
      </p:sp>
      <p:sp>
        <p:nvSpPr>
          <p:cNvPr id="59396" name="Text Box 4"/>
          <p:cNvSpPr txBox="1">
            <a:spLocks noChangeArrowheads="1"/>
          </p:cNvSpPr>
          <p:nvPr/>
        </p:nvSpPr>
        <p:spPr bwMode="auto">
          <a:xfrm>
            <a:off x="1042988" y="1773238"/>
            <a:ext cx="244951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chemeClr val="accent2"/>
                </a:solidFill>
                <a:ea typeface="隶书" pitchFamily="49" charset="-122"/>
              </a:rPr>
              <a:t>相同：</a:t>
            </a:r>
          </a:p>
        </p:txBody>
      </p:sp>
      <p:sp>
        <p:nvSpPr>
          <p:cNvPr id="59397" name="Text Box 5"/>
          <p:cNvSpPr txBox="1">
            <a:spLocks noChangeArrowheads="1"/>
          </p:cNvSpPr>
          <p:nvPr/>
        </p:nvSpPr>
        <p:spPr bwMode="auto">
          <a:xfrm>
            <a:off x="1042988" y="3429000"/>
            <a:ext cx="244951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chemeClr val="accent2"/>
                </a:solidFill>
                <a:ea typeface="隶书" pitchFamily="49" charset="-122"/>
              </a:rPr>
              <a:t>不同：</a:t>
            </a:r>
          </a:p>
        </p:txBody>
      </p:sp>
      <p:sp>
        <p:nvSpPr>
          <p:cNvPr id="59398" name="Text Box 6"/>
          <p:cNvSpPr txBox="1">
            <a:spLocks noChangeArrowheads="1"/>
          </p:cNvSpPr>
          <p:nvPr/>
        </p:nvSpPr>
        <p:spPr bwMode="auto">
          <a:xfrm>
            <a:off x="2700338" y="3573463"/>
            <a:ext cx="5688012" cy="2441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solidFill>
                  <a:srgbClr val="FF0000"/>
                </a:solidFill>
              </a:rPr>
              <a:t>&lt;</a:t>
            </a:r>
            <a:r>
              <a:rPr lang="zh-CN" altLang="en-US" b="1">
                <a:solidFill>
                  <a:srgbClr val="FF0000"/>
                </a:solidFill>
              </a:rPr>
              <a:t>石</a:t>
            </a:r>
            <a:r>
              <a:rPr lang="en-US" altLang="zh-CN" b="1">
                <a:solidFill>
                  <a:srgbClr val="FF0000"/>
                </a:solidFill>
              </a:rPr>
              <a:t>&gt;</a:t>
            </a:r>
            <a:r>
              <a:rPr lang="zh-CN" altLang="en-US" b="1"/>
              <a:t>诗抒发的是要保持高洁品性、不畏艰难的坚强意志和决心；</a:t>
            </a:r>
          </a:p>
          <a:p>
            <a:pPr>
              <a:spcBef>
                <a:spcPct val="50000"/>
              </a:spcBef>
            </a:pPr>
            <a:r>
              <a:rPr lang="en-US" altLang="zh-CN" b="1">
                <a:solidFill>
                  <a:srgbClr val="FF0000"/>
                </a:solidFill>
              </a:rPr>
              <a:t>&lt;</a:t>
            </a:r>
            <a:r>
              <a:rPr lang="zh-CN" altLang="en-US" b="1">
                <a:solidFill>
                  <a:srgbClr val="FF0000"/>
                </a:solidFill>
              </a:rPr>
              <a:t>咏</a:t>
            </a:r>
            <a:r>
              <a:rPr lang="en-US" altLang="zh-CN" b="1">
                <a:solidFill>
                  <a:srgbClr val="FF0000"/>
                </a:solidFill>
              </a:rPr>
              <a:t>&gt;</a:t>
            </a:r>
            <a:r>
              <a:rPr lang="zh-CN" altLang="en-US" b="1"/>
              <a:t>诗则寄托了作者甘愿牺牲、无私奉献的精神，不是赞己。两首诗的立意不尽相同。 </a:t>
            </a:r>
          </a:p>
        </p:txBody>
      </p:sp>
      <p:pic>
        <p:nvPicPr>
          <p:cNvPr id="59400" name="Picture 8" descr="l3024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4221163"/>
            <a:ext cx="1590675" cy="1776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401" name="AutoShape 9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885113" y="5734050"/>
            <a:ext cx="647700" cy="576263"/>
          </a:xfrm>
          <a:prstGeom prst="actionButtonReturn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9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5" grpId="0" build="p"/>
      <p:bldP spid="59398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PIC0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179" name="Text Box 3"/>
          <p:cNvSpPr txBox="1">
            <a:spLocks noChangeArrowheads="1"/>
          </p:cNvSpPr>
          <p:nvPr/>
        </p:nvSpPr>
        <p:spPr bwMode="auto">
          <a:xfrm>
            <a:off x="-3581400" y="1447800"/>
            <a:ext cx="1981200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/>
          <a:lstStyle/>
          <a:p>
            <a:r>
              <a:rPr kumimoji="1" lang="zh-CN" altLang="en-US" sz="9600" b="0">
                <a:solidFill>
                  <a:srgbClr val="F1140F"/>
                </a:solidFill>
                <a:latin typeface="Times New Roman" pitchFamily="18" charset="0"/>
                <a:ea typeface="隶书" pitchFamily="49" charset="-122"/>
              </a:rPr>
              <a:t>虞</a:t>
            </a:r>
          </a:p>
          <a:p>
            <a:r>
              <a:rPr kumimoji="1" lang="zh-CN" altLang="en-US" sz="4800" b="0">
                <a:solidFill>
                  <a:srgbClr val="FF0066"/>
                </a:solidFill>
                <a:latin typeface="Times New Roman" pitchFamily="18" charset="0"/>
                <a:ea typeface="隶书" pitchFamily="49" charset="-122"/>
              </a:rPr>
              <a:t>                      </a:t>
            </a:r>
          </a:p>
        </p:txBody>
      </p:sp>
      <p:sp>
        <p:nvSpPr>
          <p:cNvPr id="50180" name="Text Box 4"/>
          <p:cNvSpPr txBox="1">
            <a:spLocks noChangeArrowheads="1"/>
          </p:cNvSpPr>
          <p:nvPr/>
        </p:nvSpPr>
        <p:spPr bwMode="auto">
          <a:xfrm>
            <a:off x="10591800" y="1295400"/>
            <a:ext cx="1981200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/>
          <a:lstStyle/>
          <a:p>
            <a:r>
              <a:rPr kumimoji="1" lang="en-US" altLang="zh-CN" sz="6600" b="0">
                <a:solidFill>
                  <a:srgbClr val="FF0066"/>
                </a:solidFill>
                <a:latin typeface="隶书" pitchFamily="49" charset="-122"/>
                <a:ea typeface="隶书" pitchFamily="49" charset="-122"/>
              </a:rPr>
              <a:t>    </a:t>
            </a:r>
            <a:r>
              <a:rPr kumimoji="1" lang="en-US" altLang="zh-CN" sz="9600" b="0">
                <a:solidFill>
                  <a:srgbClr val="FF0066"/>
                </a:solidFill>
                <a:latin typeface="隶书" pitchFamily="49" charset="-122"/>
                <a:ea typeface="隶书" pitchFamily="49" charset="-122"/>
              </a:rPr>
              <a:t> </a:t>
            </a:r>
            <a:r>
              <a:rPr kumimoji="1" lang="zh-CN" altLang="en-US" sz="9600" b="0">
                <a:solidFill>
                  <a:srgbClr val="F1140F"/>
                </a:solidFill>
                <a:latin typeface="隶书" pitchFamily="49" charset="-122"/>
                <a:ea typeface="隶书" pitchFamily="49" charset="-122"/>
              </a:rPr>
              <a:t>美</a:t>
            </a:r>
          </a:p>
          <a:p>
            <a:r>
              <a:rPr kumimoji="1" lang="zh-CN" altLang="en-US" sz="4800" b="0">
                <a:solidFill>
                  <a:srgbClr val="FF0066"/>
                </a:solidFill>
                <a:latin typeface="Times New Roman" pitchFamily="18" charset="0"/>
                <a:ea typeface="隶书" pitchFamily="49" charset="-122"/>
              </a:rPr>
              <a:t>                      </a:t>
            </a:r>
          </a:p>
        </p:txBody>
      </p:sp>
      <p:sp>
        <p:nvSpPr>
          <p:cNvPr id="50181" name="Text Box 5"/>
          <p:cNvSpPr txBox="1">
            <a:spLocks noChangeArrowheads="1"/>
          </p:cNvSpPr>
          <p:nvPr/>
        </p:nvSpPr>
        <p:spPr bwMode="auto">
          <a:xfrm>
            <a:off x="1799692" y="865358"/>
            <a:ext cx="5868652" cy="30998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6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/>
          <a:lstStyle/>
          <a:p>
            <a:r>
              <a:rPr kumimoji="1" lang="zh-CN" altLang="en-US" sz="9600" b="0" dirty="0">
                <a:solidFill>
                  <a:srgbClr val="F1140F"/>
                </a:solidFill>
                <a:latin typeface="隶书" pitchFamily="49" charset="-122"/>
                <a:ea typeface="隶书" pitchFamily="49" charset="-122"/>
              </a:rPr>
              <a:t>虞美人</a:t>
            </a:r>
          </a:p>
          <a:p>
            <a:r>
              <a:rPr kumimoji="1" lang="zh-CN" altLang="en-US" sz="6600" b="0" dirty="0">
                <a:solidFill>
                  <a:srgbClr val="FF0066"/>
                </a:solidFill>
                <a:latin typeface="隶书" pitchFamily="49" charset="-122"/>
                <a:ea typeface="隶书" pitchFamily="49" charset="-122"/>
              </a:rPr>
              <a:t>      </a:t>
            </a:r>
            <a:r>
              <a:rPr kumimoji="1" lang="zh-CN" altLang="en-US" sz="6000" dirty="0">
                <a:solidFill>
                  <a:srgbClr val="F1140F"/>
                </a:solidFill>
                <a:latin typeface="隶书" pitchFamily="49" charset="-122"/>
                <a:ea typeface="隶书" pitchFamily="49" charset="-122"/>
              </a:rPr>
              <a:t>李煜</a:t>
            </a:r>
          </a:p>
        </p:txBody>
      </p:sp>
      <p:sp>
        <p:nvSpPr>
          <p:cNvPr id="6" name="Rectangle 3"/>
          <p:cNvSpPr txBox="1">
            <a:spLocks noRot="1" noChangeArrowheads="1"/>
          </p:cNvSpPr>
          <p:nvPr/>
        </p:nvSpPr>
        <p:spPr>
          <a:xfrm>
            <a:off x="1115616" y="4941168"/>
            <a:ext cx="7272808" cy="1800225"/>
          </a:xfrm>
          <a:prstGeom prst="rect">
            <a:avLst/>
          </a:prstGeom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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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lnSpc>
                <a:spcPct val="90000"/>
              </a:lnSpc>
              <a:buNone/>
            </a:pPr>
            <a:r>
              <a:rPr lang="zh-CN" altLang="en-US" sz="6600" dirty="0" smtClean="0">
                <a:solidFill>
                  <a:srgbClr val="FF3300"/>
                </a:solidFill>
                <a:ea typeface="隶书" pitchFamily="49" charset="-122"/>
              </a:rPr>
              <a:t>       知道这首歌的词作者是谁吗？</a:t>
            </a:r>
            <a:endParaRPr lang="zh-CN" altLang="en-US" sz="6600" dirty="0">
              <a:solidFill>
                <a:srgbClr val="FF3300"/>
              </a:solidFill>
              <a:ea typeface="隶书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54696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3" name="Rectangle 3"/>
          <p:cNvSpPr>
            <a:spLocks noGrp="1" noChangeArrowheads="1"/>
          </p:cNvSpPr>
          <p:nvPr>
            <p:ph type="title"/>
          </p:nvPr>
        </p:nvSpPr>
        <p:spPr>
          <a:xfrm>
            <a:off x="312738" y="668338"/>
            <a:ext cx="2614612" cy="503237"/>
          </a:xfrm>
          <a:noFill/>
          <a:ln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>
            <a:normAutofit fontScale="90000"/>
          </a:bodyPr>
          <a:lstStyle/>
          <a:p>
            <a:pPr algn="l">
              <a:buFontTx/>
              <a:buBlip>
                <a:blip r:embed="rId2"/>
              </a:buBlip>
            </a:pPr>
            <a:r>
              <a:rPr lang="en-US" altLang="zh-CN" sz="2800" b="1">
                <a:solidFill>
                  <a:srgbClr val="660066"/>
                </a:solidFill>
                <a:ea typeface="楷体_GB2312" pitchFamily="49" charset="-122"/>
              </a:rPr>
              <a:t>  </a:t>
            </a:r>
            <a:r>
              <a:rPr lang="zh-CN" altLang="en-US" sz="2800" b="1">
                <a:solidFill>
                  <a:srgbClr val="660066"/>
                </a:solidFill>
                <a:ea typeface="楷体_GB2312" pitchFamily="49" charset="-122"/>
              </a:rPr>
              <a:t>作者介绍</a:t>
            </a:r>
          </a:p>
        </p:txBody>
      </p:sp>
      <p:sp>
        <p:nvSpPr>
          <p:cNvPr id="81922" name="Rectangle 2"/>
          <p:cNvSpPr>
            <a:spLocks noGrp="1" noRot="1" noChangeArrowheads="1"/>
          </p:cNvSpPr>
          <p:nvPr>
            <p:ph idx="1"/>
          </p:nvPr>
        </p:nvSpPr>
        <p:spPr>
          <a:xfrm>
            <a:off x="3491880" y="404664"/>
            <a:ext cx="5472113" cy="5688632"/>
          </a:xfrm>
        </p:spPr>
        <p:txBody>
          <a:bodyPr/>
          <a:lstStyle/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kumimoji="1" lang="zh-CN" altLang="en-US" sz="36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    李煜</a:t>
            </a:r>
            <a:r>
              <a:rPr kumimoji="1" lang="zh-CN" altLang="en-US" sz="3600" b="1" dirty="0" smtClean="0">
                <a:latin typeface="隶书" pitchFamily="49" charset="-122"/>
                <a:ea typeface="隶书" pitchFamily="49" charset="-122"/>
              </a:rPr>
              <a:t>  </a:t>
            </a:r>
            <a:r>
              <a:rPr kumimoji="1" lang="zh-CN" altLang="en-US" sz="2800" b="1" dirty="0">
                <a:latin typeface="楷体_GB2312" pitchFamily="49" charset="-122"/>
                <a:ea typeface="楷体_GB2312" pitchFamily="49" charset="-122"/>
              </a:rPr>
              <a:t>即李后主，南唐最后一位皇帝。 公元</a:t>
            </a:r>
            <a:r>
              <a:rPr kumimoji="1" lang="en-US" altLang="zh-CN" sz="2800" b="1" dirty="0">
                <a:latin typeface="楷体_GB2312" pitchFamily="49" charset="-122"/>
                <a:ea typeface="楷体_GB2312" pitchFamily="49" charset="-122"/>
              </a:rPr>
              <a:t>975</a:t>
            </a:r>
            <a:r>
              <a:rPr kumimoji="1" lang="zh-CN" altLang="en-US" sz="2800" b="1" dirty="0">
                <a:latin typeface="楷体_GB2312" pitchFamily="49" charset="-122"/>
                <a:ea typeface="楷体_GB2312" pitchFamily="49" charset="-122"/>
              </a:rPr>
              <a:t>年宋兵</a:t>
            </a:r>
            <a:r>
              <a:rPr kumimoji="1" lang="zh-CN" altLang="en-US" sz="2800" b="1" dirty="0" smtClean="0">
                <a:latin typeface="楷体_GB2312" pitchFamily="49" charset="-122"/>
                <a:ea typeface="楷体_GB2312" pitchFamily="49" charset="-122"/>
              </a:rPr>
              <a:t>攻破南唐</a:t>
            </a:r>
            <a:r>
              <a:rPr kumimoji="1" lang="zh-CN" altLang="en-US" sz="2800" b="1" dirty="0">
                <a:latin typeface="楷体_GB2312" pitchFamily="49" charset="-122"/>
                <a:ea typeface="楷体_GB2312" pitchFamily="49" charset="-122"/>
              </a:rPr>
              <a:t>首都金陵， 李煜投降，从此过着以泪洗面的囚徒生活。亡国后，他的词作多抒发亡国之思，内容充实， 感情真挚。后因本篇</a:t>
            </a:r>
            <a:r>
              <a:rPr kumimoji="1" lang="en-US" altLang="zh-CN" sz="2800" b="1" dirty="0">
                <a:latin typeface="Arial"/>
                <a:ea typeface="楷体_GB2312" pitchFamily="49" charset="-122"/>
              </a:rPr>
              <a:t>——</a:t>
            </a:r>
            <a:r>
              <a:rPr kumimoji="1" lang="en-US" altLang="zh-CN" sz="2800" b="1" dirty="0">
                <a:latin typeface="楷体_GB2312" pitchFamily="49" charset="-122"/>
                <a:ea typeface="楷体_GB2312" pitchFamily="49" charset="-122"/>
              </a:rPr>
              <a:t>《</a:t>
            </a:r>
            <a:r>
              <a:rPr kumimoji="1" lang="zh-CN" altLang="en-US" sz="2800" b="1" dirty="0">
                <a:latin typeface="楷体_GB2312" pitchFamily="49" charset="-122"/>
                <a:ea typeface="楷体_GB2312" pitchFamily="49" charset="-122"/>
              </a:rPr>
              <a:t>虞美人</a:t>
            </a:r>
            <a:r>
              <a:rPr kumimoji="1" lang="en-US" altLang="zh-CN" sz="2800" b="1" dirty="0">
                <a:latin typeface="楷体_GB2312" pitchFamily="49" charset="-122"/>
                <a:ea typeface="楷体_GB2312" pitchFamily="49" charset="-122"/>
              </a:rPr>
              <a:t>》</a:t>
            </a:r>
            <a:r>
              <a:rPr kumimoji="1" lang="zh-CN" altLang="en-US" sz="2800" b="1" dirty="0">
                <a:latin typeface="楷体_GB2312" pitchFamily="49" charset="-122"/>
                <a:ea typeface="楷体_GB2312" pitchFamily="49" charset="-122"/>
              </a:rPr>
              <a:t>的演唱，激怒宋太宗，被其毒死</a:t>
            </a:r>
            <a:r>
              <a:rPr kumimoji="1" lang="zh-CN" altLang="en-US" sz="2800" b="1" dirty="0" smtClean="0">
                <a:latin typeface="楷体_GB2312" pitchFamily="49" charset="-122"/>
                <a:ea typeface="楷体_GB2312" pitchFamily="49" charset="-122"/>
              </a:rPr>
              <a:t>。本词</a:t>
            </a:r>
            <a:r>
              <a:rPr kumimoji="1" lang="zh-CN" altLang="en-US" sz="2800" b="1" dirty="0">
                <a:latin typeface="楷体_GB2312" pitchFamily="49" charset="-122"/>
                <a:ea typeface="楷体_GB2312" pitchFamily="49" charset="-122"/>
              </a:rPr>
              <a:t>便成了后主的绝笔之</a:t>
            </a:r>
            <a:r>
              <a:rPr kumimoji="1" lang="zh-CN" altLang="en-US" sz="2800" b="1" dirty="0" smtClean="0">
                <a:latin typeface="楷体_GB2312" pitchFamily="49" charset="-122"/>
                <a:ea typeface="楷体_GB2312" pitchFamily="49" charset="-122"/>
              </a:rPr>
              <a:t>作。</a:t>
            </a:r>
            <a:endParaRPr kumimoji="1" lang="en-US" altLang="zh-CN" sz="2800" b="1" dirty="0" smtClean="0">
              <a:latin typeface="楷体_GB2312" pitchFamily="49" charset="-122"/>
              <a:ea typeface="楷体_GB2312" pitchFamily="49" charset="-122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kumimoji="1" lang="en-US" altLang="zh-CN" sz="2800" b="1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kumimoji="1" lang="en-US" altLang="zh-CN" sz="2800" b="1" dirty="0" smtClean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kumimoji="1" lang="zh-CN" altLang="en-US" sz="2800" b="1" dirty="0" smtClean="0">
                <a:latin typeface="楷体_GB2312" pitchFamily="49" charset="-122"/>
                <a:ea typeface="楷体_GB2312" pitchFamily="49" charset="-122"/>
              </a:rPr>
              <a:t>后人</a:t>
            </a:r>
            <a:r>
              <a:rPr kumimoji="1" lang="zh-CN" altLang="en-US" sz="2800" b="1" dirty="0">
                <a:latin typeface="楷体_GB2312" pitchFamily="49" charset="-122"/>
                <a:ea typeface="楷体_GB2312" pitchFamily="49" charset="-122"/>
              </a:rPr>
              <a:t>评价李煜：</a:t>
            </a:r>
            <a:r>
              <a:rPr kumimoji="1" lang="zh-CN" altLang="en-US" sz="2800" b="1" dirty="0">
                <a:solidFill>
                  <a:srgbClr val="FF0000"/>
                </a:solidFill>
                <a:latin typeface="Arial"/>
                <a:ea typeface="楷体_GB2312" pitchFamily="49" charset="-122"/>
              </a:rPr>
              <a:t>“</a:t>
            </a:r>
            <a:r>
              <a:rPr kumimoji="1"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做个才人真绝代，可怜薄命做君王</a:t>
            </a:r>
            <a:r>
              <a:rPr kumimoji="1" lang="zh-CN" altLang="en-US" sz="2800" b="1" dirty="0">
                <a:solidFill>
                  <a:srgbClr val="FF0000"/>
                </a:solidFill>
                <a:latin typeface="Arial"/>
                <a:ea typeface="楷体_GB2312" pitchFamily="49" charset="-122"/>
              </a:rPr>
              <a:t>”</a:t>
            </a:r>
            <a:r>
              <a:rPr kumimoji="1"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226D1-4A16-4587-BFEF-636F42CC5836}" type="datetime1">
              <a:rPr lang="zh-CN" altLang="en-US"/>
              <a:pPr/>
              <a:t>2014/1/26</a:t>
            </a:fld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A8B2A-3338-4429-BE57-A3E48E82D2AC}" type="slidenum">
              <a:rPr lang="en-US" altLang="zh-CN"/>
              <a:pPr/>
              <a:t>49</a:t>
            </a:fld>
            <a:endParaRPr lang="en-US" altLang="zh-CN"/>
          </a:p>
        </p:txBody>
      </p:sp>
      <p:pic>
        <p:nvPicPr>
          <p:cNvPr id="81924" name="Picture 4" descr="李煜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341438"/>
            <a:ext cx="2952750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755650" y="692150"/>
            <a:ext cx="2736850" cy="650875"/>
          </a:xfrm>
        </p:spPr>
        <p:txBody>
          <a:bodyPr/>
          <a:lstStyle/>
          <a:p>
            <a:pPr algn="l">
              <a:buFontTx/>
              <a:buBlip>
                <a:blip r:embed="rId2"/>
              </a:buBlip>
            </a:pPr>
            <a:r>
              <a:rPr lang="zh-CN" altLang="en-US" sz="3200" b="1" dirty="0">
                <a:solidFill>
                  <a:srgbClr val="FF0000"/>
                </a:solidFill>
                <a:latin typeface="宋体" pitchFamily="2" charset="-122"/>
              </a:rPr>
              <a:t>课文感知</a:t>
            </a:r>
          </a:p>
        </p:txBody>
      </p:sp>
      <p:sp>
        <p:nvSpPr>
          <p:cNvPr id="37891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971600" y="1357313"/>
            <a:ext cx="7632700" cy="4968875"/>
          </a:xfrm>
        </p:spPr>
        <p:txBody>
          <a:bodyPr/>
          <a:lstStyle/>
          <a:p>
            <a:pPr algn="ctr">
              <a:lnSpc>
                <a:spcPct val="90000"/>
              </a:lnSpc>
            </a:pPr>
            <a:r>
              <a:rPr lang="zh-CN" altLang="en-US" sz="3600" b="1" dirty="0">
                <a:solidFill>
                  <a:srgbClr val="FF0000"/>
                </a:solidFill>
                <a:ea typeface="隶书" pitchFamily="49" charset="-122"/>
              </a:rPr>
              <a:t>行路难</a:t>
            </a:r>
            <a:r>
              <a:rPr lang="zh-CN" altLang="en-US" sz="3600" b="1" dirty="0">
                <a:solidFill>
                  <a:schemeClr val="hlink"/>
                </a:solidFill>
                <a:ea typeface="隶书" pitchFamily="49" charset="-122"/>
              </a:rPr>
              <a:t>（其一）</a:t>
            </a:r>
          </a:p>
          <a:p>
            <a:pPr algn="ctr">
              <a:lnSpc>
                <a:spcPct val="90000"/>
              </a:lnSpc>
            </a:pPr>
            <a:r>
              <a:rPr lang="zh-CN" altLang="en-US" sz="3600" b="1" dirty="0">
                <a:solidFill>
                  <a:schemeClr val="accent2"/>
                </a:solidFill>
                <a:ea typeface="隶书" pitchFamily="49" charset="-122"/>
              </a:rPr>
              <a:t>李白</a:t>
            </a:r>
          </a:p>
          <a:p>
            <a:pPr algn="l">
              <a:lnSpc>
                <a:spcPct val="90000"/>
              </a:lnSpc>
            </a:pPr>
            <a:r>
              <a:rPr lang="zh-CN" altLang="en-US" sz="3600" b="1" dirty="0">
                <a:ea typeface="隶书" pitchFamily="49" charset="-122"/>
              </a:rPr>
              <a:t>金樽清酒斗十千，玉盘珍羞直万钱。</a:t>
            </a:r>
          </a:p>
          <a:p>
            <a:pPr algn="l">
              <a:lnSpc>
                <a:spcPct val="90000"/>
              </a:lnSpc>
            </a:pPr>
            <a:r>
              <a:rPr lang="zh-CN" altLang="en-US" sz="3600" b="1" dirty="0">
                <a:ea typeface="隶书" pitchFamily="49" charset="-122"/>
              </a:rPr>
              <a:t>停杯投箸不能食，拔剑四顾心茫然。</a:t>
            </a:r>
          </a:p>
          <a:p>
            <a:pPr algn="l">
              <a:lnSpc>
                <a:spcPct val="90000"/>
              </a:lnSpc>
            </a:pPr>
            <a:r>
              <a:rPr lang="zh-CN" altLang="en-US" sz="3600" b="1" dirty="0">
                <a:ea typeface="隶书" pitchFamily="49" charset="-122"/>
              </a:rPr>
              <a:t>欲渡黄河冰塞川，将登太行雪满山。</a:t>
            </a:r>
          </a:p>
          <a:p>
            <a:pPr algn="l">
              <a:lnSpc>
                <a:spcPct val="90000"/>
              </a:lnSpc>
            </a:pPr>
            <a:r>
              <a:rPr lang="zh-CN" altLang="en-US" sz="3600" b="1" dirty="0">
                <a:ea typeface="隶书" pitchFamily="49" charset="-122"/>
              </a:rPr>
              <a:t>闲来垂钓碧溪上，忽复乘舟梦日边。</a:t>
            </a:r>
          </a:p>
          <a:p>
            <a:pPr algn="l">
              <a:lnSpc>
                <a:spcPct val="90000"/>
              </a:lnSpc>
            </a:pPr>
            <a:r>
              <a:rPr lang="zh-CN" altLang="en-US" sz="3600" b="1" dirty="0">
                <a:ea typeface="隶书" pitchFamily="49" charset="-122"/>
              </a:rPr>
              <a:t>行路难，行路难，多歧路，今安在？</a:t>
            </a:r>
          </a:p>
          <a:p>
            <a:pPr algn="l">
              <a:lnSpc>
                <a:spcPct val="90000"/>
              </a:lnSpc>
            </a:pPr>
            <a:r>
              <a:rPr lang="zh-CN" altLang="en-US" sz="3600" b="1" dirty="0">
                <a:ea typeface="隶书" pitchFamily="49" charset="-122"/>
              </a:rPr>
              <a:t>长风破浪会有时，直挂云帆济沧海。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/>
          <a:p>
            <a:fld id="{6A00E9D8-5419-45AC-BACF-7F3C0A806C83}" type="datetime1">
              <a:rPr lang="zh-CN" altLang="en-US"/>
              <a:pPr/>
              <a:t>2014/1/26</a:t>
            </a:fld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1329138109@qq.com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fld id="{91EC8D54-F87A-4DE9-A3D2-F7F66BFC6DAA}" type="slidenum">
              <a:rPr lang="en-US" altLang="zh-CN"/>
              <a:pPr/>
              <a:t>5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250825" y="549275"/>
            <a:ext cx="2736850" cy="650875"/>
          </a:xfrm>
        </p:spPr>
        <p:txBody>
          <a:bodyPr>
            <a:normAutofit fontScale="90000"/>
          </a:bodyPr>
          <a:lstStyle/>
          <a:p>
            <a:pPr algn="l">
              <a:buFontTx/>
              <a:buBlip>
                <a:blip r:embed="rId2"/>
              </a:buBlip>
            </a:pPr>
            <a:r>
              <a:rPr lang="en-US" altLang="zh-CN" sz="4000">
                <a:solidFill>
                  <a:srgbClr val="FF0000"/>
                </a:solidFill>
              </a:rPr>
              <a:t>  </a:t>
            </a:r>
            <a:r>
              <a:rPr lang="zh-CN" altLang="en-US" sz="2800" b="1">
                <a:solidFill>
                  <a:srgbClr val="FF0000"/>
                </a:solidFill>
                <a:ea typeface="楷体_GB2312" pitchFamily="49" charset="-122"/>
              </a:rPr>
              <a:t>课文分析</a:t>
            </a:r>
          </a:p>
        </p:txBody>
      </p:sp>
      <p:sp>
        <p:nvSpPr>
          <p:cNvPr id="14339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611188" y="1412875"/>
            <a:ext cx="6842125" cy="1152525"/>
          </a:xfrm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zh-CN" sz="3600" dirty="0" smtClean="0">
                <a:ea typeface="隶书" pitchFamily="49" charset="-122"/>
              </a:rPr>
              <a:t>       ①</a:t>
            </a:r>
            <a:r>
              <a:rPr lang="en-US" altLang="zh-CN" sz="3600" dirty="0">
                <a:ea typeface="隶书" pitchFamily="49" charset="-122"/>
              </a:rPr>
              <a:t>“</a:t>
            </a:r>
            <a:r>
              <a:rPr lang="zh-CN" altLang="en-US" sz="3600" dirty="0">
                <a:ea typeface="隶书" pitchFamily="49" charset="-122"/>
              </a:rPr>
              <a:t>春花秋月”本是美好事物，作者为什么希望它结束呢？</a:t>
            </a:r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/>
          <a:p>
            <a:fld id="{965A9420-B722-4131-8DD0-C038CC8E30DF}" type="datetime1">
              <a:rPr lang="zh-CN" altLang="en-US"/>
              <a:pPr/>
              <a:t>2014/1/26</a:t>
            </a:fld>
            <a:endParaRPr lang="en-US" altLang="zh-CN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fld id="{97857CD4-DBB4-4F35-AF53-8735A60190DC}" type="slidenum">
              <a:rPr lang="en-US" altLang="zh-CN"/>
              <a:pPr/>
              <a:t>50</a:t>
            </a:fld>
            <a:endParaRPr lang="en-US" altLang="zh-CN"/>
          </a:p>
        </p:txBody>
      </p:sp>
      <p:pic>
        <p:nvPicPr>
          <p:cNvPr id="14343" name="Picture 7" descr="pinghuqiuyue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4724400"/>
            <a:ext cx="2952750" cy="1725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5" name="Picture 9" descr="9229,1c98630,f54b,1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2632075"/>
            <a:ext cx="3024188" cy="2093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46" name="Text Box 10"/>
          <p:cNvSpPr txBox="1">
            <a:spLocks noChangeArrowheads="1"/>
          </p:cNvSpPr>
          <p:nvPr/>
        </p:nvSpPr>
        <p:spPr bwMode="auto">
          <a:xfrm>
            <a:off x="3924300" y="2565400"/>
            <a:ext cx="4681538" cy="358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b="1" dirty="0">
                <a:ea typeface="楷体_GB2312" pitchFamily="49" charset="-122"/>
              </a:rPr>
              <a:t>       </a:t>
            </a:r>
            <a:r>
              <a:rPr lang="zh-CN" altLang="en-US" b="1" dirty="0">
                <a:ea typeface="楷体_GB2312" pitchFamily="49" charset="-122"/>
              </a:rPr>
              <a:t>李煜降宋后被封为违命侯，过着囚徒般的生活，</a:t>
            </a:r>
            <a:r>
              <a:rPr lang="zh-CN" altLang="en-US" sz="3200" b="1" dirty="0">
                <a:ea typeface="楷体_GB2312" pitchFamily="49" charset="-122"/>
              </a:rPr>
              <a:t>他</a:t>
            </a:r>
            <a:r>
              <a:rPr lang="zh-CN" altLang="en-US" sz="3200" b="1" dirty="0">
                <a:solidFill>
                  <a:srgbClr val="FF0000"/>
                </a:solidFill>
                <a:ea typeface="楷体_GB2312" pitchFamily="49" charset="-122"/>
              </a:rPr>
              <a:t>对人生已经绝望</a:t>
            </a:r>
            <a:r>
              <a:rPr lang="zh-CN" altLang="en-US" b="1" dirty="0">
                <a:ea typeface="楷体_GB2312" pitchFamily="49" charset="-122"/>
              </a:rPr>
              <a:t>。所以见了春花秋月无尽无休，反而觉得厌烦。奇语劈空而下，问得很奇，却又在情理之中。</a:t>
            </a:r>
          </a:p>
        </p:txBody>
      </p:sp>
      <p:sp>
        <p:nvSpPr>
          <p:cNvPr id="14347" name="Oval 11"/>
          <p:cNvSpPr>
            <a:spLocks noChangeArrowheads="1"/>
          </p:cNvSpPr>
          <p:nvPr/>
        </p:nvSpPr>
        <p:spPr bwMode="auto">
          <a:xfrm>
            <a:off x="5003800" y="476250"/>
            <a:ext cx="3960813" cy="7207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hlink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3200" b="1"/>
              <a:t>朗读逐句理解赏析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6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755650" y="836613"/>
            <a:ext cx="2736850" cy="650875"/>
          </a:xfrm>
        </p:spPr>
        <p:txBody>
          <a:bodyPr>
            <a:normAutofit fontScale="90000"/>
          </a:bodyPr>
          <a:lstStyle/>
          <a:p>
            <a:pPr algn="l">
              <a:buFontTx/>
              <a:buBlip>
                <a:blip r:embed="rId2"/>
              </a:buBlip>
            </a:pPr>
            <a:r>
              <a:rPr lang="en-US" altLang="zh-CN" sz="4000" dirty="0">
                <a:solidFill>
                  <a:srgbClr val="FF0000"/>
                </a:solidFill>
              </a:rPr>
              <a:t>  </a:t>
            </a:r>
            <a:r>
              <a:rPr lang="zh-CN" altLang="en-US" sz="2800" b="1" dirty="0">
                <a:solidFill>
                  <a:srgbClr val="FF0000"/>
                </a:solidFill>
                <a:ea typeface="楷体_GB2312" pitchFamily="49" charset="-122"/>
              </a:rPr>
              <a:t>课文分析</a:t>
            </a:r>
          </a:p>
        </p:txBody>
      </p:sp>
      <p:sp>
        <p:nvSpPr>
          <p:cNvPr id="15363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971600" y="1556792"/>
            <a:ext cx="7632700" cy="792460"/>
          </a:xfrm>
        </p:spPr>
        <p:txBody>
          <a:bodyPr>
            <a:noAutofit/>
          </a:bodyPr>
          <a:lstStyle/>
          <a:p>
            <a:pPr algn="l"/>
            <a:r>
              <a:rPr lang="en-US" altLang="zh-CN" sz="2800" b="1" dirty="0">
                <a:ea typeface="隶书" pitchFamily="49" charset="-122"/>
              </a:rPr>
              <a:t> </a:t>
            </a:r>
            <a:r>
              <a:rPr lang="en-US" altLang="zh-CN" sz="2800" b="1" dirty="0" smtClean="0">
                <a:ea typeface="隶书" pitchFamily="49" charset="-122"/>
              </a:rPr>
              <a:t>          ②</a:t>
            </a:r>
            <a:r>
              <a:rPr lang="en-US" altLang="zh-CN" sz="2800" b="1" dirty="0">
                <a:ea typeface="隶书" pitchFamily="49" charset="-122"/>
              </a:rPr>
              <a:t>“</a:t>
            </a:r>
            <a:r>
              <a:rPr lang="zh-CN" altLang="en-US" sz="2800" b="1" dirty="0">
                <a:ea typeface="隶书" pitchFamily="49" charset="-122"/>
              </a:rPr>
              <a:t>往事知多少”中的“往事”具体指什么？换句话说，李煜到底在怀念什么呢？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/>
          <a:p>
            <a:fld id="{71308F5E-B8B4-4107-839B-248EEFBA3DF2}" type="datetime1">
              <a:rPr lang="zh-CN" altLang="en-US"/>
              <a:pPr/>
              <a:t>2014/1/26</a:t>
            </a:fld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fld id="{702B0F01-4E97-43AA-AFDC-D5BA77A45765}" type="slidenum">
              <a:rPr lang="en-US" altLang="zh-CN"/>
              <a:pPr/>
              <a:t>51</a:t>
            </a:fld>
            <a:endParaRPr lang="en-US" altLang="zh-CN"/>
          </a:p>
        </p:txBody>
      </p:sp>
      <p:pic>
        <p:nvPicPr>
          <p:cNvPr id="15365" name="Picture 5" descr="图片4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2781300"/>
            <a:ext cx="2679700" cy="3527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3563889" y="3068638"/>
            <a:ext cx="5256584" cy="2868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914400" indent="-4572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371600" indent="-4572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828800" indent="-4572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286000" indent="-4572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7432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32004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6576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41148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FontTx/>
              <a:buAutoNum type="romanUcPeriod"/>
            </a:pPr>
            <a:r>
              <a:rPr lang="zh-CN" altLang="en-US" b="1" dirty="0">
                <a:solidFill>
                  <a:srgbClr val="FF3300"/>
                </a:solidFill>
                <a:ea typeface="楷体_GB2312" pitchFamily="49" charset="-122"/>
              </a:rPr>
              <a:t>锦衣玉食、后宫佳丽，“普天之下，莫非王土”的尊荣等等。</a:t>
            </a:r>
          </a:p>
          <a:p>
            <a:pPr>
              <a:spcBef>
                <a:spcPct val="50000"/>
              </a:spcBef>
              <a:buFontTx/>
              <a:buAutoNum type="romanUcPeriod"/>
            </a:pPr>
            <a:r>
              <a:rPr lang="zh-CN" altLang="en-US" b="1" dirty="0">
                <a:solidFill>
                  <a:srgbClr val="FF3300"/>
                </a:solidFill>
                <a:ea typeface="楷体_GB2312" pitchFamily="49" charset="-122"/>
              </a:rPr>
              <a:t>从精神层面上思考，诸如欢乐、尊严、权势、自由甚至生存的安全感等等。</a:t>
            </a:r>
          </a:p>
        </p:txBody>
      </p:sp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684213" y="2781300"/>
            <a:ext cx="2663825" cy="3527425"/>
          </a:xfrm>
          <a:prstGeom prst="rect">
            <a:avLst/>
          </a:prstGeom>
          <a:noFill/>
          <a:ln w="28575">
            <a:solidFill>
              <a:schemeClr val="bg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53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755650" y="836613"/>
            <a:ext cx="2736850" cy="650875"/>
          </a:xfrm>
        </p:spPr>
        <p:txBody>
          <a:bodyPr>
            <a:normAutofit fontScale="90000"/>
          </a:bodyPr>
          <a:lstStyle/>
          <a:p>
            <a:pPr algn="l">
              <a:buFontTx/>
              <a:buBlip>
                <a:blip r:embed="rId2"/>
              </a:buBlip>
            </a:pPr>
            <a:r>
              <a:rPr lang="en-US" altLang="zh-CN" sz="4000">
                <a:solidFill>
                  <a:srgbClr val="FF0000"/>
                </a:solidFill>
              </a:rPr>
              <a:t>  </a:t>
            </a:r>
            <a:r>
              <a:rPr lang="zh-CN" altLang="en-US" sz="2800" b="1">
                <a:solidFill>
                  <a:srgbClr val="FF0000"/>
                </a:solidFill>
                <a:ea typeface="楷体_GB2312" pitchFamily="49" charset="-122"/>
              </a:rPr>
              <a:t>课文分析</a:t>
            </a:r>
          </a:p>
        </p:txBody>
      </p:sp>
      <p:sp>
        <p:nvSpPr>
          <p:cNvPr id="16387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116013" y="1628775"/>
            <a:ext cx="6911975" cy="1223963"/>
          </a:xfrm>
          <a:noFill/>
          <a:ln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/>
            <a:r>
              <a:rPr lang="en-US" altLang="zh-CN" b="1" dirty="0" smtClean="0">
                <a:ea typeface="隶书" pitchFamily="49" charset="-122"/>
              </a:rPr>
              <a:t>        ③</a:t>
            </a:r>
            <a:r>
              <a:rPr lang="en-US" altLang="zh-CN" b="1" dirty="0">
                <a:ea typeface="隶书" pitchFamily="49" charset="-122"/>
              </a:rPr>
              <a:t>“</a:t>
            </a:r>
            <a:r>
              <a:rPr lang="zh-CN" altLang="en-US" b="1" dirty="0">
                <a:ea typeface="隶书" pitchFamily="49" charset="-122"/>
              </a:rPr>
              <a:t>小楼昨天又东风”中“</a:t>
            </a:r>
            <a:r>
              <a:rPr lang="zh-CN" altLang="en-US" sz="4000" b="1" dirty="0">
                <a:solidFill>
                  <a:srgbClr val="FF0000"/>
                </a:solidFill>
                <a:ea typeface="隶书" pitchFamily="49" charset="-122"/>
              </a:rPr>
              <a:t>又</a:t>
            </a:r>
            <a:r>
              <a:rPr lang="zh-CN" altLang="en-US" b="1" dirty="0">
                <a:ea typeface="隶书" pitchFamily="49" charset="-122"/>
              </a:rPr>
              <a:t>”字表现了作者什么样的思想感情？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/>
          <a:p>
            <a:fld id="{D5B8355E-E4A1-4AD0-B5BC-D5A2E0E1717F}" type="datetime1">
              <a:rPr lang="zh-CN" altLang="en-US"/>
              <a:pPr/>
              <a:t>2014/1/26</a:t>
            </a:fld>
            <a:endParaRPr lang="en-US" altLang="zh-CN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fld id="{6997C470-55F7-42DD-AF70-F7AE67944D67}" type="slidenum">
              <a:rPr lang="en-US" altLang="zh-CN"/>
              <a:pPr/>
              <a:t>52</a:t>
            </a:fld>
            <a:endParaRPr lang="en-US" altLang="zh-CN"/>
          </a:p>
        </p:txBody>
      </p:sp>
      <p:pic>
        <p:nvPicPr>
          <p:cNvPr id="16390" name="Picture 6" descr="p018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3141663"/>
            <a:ext cx="4176713" cy="3097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4932040" y="3189606"/>
            <a:ext cx="3959993" cy="2554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3300"/>
                </a:solidFill>
                <a:ea typeface="楷体_GB2312" pitchFamily="49" charset="-122"/>
              </a:rPr>
              <a:t>“</a:t>
            </a:r>
            <a:r>
              <a:rPr lang="zh-CN" altLang="en-US" sz="3200" b="1" dirty="0">
                <a:solidFill>
                  <a:srgbClr val="FF3300"/>
                </a:solidFill>
                <a:ea typeface="楷体_GB2312" pitchFamily="49" charset="-122"/>
              </a:rPr>
              <a:t>又东风”点明他归宋后又过了一年，  时光流逝，季节变换，人生短暂，复国之梦逐步破灭。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1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35399-556B-484D-ACAC-B1E0EFF8B3EB}" type="datetime1">
              <a:rPr lang="zh-CN" altLang="en-US"/>
              <a:pPr/>
              <a:t>2014/1/26</a:t>
            </a:fld>
            <a:endParaRPr lang="en-US" altLang="zh-CN"/>
          </a:p>
        </p:txBody>
      </p:sp>
      <p:sp>
        <p:nvSpPr>
          <p:cNvPr id="10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41CE5-92F1-411C-8214-307303641D42}" type="slidenum">
              <a:rPr lang="en-US" altLang="zh-CN"/>
              <a:pPr/>
              <a:t>53</a:t>
            </a:fld>
            <a:endParaRPr lang="en-US" altLang="zh-CN"/>
          </a:p>
        </p:txBody>
      </p:sp>
      <p:sp>
        <p:nvSpPr>
          <p:cNvPr id="89092" name="Rectangle 4"/>
          <p:cNvSpPr>
            <a:spLocks noChangeArrowheads="1"/>
          </p:cNvSpPr>
          <p:nvPr/>
        </p:nvSpPr>
        <p:spPr bwMode="auto">
          <a:xfrm>
            <a:off x="539750" y="836613"/>
            <a:ext cx="2736850" cy="65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buFontTx/>
              <a:buBlip>
                <a:blip r:embed="rId2"/>
              </a:buBlip>
            </a:pPr>
            <a:r>
              <a:rPr lang="en-US" altLang="zh-CN" sz="4000">
                <a:solidFill>
                  <a:srgbClr val="FF0000"/>
                </a:solidFill>
              </a:rPr>
              <a:t>  </a:t>
            </a:r>
            <a:r>
              <a:rPr lang="zh-CN" altLang="en-US" b="1">
                <a:solidFill>
                  <a:srgbClr val="FF0000"/>
                </a:solidFill>
                <a:ea typeface="楷体_GB2312" pitchFamily="49" charset="-122"/>
              </a:rPr>
              <a:t>课文分析</a:t>
            </a:r>
          </a:p>
        </p:txBody>
      </p:sp>
      <p:sp>
        <p:nvSpPr>
          <p:cNvPr id="89093" name="Text Box 5"/>
          <p:cNvSpPr txBox="1">
            <a:spLocks noChangeArrowheads="1"/>
          </p:cNvSpPr>
          <p:nvPr/>
        </p:nvSpPr>
        <p:spPr bwMode="auto">
          <a:xfrm>
            <a:off x="539750" y="1616075"/>
            <a:ext cx="533030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ea typeface="隶书" pitchFamily="49" charset="-122"/>
              </a:rPr>
              <a:t>    ④</a:t>
            </a:r>
            <a:r>
              <a:rPr lang="zh-CN" altLang="en-US" sz="3600" b="1" dirty="0">
                <a:ea typeface="隶书" pitchFamily="49" charset="-122"/>
              </a:rPr>
              <a:t>故国不堪回首月明中</a:t>
            </a:r>
          </a:p>
        </p:txBody>
      </p:sp>
      <p:sp>
        <p:nvSpPr>
          <p:cNvPr id="89094" name="Text Box 6"/>
          <p:cNvSpPr txBox="1">
            <a:spLocks noChangeArrowheads="1"/>
          </p:cNvSpPr>
          <p:nvPr/>
        </p:nvSpPr>
        <p:spPr bwMode="auto">
          <a:xfrm>
            <a:off x="2051050" y="2349500"/>
            <a:ext cx="6697415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宋体" pitchFamily="2" charset="-122"/>
              </a:rPr>
              <a:t>词人深沉的慨叹。夜阑人静，幽禁在小楼</a:t>
            </a:r>
            <a:r>
              <a:rPr lang="zh-CN" altLang="en-US" b="1" dirty="0" smtClean="0">
                <a:solidFill>
                  <a:srgbClr val="FF0000"/>
                </a:solidFill>
                <a:latin typeface="宋体" pitchFamily="2" charset="-122"/>
              </a:rPr>
              <a:t>中的</a:t>
            </a:r>
            <a:r>
              <a:rPr lang="zh-CN" altLang="en-US" b="1" dirty="0">
                <a:solidFill>
                  <a:srgbClr val="FF0000"/>
                </a:solidFill>
                <a:latin typeface="宋体" pitchFamily="2" charset="-122"/>
              </a:rPr>
              <a:t>人，倚栏远望，对着那一片沉浸在月光</a:t>
            </a:r>
            <a:r>
              <a:rPr lang="zh-CN" altLang="en-US" b="1" dirty="0" smtClean="0">
                <a:solidFill>
                  <a:srgbClr val="FF0000"/>
                </a:solidFill>
                <a:latin typeface="宋体" pitchFamily="2" charset="-122"/>
              </a:rPr>
              <a:t>中的</a:t>
            </a:r>
            <a:r>
              <a:rPr lang="zh-CN" altLang="en-US" b="1" dirty="0">
                <a:solidFill>
                  <a:srgbClr val="FF0000"/>
                </a:solidFill>
                <a:latin typeface="宋体" pitchFamily="2" charset="-122"/>
              </a:rPr>
              <a:t>大地，多少故国之思，凄楚之情，涌上</a:t>
            </a:r>
            <a:r>
              <a:rPr lang="zh-CN" altLang="en-US" b="1" dirty="0" smtClean="0">
                <a:solidFill>
                  <a:srgbClr val="FF0000"/>
                </a:solidFill>
                <a:latin typeface="宋体" pitchFamily="2" charset="-122"/>
              </a:rPr>
              <a:t>了心头</a:t>
            </a:r>
            <a:r>
              <a:rPr lang="zh-CN" altLang="en-US" b="1" dirty="0">
                <a:solidFill>
                  <a:srgbClr val="FF0000"/>
                </a:solidFill>
                <a:latin typeface="宋体" pitchFamily="2" charset="-122"/>
              </a:rPr>
              <a:t>，不忍回首，也不堪回首。</a:t>
            </a:r>
          </a:p>
        </p:txBody>
      </p:sp>
      <p:sp>
        <p:nvSpPr>
          <p:cNvPr id="89095" name="Text Box 7"/>
          <p:cNvSpPr txBox="1">
            <a:spLocks noChangeArrowheads="1"/>
          </p:cNvSpPr>
          <p:nvPr/>
        </p:nvSpPr>
        <p:spPr bwMode="auto">
          <a:xfrm>
            <a:off x="2051051" y="4292600"/>
            <a:ext cx="6697414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0000FF"/>
                </a:solidFill>
              </a:rPr>
              <a:t>此句直抒亡国之恨，表现怀念故乡、怀念亲人深沉的感情。</a:t>
            </a:r>
          </a:p>
        </p:txBody>
      </p:sp>
      <p:sp>
        <p:nvSpPr>
          <p:cNvPr id="89096" name="Text Box 8"/>
          <p:cNvSpPr txBox="1">
            <a:spLocks noChangeArrowheads="1"/>
          </p:cNvSpPr>
          <p:nvPr/>
        </p:nvSpPr>
        <p:spPr bwMode="auto">
          <a:xfrm>
            <a:off x="468313" y="2290763"/>
            <a:ext cx="1862137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CC0099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 b="1">
                <a:ea typeface="华文行楷" pitchFamily="2" charset="-122"/>
              </a:rPr>
              <a:t>句意</a:t>
            </a:r>
            <a:r>
              <a:rPr lang="zh-CN" altLang="en-US" sz="4400" b="1"/>
              <a:t>：</a:t>
            </a:r>
          </a:p>
        </p:txBody>
      </p:sp>
      <p:sp>
        <p:nvSpPr>
          <p:cNvPr id="89097" name="Text Box 9"/>
          <p:cNvSpPr txBox="1">
            <a:spLocks noChangeArrowheads="1"/>
          </p:cNvSpPr>
          <p:nvPr/>
        </p:nvSpPr>
        <p:spPr bwMode="auto">
          <a:xfrm>
            <a:off x="431191" y="4388653"/>
            <a:ext cx="1862138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 b="1" dirty="0">
                <a:effectLst>
                  <a:outerShdw blurRad="38100" dist="38100" dir="2700000" algn="tl">
                    <a:srgbClr val="C0C0C0"/>
                  </a:outerShdw>
                </a:effectLst>
                <a:ea typeface="华文行楷" pitchFamily="2" charset="-122"/>
              </a:rPr>
              <a:t>情感</a:t>
            </a:r>
            <a:r>
              <a:rPr lang="zh-CN" altLang="en-US" sz="4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：</a:t>
            </a:r>
          </a:p>
        </p:txBody>
      </p:sp>
      <p:sp>
        <p:nvSpPr>
          <p:cNvPr id="2" name="矩形 1"/>
          <p:cNvSpPr/>
          <p:nvPr/>
        </p:nvSpPr>
        <p:spPr>
          <a:xfrm>
            <a:off x="539750" y="5611546"/>
            <a:ext cx="75606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buClr>
                <a:srgbClr val="DC5900"/>
              </a:buClr>
              <a:buSzPct val="75000"/>
            </a:pPr>
            <a:r>
              <a:rPr lang="zh-CN" altLang="en-US" sz="3200" b="1" kern="0" dirty="0">
                <a:solidFill>
                  <a:srgbClr val="007A77"/>
                </a:solidFill>
                <a:latin typeface="Arial"/>
                <a:ea typeface="宋体"/>
              </a:rPr>
              <a:t>月：思念故乡，怀念亲人（象征）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9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9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4" grpId="0"/>
      <p:bldP spid="89095" grpId="0"/>
      <p:bldP spid="89096" grpId="0"/>
      <p:bldP spid="89097" grpId="0"/>
      <p:bldP spid="2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8DBCB-C697-40A9-8095-ED1FDA7AD91D}" type="datetime1">
              <a:rPr lang="zh-CN" altLang="en-US"/>
              <a:pPr/>
              <a:t>2014/1/26</a:t>
            </a:fld>
            <a:endParaRPr lang="en-US" altLang="zh-CN"/>
          </a:p>
        </p:txBody>
      </p:sp>
      <p:sp>
        <p:nvSpPr>
          <p:cNvPr id="9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1329138109@qq.com</a:t>
            </a:r>
          </a:p>
        </p:txBody>
      </p:sp>
      <p:sp>
        <p:nvSpPr>
          <p:cNvPr id="10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EA621-2962-433E-B947-20D6AB123FA8}" type="slidenum">
              <a:rPr lang="en-US" altLang="zh-CN"/>
              <a:pPr/>
              <a:t>54</a:t>
            </a:fld>
            <a:endParaRPr lang="en-US" altLang="zh-CN"/>
          </a:p>
        </p:txBody>
      </p:sp>
      <p:sp>
        <p:nvSpPr>
          <p:cNvPr id="90116" name="Rectangle 4"/>
          <p:cNvSpPr>
            <a:spLocks noChangeArrowheads="1"/>
          </p:cNvSpPr>
          <p:nvPr/>
        </p:nvSpPr>
        <p:spPr bwMode="auto">
          <a:xfrm>
            <a:off x="755650" y="836613"/>
            <a:ext cx="2736850" cy="65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buFontTx/>
              <a:buBlip>
                <a:blip r:embed="rId2"/>
              </a:buBlip>
            </a:pPr>
            <a:r>
              <a:rPr lang="en-US" altLang="zh-CN" sz="4000">
                <a:solidFill>
                  <a:srgbClr val="FF0000"/>
                </a:solidFill>
              </a:rPr>
              <a:t>  </a:t>
            </a:r>
            <a:r>
              <a:rPr lang="zh-CN" altLang="en-US" b="1">
                <a:solidFill>
                  <a:srgbClr val="FF0000"/>
                </a:solidFill>
                <a:ea typeface="楷体_GB2312" pitchFamily="49" charset="-122"/>
              </a:rPr>
              <a:t>课文分析</a:t>
            </a:r>
          </a:p>
        </p:txBody>
      </p:sp>
      <p:sp>
        <p:nvSpPr>
          <p:cNvPr id="90117" name="Text Box 5"/>
          <p:cNvSpPr txBox="1">
            <a:spLocks noChangeArrowheads="1"/>
          </p:cNvSpPr>
          <p:nvPr/>
        </p:nvSpPr>
        <p:spPr bwMode="auto">
          <a:xfrm>
            <a:off x="663575" y="1570038"/>
            <a:ext cx="8291052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 dirty="0">
                <a:ea typeface="隶书" pitchFamily="49" charset="-122"/>
              </a:rPr>
              <a:t>⑤“</a:t>
            </a:r>
            <a:r>
              <a:rPr lang="zh-CN" altLang="en-US" sz="3600" b="1" dirty="0">
                <a:ea typeface="隶书" pitchFamily="49" charset="-122"/>
              </a:rPr>
              <a:t>雕栏玉砌应犹在，只是朱颜改”中的</a:t>
            </a:r>
          </a:p>
          <a:p>
            <a:r>
              <a:rPr lang="zh-CN" altLang="en-US" sz="3600" b="1" dirty="0">
                <a:ea typeface="隶书" pitchFamily="49" charset="-122"/>
              </a:rPr>
              <a:t>“</a:t>
            </a: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隶书" pitchFamily="49" charset="-122"/>
              </a:rPr>
              <a:t>只是</a:t>
            </a:r>
            <a:r>
              <a:rPr lang="zh-CN" altLang="en-US" sz="3600" b="1" dirty="0">
                <a:ea typeface="隶书" pitchFamily="49" charset="-122"/>
              </a:rPr>
              <a:t>”表现出词人什么感情？</a:t>
            </a:r>
          </a:p>
        </p:txBody>
      </p:sp>
      <p:sp>
        <p:nvSpPr>
          <p:cNvPr id="90118" name="Text Box 6"/>
          <p:cNvSpPr txBox="1">
            <a:spLocks noChangeArrowheads="1"/>
          </p:cNvSpPr>
          <p:nvPr/>
        </p:nvSpPr>
        <p:spPr bwMode="auto">
          <a:xfrm>
            <a:off x="519113" y="2781300"/>
            <a:ext cx="1860550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行楷" pitchFamily="2" charset="-122"/>
              </a:rPr>
              <a:t>句意</a:t>
            </a:r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：</a:t>
            </a:r>
          </a:p>
        </p:txBody>
      </p:sp>
      <p:sp>
        <p:nvSpPr>
          <p:cNvPr id="90119" name="Text Box 7"/>
          <p:cNvSpPr txBox="1">
            <a:spLocks noChangeArrowheads="1"/>
          </p:cNvSpPr>
          <p:nvPr/>
        </p:nvSpPr>
        <p:spPr bwMode="auto">
          <a:xfrm>
            <a:off x="1993900" y="2852738"/>
            <a:ext cx="6613525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b="1"/>
              <a:t>遥望南国，雕栏和玉砌也许还在吧，只是</a:t>
            </a:r>
          </a:p>
          <a:p>
            <a:r>
              <a:rPr lang="zh-CN" altLang="en-US" b="1"/>
              <a:t>当年曾在栏边砌下流连欢乐的有情之人，</a:t>
            </a:r>
          </a:p>
          <a:p>
            <a:r>
              <a:rPr lang="zh-CN" altLang="en-US" b="1"/>
              <a:t>已不复当年的神韵风采了；只是昔日宫殿</a:t>
            </a:r>
          </a:p>
          <a:p>
            <a:r>
              <a:rPr lang="zh-CN" altLang="en-US" b="1"/>
              <a:t>已斑驳褪色，面目全非了。</a:t>
            </a:r>
          </a:p>
        </p:txBody>
      </p:sp>
      <p:sp>
        <p:nvSpPr>
          <p:cNvPr id="90120" name="Text Box 8"/>
          <p:cNvSpPr txBox="1">
            <a:spLocks noChangeArrowheads="1"/>
          </p:cNvSpPr>
          <p:nvPr/>
        </p:nvSpPr>
        <p:spPr bwMode="auto">
          <a:xfrm>
            <a:off x="539750" y="4926013"/>
            <a:ext cx="1862138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行楷" pitchFamily="2" charset="-122"/>
              </a:rPr>
              <a:t>情感</a:t>
            </a:r>
            <a:r>
              <a:rPr lang="zh-CN" altLang="en-US" sz="4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：</a:t>
            </a:r>
          </a:p>
        </p:txBody>
      </p:sp>
      <p:sp>
        <p:nvSpPr>
          <p:cNvPr id="90121" name="Text Box 9"/>
          <p:cNvSpPr txBox="1">
            <a:spLocks noChangeArrowheads="1"/>
          </p:cNvSpPr>
          <p:nvPr/>
        </p:nvSpPr>
        <p:spPr bwMode="auto">
          <a:xfrm>
            <a:off x="2176463" y="4927600"/>
            <a:ext cx="61277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方正舒体" pitchFamily="2" charset="-122"/>
              </a:rPr>
              <a:t>传出物是人非的无限惆怅之感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0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0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90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500"/>
                                        <p:tgtEl>
                                          <p:spTgt spid="90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500"/>
                                        <p:tgtEl>
                                          <p:spTgt spid="90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7" grpId="0"/>
      <p:bldP spid="90118" grpId="0"/>
      <p:bldP spid="90119" grpId="0"/>
      <p:bldP spid="90120" grpId="0"/>
      <p:bldP spid="90121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755650" y="906463"/>
            <a:ext cx="2736850" cy="650875"/>
          </a:xfrm>
        </p:spPr>
        <p:txBody>
          <a:bodyPr>
            <a:normAutofit fontScale="90000"/>
          </a:bodyPr>
          <a:lstStyle/>
          <a:p>
            <a:pPr algn="l">
              <a:buFontTx/>
              <a:buBlip>
                <a:blip r:embed="rId2"/>
              </a:buBlip>
            </a:pPr>
            <a:r>
              <a:rPr lang="en-US" altLang="zh-CN" sz="4000">
                <a:solidFill>
                  <a:srgbClr val="0000CC"/>
                </a:solidFill>
              </a:rPr>
              <a:t>  </a:t>
            </a:r>
            <a:r>
              <a:rPr lang="zh-CN" altLang="en-US" sz="2800" b="1">
                <a:solidFill>
                  <a:srgbClr val="0000CC"/>
                </a:solidFill>
                <a:ea typeface="楷体_GB2312" pitchFamily="49" charset="-122"/>
              </a:rPr>
              <a:t>课文分析</a:t>
            </a:r>
          </a:p>
        </p:txBody>
      </p:sp>
      <p:sp>
        <p:nvSpPr>
          <p:cNvPr id="1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/>
          <a:p>
            <a:fld id="{C64C86E5-9777-42A9-AE03-7CDA43C3BD27}" type="datetime1">
              <a:rPr lang="zh-CN" altLang="en-US"/>
              <a:pPr/>
              <a:t>2014/1/26</a:t>
            </a:fld>
            <a:endParaRPr lang="en-US" altLang="zh-CN"/>
          </a:p>
        </p:txBody>
      </p:sp>
      <p:sp>
        <p:nvSpPr>
          <p:cNvPr id="1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1329138109@qq.com</a:t>
            </a:r>
          </a:p>
        </p:txBody>
      </p:sp>
      <p:sp>
        <p:nvSpPr>
          <p:cNvPr id="1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fld id="{9C5FFCAD-32FF-4B3C-AB22-FB9076E030C1}" type="slidenum">
              <a:rPr lang="en-US" altLang="zh-CN"/>
              <a:pPr/>
              <a:t>55</a:t>
            </a:fld>
            <a:endParaRPr lang="en-US" altLang="zh-CN"/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2124075" y="3933825"/>
            <a:ext cx="1079500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600" b="1" dirty="0">
                <a:solidFill>
                  <a:srgbClr val="0000FF"/>
                </a:solidFill>
                <a:ea typeface="华文新魏" pitchFamily="2" charset="-122"/>
              </a:rPr>
              <a:t>改</a:t>
            </a:r>
          </a:p>
        </p:txBody>
      </p:sp>
      <p:sp>
        <p:nvSpPr>
          <p:cNvPr id="17413" name="Line 5"/>
          <p:cNvSpPr>
            <a:spLocks noChangeShapeType="1"/>
          </p:cNvSpPr>
          <p:nvPr/>
        </p:nvSpPr>
        <p:spPr bwMode="auto">
          <a:xfrm flipV="1">
            <a:off x="3276600" y="3644900"/>
            <a:ext cx="752475" cy="930275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4" name="Line 6"/>
          <p:cNvSpPr>
            <a:spLocks noChangeShapeType="1"/>
          </p:cNvSpPr>
          <p:nvPr/>
        </p:nvSpPr>
        <p:spPr bwMode="auto">
          <a:xfrm>
            <a:off x="3276600" y="4575175"/>
            <a:ext cx="792163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5" name="Line 7"/>
          <p:cNvSpPr>
            <a:spLocks noChangeShapeType="1"/>
          </p:cNvSpPr>
          <p:nvPr/>
        </p:nvSpPr>
        <p:spPr bwMode="auto">
          <a:xfrm>
            <a:off x="3276600" y="4575175"/>
            <a:ext cx="792163" cy="941388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7" name="Text Box 9"/>
          <p:cNvSpPr txBox="1">
            <a:spLocks noChangeArrowheads="1"/>
          </p:cNvSpPr>
          <p:nvPr/>
        </p:nvSpPr>
        <p:spPr bwMode="auto">
          <a:xfrm>
            <a:off x="4068763" y="3213100"/>
            <a:ext cx="20161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0000"/>
                </a:solidFill>
                <a:ea typeface="方正姚体" pitchFamily="2" charset="-122"/>
              </a:rPr>
              <a:t>改朱颜</a:t>
            </a:r>
          </a:p>
        </p:txBody>
      </p:sp>
      <p:sp>
        <p:nvSpPr>
          <p:cNvPr id="17418" name="Text Box 10"/>
          <p:cNvSpPr txBox="1">
            <a:spLocks noChangeArrowheads="1"/>
          </p:cNvSpPr>
          <p:nvPr/>
        </p:nvSpPr>
        <p:spPr bwMode="auto">
          <a:xfrm>
            <a:off x="4068763" y="4221163"/>
            <a:ext cx="20161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FF0000"/>
                </a:solidFill>
                <a:ea typeface="方正姚体" pitchFamily="2" charset="-122"/>
              </a:rPr>
              <a:t>改国君</a:t>
            </a:r>
          </a:p>
        </p:txBody>
      </p:sp>
      <p:sp>
        <p:nvSpPr>
          <p:cNvPr id="17419" name="Text Box 11"/>
          <p:cNvSpPr txBox="1">
            <a:spLocks noChangeArrowheads="1"/>
          </p:cNvSpPr>
          <p:nvPr/>
        </p:nvSpPr>
        <p:spPr bwMode="auto">
          <a:xfrm>
            <a:off x="4068763" y="5157788"/>
            <a:ext cx="20161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0000"/>
                </a:solidFill>
                <a:ea typeface="方正姚体" pitchFamily="2" charset="-122"/>
              </a:rPr>
              <a:t>改辱荣</a:t>
            </a:r>
          </a:p>
        </p:txBody>
      </p:sp>
      <p:sp>
        <p:nvSpPr>
          <p:cNvPr id="3" name="矩形 2"/>
          <p:cNvSpPr/>
          <p:nvPr/>
        </p:nvSpPr>
        <p:spPr>
          <a:xfrm>
            <a:off x="251520" y="1746677"/>
            <a:ext cx="864096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spcBef>
                <a:spcPct val="20000"/>
              </a:spcBef>
              <a:spcAft>
                <a:spcPts val="0"/>
              </a:spcAft>
              <a:buClr>
                <a:srgbClr val="F0A22E"/>
              </a:buClr>
              <a:buSzPct val="70000"/>
            </a:pPr>
            <a:r>
              <a:rPr lang="en-US" altLang="zh-CN" sz="4000" dirty="0">
                <a:solidFill>
                  <a:srgbClr val="00040C"/>
                </a:solidFill>
                <a:latin typeface="Franklin Gothic Book"/>
                <a:ea typeface="隶书" pitchFamily="49" charset="-122"/>
              </a:rPr>
              <a:t>⑥</a:t>
            </a:r>
            <a:r>
              <a:rPr lang="zh-CN" altLang="en-US" sz="4000" dirty="0">
                <a:solidFill>
                  <a:srgbClr val="00040C"/>
                </a:solidFill>
                <a:latin typeface="Franklin Gothic Book"/>
                <a:ea typeface="隶书" pitchFamily="49" charset="-122"/>
              </a:rPr>
              <a:t>在前六句中，哪个字可以作为全词的“诗眼”？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3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2000" fill="hold"/>
                                        <p:tgtEl>
                                          <p:spTgt spid="174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  <p:bldP spid="17412" grpId="1"/>
      <p:bldP spid="17413" grpId="0" animBg="1"/>
      <p:bldP spid="17414" grpId="0" animBg="1"/>
      <p:bldP spid="17415" grpId="0" animBg="1"/>
      <p:bldP spid="17417" grpId="0"/>
      <p:bldP spid="17418" grpId="0"/>
      <p:bldP spid="17419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Text Box 2"/>
          <p:cNvSpPr txBox="1">
            <a:spLocks noChangeArrowheads="1"/>
          </p:cNvSpPr>
          <p:nvPr/>
        </p:nvSpPr>
        <p:spPr bwMode="auto">
          <a:xfrm>
            <a:off x="1371600" y="1894450"/>
            <a:ext cx="2414588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kumimoji="1" lang="zh-CN" altLang="en-US" sz="3200" dirty="0">
                <a:solidFill>
                  <a:srgbClr val="0000FF"/>
                </a:solidFill>
                <a:latin typeface="Times New Roman" pitchFamily="18" charset="0"/>
              </a:rPr>
              <a:t>永恒的“</a:t>
            </a:r>
            <a:r>
              <a:rPr kumimoji="1" lang="zh-CN" altLang="en-US" sz="3200" dirty="0">
                <a:solidFill>
                  <a:srgbClr val="FF0000"/>
                </a:solidFill>
                <a:latin typeface="Times New Roman" pitchFamily="18" charset="0"/>
              </a:rPr>
              <a:t>春花秋月</a:t>
            </a:r>
            <a:r>
              <a:rPr kumimoji="1" lang="zh-CN" altLang="en-US" sz="3200" dirty="0">
                <a:solidFill>
                  <a:srgbClr val="0000FF"/>
                </a:solidFill>
                <a:latin typeface="Times New Roman" pitchFamily="18" charset="0"/>
              </a:rPr>
              <a:t>”</a:t>
            </a:r>
          </a:p>
        </p:txBody>
      </p:sp>
      <p:sp>
        <p:nvSpPr>
          <p:cNvPr id="65539" name="Line 3"/>
          <p:cNvSpPr>
            <a:spLocks noChangeShapeType="1"/>
          </p:cNvSpPr>
          <p:nvPr/>
        </p:nvSpPr>
        <p:spPr bwMode="auto">
          <a:xfrm>
            <a:off x="3862388" y="2386575"/>
            <a:ext cx="990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800">
              <a:solidFill>
                <a:srgbClr val="0033CC"/>
              </a:solidFill>
            </a:endParaRPr>
          </a:p>
        </p:txBody>
      </p:sp>
      <p:sp>
        <p:nvSpPr>
          <p:cNvPr id="65540" name="Text Box 4"/>
          <p:cNvSpPr txBox="1">
            <a:spLocks noChangeArrowheads="1"/>
          </p:cNvSpPr>
          <p:nvPr/>
        </p:nvSpPr>
        <p:spPr bwMode="auto">
          <a:xfrm>
            <a:off x="5259388" y="1894450"/>
            <a:ext cx="25146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3200">
                <a:solidFill>
                  <a:srgbClr val="0000FF"/>
                </a:solidFill>
                <a:latin typeface="Times New Roman" pitchFamily="18" charset="0"/>
              </a:rPr>
              <a:t>今非昔比的“</a:t>
            </a:r>
            <a:r>
              <a:rPr kumimoji="1" lang="zh-CN" altLang="en-US" sz="3200">
                <a:solidFill>
                  <a:srgbClr val="FF0000"/>
                </a:solidFill>
                <a:latin typeface="Times New Roman" pitchFamily="18" charset="0"/>
              </a:rPr>
              <a:t>往事</a:t>
            </a:r>
            <a:r>
              <a:rPr kumimoji="1" lang="zh-CN" altLang="en-US" sz="3200">
                <a:solidFill>
                  <a:srgbClr val="0000FF"/>
                </a:solidFill>
                <a:latin typeface="Times New Roman" pitchFamily="18" charset="0"/>
              </a:rPr>
              <a:t>”</a:t>
            </a:r>
          </a:p>
        </p:txBody>
      </p:sp>
      <p:sp>
        <p:nvSpPr>
          <p:cNvPr id="65541" name="Text Box 5"/>
          <p:cNvSpPr txBox="1">
            <a:spLocks noChangeArrowheads="1"/>
          </p:cNvSpPr>
          <p:nvPr/>
        </p:nvSpPr>
        <p:spPr bwMode="auto">
          <a:xfrm>
            <a:off x="1423988" y="3072375"/>
            <a:ext cx="1981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3200" dirty="0">
                <a:solidFill>
                  <a:srgbClr val="0000FF"/>
                </a:solidFill>
                <a:latin typeface="Times New Roman" pitchFamily="18" charset="0"/>
              </a:rPr>
              <a:t>年年到来的“</a:t>
            </a:r>
            <a:r>
              <a:rPr kumimoji="1" lang="zh-CN" altLang="en-US" sz="3200" dirty="0">
                <a:solidFill>
                  <a:srgbClr val="FF0000"/>
                </a:solidFill>
                <a:latin typeface="Times New Roman" pitchFamily="18" charset="0"/>
              </a:rPr>
              <a:t>东风</a:t>
            </a:r>
            <a:r>
              <a:rPr kumimoji="1" lang="zh-CN" altLang="en-US" sz="3200" dirty="0">
                <a:solidFill>
                  <a:srgbClr val="0000FF"/>
                </a:solidFill>
                <a:latin typeface="Times New Roman" pitchFamily="18" charset="0"/>
              </a:rPr>
              <a:t>”</a:t>
            </a:r>
          </a:p>
        </p:txBody>
      </p:sp>
      <p:sp>
        <p:nvSpPr>
          <p:cNvPr id="65542" name="Line 6"/>
          <p:cNvSpPr>
            <a:spLocks noChangeShapeType="1"/>
          </p:cNvSpPr>
          <p:nvPr/>
        </p:nvSpPr>
        <p:spPr bwMode="auto">
          <a:xfrm>
            <a:off x="3862388" y="3529575"/>
            <a:ext cx="990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800">
              <a:solidFill>
                <a:srgbClr val="0033CC"/>
              </a:solidFill>
            </a:endParaRPr>
          </a:p>
        </p:txBody>
      </p:sp>
      <p:sp>
        <p:nvSpPr>
          <p:cNvPr id="65543" name="Text Box 7"/>
          <p:cNvSpPr txBox="1">
            <a:spLocks noChangeArrowheads="1"/>
          </p:cNvSpPr>
          <p:nvPr/>
        </p:nvSpPr>
        <p:spPr bwMode="auto">
          <a:xfrm>
            <a:off x="5310188" y="3148575"/>
            <a:ext cx="28194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3200">
                <a:solidFill>
                  <a:srgbClr val="0000FF"/>
                </a:solidFill>
                <a:latin typeface="Times New Roman" pitchFamily="18" charset="0"/>
              </a:rPr>
              <a:t>不堪回首的“</a:t>
            </a:r>
            <a:r>
              <a:rPr kumimoji="1" lang="zh-CN" altLang="en-US" sz="3200">
                <a:solidFill>
                  <a:srgbClr val="FF0000"/>
                </a:solidFill>
                <a:latin typeface="Times New Roman" pitchFamily="18" charset="0"/>
              </a:rPr>
              <a:t>故国</a:t>
            </a:r>
            <a:r>
              <a:rPr kumimoji="1" lang="zh-CN" altLang="en-US" sz="3200">
                <a:solidFill>
                  <a:srgbClr val="0000FF"/>
                </a:solidFill>
                <a:latin typeface="Times New Roman" pitchFamily="18" charset="0"/>
              </a:rPr>
              <a:t>”</a:t>
            </a:r>
          </a:p>
        </p:txBody>
      </p:sp>
      <p:sp>
        <p:nvSpPr>
          <p:cNvPr id="65544" name="Text Box 8"/>
          <p:cNvSpPr txBox="1">
            <a:spLocks noChangeArrowheads="1"/>
          </p:cNvSpPr>
          <p:nvPr/>
        </p:nvSpPr>
        <p:spPr bwMode="auto">
          <a:xfrm>
            <a:off x="1423988" y="4291575"/>
            <a:ext cx="2362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3200" dirty="0">
                <a:solidFill>
                  <a:srgbClr val="0000FF"/>
                </a:solidFill>
                <a:latin typeface="Times New Roman" pitchFamily="18" charset="0"/>
              </a:rPr>
              <a:t>应犹在的“</a:t>
            </a:r>
            <a:r>
              <a:rPr kumimoji="1" lang="zh-CN" altLang="en-US" sz="3200" dirty="0">
                <a:solidFill>
                  <a:srgbClr val="FF0000"/>
                </a:solidFill>
                <a:latin typeface="Times New Roman" pitchFamily="18" charset="0"/>
              </a:rPr>
              <a:t>雕栏玉砌</a:t>
            </a:r>
            <a:r>
              <a:rPr kumimoji="1" lang="zh-CN" altLang="en-US" sz="3200" dirty="0">
                <a:solidFill>
                  <a:srgbClr val="0000FF"/>
                </a:solidFill>
                <a:latin typeface="Times New Roman" pitchFamily="18" charset="0"/>
              </a:rPr>
              <a:t>”</a:t>
            </a:r>
          </a:p>
        </p:txBody>
      </p:sp>
      <p:sp>
        <p:nvSpPr>
          <p:cNvPr id="65545" name="Line 9"/>
          <p:cNvSpPr>
            <a:spLocks noChangeShapeType="1"/>
          </p:cNvSpPr>
          <p:nvPr/>
        </p:nvSpPr>
        <p:spPr bwMode="auto">
          <a:xfrm>
            <a:off x="3862388" y="4748775"/>
            <a:ext cx="990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800">
              <a:solidFill>
                <a:srgbClr val="0033CC"/>
              </a:solidFill>
            </a:endParaRPr>
          </a:p>
        </p:txBody>
      </p:sp>
      <p:sp>
        <p:nvSpPr>
          <p:cNvPr id="65546" name="Text Box 10"/>
          <p:cNvSpPr txBox="1">
            <a:spLocks noChangeArrowheads="1"/>
          </p:cNvSpPr>
          <p:nvPr/>
        </p:nvSpPr>
        <p:spPr bwMode="auto">
          <a:xfrm>
            <a:off x="5499393" y="4532587"/>
            <a:ext cx="236479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kumimoji="1" lang="zh-CN" altLang="en-US" sz="3200" dirty="0">
                <a:solidFill>
                  <a:srgbClr val="0000FF"/>
                </a:solidFill>
                <a:latin typeface="Times New Roman" pitchFamily="18" charset="0"/>
              </a:rPr>
              <a:t>已改</a:t>
            </a:r>
            <a:r>
              <a:rPr kumimoji="1" lang="zh-CN" altLang="en-US" sz="3200" dirty="0" smtClean="0">
                <a:solidFill>
                  <a:srgbClr val="0000FF"/>
                </a:solidFill>
                <a:latin typeface="Times New Roman" pitchFamily="18" charset="0"/>
              </a:rPr>
              <a:t>的</a:t>
            </a:r>
            <a:r>
              <a:rPr kumimoji="1" lang="zh-CN" altLang="en-US" sz="3200" dirty="0" smtClean="0">
                <a:solidFill>
                  <a:srgbClr val="FF0000"/>
                </a:solidFill>
                <a:latin typeface="Times New Roman" pitchFamily="18" charset="0"/>
              </a:rPr>
              <a:t>朱颜</a:t>
            </a:r>
            <a:r>
              <a:rPr kumimoji="1" lang="zh-CN" altLang="en-US" sz="3200" dirty="0">
                <a:solidFill>
                  <a:srgbClr val="0000FF"/>
                </a:solidFill>
                <a:latin typeface="Times New Roman" pitchFamily="18" charset="0"/>
              </a:rPr>
              <a:t>”</a:t>
            </a:r>
          </a:p>
        </p:txBody>
      </p:sp>
      <p:sp>
        <p:nvSpPr>
          <p:cNvPr id="65549" name="Text Box 13"/>
          <p:cNvSpPr txBox="1">
            <a:spLocks noChangeArrowheads="1"/>
          </p:cNvSpPr>
          <p:nvPr/>
        </p:nvSpPr>
        <p:spPr bwMode="auto">
          <a:xfrm>
            <a:off x="1295400" y="457200"/>
            <a:ext cx="182880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3600">
                <a:solidFill>
                  <a:srgbClr val="006600"/>
                </a:solidFill>
                <a:latin typeface="Times New Roman" pitchFamily="18" charset="0"/>
                <a:ea typeface="黑体" pitchFamily="2" charset="-122"/>
              </a:rPr>
              <a:t>不变的“外物”</a:t>
            </a:r>
          </a:p>
        </p:txBody>
      </p:sp>
      <p:sp>
        <p:nvSpPr>
          <p:cNvPr id="65551" name="Text Box 15"/>
          <p:cNvSpPr txBox="1">
            <a:spLocks noChangeArrowheads="1"/>
          </p:cNvSpPr>
          <p:nvPr/>
        </p:nvSpPr>
        <p:spPr bwMode="auto">
          <a:xfrm>
            <a:off x="5776913" y="390525"/>
            <a:ext cx="190500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3600">
                <a:solidFill>
                  <a:srgbClr val="006600"/>
                </a:solidFill>
                <a:latin typeface="Times New Roman" pitchFamily="18" charset="0"/>
                <a:ea typeface="黑体" pitchFamily="2" charset="-122"/>
              </a:rPr>
              <a:t>巨变的“人事”</a:t>
            </a:r>
          </a:p>
        </p:txBody>
      </p:sp>
      <p:grpSp>
        <p:nvGrpSpPr>
          <p:cNvPr id="65552" name="Group 16"/>
          <p:cNvGrpSpPr>
            <a:grpSpLocks/>
          </p:cNvGrpSpPr>
          <p:nvPr/>
        </p:nvGrpSpPr>
        <p:grpSpPr bwMode="auto">
          <a:xfrm>
            <a:off x="3603625" y="438150"/>
            <a:ext cx="1524000" cy="1524000"/>
            <a:chOff x="2736" y="240"/>
            <a:chExt cx="960" cy="960"/>
          </a:xfrm>
        </p:grpSpPr>
        <p:sp>
          <p:nvSpPr>
            <p:cNvPr id="65553" name="Oval 17"/>
            <p:cNvSpPr>
              <a:spLocks noChangeArrowheads="1"/>
            </p:cNvSpPr>
            <p:nvPr/>
          </p:nvSpPr>
          <p:spPr bwMode="auto">
            <a:xfrm>
              <a:off x="2736" y="240"/>
              <a:ext cx="912" cy="96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1800">
                <a:solidFill>
                  <a:srgbClr val="0033CC"/>
                </a:solidFill>
              </a:endParaRPr>
            </a:p>
          </p:txBody>
        </p:sp>
        <p:sp>
          <p:nvSpPr>
            <p:cNvPr id="65554" name="Text Box 18"/>
            <p:cNvSpPr txBox="1">
              <a:spLocks noChangeArrowheads="1"/>
            </p:cNvSpPr>
            <p:nvPr/>
          </p:nvSpPr>
          <p:spPr bwMode="auto">
            <a:xfrm>
              <a:off x="2736" y="384"/>
              <a:ext cx="960" cy="6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kumimoji="1" lang="zh-CN" altLang="en-US" sz="3200" dirty="0">
                  <a:solidFill>
                    <a:srgbClr val="CC3300"/>
                  </a:solidFill>
                  <a:latin typeface="Times New Roman" pitchFamily="18" charset="0"/>
                  <a:ea typeface="方正舒体简体" pitchFamily="2" charset="-122"/>
                </a:rPr>
                <a:t>物是人非之痛</a:t>
              </a:r>
            </a:p>
          </p:txBody>
        </p:sp>
      </p:grpSp>
      <p:sp>
        <p:nvSpPr>
          <p:cNvPr id="20" name="Text Box 17"/>
          <p:cNvSpPr txBox="1">
            <a:spLocks noChangeArrowheads="1"/>
          </p:cNvSpPr>
          <p:nvPr/>
        </p:nvSpPr>
        <p:spPr bwMode="auto">
          <a:xfrm>
            <a:off x="3633788" y="5669965"/>
            <a:ext cx="21113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kumimoji="1" lang="zh-CN" altLang="en-US" sz="3600" b="1">
                <a:solidFill>
                  <a:srgbClr val="FF0000"/>
                </a:solidFill>
                <a:latin typeface="Times New Roman" pitchFamily="18" charset="0"/>
              </a:rPr>
              <a:t>情景交融</a:t>
            </a:r>
            <a:endParaRPr kumimoji="1" lang="zh-CN" altLang="en-US" sz="3600" b="1">
              <a:solidFill>
                <a:srgbClr val="000000"/>
              </a:solidFill>
              <a:latin typeface="Times New Roman" pitchFamily="18" charset="0"/>
            </a:endParaRPr>
          </a:p>
        </p:txBody>
      </p:sp>
      <p:grpSp>
        <p:nvGrpSpPr>
          <p:cNvPr id="21" name="Group 33"/>
          <p:cNvGrpSpPr>
            <a:grpSpLocks/>
          </p:cNvGrpSpPr>
          <p:nvPr/>
        </p:nvGrpSpPr>
        <p:grpSpPr bwMode="auto">
          <a:xfrm>
            <a:off x="1119188" y="5250865"/>
            <a:ext cx="2590800" cy="1060450"/>
            <a:chOff x="480" y="2712"/>
            <a:chExt cx="1584" cy="668"/>
          </a:xfrm>
        </p:grpSpPr>
        <p:grpSp>
          <p:nvGrpSpPr>
            <p:cNvPr id="22" name="Group 31"/>
            <p:cNvGrpSpPr>
              <a:grpSpLocks/>
            </p:cNvGrpSpPr>
            <p:nvPr/>
          </p:nvGrpSpPr>
          <p:grpSpPr bwMode="auto">
            <a:xfrm>
              <a:off x="480" y="2712"/>
              <a:ext cx="1392" cy="668"/>
              <a:chOff x="480" y="2712"/>
              <a:chExt cx="1392" cy="668"/>
            </a:xfrm>
          </p:grpSpPr>
          <p:sp>
            <p:nvSpPr>
              <p:cNvPr id="24" name="Line 13"/>
              <p:cNvSpPr>
                <a:spLocks noChangeShapeType="1"/>
              </p:cNvSpPr>
              <p:nvPr/>
            </p:nvSpPr>
            <p:spPr bwMode="auto">
              <a:xfrm>
                <a:off x="1152" y="2712"/>
                <a:ext cx="0" cy="264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spcBef>
                    <a:spcPct val="50000"/>
                  </a:spcBef>
                </a:pPr>
                <a:endParaRPr lang="zh-CN" altLang="en-US" sz="4000" b="1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25" name="Text Box 14"/>
              <p:cNvSpPr txBox="1">
                <a:spLocks noChangeArrowheads="1"/>
              </p:cNvSpPr>
              <p:nvPr/>
            </p:nvSpPr>
            <p:spPr bwMode="auto">
              <a:xfrm>
                <a:off x="480" y="2976"/>
                <a:ext cx="1392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kumimoji="1" lang="zh-CN" altLang="en-US" sz="3600" b="1" dirty="0">
                    <a:solidFill>
                      <a:srgbClr val="FF0000"/>
                    </a:solidFill>
                    <a:latin typeface="Times New Roman" pitchFamily="18" charset="0"/>
                  </a:rPr>
                  <a:t>触景生情</a:t>
                </a:r>
                <a:endParaRPr kumimoji="1" lang="zh-CN" altLang="en-US" sz="3600" b="1" dirty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</p:grpSp>
        <p:sp>
          <p:nvSpPr>
            <p:cNvPr id="23" name="Line 25"/>
            <p:cNvSpPr>
              <a:spLocks noChangeShapeType="1"/>
            </p:cNvSpPr>
            <p:nvPr/>
          </p:nvSpPr>
          <p:spPr bwMode="auto">
            <a:xfrm flipH="1">
              <a:off x="1728" y="3216"/>
              <a:ext cx="336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spcBef>
                  <a:spcPct val="50000"/>
                </a:spcBef>
              </a:pPr>
              <a:endParaRPr lang="zh-CN" altLang="en-US" sz="4000" b="1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  <p:grpSp>
        <p:nvGrpSpPr>
          <p:cNvPr id="26" name="Group 40"/>
          <p:cNvGrpSpPr>
            <a:grpSpLocks/>
          </p:cNvGrpSpPr>
          <p:nvPr/>
        </p:nvGrpSpPr>
        <p:grpSpPr bwMode="auto">
          <a:xfrm>
            <a:off x="5745163" y="5358818"/>
            <a:ext cx="2613025" cy="941388"/>
            <a:chOff x="3586" y="2516"/>
            <a:chExt cx="1646" cy="593"/>
          </a:xfrm>
        </p:grpSpPr>
        <p:grpSp>
          <p:nvGrpSpPr>
            <p:cNvPr id="27" name="Group 32"/>
            <p:cNvGrpSpPr>
              <a:grpSpLocks/>
            </p:cNvGrpSpPr>
            <p:nvPr/>
          </p:nvGrpSpPr>
          <p:grpSpPr bwMode="auto">
            <a:xfrm>
              <a:off x="3586" y="2705"/>
              <a:ext cx="1646" cy="404"/>
              <a:chOff x="3298" y="2849"/>
              <a:chExt cx="1646" cy="404"/>
            </a:xfrm>
          </p:grpSpPr>
          <p:sp>
            <p:nvSpPr>
              <p:cNvPr id="29" name="Text Box 15"/>
              <p:cNvSpPr txBox="1">
                <a:spLocks noChangeArrowheads="1"/>
              </p:cNvSpPr>
              <p:nvPr/>
            </p:nvSpPr>
            <p:spPr bwMode="auto">
              <a:xfrm>
                <a:off x="3552" y="2849"/>
                <a:ext cx="1392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kumimoji="1" lang="zh-CN" altLang="en-US" sz="3600" b="1" dirty="0">
                    <a:solidFill>
                      <a:srgbClr val="FF0000"/>
                    </a:solidFill>
                    <a:latin typeface="Times New Roman" pitchFamily="18" charset="0"/>
                  </a:rPr>
                  <a:t>移情入景</a:t>
                </a:r>
                <a:endParaRPr kumimoji="1" lang="zh-CN" altLang="en-US" sz="3600" b="1" dirty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30" name="Line 26"/>
              <p:cNvSpPr>
                <a:spLocks noChangeShapeType="1"/>
              </p:cNvSpPr>
              <p:nvPr/>
            </p:nvSpPr>
            <p:spPr bwMode="auto">
              <a:xfrm flipH="1">
                <a:off x="3298" y="3096"/>
                <a:ext cx="336" cy="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spcBef>
                    <a:spcPct val="50000"/>
                  </a:spcBef>
                </a:pPr>
                <a:endParaRPr lang="zh-CN" altLang="en-US" sz="4000" b="1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</p:grpSp>
        <p:sp>
          <p:nvSpPr>
            <p:cNvPr id="28" name="Line 39"/>
            <p:cNvSpPr>
              <a:spLocks noChangeShapeType="1"/>
            </p:cNvSpPr>
            <p:nvPr/>
          </p:nvSpPr>
          <p:spPr bwMode="auto">
            <a:xfrm>
              <a:off x="4176" y="2516"/>
              <a:ext cx="0" cy="252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spcBef>
                  <a:spcPct val="50000"/>
                </a:spcBef>
              </a:pPr>
              <a:endParaRPr lang="zh-CN" altLang="en-US" sz="4000" b="1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03676919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55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5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55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55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55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55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55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55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65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65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65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8" grpId="0" autoUpdateAnimBg="0"/>
      <p:bldP spid="65539" grpId="0" animBg="1"/>
      <p:bldP spid="65540" grpId="0" autoUpdateAnimBg="0"/>
      <p:bldP spid="65541" grpId="0" autoUpdateAnimBg="0"/>
      <p:bldP spid="65542" grpId="0" animBg="1"/>
      <p:bldP spid="65543" grpId="0" autoUpdateAnimBg="0"/>
      <p:bldP spid="65544" grpId="0" autoUpdateAnimBg="0"/>
      <p:bldP spid="65545" grpId="0" animBg="1"/>
      <p:bldP spid="65546" grpId="0" autoUpdateAnimBg="0"/>
      <p:bldP spid="65549" grpId="0" autoUpdateAnimBg="0"/>
      <p:bldP spid="65551" grpId="0" autoUpdateAnimBg="0"/>
      <p:bldP spid="20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Rot="1" noChangeArrowheads="1"/>
          </p:cNvSpPr>
          <p:nvPr>
            <p:ph idx="1"/>
          </p:nvPr>
        </p:nvSpPr>
        <p:spPr>
          <a:xfrm>
            <a:off x="482600" y="730250"/>
            <a:ext cx="8661400" cy="1906662"/>
          </a:xfrm>
        </p:spPr>
        <p:txBody>
          <a:bodyPr/>
          <a:lstStyle/>
          <a:p>
            <a:r>
              <a:rPr lang="en-US" altLang="zh-CN" dirty="0"/>
              <a:t>                         </a:t>
            </a:r>
            <a:r>
              <a:rPr lang="zh-CN" altLang="en-US" sz="4000" dirty="0">
                <a:solidFill>
                  <a:srgbClr val="0000FF"/>
                </a:solidFill>
                <a:ea typeface="华文行楷" pitchFamily="2" charset="-122"/>
              </a:rPr>
              <a:t>问君能有几多愁？</a:t>
            </a:r>
          </a:p>
          <a:p>
            <a:pPr>
              <a:buFont typeface="Wingdings" pitchFamily="2" charset="2"/>
              <a:buNone/>
            </a:pPr>
            <a:r>
              <a:rPr lang="zh-CN" altLang="en-US" sz="4000" dirty="0">
                <a:solidFill>
                  <a:srgbClr val="0000FF"/>
                </a:solidFill>
                <a:ea typeface="华文行楷" pitchFamily="2" charset="-122"/>
              </a:rPr>
              <a:t>                    恰似一江春水向东流。</a:t>
            </a:r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D0086-4C1A-4A5B-A7D9-A81B0FB0CF6C}" type="datetime1">
              <a:rPr lang="zh-CN" altLang="en-US"/>
              <a:pPr/>
              <a:t>2014/1/26</a:t>
            </a:fld>
            <a:endParaRPr lang="en-US" altLang="zh-CN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8CB9D-6764-4864-9C62-8D4404FFA25E}" type="slidenum">
              <a:rPr lang="en-US" altLang="zh-CN"/>
              <a:pPr/>
              <a:t>57</a:t>
            </a:fld>
            <a:endParaRPr lang="en-US" altLang="zh-CN"/>
          </a:p>
        </p:txBody>
      </p:sp>
      <p:sp>
        <p:nvSpPr>
          <p:cNvPr id="130052" name="AutoShape 4"/>
          <p:cNvSpPr>
            <a:spLocks noChangeArrowheads="1"/>
          </p:cNvSpPr>
          <p:nvPr/>
        </p:nvSpPr>
        <p:spPr bwMode="auto">
          <a:xfrm>
            <a:off x="323850" y="1125538"/>
            <a:ext cx="2233613" cy="1368425"/>
          </a:xfrm>
          <a:prstGeom prst="cloudCallout">
            <a:avLst>
              <a:gd name="adj1" fmla="val 84968"/>
              <a:gd name="adj2" fmla="val 6264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5400">
                <a:ea typeface="华文行楷" pitchFamily="2" charset="-122"/>
              </a:rPr>
              <a:t>愁</a:t>
            </a:r>
          </a:p>
        </p:txBody>
      </p:sp>
      <p:sp>
        <p:nvSpPr>
          <p:cNvPr id="130053" name="Text Box 5"/>
          <p:cNvSpPr txBox="1">
            <a:spLocks noChangeArrowheads="1"/>
          </p:cNvSpPr>
          <p:nvPr/>
        </p:nvSpPr>
        <p:spPr bwMode="auto">
          <a:xfrm>
            <a:off x="250655" y="3140968"/>
            <a:ext cx="8568630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4000" b="1" dirty="0">
                <a:solidFill>
                  <a:srgbClr val="CC00FF"/>
                </a:solidFill>
                <a:ea typeface="华文新魏" pitchFamily="2" charset="-122"/>
              </a:rPr>
              <a:t>比喻，夸张</a:t>
            </a:r>
            <a:r>
              <a:rPr lang="en-US" altLang="zh-CN" sz="4000" b="1" dirty="0">
                <a:solidFill>
                  <a:srgbClr val="CC00FF"/>
                </a:solidFill>
                <a:ea typeface="华文新魏" pitchFamily="2" charset="-122"/>
              </a:rPr>
              <a:t>——</a:t>
            </a:r>
            <a:r>
              <a:rPr lang="zh-CN" altLang="en-US" sz="3200" b="1" dirty="0">
                <a:solidFill>
                  <a:srgbClr val="FF0000"/>
                </a:solidFill>
              </a:rPr>
              <a:t>以水喻愁</a:t>
            </a:r>
            <a:r>
              <a:rPr lang="zh-CN" altLang="en-US" sz="3200" b="1" dirty="0">
                <a:solidFill>
                  <a:srgbClr val="0000CC"/>
                </a:solidFill>
              </a:rPr>
              <a:t>的名句。</a:t>
            </a:r>
            <a:endParaRPr lang="zh-CN" altLang="en-US" sz="3200" b="1" dirty="0">
              <a:solidFill>
                <a:srgbClr val="0000CC"/>
              </a:solidFill>
              <a:ea typeface="华文新魏" pitchFamily="2" charset="-122"/>
            </a:endParaRPr>
          </a:p>
          <a:p>
            <a:pPr algn="just">
              <a:spcBef>
                <a:spcPct val="50000"/>
              </a:spcBef>
            </a:pPr>
            <a:r>
              <a:rPr kumimoji="1" lang="zh-CN" altLang="en-US" sz="3200" b="1" dirty="0" smtClean="0">
                <a:solidFill>
                  <a:srgbClr val="0000CC"/>
                </a:solidFill>
              </a:rPr>
              <a:t>      本</a:t>
            </a:r>
            <a:r>
              <a:rPr kumimoji="1" lang="zh-CN" altLang="en-US" sz="3200" b="1" dirty="0">
                <a:solidFill>
                  <a:srgbClr val="0000CC"/>
                </a:solidFill>
              </a:rPr>
              <a:t>句用春水来比喻愁，表现了词人</a:t>
            </a:r>
            <a:r>
              <a:rPr kumimoji="1" lang="zh-CN" altLang="en-US" sz="3200" b="1" dirty="0">
                <a:solidFill>
                  <a:srgbClr val="0000CC"/>
                </a:solidFill>
              </a:rPr>
              <a:t>满怀</a:t>
            </a:r>
            <a:r>
              <a:rPr kumimoji="1" lang="zh-CN" altLang="en-US" sz="3200" b="1" dirty="0" smtClean="0">
                <a:solidFill>
                  <a:srgbClr val="0000CC"/>
                </a:solidFill>
              </a:rPr>
              <a:t>无穷无尽、</a:t>
            </a:r>
            <a:r>
              <a:rPr kumimoji="1" lang="zh-CN" altLang="en-US" sz="3200" b="1" dirty="0">
                <a:solidFill>
                  <a:srgbClr val="0000CC"/>
                </a:solidFill>
              </a:rPr>
              <a:t>汹涌澎湃的</a:t>
            </a:r>
            <a:r>
              <a:rPr kumimoji="1" lang="zh-CN" altLang="en-US" sz="3200" b="1" dirty="0" smtClean="0">
                <a:solidFill>
                  <a:srgbClr val="0000CC"/>
                </a:solidFill>
              </a:rPr>
              <a:t>愁</a:t>
            </a:r>
            <a:r>
              <a:rPr kumimoji="1" lang="zh-CN" altLang="en-US" sz="3200" b="1" dirty="0" smtClean="0">
                <a:solidFill>
                  <a:srgbClr val="0000CC"/>
                </a:solidFill>
              </a:rPr>
              <a:t>，大胆</a:t>
            </a:r>
            <a:r>
              <a:rPr kumimoji="1" lang="zh-CN" altLang="en-US" sz="3200" b="1" dirty="0">
                <a:solidFill>
                  <a:srgbClr val="FF0000"/>
                </a:solidFill>
              </a:rPr>
              <a:t>抒发了亡国之恨</a:t>
            </a:r>
            <a:r>
              <a:rPr kumimoji="1" lang="zh-CN" altLang="en-US" sz="3200" b="1" dirty="0" smtClean="0">
                <a:solidFill>
                  <a:srgbClr val="0000CC"/>
                </a:solidFill>
              </a:rPr>
              <a:t>。</a:t>
            </a:r>
            <a:endParaRPr kumimoji="1" lang="en-US" altLang="zh-CN" sz="1800" b="1" dirty="0">
              <a:solidFill>
                <a:srgbClr val="0000CC"/>
              </a:solidFill>
            </a:endParaRPr>
          </a:p>
        </p:txBody>
      </p:sp>
      <p:sp>
        <p:nvSpPr>
          <p:cNvPr id="130054" name="Rectangle 6"/>
          <p:cNvSpPr>
            <a:spLocks noChangeArrowheads="1"/>
          </p:cNvSpPr>
          <p:nvPr/>
        </p:nvSpPr>
        <p:spPr bwMode="auto">
          <a:xfrm>
            <a:off x="0" y="404813"/>
            <a:ext cx="2736850" cy="65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buFontTx/>
              <a:buBlip>
                <a:blip r:embed="rId2"/>
              </a:buBlip>
            </a:pPr>
            <a:r>
              <a:rPr lang="en-US" altLang="zh-CN" sz="4000">
                <a:solidFill>
                  <a:srgbClr val="0000CC"/>
                </a:solidFill>
              </a:rPr>
              <a:t>  </a:t>
            </a:r>
            <a:r>
              <a:rPr lang="zh-CN" altLang="en-US" b="1">
                <a:solidFill>
                  <a:srgbClr val="0000CC"/>
                </a:solidFill>
                <a:ea typeface="楷体_GB2312" pitchFamily="49" charset="-122"/>
              </a:rPr>
              <a:t>名句赏析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0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130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130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130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860"/>
                            </p:stCondLst>
                            <p:childTnLst>
                              <p:par>
                                <p:cTn id="1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1300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1300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1300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1300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1300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1300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50" grpId="0" uiExpand="1" build="p"/>
      <p:bldP spid="130052" grpId="0" animBg="1"/>
      <p:bldP spid="130053" grpId="0"/>
      <p:bldP spid="130054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5" name="AutoShape 3"/>
          <p:cNvSpPr>
            <a:spLocks noGrp="1" noChangeArrowheads="1"/>
          </p:cNvSpPr>
          <p:nvPr>
            <p:ph type="title"/>
          </p:nvPr>
        </p:nvSpPr>
        <p:spPr>
          <a:xfrm>
            <a:off x="886049" y="1988840"/>
            <a:ext cx="2088480" cy="1143000"/>
          </a:xfrm>
          <a:prstGeom prst="cloudCallout">
            <a:avLst>
              <a:gd name="adj1" fmla="val 84116"/>
              <a:gd name="adj2" fmla="val 88889"/>
            </a:avLst>
          </a:prstGeom>
          <a:solidFill>
            <a:srgbClr val="00FFFF"/>
          </a:solidFill>
          <a:ln>
            <a:solidFill>
              <a:schemeClr val="tx1"/>
            </a:solidFill>
            <a:round/>
            <a:headEnd/>
            <a:tailEnd/>
          </a:ln>
        </p:spPr>
        <p:txBody>
          <a:bodyPr>
            <a:normAutofit fontScale="90000"/>
          </a:bodyPr>
          <a:lstStyle/>
          <a:p>
            <a:pPr algn="ctr"/>
            <a:r>
              <a:rPr lang="zh-CN" altLang="en-US" sz="6600" dirty="0">
                <a:solidFill>
                  <a:srgbClr val="00040C"/>
                </a:solidFill>
                <a:latin typeface="黑体" pitchFamily="2" charset="-122"/>
                <a:ea typeface="黑体" pitchFamily="2" charset="-122"/>
              </a:rPr>
              <a:t>愁</a:t>
            </a:r>
          </a:p>
        </p:txBody>
      </p:sp>
      <p:sp>
        <p:nvSpPr>
          <p:cNvPr id="131074" name="Rectangle 2"/>
          <p:cNvSpPr>
            <a:spLocks noGrp="1" noRot="1" noChangeArrowheads="1"/>
          </p:cNvSpPr>
          <p:nvPr>
            <p:ph idx="1"/>
          </p:nvPr>
        </p:nvSpPr>
        <p:spPr>
          <a:xfrm>
            <a:off x="4860032" y="2348880"/>
            <a:ext cx="2736304" cy="3977282"/>
          </a:xfrm>
        </p:spPr>
        <p:txBody>
          <a:bodyPr/>
          <a:lstStyle/>
          <a:p>
            <a:pPr>
              <a:spcBef>
                <a:spcPct val="50000"/>
              </a:spcBef>
              <a:buClr>
                <a:schemeClr val="bg1"/>
              </a:buClr>
              <a:buFontTx/>
              <a:buNone/>
            </a:pPr>
            <a:r>
              <a:rPr kumimoji="1" lang="zh-CN" altLang="en-US" sz="4800" b="1" dirty="0">
                <a:solidFill>
                  <a:srgbClr val="CC00FF"/>
                </a:solidFill>
                <a:ea typeface="华文新魏" pitchFamily="2" charset="-122"/>
              </a:rPr>
              <a:t>往事之叹</a:t>
            </a:r>
          </a:p>
          <a:p>
            <a:pPr>
              <a:spcBef>
                <a:spcPct val="50000"/>
              </a:spcBef>
              <a:buClr>
                <a:schemeClr val="bg1"/>
              </a:buClr>
              <a:buFontTx/>
              <a:buNone/>
            </a:pPr>
            <a:r>
              <a:rPr kumimoji="1" lang="zh-CN" altLang="en-US" sz="4800" b="1" dirty="0">
                <a:solidFill>
                  <a:srgbClr val="CC00FF"/>
                </a:solidFill>
                <a:ea typeface="华文新魏" pitchFamily="2" charset="-122"/>
              </a:rPr>
              <a:t>亡国之恨</a:t>
            </a:r>
          </a:p>
          <a:p>
            <a:pPr>
              <a:buFont typeface="Wingdings" pitchFamily="2" charset="2"/>
              <a:buNone/>
            </a:pPr>
            <a:r>
              <a:rPr kumimoji="1" lang="zh-CN" altLang="en-US" sz="4800" b="1" dirty="0">
                <a:solidFill>
                  <a:srgbClr val="CC00FF"/>
                </a:solidFill>
                <a:ea typeface="华文新魏" pitchFamily="2" charset="-122"/>
              </a:rPr>
              <a:t>离家之痛</a:t>
            </a:r>
          </a:p>
          <a:p>
            <a:pPr>
              <a:spcBef>
                <a:spcPct val="50000"/>
              </a:spcBef>
              <a:buClr>
                <a:schemeClr val="bg1"/>
              </a:buClr>
              <a:buFontTx/>
              <a:buNone/>
            </a:pPr>
            <a:r>
              <a:rPr kumimoji="1" lang="zh-CN" altLang="en-US" sz="4800" b="1" dirty="0">
                <a:solidFill>
                  <a:srgbClr val="CC00FF"/>
                </a:solidFill>
                <a:ea typeface="华文新魏" pitchFamily="2" charset="-122"/>
              </a:rPr>
              <a:t>思乡之</a:t>
            </a:r>
            <a:r>
              <a:rPr kumimoji="1" lang="zh-CN" altLang="en-US" sz="4800" b="1" dirty="0" smtClean="0">
                <a:solidFill>
                  <a:srgbClr val="CC00FF"/>
                </a:solidFill>
                <a:ea typeface="华文新魏" pitchFamily="2" charset="-122"/>
              </a:rPr>
              <a:t>苦</a:t>
            </a:r>
            <a:endParaRPr kumimoji="1" lang="en-US" altLang="zh-CN" sz="4800" b="1" dirty="0">
              <a:solidFill>
                <a:srgbClr val="CC00FF"/>
              </a:solidFill>
              <a:ea typeface="华文新魏" pitchFamily="2" charset="-122"/>
            </a:endParaRPr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8E715-3224-4F4C-9BA7-888457FEE019}" type="datetime1">
              <a:rPr lang="zh-CN" altLang="en-US"/>
              <a:pPr/>
              <a:t>2014/1/26</a:t>
            </a:fld>
            <a:endParaRPr lang="en-US" altLang="zh-CN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7C90D0-7017-4689-811B-F5581080B9EC}" type="slidenum">
              <a:rPr lang="en-US" altLang="zh-CN"/>
              <a:pPr/>
              <a:t>58</a:t>
            </a:fld>
            <a:endParaRPr lang="en-US" altLang="zh-CN"/>
          </a:p>
        </p:txBody>
      </p:sp>
      <p:sp>
        <p:nvSpPr>
          <p:cNvPr id="131076" name="Text Box 4"/>
          <p:cNvSpPr txBox="1">
            <a:spLocks noChangeArrowheads="1"/>
          </p:cNvSpPr>
          <p:nvPr/>
        </p:nvSpPr>
        <p:spPr bwMode="auto">
          <a:xfrm>
            <a:off x="735013" y="3284984"/>
            <a:ext cx="2492990" cy="3340248"/>
          </a:xfrm>
          <a:prstGeom prst="rect">
            <a:avLst/>
          </a:prstGeom>
          <a:noFill/>
          <a:ln w="349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dirty="0">
                <a:solidFill>
                  <a:srgbClr val="0000FF"/>
                </a:solidFill>
              </a:rPr>
              <a:t>一字一泪</a:t>
            </a:r>
          </a:p>
          <a:p>
            <a:pPr>
              <a:spcBef>
                <a:spcPct val="50000"/>
              </a:spcBef>
            </a:pPr>
            <a:r>
              <a:rPr lang="zh-CN" altLang="en-US" sz="6000" dirty="0">
                <a:solidFill>
                  <a:srgbClr val="0000FF"/>
                </a:solidFill>
              </a:rPr>
              <a:t>泣血以</a:t>
            </a:r>
            <a:r>
              <a:rPr lang="zh-CN" altLang="en-US" sz="6000" dirty="0" smtClean="0">
                <a:solidFill>
                  <a:srgbClr val="0000FF"/>
                </a:solidFill>
              </a:rPr>
              <a:t>歌</a:t>
            </a:r>
            <a:endParaRPr lang="zh-CN" altLang="en-US" sz="6000" dirty="0">
              <a:solidFill>
                <a:srgbClr val="0000FF"/>
              </a:solidFill>
            </a:endParaRPr>
          </a:p>
        </p:txBody>
      </p:sp>
      <p:sp>
        <p:nvSpPr>
          <p:cNvPr id="131077" name="Text Box 5"/>
          <p:cNvSpPr txBox="1">
            <a:spLocks noChangeArrowheads="1"/>
          </p:cNvSpPr>
          <p:nvPr/>
        </p:nvSpPr>
        <p:spPr bwMode="auto">
          <a:xfrm>
            <a:off x="735013" y="26670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zh-CN" sz="1800"/>
          </a:p>
        </p:txBody>
      </p:sp>
      <p:sp>
        <p:nvSpPr>
          <p:cNvPr id="131078" name="Text Box 6"/>
          <p:cNvSpPr txBox="1">
            <a:spLocks noChangeArrowheads="1"/>
          </p:cNvSpPr>
          <p:nvPr/>
        </p:nvSpPr>
        <p:spPr bwMode="auto">
          <a:xfrm>
            <a:off x="323850" y="1125538"/>
            <a:ext cx="85693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FF"/>
                </a:solidFill>
              </a:rPr>
              <a:t>词作中哪个字可以概括全文的感情？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31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31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0" presetID="8" presetClass="emph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1310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31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131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131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131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"/>
                            </p:stCondLst>
                            <p:childTnLst>
                              <p:par>
                                <p:cTn id="2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1310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1310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1310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400"/>
                            </p:stCondLst>
                            <p:childTnLst>
                              <p:par>
                                <p:cTn id="3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1310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1310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1310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3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" dur="80"/>
                                        <p:tgtEl>
                                          <p:spTgt spid="1310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" dur="80"/>
                                        <p:tgtEl>
                                          <p:spTgt spid="1310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80"/>
                                        <p:tgtEl>
                                          <p:spTgt spid="1310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1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3" dur="80"/>
                                        <p:tgtEl>
                                          <p:spTgt spid="1310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4" dur="80"/>
                                        <p:tgtEl>
                                          <p:spTgt spid="1310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80"/>
                                        <p:tgtEl>
                                          <p:spTgt spid="1310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075" grpId="0" animBg="1"/>
      <p:bldP spid="131074" grpId="0" build="p"/>
      <p:bldP spid="131076" grpId="0" animBg="1"/>
      <p:bldP spid="131078" grpId="0"/>
      <p:bldP spid="131078" grpId="1"/>
      <p:bldP spid="131078" grpId="2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33280-64AA-4795-8275-7FD282A94072}" type="datetime1">
              <a:rPr lang="zh-CN" altLang="en-US"/>
              <a:pPr/>
              <a:t>2014/1/26</a:t>
            </a:fld>
            <a:endParaRPr lang="en-US" altLang="zh-CN"/>
          </a:p>
        </p:txBody>
      </p:sp>
      <p:sp>
        <p:nvSpPr>
          <p:cNvPr id="16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B91FB-B837-426E-8B33-221DD71A8119}" type="slidenum">
              <a:rPr lang="en-US" altLang="zh-CN"/>
              <a:pPr/>
              <a:t>59</a:t>
            </a:fld>
            <a:endParaRPr lang="en-US" altLang="zh-CN"/>
          </a:p>
        </p:txBody>
      </p:sp>
      <p:sp>
        <p:nvSpPr>
          <p:cNvPr id="91140" name="Rectangle 4"/>
          <p:cNvSpPr>
            <a:spLocks noChangeArrowheads="1"/>
          </p:cNvSpPr>
          <p:nvPr/>
        </p:nvSpPr>
        <p:spPr bwMode="auto">
          <a:xfrm>
            <a:off x="468312" y="404664"/>
            <a:ext cx="3383607" cy="65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buFontTx/>
              <a:buBlip>
                <a:blip r:embed="rId2"/>
              </a:buBlip>
            </a:pPr>
            <a:r>
              <a:rPr lang="en-US" altLang="zh-CN" sz="4000" dirty="0">
                <a:solidFill>
                  <a:srgbClr val="0000CC"/>
                </a:solidFill>
                <a:latin typeface="黑体" pitchFamily="2" charset="-122"/>
                <a:ea typeface="黑体" pitchFamily="2" charset="-122"/>
              </a:rPr>
              <a:t>  </a:t>
            </a:r>
            <a:r>
              <a:rPr lang="zh-CN" altLang="en-US" sz="4000" dirty="0" smtClean="0">
                <a:solidFill>
                  <a:srgbClr val="0000CC"/>
                </a:solidFill>
                <a:latin typeface="黑体" pitchFamily="2" charset="-122"/>
                <a:ea typeface="黑体" pitchFamily="2" charset="-122"/>
              </a:rPr>
              <a:t>写作特色</a:t>
            </a:r>
            <a:endParaRPr lang="zh-CN" altLang="en-US" b="1" dirty="0">
              <a:solidFill>
                <a:srgbClr val="0000CC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91141" name="Text Box 5"/>
          <p:cNvSpPr txBox="1">
            <a:spLocks noChangeArrowheads="1"/>
          </p:cNvSpPr>
          <p:nvPr/>
        </p:nvSpPr>
        <p:spPr bwMode="auto">
          <a:xfrm>
            <a:off x="539750" y="1211263"/>
            <a:ext cx="439261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200" b="1" dirty="0">
                <a:latin typeface="+mj-ea"/>
                <a:ea typeface="+mj-ea"/>
              </a:rPr>
              <a:t>①</a:t>
            </a:r>
            <a:r>
              <a:rPr lang="zh-CN" altLang="en-US" sz="3200" b="1" dirty="0">
                <a:latin typeface="+mj-ea"/>
                <a:ea typeface="+mj-ea"/>
              </a:rPr>
              <a:t>全词以问起，以答结。</a:t>
            </a:r>
          </a:p>
        </p:txBody>
      </p:sp>
      <p:sp>
        <p:nvSpPr>
          <p:cNvPr id="91142" name="Text Box 6"/>
          <p:cNvSpPr txBox="1">
            <a:spLocks noChangeArrowheads="1"/>
          </p:cNvSpPr>
          <p:nvPr/>
        </p:nvSpPr>
        <p:spPr bwMode="auto">
          <a:xfrm>
            <a:off x="611188" y="1773238"/>
            <a:ext cx="99695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方正舒体" pitchFamily="2" charset="-122"/>
              </a:rPr>
              <a:t>问天</a:t>
            </a:r>
          </a:p>
        </p:txBody>
      </p:sp>
      <p:sp>
        <p:nvSpPr>
          <p:cNvPr id="91143" name="Text Box 7"/>
          <p:cNvSpPr txBox="1">
            <a:spLocks noChangeArrowheads="1"/>
          </p:cNvSpPr>
          <p:nvPr/>
        </p:nvSpPr>
        <p:spPr bwMode="auto">
          <a:xfrm>
            <a:off x="611188" y="2557463"/>
            <a:ext cx="99695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方正舒体" pitchFamily="2" charset="-122"/>
              </a:rPr>
              <a:t>问人</a:t>
            </a:r>
          </a:p>
        </p:txBody>
      </p:sp>
      <p:sp>
        <p:nvSpPr>
          <p:cNvPr id="91144" name="Text Box 8"/>
          <p:cNvSpPr txBox="1">
            <a:spLocks noChangeArrowheads="1"/>
          </p:cNvSpPr>
          <p:nvPr/>
        </p:nvSpPr>
        <p:spPr bwMode="auto">
          <a:xfrm>
            <a:off x="601663" y="3430588"/>
            <a:ext cx="140335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方正舒体" pitchFamily="2" charset="-122"/>
              </a:rPr>
              <a:t>问自己</a:t>
            </a:r>
          </a:p>
        </p:txBody>
      </p:sp>
      <p:sp>
        <p:nvSpPr>
          <p:cNvPr id="91145" name="Text Box 9"/>
          <p:cNvSpPr txBox="1">
            <a:spLocks noChangeArrowheads="1"/>
          </p:cNvSpPr>
          <p:nvPr/>
        </p:nvSpPr>
        <p:spPr bwMode="auto">
          <a:xfrm>
            <a:off x="2747413" y="1700213"/>
            <a:ext cx="443071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ea typeface="隶书" pitchFamily="49" charset="-122"/>
              </a:rPr>
              <a:t>春花秋月何时了？</a:t>
            </a:r>
          </a:p>
        </p:txBody>
      </p:sp>
      <p:sp>
        <p:nvSpPr>
          <p:cNvPr id="91146" name="Rectangle 10"/>
          <p:cNvSpPr>
            <a:spLocks noChangeArrowheads="1"/>
          </p:cNvSpPr>
          <p:nvPr/>
        </p:nvSpPr>
        <p:spPr bwMode="auto">
          <a:xfrm>
            <a:off x="2745826" y="2492375"/>
            <a:ext cx="41433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ea typeface="隶书" pitchFamily="49" charset="-122"/>
              </a:rPr>
              <a:t>雕栏玉砌应犹在</a:t>
            </a:r>
          </a:p>
        </p:txBody>
      </p:sp>
      <p:sp>
        <p:nvSpPr>
          <p:cNvPr id="91147" name="Text Box 11"/>
          <p:cNvSpPr txBox="1">
            <a:spLocks noChangeArrowheads="1"/>
          </p:cNvSpPr>
          <p:nvPr/>
        </p:nvSpPr>
        <p:spPr bwMode="auto">
          <a:xfrm>
            <a:off x="2772190" y="3363913"/>
            <a:ext cx="435768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ea typeface="隶书" pitchFamily="49" charset="-122"/>
              </a:rPr>
              <a:t>问君能有几多愁？</a:t>
            </a:r>
          </a:p>
        </p:txBody>
      </p:sp>
      <p:sp>
        <p:nvSpPr>
          <p:cNvPr id="91148" name="Line 12"/>
          <p:cNvSpPr>
            <a:spLocks noChangeShapeType="1"/>
          </p:cNvSpPr>
          <p:nvPr/>
        </p:nvSpPr>
        <p:spPr bwMode="auto">
          <a:xfrm>
            <a:off x="1906588" y="2133600"/>
            <a:ext cx="504825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1149" name="Line 13"/>
          <p:cNvSpPr>
            <a:spLocks noChangeShapeType="1"/>
          </p:cNvSpPr>
          <p:nvPr/>
        </p:nvSpPr>
        <p:spPr bwMode="auto">
          <a:xfrm>
            <a:off x="1906588" y="2852738"/>
            <a:ext cx="504825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1150" name="Line 14"/>
          <p:cNvSpPr>
            <a:spLocks noChangeShapeType="1"/>
          </p:cNvSpPr>
          <p:nvPr/>
        </p:nvSpPr>
        <p:spPr bwMode="auto">
          <a:xfrm>
            <a:off x="1906588" y="3716338"/>
            <a:ext cx="504825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1151" name="Text Box 15"/>
          <p:cNvSpPr txBox="1">
            <a:spLocks noChangeArrowheads="1"/>
          </p:cNvSpPr>
          <p:nvPr/>
        </p:nvSpPr>
        <p:spPr bwMode="auto">
          <a:xfrm>
            <a:off x="468313" y="4221163"/>
            <a:ext cx="8136135" cy="1588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 eaLnBrk="0" hangingPunct="0">
              <a:lnSpc>
                <a:spcPct val="90000"/>
              </a:lnSpc>
            </a:pPr>
            <a:r>
              <a:rPr lang="en-US" altLang="zh-CN" sz="3600" b="1" dirty="0" smtClean="0"/>
              <a:t>②</a:t>
            </a:r>
            <a:r>
              <a:rPr lang="zh-CN" altLang="en-US" sz="3600" b="1" dirty="0">
                <a:solidFill>
                  <a:srgbClr val="000000"/>
                </a:solidFill>
                <a:latin typeface="Times New Roman" pitchFamily="18" charset="0"/>
                <a:ea typeface="隶书" pitchFamily="49" charset="-122"/>
              </a:rPr>
              <a:t>李煜的这首词字字血泪，发自内心，词人追惜年华、感慨人事变迁、哀叹命运，抒发了一位亡国之君的故国之思。</a:t>
            </a:r>
            <a:endParaRPr lang="zh-CN" altLang="en-US" sz="3600" dirty="0">
              <a:solidFill>
                <a:srgbClr val="000000"/>
              </a:solidFill>
              <a:latin typeface="Times New Roman" pitchFamily="18" charset="0"/>
              <a:ea typeface="隶书" pitchFamily="49" charset="-122"/>
            </a:endParaRPr>
          </a:p>
        </p:txBody>
      </p:sp>
      <p:pic>
        <p:nvPicPr>
          <p:cNvPr id="17" name="Picture 2" descr="李煜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43" t="16412" b="4861"/>
          <a:stretch>
            <a:fillRect/>
          </a:stretch>
        </p:blipFill>
        <p:spPr bwMode="auto">
          <a:xfrm>
            <a:off x="6372200" y="76994"/>
            <a:ext cx="2647596" cy="3353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2" name="墨迹 1"/>
              <p14:cNvContentPartPr/>
              <p14:nvPr/>
            </p14:nvContentPartPr>
            <p14:xfrm>
              <a:off x="1625040" y="5670360"/>
              <a:ext cx="6536880" cy="152280"/>
            </p14:xfrm>
          </p:contentPart>
        </mc:Choice>
        <mc:Fallback>
          <p:pic>
            <p:nvPicPr>
              <p:cNvPr id="2" name="墨迹 1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615680" y="5661000"/>
                <a:ext cx="6555600" cy="17100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91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1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1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1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1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1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91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1000"/>
                                        <p:tgtEl>
                                          <p:spTgt spid="91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41" grpId="0"/>
      <p:bldP spid="91142" grpId="0"/>
      <p:bldP spid="91143" grpId="0"/>
      <p:bldP spid="91144" grpId="0"/>
      <p:bldP spid="91145" grpId="0"/>
      <p:bldP spid="91146" grpId="0"/>
      <p:bldP spid="91147" grpId="0"/>
      <p:bldP spid="91148" grpId="0" animBg="1"/>
      <p:bldP spid="91149" grpId="0" animBg="1"/>
      <p:bldP spid="91150" grpId="0" animBg="1"/>
      <p:bldP spid="9115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755650" y="836613"/>
            <a:ext cx="2736850" cy="650875"/>
          </a:xfrm>
        </p:spPr>
        <p:txBody>
          <a:bodyPr/>
          <a:lstStyle/>
          <a:p>
            <a:pPr algn="l">
              <a:buFontTx/>
              <a:buBlip>
                <a:blip r:embed="rId2"/>
              </a:buBlip>
            </a:pPr>
            <a:r>
              <a:rPr lang="zh-CN" altLang="en-US" sz="3200" b="1">
                <a:solidFill>
                  <a:srgbClr val="660066"/>
                </a:solidFill>
                <a:latin typeface="宋体" pitchFamily="2" charset="-122"/>
              </a:rPr>
              <a:t>课文感知</a:t>
            </a:r>
          </a:p>
        </p:txBody>
      </p:sp>
      <p:sp>
        <p:nvSpPr>
          <p:cNvPr id="38915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827088" y="1773238"/>
            <a:ext cx="7848600" cy="790575"/>
          </a:xfrm>
        </p:spPr>
        <p:txBody>
          <a:bodyPr/>
          <a:lstStyle/>
          <a:p>
            <a:pPr algn="l"/>
            <a:r>
              <a:rPr kumimoji="1" lang="zh-CN" altLang="en-US" sz="3600" b="1" dirty="0">
                <a:ea typeface="隶书" pitchFamily="49" charset="-122"/>
              </a:rPr>
              <a:t>金</a:t>
            </a:r>
            <a:r>
              <a:rPr kumimoji="1" lang="zh-CN" altLang="en-US" sz="3600" b="1" dirty="0">
                <a:solidFill>
                  <a:srgbClr val="CC0099"/>
                </a:solidFill>
                <a:ea typeface="隶书" pitchFamily="49" charset="-122"/>
              </a:rPr>
              <a:t>樽</a:t>
            </a:r>
            <a:r>
              <a:rPr kumimoji="1" lang="zh-CN" altLang="en-US" sz="3600" b="1" dirty="0">
                <a:ea typeface="隶书" pitchFamily="49" charset="-122"/>
              </a:rPr>
              <a:t>清酒</a:t>
            </a:r>
            <a:r>
              <a:rPr kumimoji="1" lang="zh-CN" altLang="en-US" sz="3600" b="1" dirty="0">
                <a:solidFill>
                  <a:srgbClr val="CC0099"/>
                </a:solidFill>
                <a:ea typeface="隶书" pitchFamily="49" charset="-122"/>
              </a:rPr>
              <a:t>斗十千</a:t>
            </a:r>
            <a:r>
              <a:rPr kumimoji="1" lang="zh-CN" altLang="en-US" sz="3600" b="1" dirty="0">
                <a:ea typeface="隶书" pitchFamily="49" charset="-122"/>
              </a:rPr>
              <a:t>，玉盘</a:t>
            </a:r>
            <a:r>
              <a:rPr kumimoji="1" lang="zh-CN" altLang="en-US" sz="3600" b="1" dirty="0">
                <a:solidFill>
                  <a:srgbClr val="CC0099"/>
                </a:solidFill>
                <a:ea typeface="隶书" pitchFamily="49" charset="-122"/>
              </a:rPr>
              <a:t>珍羞直</a:t>
            </a:r>
            <a:r>
              <a:rPr kumimoji="1" lang="zh-CN" altLang="en-US" sz="3600" b="1" dirty="0">
                <a:ea typeface="隶书" pitchFamily="49" charset="-122"/>
              </a:rPr>
              <a:t>万钱。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/>
          <a:p>
            <a:fld id="{2F737CD0-988E-44A4-BFE5-B79824B565A1}" type="datetime1">
              <a:rPr lang="zh-CN" altLang="en-US"/>
              <a:pPr/>
              <a:t>2014/1/26</a:t>
            </a:fld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fld id="{EB11911D-BCAA-4BBF-8A16-2224AE1771D7}" type="slidenum">
              <a:rPr lang="en-US" altLang="zh-CN"/>
              <a:pPr/>
              <a:t>6</a:t>
            </a:fld>
            <a:endParaRPr lang="en-US" altLang="zh-CN"/>
          </a:p>
        </p:txBody>
      </p:sp>
      <p:pic>
        <p:nvPicPr>
          <p:cNvPr id="38920" name="Picture 8" descr="975,1b3ffa8,a68,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2997200"/>
            <a:ext cx="1895475" cy="2808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3995738" y="2781300"/>
            <a:ext cx="4249737" cy="2776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kumimoji="1" lang="zh-CN" altLang="en-US" sz="3200" dirty="0">
                <a:solidFill>
                  <a:srgbClr val="6600FF"/>
                </a:solidFill>
                <a:latin typeface="Times New Roman" pitchFamily="18" charset="0"/>
                <a:ea typeface="隶书" pitchFamily="49" charset="-122"/>
              </a:rPr>
              <a:t>樽：</a:t>
            </a:r>
            <a:r>
              <a:rPr kumimoji="1" lang="zh-CN" altLang="en-US" sz="3200" dirty="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古代盛酒的器具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kumimoji="1" lang="zh-CN" altLang="en-US" sz="3200" dirty="0">
                <a:solidFill>
                  <a:srgbClr val="6600FF"/>
                </a:solidFill>
                <a:latin typeface="Times New Roman" pitchFamily="18" charset="0"/>
                <a:ea typeface="隶书" pitchFamily="49" charset="-122"/>
              </a:rPr>
              <a:t>清酒：</a:t>
            </a:r>
            <a:r>
              <a:rPr kumimoji="1" lang="zh-CN" altLang="en-US" sz="3200" dirty="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清而纯正的酒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kumimoji="1" lang="zh-CN" altLang="en-US" sz="3200" dirty="0">
                <a:solidFill>
                  <a:srgbClr val="6600FF"/>
                </a:solidFill>
                <a:latin typeface="Times New Roman" pitchFamily="18" charset="0"/>
                <a:ea typeface="隶书" pitchFamily="49" charset="-122"/>
              </a:rPr>
              <a:t>斗十千：</a:t>
            </a:r>
            <a:r>
              <a:rPr kumimoji="1" lang="zh-CN" altLang="en-US" sz="3200" dirty="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形容价贵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kumimoji="1" lang="zh-CN" altLang="en-US" sz="3200" dirty="0">
                <a:solidFill>
                  <a:srgbClr val="6600FF"/>
                </a:solidFill>
                <a:latin typeface="Times New Roman" pitchFamily="18" charset="0"/>
                <a:ea typeface="隶书" pitchFamily="49" charset="-122"/>
              </a:rPr>
              <a:t>珍羞：</a:t>
            </a:r>
            <a:r>
              <a:rPr kumimoji="1" lang="zh-CN" altLang="en-US" sz="3200" dirty="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珍贵的菜肴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kumimoji="1" lang="zh-CN" altLang="en-US" sz="3200" dirty="0">
                <a:solidFill>
                  <a:srgbClr val="6600FF"/>
                </a:solidFill>
                <a:latin typeface="Times New Roman" pitchFamily="18" charset="0"/>
                <a:ea typeface="隶书" pitchFamily="49" charset="-122"/>
              </a:rPr>
              <a:t>直：</a:t>
            </a:r>
            <a:r>
              <a:rPr kumimoji="1" lang="zh-CN" altLang="en-US" sz="3200" dirty="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通假字，通值</a:t>
            </a:r>
          </a:p>
        </p:txBody>
      </p:sp>
      <p:pic>
        <p:nvPicPr>
          <p:cNvPr id="38918" name="Picture 6" descr="mons_item_40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28" r="14009"/>
          <a:stretch>
            <a:fillRect/>
          </a:stretch>
        </p:blipFill>
        <p:spPr bwMode="auto">
          <a:xfrm>
            <a:off x="250825" y="4508500"/>
            <a:ext cx="1512888" cy="1887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89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89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89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89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3635375" y="1196975"/>
            <a:ext cx="4248150" cy="1798638"/>
          </a:xfrm>
        </p:spPr>
        <p:txBody>
          <a:bodyPr/>
          <a:lstStyle/>
          <a:p>
            <a:pPr algn="dist"/>
            <a:r>
              <a:rPr lang="zh-CN" altLang="en-US" sz="8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隶书" pitchFamily="49" charset="-122"/>
              </a:rPr>
              <a:t>破阵子</a:t>
            </a:r>
          </a:p>
        </p:txBody>
      </p:sp>
      <p:sp>
        <p:nvSpPr>
          <p:cNvPr id="21507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4787900" y="3933825"/>
            <a:ext cx="3529013" cy="863600"/>
          </a:xfrm>
        </p:spPr>
        <p:txBody>
          <a:bodyPr/>
          <a:lstStyle/>
          <a:p>
            <a:r>
              <a:rPr lang="zh-CN" altLang="en-US" sz="4000" b="1">
                <a:solidFill>
                  <a:srgbClr val="9933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辛弃疾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/>
          <a:p>
            <a:fld id="{91F0EDB9-77EC-4488-83B2-3D606EE46BA9}" type="datetime1">
              <a:rPr lang="zh-CN" altLang="en-US"/>
              <a:pPr/>
              <a:t>2014/1/26</a:t>
            </a:fld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fld id="{990E9334-2E91-406E-AF60-64819FB1D42A}" type="slidenum">
              <a:rPr lang="en-US" altLang="zh-CN"/>
              <a:pPr/>
              <a:t>60</a:t>
            </a:fld>
            <a:endParaRPr lang="en-US" altLang="zh-CN"/>
          </a:p>
        </p:txBody>
      </p:sp>
      <p:pic>
        <p:nvPicPr>
          <p:cNvPr id="21509" name="Picture 5" descr="index_r1_c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9275"/>
            <a:ext cx="3455988" cy="1463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0" name="Picture 6" descr="45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145" y="2924175"/>
            <a:ext cx="4491038" cy="3268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511" name="Text Box 7"/>
          <p:cNvSpPr txBox="1">
            <a:spLocks noChangeArrowheads="1"/>
          </p:cNvSpPr>
          <p:nvPr/>
        </p:nvSpPr>
        <p:spPr bwMode="auto">
          <a:xfrm>
            <a:off x="2627313" y="2924175"/>
            <a:ext cx="6280150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800" b="1">
                <a:ea typeface="华文新魏" pitchFamily="2" charset="-122"/>
              </a:rPr>
              <a:t>为陈同甫赋壮词以寄之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179388" y="404813"/>
            <a:ext cx="2736850" cy="650875"/>
          </a:xfrm>
        </p:spPr>
        <p:txBody>
          <a:bodyPr>
            <a:normAutofit fontScale="90000"/>
          </a:bodyPr>
          <a:lstStyle/>
          <a:p>
            <a:pPr algn="l">
              <a:buFontTx/>
              <a:buBlip>
                <a:blip r:embed="rId2"/>
              </a:buBlip>
            </a:pPr>
            <a:r>
              <a:rPr lang="en-US" altLang="zh-CN" sz="4000"/>
              <a:t>  </a:t>
            </a:r>
            <a:r>
              <a:rPr lang="zh-CN" altLang="en-US" sz="2800" b="1">
                <a:solidFill>
                  <a:srgbClr val="660066"/>
                </a:solidFill>
                <a:ea typeface="楷体_GB2312" pitchFamily="49" charset="-122"/>
              </a:rPr>
              <a:t>作者简介</a:t>
            </a:r>
          </a:p>
        </p:txBody>
      </p:sp>
      <p:sp>
        <p:nvSpPr>
          <p:cNvPr id="22531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3779912" y="692696"/>
            <a:ext cx="5111750" cy="5689501"/>
          </a:xfrm>
        </p:spPr>
        <p:txBody>
          <a:bodyPr>
            <a:noAutofit/>
          </a:bodyPr>
          <a:lstStyle/>
          <a:p>
            <a:pPr algn="l">
              <a:lnSpc>
                <a:spcPct val="90000"/>
              </a:lnSpc>
            </a:pPr>
            <a:r>
              <a:rPr lang="zh-CN" altLang="en-US" sz="5400" b="1" dirty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辛弃疾：</a:t>
            </a: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字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幼安</a:t>
            </a: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，号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稼轩</a:t>
            </a: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。他一生以抗金报国自任，理想不能实现，遂将满腔忠愤全寄予词。其词悲壮豪放，词风慷慨悲壮，抒发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爱国</a:t>
            </a: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精神，且题材广泛，风格以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豪放</a:t>
            </a: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悲壮为主，继承和发展了苏轼的豪放派词风，成为宋词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豪放派</a:t>
            </a: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的代表。和苏轼并称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苏辛</a:t>
            </a: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，有</a:t>
            </a:r>
            <a:r>
              <a:rPr lang="en-US" altLang="zh-CN" sz="3200" b="1" dirty="0">
                <a:latin typeface="黑体" pitchFamily="2" charset="-122"/>
                <a:ea typeface="黑体" pitchFamily="2" charset="-122"/>
              </a:rPr>
              <a:t>《</a:t>
            </a: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稼轩长短句</a:t>
            </a:r>
            <a:r>
              <a:rPr lang="en-US" altLang="zh-CN" sz="3200" b="1" dirty="0">
                <a:latin typeface="黑体" pitchFamily="2" charset="-122"/>
                <a:ea typeface="黑体" pitchFamily="2" charset="-122"/>
              </a:rPr>
              <a:t>》</a:t>
            </a: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。 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/>
          <a:p>
            <a:fld id="{F968B513-75A2-4F7F-9702-386B469F0016}" type="datetime1">
              <a:rPr lang="zh-CN" altLang="en-US"/>
              <a:pPr/>
              <a:t>2014/1/26</a:t>
            </a:fld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fld id="{78AE6298-593B-4B2D-9CF2-E1019879ED43}" type="slidenum">
              <a:rPr lang="en-US" altLang="zh-CN"/>
              <a:pPr/>
              <a:t>61</a:t>
            </a:fld>
            <a:endParaRPr lang="en-US" altLang="zh-CN"/>
          </a:p>
        </p:txBody>
      </p:sp>
      <p:pic>
        <p:nvPicPr>
          <p:cNvPr id="22534" name="Picture 6" descr="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268413"/>
            <a:ext cx="3348037" cy="4824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179388" y="549275"/>
            <a:ext cx="2736850" cy="650875"/>
          </a:xfrm>
        </p:spPr>
        <p:txBody>
          <a:bodyPr>
            <a:normAutofit fontScale="90000"/>
          </a:bodyPr>
          <a:lstStyle/>
          <a:p>
            <a:pPr algn="l">
              <a:buFontTx/>
              <a:buBlip>
                <a:blip r:embed="rId2"/>
              </a:buBlip>
            </a:pPr>
            <a:r>
              <a:rPr lang="en-US" altLang="zh-CN" sz="4000"/>
              <a:t>  </a:t>
            </a:r>
            <a:r>
              <a:rPr lang="zh-CN" altLang="en-US" sz="2800" b="1">
                <a:solidFill>
                  <a:srgbClr val="660066"/>
                </a:solidFill>
                <a:ea typeface="楷体_GB2312" pitchFamily="49" charset="-122"/>
              </a:rPr>
              <a:t>解读文题</a:t>
            </a:r>
          </a:p>
        </p:txBody>
      </p:sp>
      <p:sp>
        <p:nvSpPr>
          <p:cNvPr id="24579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3563938" y="260648"/>
            <a:ext cx="5472558" cy="6048077"/>
          </a:xfrm>
        </p:spPr>
        <p:txBody>
          <a:bodyPr>
            <a:noAutofit/>
          </a:bodyPr>
          <a:lstStyle/>
          <a:p>
            <a:pPr algn="l"/>
            <a:r>
              <a:rPr lang="en-US" altLang="zh-CN" sz="3600" b="1" dirty="0">
                <a:latin typeface="隶书" pitchFamily="49" charset="-122"/>
                <a:ea typeface="隶书" pitchFamily="49" charset="-122"/>
              </a:rPr>
              <a:t>    </a:t>
            </a:r>
            <a:r>
              <a:rPr lang="zh-CN" altLang="en-US" sz="3600" b="1" dirty="0">
                <a:latin typeface="隶书" pitchFamily="49" charset="-122"/>
                <a:ea typeface="隶书" pitchFamily="49" charset="-122"/>
              </a:rPr>
              <a:t>这首</a:t>
            </a:r>
            <a:r>
              <a:rPr lang="en-US" altLang="zh-CN" sz="3600" b="1" dirty="0">
                <a:latin typeface="隶书" pitchFamily="49" charset="-122"/>
                <a:ea typeface="隶书" pitchFamily="49" charset="-122"/>
              </a:rPr>
              <a:t>《</a:t>
            </a:r>
            <a:r>
              <a:rPr lang="zh-CN" altLang="en-US" sz="3600" b="1" dirty="0">
                <a:latin typeface="隶书" pitchFamily="49" charset="-122"/>
                <a:ea typeface="隶书" pitchFamily="49" charset="-122"/>
              </a:rPr>
              <a:t>破阵子</a:t>
            </a:r>
            <a:r>
              <a:rPr lang="en-US" altLang="zh-CN" sz="3600" b="1" dirty="0">
                <a:latin typeface="隶书" pitchFamily="49" charset="-122"/>
                <a:ea typeface="隶书" pitchFamily="49" charset="-122"/>
              </a:rPr>
              <a:t>》</a:t>
            </a:r>
            <a:r>
              <a:rPr lang="zh-CN" altLang="en-US" sz="3600" b="1" dirty="0">
                <a:latin typeface="隶书" pitchFamily="49" charset="-122"/>
                <a:ea typeface="隶书" pitchFamily="49" charset="-122"/>
              </a:rPr>
              <a:t>是辛弃疾赠给他的好友</a:t>
            </a:r>
            <a:r>
              <a:rPr lang="zh-CN" altLang="en-US" sz="36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陈亮</a:t>
            </a:r>
            <a:r>
              <a:rPr lang="zh-CN" altLang="en-US" sz="3600" b="1" dirty="0">
                <a:latin typeface="隶书" pitchFamily="49" charset="-122"/>
                <a:ea typeface="隶书" pitchFamily="49" charset="-122"/>
              </a:rPr>
              <a:t>的，二人均为南宋著名词人，又都坚决</a:t>
            </a:r>
            <a:r>
              <a:rPr lang="zh-CN" altLang="en-US" sz="36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主张抗金</a:t>
            </a:r>
            <a:r>
              <a:rPr lang="zh-CN" altLang="en-US" sz="3600" b="1" dirty="0">
                <a:latin typeface="隶书" pitchFamily="49" charset="-122"/>
                <a:ea typeface="隶书" pitchFamily="49" charset="-122"/>
              </a:rPr>
              <a:t>，</a:t>
            </a:r>
            <a:r>
              <a:rPr lang="zh-CN" altLang="en-US" sz="36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收复中原</a:t>
            </a:r>
            <a:r>
              <a:rPr lang="zh-CN" altLang="en-US" sz="3600" b="1" dirty="0">
                <a:latin typeface="隶书" pitchFamily="49" charset="-122"/>
                <a:ea typeface="隶书" pitchFamily="49" charset="-122"/>
              </a:rPr>
              <a:t>，这共同的志向使他们成为知心朋友。</a:t>
            </a:r>
            <a:br>
              <a:rPr lang="zh-CN" altLang="en-US" sz="3600" b="1" dirty="0">
                <a:latin typeface="隶书" pitchFamily="49" charset="-122"/>
                <a:ea typeface="隶书" pitchFamily="49" charset="-122"/>
              </a:rPr>
            </a:br>
            <a:r>
              <a:rPr lang="zh-CN" altLang="en-US" sz="3600" b="1" dirty="0">
                <a:latin typeface="隶书" pitchFamily="49" charset="-122"/>
                <a:ea typeface="隶书" pitchFamily="49" charset="-122"/>
              </a:rPr>
              <a:t>    辛弃疾作这首词时，已辞官在江西上饶农村闲居，但心中时时不忘</a:t>
            </a:r>
            <a:r>
              <a:rPr lang="zh-CN" altLang="en-US" sz="36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杀敌立功</a:t>
            </a:r>
            <a:r>
              <a:rPr lang="zh-CN" altLang="en-US" sz="3600" b="1" dirty="0">
                <a:latin typeface="隶书" pitchFamily="49" charset="-122"/>
                <a:ea typeface="隶书" pitchFamily="49" charset="-122"/>
              </a:rPr>
              <a:t>，</a:t>
            </a:r>
            <a:r>
              <a:rPr lang="zh-CN" altLang="en-US" sz="36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统一祖国</a:t>
            </a:r>
            <a:r>
              <a:rPr lang="zh-CN" altLang="en-US" sz="3600" b="1" dirty="0">
                <a:latin typeface="隶书" pitchFamily="49" charset="-122"/>
                <a:ea typeface="隶书" pitchFamily="49" charset="-122"/>
              </a:rPr>
              <a:t>。 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/>
          <a:p>
            <a:fld id="{72160D1D-80AA-4E1D-94F3-BC75F60EB2AC}" type="datetime1">
              <a:rPr lang="zh-CN" altLang="en-US"/>
              <a:pPr/>
              <a:t>2014/1/26</a:t>
            </a:fld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fld id="{FE73B1AC-E587-4C6B-AA6E-36E272F4C8D2}" type="slidenum">
              <a:rPr lang="en-US" altLang="zh-CN"/>
              <a:pPr/>
              <a:t>62</a:t>
            </a:fld>
            <a:endParaRPr lang="en-US" altLang="zh-CN"/>
          </a:p>
        </p:txBody>
      </p:sp>
      <p:pic>
        <p:nvPicPr>
          <p:cNvPr id="24583" name="Picture 7" descr="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484313"/>
            <a:ext cx="2992438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63A13-0563-472A-84AD-E5A111B73FD0}" type="datetime1">
              <a:rPr lang="zh-CN" altLang="en-US"/>
              <a:pPr/>
              <a:t>2014/1/26</a:t>
            </a:fld>
            <a:endParaRPr lang="en-US" altLang="zh-CN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AB71D-8372-4814-A22C-7ECDAF03EC24}" type="slidenum">
              <a:rPr lang="en-US" altLang="zh-CN"/>
              <a:pPr/>
              <a:t>63</a:t>
            </a:fld>
            <a:endParaRPr lang="en-US" altLang="zh-CN"/>
          </a:p>
        </p:txBody>
      </p:sp>
      <p:sp>
        <p:nvSpPr>
          <p:cNvPr id="139266" name="Rectangle 2"/>
          <p:cNvSpPr>
            <a:spLocks noChangeArrowheads="1"/>
          </p:cNvSpPr>
          <p:nvPr/>
        </p:nvSpPr>
        <p:spPr bwMode="auto">
          <a:xfrm>
            <a:off x="179512" y="1033175"/>
            <a:ext cx="8750176" cy="550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en-US" altLang="zh-CN" sz="3200" b="1" dirty="0">
                <a:solidFill>
                  <a:srgbClr val="00040C"/>
                </a:solidFill>
                <a:latin typeface="黑体" pitchFamily="2" charset="-122"/>
                <a:ea typeface="黑体" pitchFamily="2" charset="-122"/>
              </a:rPr>
              <a:t>    </a:t>
            </a:r>
            <a:r>
              <a:rPr lang="zh-CN" altLang="en-US" sz="3200" b="1" dirty="0" smtClean="0">
                <a:solidFill>
                  <a:srgbClr val="00040C"/>
                </a:solidFill>
                <a:latin typeface="黑体" pitchFamily="2" charset="-122"/>
                <a:ea typeface="黑体" pitchFamily="2" charset="-122"/>
              </a:rPr>
              <a:t>陈亮</a:t>
            </a:r>
            <a:r>
              <a:rPr lang="zh-CN" altLang="en-US" sz="3200" b="1" dirty="0">
                <a:solidFill>
                  <a:srgbClr val="00040C"/>
                </a:solidFill>
                <a:latin typeface="黑体" pitchFamily="2" charset="-122"/>
                <a:ea typeface="黑体" pitchFamily="2" charset="-122"/>
              </a:rPr>
              <a:t>来访稼轩，两人痛饮。谈起了时局形势。陈亮气愤异常，朝廷权贵只知歌舞升平，苟且偷安。中原沦陷已历经六十余年，再不北伐讨虏，收复失地，中原百姓就难见复国的一天了。提起中原百姓，辛弃疾不禁想起了当年在山东沂蒙山的战斗生活，想起了豪爽的耿京。便取出宝剑，递与陈亮看，并给他讲述耿京的事情。陈亮不禁赞道：“想不到草莽之中竟有如此豪杰！”大有恨不相识之感。酒至酣处，陈亮舞起宝剑，辛弃疾引吭高歌，歌的便是此词</a:t>
            </a:r>
            <a:r>
              <a:rPr lang="en-US" altLang="zh-CN" sz="3200" b="1" dirty="0">
                <a:solidFill>
                  <a:srgbClr val="00040C"/>
                </a:solidFill>
                <a:latin typeface="黑体" pitchFamily="2" charset="-122"/>
                <a:ea typeface="黑体" pitchFamily="2" charset="-122"/>
              </a:rPr>
              <a:t>《</a:t>
            </a:r>
            <a:r>
              <a:rPr lang="zh-CN" altLang="en-US" sz="3200" b="1" dirty="0">
                <a:solidFill>
                  <a:srgbClr val="00040C"/>
                </a:solidFill>
                <a:latin typeface="黑体" pitchFamily="2" charset="-122"/>
                <a:ea typeface="黑体" pitchFamily="2" charset="-122"/>
              </a:rPr>
              <a:t>破阵子</a:t>
            </a:r>
            <a:r>
              <a:rPr lang="en-US" altLang="zh-CN" sz="3200" b="1" dirty="0">
                <a:solidFill>
                  <a:srgbClr val="00040C"/>
                </a:solidFill>
                <a:latin typeface="黑体" pitchFamily="2" charset="-122"/>
                <a:ea typeface="黑体" pitchFamily="2" charset="-122"/>
              </a:rPr>
              <a:t>》</a:t>
            </a:r>
            <a:r>
              <a:rPr lang="zh-CN" altLang="en-US" sz="3200" b="1" dirty="0">
                <a:solidFill>
                  <a:srgbClr val="00040C"/>
                </a:solidFill>
                <a:latin typeface="黑体" pitchFamily="2" charset="-122"/>
                <a:ea typeface="黑体" pitchFamily="2" charset="-122"/>
              </a:rPr>
              <a:t>。 </a:t>
            </a:r>
          </a:p>
        </p:txBody>
      </p:sp>
      <p:sp>
        <p:nvSpPr>
          <p:cNvPr id="139267" name="Rectangle 3"/>
          <p:cNvSpPr>
            <a:spLocks noRot="1" noChangeArrowheads="1"/>
          </p:cNvSpPr>
          <p:nvPr/>
        </p:nvSpPr>
        <p:spPr bwMode="auto">
          <a:xfrm>
            <a:off x="0" y="476250"/>
            <a:ext cx="2736850" cy="65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buFontTx/>
              <a:buBlip>
                <a:blip r:embed="rId2"/>
              </a:buBlip>
            </a:pPr>
            <a:r>
              <a:rPr lang="en-US" altLang="zh-CN" sz="4000">
                <a:solidFill>
                  <a:schemeClr val="tx2"/>
                </a:solidFill>
              </a:rPr>
              <a:t>  </a:t>
            </a:r>
            <a:r>
              <a:rPr lang="zh-CN" altLang="en-US" b="1">
                <a:solidFill>
                  <a:srgbClr val="660066"/>
                </a:solidFill>
                <a:ea typeface="楷体_GB2312" pitchFamily="49" charset="-122"/>
              </a:rPr>
              <a:t>解读文题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11560" y="106273"/>
            <a:ext cx="2736850" cy="650875"/>
          </a:xfrm>
        </p:spPr>
        <p:txBody>
          <a:bodyPr>
            <a:normAutofit fontScale="90000"/>
          </a:bodyPr>
          <a:lstStyle/>
          <a:p>
            <a:pPr algn="l">
              <a:buFontTx/>
              <a:buBlip>
                <a:blip r:embed="rId2"/>
              </a:buBlip>
            </a:pPr>
            <a:r>
              <a:rPr lang="en-US" altLang="zh-CN" sz="4000" dirty="0"/>
              <a:t>  </a:t>
            </a:r>
            <a:r>
              <a:rPr lang="zh-CN" altLang="en-US" sz="2800" b="1" dirty="0">
                <a:solidFill>
                  <a:srgbClr val="660066"/>
                </a:solidFill>
                <a:ea typeface="楷体_GB2312" pitchFamily="49" charset="-122"/>
              </a:rPr>
              <a:t>课文感知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/>
          <a:p>
            <a:fld id="{D7D07F7A-0BEE-4F20-8D52-D6A5D9C6939E}" type="datetime1">
              <a:rPr lang="zh-CN" altLang="en-US"/>
              <a:pPr/>
              <a:t>2014/1/26</a:t>
            </a:fld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fld id="{DAA445AD-FFF0-4424-8B8F-57BA381C5AED}" type="slidenum">
              <a:rPr lang="en-US" altLang="zh-CN"/>
              <a:pPr/>
              <a:t>64</a:t>
            </a:fld>
            <a:endParaRPr lang="en-US" altLang="zh-CN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251520" y="1988840"/>
            <a:ext cx="8353425" cy="4524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启体简体" pitchFamily="1" charset="-122"/>
                <a:ea typeface="方正启体简体" pitchFamily="1" charset="-122"/>
              </a:rPr>
              <a:t>醉里</a:t>
            </a:r>
            <a:r>
              <a:rPr lang="en-US" altLang="zh-CN" sz="3200" dirty="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启体简体" pitchFamily="1" charset="-122"/>
                <a:ea typeface="方正启体简体" pitchFamily="1" charset="-122"/>
              </a:rPr>
              <a:t>/</a:t>
            </a:r>
            <a:r>
              <a:rPr lang="zh-CN" altLang="en-US" sz="3200" dirty="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启体简体" pitchFamily="1" charset="-122"/>
                <a:ea typeface="方正启体简体" pitchFamily="1" charset="-122"/>
              </a:rPr>
              <a:t>挑灯</a:t>
            </a:r>
            <a:r>
              <a:rPr lang="en-US" altLang="zh-CN" sz="3200" dirty="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启体简体" pitchFamily="1" charset="-122"/>
                <a:ea typeface="方正启体简体" pitchFamily="1" charset="-122"/>
              </a:rPr>
              <a:t>/</a:t>
            </a:r>
            <a:r>
              <a:rPr lang="zh-CN" altLang="en-US" sz="3200" dirty="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启体简体" pitchFamily="1" charset="-122"/>
                <a:ea typeface="方正启体简体" pitchFamily="1" charset="-122"/>
              </a:rPr>
              <a:t>看剑，</a:t>
            </a:r>
          </a:p>
          <a:p>
            <a:r>
              <a:rPr lang="zh-CN" altLang="en-US" sz="3200" dirty="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启体简体" pitchFamily="1" charset="-122"/>
                <a:ea typeface="方正启体简体" pitchFamily="1" charset="-122"/>
              </a:rPr>
              <a:t>梦回</a:t>
            </a:r>
            <a:r>
              <a:rPr lang="en-US" altLang="zh-CN" sz="3200" dirty="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启体简体" pitchFamily="1" charset="-122"/>
                <a:ea typeface="方正启体简体" pitchFamily="1" charset="-122"/>
              </a:rPr>
              <a:t>/</a:t>
            </a:r>
            <a:r>
              <a:rPr lang="zh-CN" altLang="en-US" sz="3200" dirty="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启体简体" pitchFamily="1" charset="-122"/>
                <a:ea typeface="方正启体简体" pitchFamily="1" charset="-122"/>
              </a:rPr>
              <a:t>吹角</a:t>
            </a:r>
            <a:r>
              <a:rPr lang="en-US" altLang="zh-CN" sz="3200" dirty="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启体简体" pitchFamily="1" charset="-122"/>
                <a:ea typeface="方正启体简体" pitchFamily="1" charset="-122"/>
              </a:rPr>
              <a:t>/</a:t>
            </a:r>
            <a:r>
              <a:rPr lang="zh-CN" altLang="en-US" sz="3200" dirty="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启体简体" pitchFamily="1" charset="-122"/>
                <a:ea typeface="方正启体简体" pitchFamily="1" charset="-122"/>
              </a:rPr>
              <a:t>连营。</a:t>
            </a:r>
          </a:p>
          <a:p>
            <a:r>
              <a:rPr lang="zh-CN" altLang="en-US" sz="3200" dirty="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启体简体" pitchFamily="1" charset="-122"/>
                <a:ea typeface="方正启体简体" pitchFamily="1" charset="-122"/>
              </a:rPr>
              <a:t>八百里</a:t>
            </a:r>
            <a:r>
              <a:rPr lang="en-US" altLang="zh-CN" sz="3200" dirty="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启体简体" pitchFamily="1" charset="-122"/>
                <a:ea typeface="方正启体简体" pitchFamily="1" charset="-122"/>
              </a:rPr>
              <a:t>/</a:t>
            </a:r>
            <a:r>
              <a:rPr lang="zh-CN" altLang="en-US" sz="3200" dirty="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启体简体" pitchFamily="1" charset="-122"/>
                <a:ea typeface="方正启体简体" pitchFamily="1" charset="-122"/>
              </a:rPr>
              <a:t>分</a:t>
            </a:r>
            <a:r>
              <a:rPr lang="en-US" altLang="zh-CN" sz="3200" dirty="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启体简体" pitchFamily="1" charset="-122"/>
                <a:ea typeface="方正启体简体" pitchFamily="1" charset="-122"/>
              </a:rPr>
              <a:t>/</a:t>
            </a:r>
            <a:r>
              <a:rPr lang="zh-CN" altLang="en-US" sz="3200" dirty="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启体简体" pitchFamily="1" charset="-122"/>
                <a:ea typeface="方正启体简体" pitchFamily="1" charset="-122"/>
              </a:rPr>
              <a:t>麾下炙，五十弦</a:t>
            </a:r>
            <a:r>
              <a:rPr lang="en-US" altLang="zh-CN" sz="3200" dirty="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启体简体" pitchFamily="1" charset="-122"/>
                <a:ea typeface="方正启体简体" pitchFamily="1" charset="-122"/>
              </a:rPr>
              <a:t>/</a:t>
            </a:r>
            <a:r>
              <a:rPr lang="zh-CN" altLang="en-US" sz="3200" dirty="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启体简体" pitchFamily="1" charset="-122"/>
                <a:ea typeface="方正启体简体" pitchFamily="1" charset="-122"/>
              </a:rPr>
              <a:t>翻</a:t>
            </a:r>
            <a:r>
              <a:rPr lang="en-US" altLang="zh-CN" sz="3200" dirty="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启体简体" pitchFamily="1" charset="-122"/>
                <a:ea typeface="方正启体简体" pitchFamily="1" charset="-122"/>
              </a:rPr>
              <a:t>/</a:t>
            </a:r>
            <a:r>
              <a:rPr lang="zh-CN" altLang="en-US" sz="3200" dirty="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启体简体" pitchFamily="1" charset="-122"/>
                <a:ea typeface="方正启体简体" pitchFamily="1" charset="-122"/>
              </a:rPr>
              <a:t>塞外声。沙场</a:t>
            </a:r>
            <a:r>
              <a:rPr lang="en-US" altLang="zh-CN" sz="3200" dirty="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启体简体" pitchFamily="1" charset="-122"/>
                <a:ea typeface="方正启体简体" pitchFamily="1" charset="-122"/>
              </a:rPr>
              <a:t>/</a:t>
            </a:r>
            <a:r>
              <a:rPr lang="zh-CN" altLang="en-US" sz="3200" dirty="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启体简体" pitchFamily="1" charset="-122"/>
                <a:ea typeface="方正启体简体" pitchFamily="1" charset="-122"/>
              </a:rPr>
              <a:t>秋</a:t>
            </a:r>
            <a:r>
              <a:rPr lang="en-US" altLang="zh-CN" sz="3200" dirty="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启体简体" pitchFamily="1" charset="-122"/>
                <a:ea typeface="方正启体简体" pitchFamily="1" charset="-122"/>
              </a:rPr>
              <a:t>/</a:t>
            </a:r>
            <a:r>
              <a:rPr lang="zh-CN" altLang="en-US" sz="3200" dirty="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启体简体" pitchFamily="1" charset="-122"/>
                <a:ea typeface="方正启体简体" pitchFamily="1" charset="-122"/>
              </a:rPr>
              <a:t>点兵。</a:t>
            </a:r>
          </a:p>
          <a:p>
            <a:endParaRPr lang="zh-CN" altLang="en-US" sz="3200" dirty="0">
              <a:solidFill>
                <a:srgbClr val="FF66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方正启体简体" pitchFamily="1" charset="-122"/>
              <a:ea typeface="方正启体简体" pitchFamily="1" charset="-122"/>
            </a:endParaRPr>
          </a:p>
          <a:p>
            <a:r>
              <a:rPr lang="zh-CN" altLang="en-US" sz="3200" dirty="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启体简体" pitchFamily="1" charset="-122"/>
                <a:ea typeface="方正启体简体" pitchFamily="1" charset="-122"/>
              </a:rPr>
              <a:t>马作</a:t>
            </a:r>
            <a:r>
              <a:rPr lang="en-US" altLang="zh-CN" sz="3200" dirty="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启体简体" pitchFamily="1" charset="-122"/>
                <a:ea typeface="方正启体简体" pitchFamily="1" charset="-122"/>
              </a:rPr>
              <a:t>/</a:t>
            </a:r>
            <a:r>
              <a:rPr lang="zh-CN" altLang="en-US" sz="3200" dirty="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启体简体" pitchFamily="1" charset="-122"/>
                <a:ea typeface="方正启体简体" pitchFamily="1" charset="-122"/>
              </a:rPr>
              <a:t>的卢</a:t>
            </a:r>
            <a:r>
              <a:rPr lang="en-US" altLang="zh-CN" sz="3200" dirty="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启体简体" pitchFamily="1" charset="-122"/>
                <a:ea typeface="方正启体简体" pitchFamily="1" charset="-122"/>
              </a:rPr>
              <a:t>/</a:t>
            </a:r>
            <a:r>
              <a:rPr lang="zh-CN" altLang="en-US" sz="3200" dirty="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启体简体" pitchFamily="1" charset="-122"/>
                <a:ea typeface="方正启体简体" pitchFamily="1" charset="-122"/>
              </a:rPr>
              <a:t>飞快，</a:t>
            </a:r>
          </a:p>
          <a:p>
            <a:r>
              <a:rPr lang="zh-CN" altLang="en-US" sz="3200" dirty="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启体简体" pitchFamily="1" charset="-122"/>
                <a:ea typeface="方正启体简体" pitchFamily="1" charset="-122"/>
              </a:rPr>
              <a:t>弓如</a:t>
            </a:r>
            <a:r>
              <a:rPr lang="en-US" altLang="zh-CN" sz="3200" dirty="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启体简体" pitchFamily="1" charset="-122"/>
                <a:ea typeface="方正启体简体" pitchFamily="1" charset="-122"/>
              </a:rPr>
              <a:t>/</a:t>
            </a:r>
            <a:r>
              <a:rPr lang="zh-CN" altLang="en-US" sz="3200" dirty="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启体简体" pitchFamily="1" charset="-122"/>
                <a:ea typeface="方正启体简体" pitchFamily="1" charset="-122"/>
              </a:rPr>
              <a:t>霹雳</a:t>
            </a:r>
            <a:r>
              <a:rPr lang="en-US" altLang="zh-CN" sz="3200" dirty="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启体简体" pitchFamily="1" charset="-122"/>
                <a:ea typeface="方正启体简体" pitchFamily="1" charset="-122"/>
              </a:rPr>
              <a:t>/</a:t>
            </a:r>
            <a:r>
              <a:rPr lang="zh-CN" altLang="en-US" sz="3200" dirty="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启体简体" pitchFamily="1" charset="-122"/>
                <a:ea typeface="方正启体简体" pitchFamily="1" charset="-122"/>
              </a:rPr>
              <a:t>弦惊。</a:t>
            </a:r>
          </a:p>
          <a:p>
            <a:r>
              <a:rPr lang="zh-CN" altLang="en-US" sz="3200" dirty="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启体简体" pitchFamily="1" charset="-122"/>
                <a:ea typeface="方正启体简体" pitchFamily="1" charset="-122"/>
              </a:rPr>
              <a:t>了却</a:t>
            </a:r>
            <a:r>
              <a:rPr lang="en-US" altLang="zh-CN" sz="3200" dirty="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启体简体" pitchFamily="1" charset="-122"/>
                <a:ea typeface="方正启体简体" pitchFamily="1" charset="-122"/>
              </a:rPr>
              <a:t>/</a:t>
            </a:r>
            <a:r>
              <a:rPr lang="zh-CN" altLang="en-US" sz="3200" dirty="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启体简体" pitchFamily="1" charset="-122"/>
                <a:ea typeface="方正启体简体" pitchFamily="1" charset="-122"/>
              </a:rPr>
              <a:t>君王</a:t>
            </a:r>
            <a:r>
              <a:rPr lang="en-US" altLang="zh-CN" sz="3200" dirty="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启体简体" pitchFamily="1" charset="-122"/>
                <a:ea typeface="方正启体简体" pitchFamily="1" charset="-122"/>
              </a:rPr>
              <a:t>/</a:t>
            </a:r>
            <a:r>
              <a:rPr lang="zh-CN" altLang="en-US" sz="3200" dirty="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启体简体" pitchFamily="1" charset="-122"/>
                <a:ea typeface="方正启体简体" pitchFamily="1" charset="-122"/>
              </a:rPr>
              <a:t>天下事，赢得</a:t>
            </a:r>
            <a:r>
              <a:rPr lang="en-US" altLang="zh-CN" sz="3200" dirty="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启体简体" pitchFamily="1" charset="-122"/>
                <a:ea typeface="方正启体简体" pitchFamily="1" charset="-122"/>
              </a:rPr>
              <a:t>/</a:t>
            </a:r>
            <a:r>
              <a:rPr lang="zh-CN" altLang="en-US" sz="3200" dirty="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启体简体" pitchFamily="1" charset="-122"/>
                <a:ea typeface="方正启体简体" pitchFamily="1" charset="-122"/>
              </a:rPr>
              <a:t>生前</a:t>
            </a:r>
            <a:r>
              <a:rPr lang="en-US" altLang="zh-CN" sz="3200" dirty="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启体简体" pitchFamily="1" charset="-122"/>
                <a:ea typeface="方正启体简体" pitchFamily="1" charset="-122"/>
              </a:rPr>
              <a:t>/</a:t>
            </a:r>
            <a:r>
              <a:rPr lang="zh-CN" altLang="en-US" sz="3200" dirty="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启体简体" pitchFamily="1" charset="-122"/>
                <a:ea typeface="方正启体简体" pitchFamily="1" charset="-122"/>
              </a:rPr>
              <a:t>身后名。可怜</a:t>
            </a:r>
            <a:r>
              <a:rPr lang="en-US" altLang="zh-CN" sz="3200" dirty="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启体简体" pitchFamily="1" charset="-122"/>
                <a:ea typeface="方正启体简体" pitchFamily="1" charset="-122"/>
              </a:rPr>
              <a:t>/</a:t>
            </a:r>
            <a:r>
              <a:rPr lang="zh-CN" altLang="en-US" sz="3200" dirty="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启体简体" pitchFamily="1" charset="-122"/>
                <a:ea typeface="方正启体简体" pitchFamily="1" charset="-122"/>
              </a:rPr>
              <a:t>白发</a:t>
            </a:r>
            <a:r>
              <a:rPr lang="en-US" altLang="zh-CN" sz="3200" dirty="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启体简体" pitchFamily="1" charset="-122"/>
                <a:ea typeface="方正启体简体" pitchFamily="1" charset="-122"/>
              </a:rPr>
              <a:t>/</a:t>
            </a:r>
            <a:r>
              <a:rPr lang="zh-CN" altLang="en-US" sz="3200" dirty="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启体简体" pitchFamily="1" charset="-122"/>
                <a:ea typeface="方正启体简体" pitchFamily="1" charset="-122"/>
              </a:rPr>
              <a:t>生！</a:t>
            </a:r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280824" y="1010057"/>
            <a:ext cx="7848872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40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方正隶二简体" pitchFamily="1" charset="-122"/>
              </a:rPr>
              <a:t>破阵子</a:t>
            </a:r>
            <a:r>
              <a:rPr lang="zh-CN" altLang="en-US" sz="4000" dirty="0">
                <a:solidFill>
                  <a:srgbClr val="FF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方正隶二简体" pitchFamily="1" charset="-122"/>
              </a:rPr>
              <a:t> </a:t>
            </a:r>
            <a:r>
              <a:rPr lang="en-US" altLang="zh-CN" sz="4000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方正隶二简体" pitchFamily="1" charset="-122"/>
              </a:rPr>
              <a:t>·</a:t>
            </a:r>
            <a:r>
              <a:rPr lang="zh-CN" altLang="en-US" sz="4000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方正隶二简体" pitchFamily="1" charset="-122"/>
              </a:rPr>
              <a:t> </a:t>
            </a:r>
            <a:r>
              <a:rPr lang="zh-CN" altLang="en-US" sz="4000" b="1" dirty="0">
                <a:solidFill>
                  <a:schemeClr val="tx2"/>
                </a:solidFill>
                <a:latin typeface="Times New Roman" pitchFamily="18" charset="0"/>
                <a:ea typeface="方正启体简体" pitchFamily="1" charset="-122"/>
              </a:rPr>
              <a:t>为陈同甫赋壮词以寄之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179388" y="476250"/>
            <a:ext cx="2736850" cy="6508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9000"/>
                  </a:srgbClr>
                </a:solidFill>
              </a14:hiddenFill>
            </a:ext>
          </a:extLst>
        </p:spPr>
        <p:txBody>
          <a:bodyPr>
            <a:normAutofit fontScale="90000"/>
          </a:bodyPr>
          <a:lstStyle/>
          <a:p>
            <a:pPr algn="l">
              <a:buFontTx/>
              <a:buBlip>
                <a:blip r:embed="rId2"/>
              </a:buBlip>
            </a:pPr>
            <a:r>
              <a:rPr lang="en-US" altLang="zh-CN" sz="4000"/>
              <a:t>  </a:t>
            </a:r>
            <a:r>
              <a:rPr lang="zh-CN" altLang="en-US" sz="2800" b="1">
                <a:solidFill>
                  <a:srgbClr val="660066"/>
                </a:solidFill>
                <a:ea typeface="楷体_GB2312" pitchFamily="49" charset="-122"/>
              </a:rPr>
              <a:t>理解赏析</a:t>
            </a:r>
          </a:p>
        </p:txBody>
      </p:sp>
      <p:sp>
        <p:nvSpPr>
          <p:cNvPr id="25603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187450" y="1557338"/>
            <a:ext cx="7121525" cy="863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3000"/>
                  </a:srgbClr>
                </a:solidFill>
              </a14:hiddenFill>
            </a:ext>
          </a:extLst>
        </p:spPr>
        <p:txBody>
          <a:bodyPr/>
          <a:lstStyle/>
          <a:p>
            <a:pPr algn="l"/>
            <a:r>
              <a:rPr lang="zh-CN" altLang="en-US" sz="4000" b="1">
                <a:ea typeface="隶书" pitchFamily="49" charset="-122"/>
              </a:rPr>
              <a:t>醉里</a:t>
            </a:r>
            <a:r>
              <a:rPr lang="zh-CN" altLang="en-US" sz="4000" b="1" u="sng">
                <a:solidFill>
                  <a:srgbClr val="FF0000"/>
                </a:solidFill>
                <a:ea typeface="隶书" pitchFamily="49" charset="-122"/>
              </a:rPr>
              <a:t>挑灯</a:t>
            </a:r>
            <a:r>
              <a:rPr lang="zh-CN" altLang="en-US" sz="4000" b="1">
                <a:ea typeface="隶书" pitchFamily="49" charset="-122"/>
              </a:rPr>
              <a:t>看剑，</a:t>
            </a:r>
            <a:r>
              <a:rPr lang="zh-CN" altLang="en-US" sz="4000" b="1" u="sng">
                <a:ea typeface="隶书" pitchFamily="49" charset="-122"/>
              </a:rPr>
              <a:t>梦回吹角连营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/>
          <a:p>
            <a:fld id="{C6EC14E5-9022-4643-AD4D-F83D2E069560}" type="datetime1">
              <a:rPr lang="zh-CN" altLang="en-US"/>
              <a:pPr/>
              <a:t>2014/1/26</a:t>
            </a:fld>
            <a:endParaRPr lang="en-US" altLang="zh-CN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1329138109@qq.com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fld id="{0A974594-4463-4776-BA60-B541EEA1085A}" type="slidenum">
              <a:rPr lang="en-US" altLang="zh-CN"/>
              <a:pPr/>
              <a:t>65</a:t>
            </a:fld>
            <a:endParaRPr lang="en-US" altLang="zh-CN"/>
          </a:p>
        </p:txBody>
      </p:sp>
      <p:sp>
        <p:nvSpPr>
          <p:cNvPr id="25608" name="AutoShape 8"/>
          <p:cNvSpPr>
            <a:spLocks noChangeArrowheads="1"/>
          </p:cNvSpPr>
          <p:nvPr/>
        </p:nvSpPr>
        <p:spPr bwMode="auto">
          <a:xfrm>
            <a:off x="684213" y="3644900"/>
            <a:ext cx="2808287" cy="1655763"/>
          </a:xfrm>
          <a:prstGeom prst="cloudCallout">
            <a:avLst>
              <a:gd name="adj1" fmla="val 19250"/>
              <a:gd name="adj2" fmla="val -128713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b="1">
                <a:solidFill>
                  <a:srgbClr val="FF3300"/>
                </a:solidFill>
                <a:ea typeface="楷体_GB2312" pitchFamily="49" charset="-122"/>
              </a:rPr>
              <a:t>举灯或拨亮灯光</a:t>
            </a:r>
          </a:p>
        </p:txBody>
      </p:sp>
      <p:sp>
        <p:nvSpPr>
          <p:cNvPr id="25609" name="AutoShape 9"/>
          <p:cNvSpPr>
            <a:spLocks noChangeArrowheads="1"/>
          </p:cNvSpPr>
          <p:nvPr/>
        </p:nvSpPr>
        <p:spPr bwMode="auto">
          <a:xfrm>
            <a:off x="4787900" y="3573463"/>
            <a:ext cx="3240088" cy="2160587"/>
          </a:xfrm>
          <a:prstGeom prst="cloudCallout">
            <a:avLst>
              <a:gd name="adj1" fmla="val 7815"/>
              <a:gd name="adj2" fmla="val -110324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b="1">
                <a:solidFill>
                  <a:srgbClr val="FF3300"/>
                </a:solidFill>
                <a:ea typeface="楷体_GB2312" pitchFamily="49" charset="-122"/>
              </a:rPr>
              <a:t>梦醒时各营的号角声连成一片</a:t>
            </a:r>
          </a:p>
          <a:p>
            <a:pPr algn="ctr"/>
            <a:endParaRPr lang="en-US" altLang="zh-CN" b="1">
              <a:solidFill>
                <a:srgbClr val="FF3300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8" grpId="0" animBg="1"/>
      <p:bldP spid="25609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7CBDE-B982-4901-8C17-AD454D7F5F08}" type="datetime1">
              <a:rPr lang="zh-CN" altLang="en-US"/>
              <a:pPr/>
              <a:t>2014/1/26</a:t>
            </a:fld>
            <a:endParaRPr lang="en-US" altLang="zh-CN"/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8ADDD-1F7C-4F08-A59D-3BB9ECC02DC6}" type="slidenum">
              <a:rPr lang="en-US" altLang="zh-CN"/>
              <a:pPr/>
              <a:t>66</a:t>
            </a:fld>
            <a:endParaRPr lang="en-US" altLang="zh-CN"/>
          </a:p>
        </p:txBody>
      </p:sp>
      <p:sp>
        <p:nvSpPr>
          <p:cNvPr id="140290" name="Rectangle 2"/>
          <p:cNvSpPr>
            <a:spLocks noChangeArrowheads="1"/>
          </p:cNvSpPr>
          <p:nvPr/>
        </p:nvSpPr>
        <p:spPr bwMode="auto">
          <a:xfrm>
            <a:off x="179388" y="2564904"/>
            <a:ext cx="8353425" cy="304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en-US" altLang="zh-CN" sz="3200" dirty="0">
                <a:latin typeface="宋体" pitchFamily="2" charset="-122"/>
              </a:rPr>
              <a:t>    </a:t>
            </a:r>
            <a:r>
              <a:rPr lang="en-US" altLang="zh-CN" sz="3200" b="1" dirty="0">
                <a:solidFill>
                  <a:srgbClr val="CC0099"/>
                </a:solidFill>
                <a:latin typeface="宋体" pitchFamily="2" charset="-122"/>
              </a:rPr>
              <a:t>“</a:t>
            </a:r>
            <a:r>
              <a:rPr lang="zh-CN" altLang="en-US" sz="3200" b="1" dirty="0">
                <a:solidFill>
                  <a:srgbClr val="CC0099"/>
                </a:solidFill>
                <a:latin typeface="宋体" pitchFamily="2" charset="-122"/>
              </a:rPr>
              <a:t>剑”是战争利器，“看剑”这一动</a:t>
            </a:r>
            <a:r>
              <a:rPr lang="zh-CN" altLang="en-US" sz="3200" b="1" dirty="0" smtClean="0">
                <a:solidFill>
                  <a:srgbClr val="CC0099"/>
                </a:solidFill>
                <a:latin typeface="宋体" pitchFamily="2" charset="-122"/>
              </a:rPr>
              <a:t>作表明了</a:t>
            </a:r>
            <a:r>
              <a:rPr lang="zh-CN" altLang="en-US" sz="3200" b="1" dirty="0">
                <a:solidFill>
                  <a:srgbClr val="CC0099"/>
                </a:solidFill>
                <a:latin typeface="宋体" pitchFamily="2" charset="-122"/>
              </a:rPr>
              <a:t>词人念念不忘杀敌报国。</a:t>
            </a:r>
          </a:p>
          <a:p>
            <a:r>
              <a:rPr lang="zh-CN" altLang="en-US" sz="3200" dirty="0">
                <a:latin typeface="宋体" pitchFamily="2" charset="-122"/>
              </a:rPr>
              <a:t>    </a:t>
            </a:r>
            <a:r>
              <a:rPr lang="zh-CN" altLang="en-US" sz="3200" b="1" dirty="0">
                <a:latin typeface="宋体" pitchFamily="2" charset="-122"/>
              </a:rPr>
              <a:t>当时作者已经闲居已久，请缨无路，都受到南宋投降派统治集团的排斥和打击</a:t>
            </a:r>
            <a:r>
              <a:rPr lang="zh-CN" altLang="en-US" sz="3200" b="1" dirty="0" smtClean="0">
                <a:latin typeface="宋体" pitchFamily="2" charset="-122"/>
              </a:rPr>
              <a:t>。只有</a:t>
            </a:r>
            <a:r>
              <a:rPr lang="zh-CN" altLang="en-US" sz="3200" b="1" dirty="0">
                <a:latin typeface="宋体" pitchFamily="2" charset="-122"/>
              </a:rPr>
              <a:t>在喝醉酒的时候，使他能暂时忘却现实，而通过“挑灯看剑”的举动，生动地表现出来。</a:t>
            </a:r>
          </a:p>
        </p:txBody>
      </p:sp>
      <p:sp>
        <p:nvSpPr>
          <p:cNvPr id="140291" name="Text Box 3"/>
          <p:cNvSpPr txBox="1">
            <a:spLocks noChangeArrowheads="1"/>
          </p:cNvSpPr>
          <p:nvPr/>
        </p:nvSpPr>
        <p:spPr bwMode="auto">
          <a:xfrm>
            <a:off x="179388" y="1125538"/>
            <a:ext cx="8569076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FF6600"/>
                </a:solidFill>
                <a:latin typeface="宋体"/>
              </a:rPr>
              <a:t>     “</a:t>
            </a:r>
            <a:r>
              <a:rPr lang="zh-CN" altLang="en-US" sz="3200" b="1" dirty="0">
                <a:solidFill>
                  <a:srgbClr val="FF6600"/>
                </a:solidFill>
              </a:rPr>
              <a:t>看剑</a:t>
            </a:r>
            <a:r>
              <a:rPr lang="zh-CN" altLang="en-US" sz="3200" b="1" dirty="0">
                <a:solidFill>
                  <a:srgbClr val="FF6600"/>
                </a:solidFill>
                <a:latin typeface="宋体"/>
              </a:rPr>
              <a:t>”</a:t>
            </a:r>
            <a:r>
              <a:rPr lang="zh-CN" altLang="en-US" sz="3200" b="1" dirty="0">
                <a:solidFill>
                  <a:srgbClr val="FF6600"/>
                </a:solidFill>
              </a:rPr>
              <a:t>反应了词人怎么样的内心世界？词人为何要</a:t>
            </a:r>
            <a:r>
              <a:rPr lang="zh-CN" altLang="en-US" sz="3200" b="1" dirty="0">
                <a:solidFill>
                  <a:srgbClr val="FF6600"/>
                </a:solidFill>
                <a:latin typeface="宋体"/>
              </a:rPr>
              <a:t>“</a:t>
            </a:r>
            <a:r>
              <a:rPr lang="zh-CN" altLang="en-US" sz="3200" b="1" dirty="0">
                <a:solidFill>
                  <a:srgbClr val="FF6600"/>
                </a:solidFill>
              </a:rPr>
              <a:t>醉里</a:t>
            </a:r>
            <a:r>
              <a:rPr lang="zh-CN" altLang="en-US" sz="3200" b="1" dirty="0">
                <a:solidFill>
                  <a:srgbClr val="FF6600"/>
                </a:solidFill>
                <a:latin typeface="宋体"/>
              </a:rPr>
              <a:t>”</a:t>
            </a:r>
            <a:r>
              <a:rPr lang="zh-CN" altLang="en-US" sz="3200" b="1" dirty="0">
                <a:solidFill>
                  <a:srgbClr val="FF6600"/>
                </a:solidFill>
              </a:rPr>
              <a:t>才看剑？</a:t>
            </a:r>
          </a:p>
        </p:txBody>
      </p:sp>
      <p:sp>
        <p:nvSpPr>
          <p:cNvPr id="140292" name="Rectangle 4"/>
          <p:cNvSpPr>
            <a:spLocks noRot="1" noChangeArrowheads="1"/>
          </p:cNvSpPr>
          <p:nvPr/>
        </p:nvSpPr>
        <p:spPr bwMode="auto">
          <a:xfrm>
            <a:off x="179388" y="476250"/>
            <a:ext cx="2736850" cy="65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9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buFontTx/>
              <a:buBlip>
                <a:blip r:embed="rId2"/>
              </a:buBlip>
            </a:pPr>
            <a:r>
              <a:rPr lang="en-US" altLang="zh-CN" sz="4000">
                <a:solidFill>
                  <a:schemeClr val="tx2"/>
                </a:solidFill>
              </a:rPr>
              <a:t>  </a:t>
            </a:r>
            <a:r>
              <a:rPr lang="zh-CN" altLang="en-US" b="1">
                <a:solidFill>
                  <a:srgbClr val="660066"/>
                </a:solidFill>
                <a:ea typeface="楷体_GB2312" pitchFamily="49" charset="-122"/>
              </a:rPr>
              <a:t>理解赏析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40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40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290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277A5-03A7-45B1-9746-D9FAF243A8E9}" type="datetime1">
              <a:rPr lang="zh-CN" altLang="en-US"/>
              <a:pPr/>
              <a:t>2014/1/26</a:t>
            </a:fld>
            <a:endParaRPr lang="en-US" altLang="zh-CN"/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B9693-65FE-4AD7-80E5-8C2EB83CCC7A}" type="slidenum">
              <a:rPr lang="en-US" altLang="zh-CN"/>
              <a:pPr/>
              <a:t>67</a:t>
            </a:fld>
            <a:endParaRPr lang="en-US" altLang="zh-CN"/>
          </a:p>
        </p:txBody>
      </p:sp>
      <p:sp>
        <p:nvSpPr>
          <p:cNvPr id="141314" name="Rectangle 2"/>
          <p:cNvSpPr>
            <a:spLocks noChangeArrowheads="1"/>
          </p:cNvSpPr>
          <p:nvPr/>
        </p:nvSpPr>
        <p:spPr bwMode="auto">
          <a:xfrm>
            <a:off x="467544" y="2636838"/>
            <a:ext cx="8280920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latin typeface="宋体" pitchFamily="2" charset="-122"/>
              </a:rPr>
              <a:t>    “</a:t>
            </a:r>
            <a:r>
              <a:rPr lang="zh-CN" altLang="en-US" sz="4000" b="1" dirty="0">
                <a:latin typeface="宋体" pitchFamily="2" charset="-122"/>
              </a:rPr>
              <a:t>吹角连营”意味着</a:t>
            </a:r>
            <a:r>
              <a:rPr lang="zh-CN" altLang="en-US" sz="4000" b="1" dirty="0">
                <a:solidFill>
                  <a:srgbClr val="FF0000"/>
                </a:solidFill>
                <a:latin typeface="宋体" pitchFamily="2" charset="-122"/>
              </a:rPr>
              <a:t>战争动员令</a:t>
            </a:r>
            <a:r>
              <a:rPr lang="zh-CN" altLang="en-US" sz="4000" b="1" dirty="0">
                <a:latin typeface="宋体" pitchFamily="2" charset="-122"/>
              </a:rPr>
              <a:t>已经</a:t>
            </a:r>
            <a:r>
              <a:rPr lang="zh-CN" altLang="en-US" sz="4000" b="1" dirty="0">
                <a:solidFill>
                  <a:srgbClr val="FF0000"/>
                </a:solidFill>
                <a:latin typeface="宋体" pitchFamily="2" charset="-122"/>
              </a:rPr>
              <a:t>下达</a:t>
            </a:r>
            <a:r>
              <a:rPr lang="zh-CN" altLang="en-US" sz="4000" b="1" dirty="0">
                <a:latin typeface="宋体" pitchFamily="2" charset="-122"/>
              </a:rPr>
              <a:t>，军心振奋，这是诗人投入</a:t>
            </a:r>
            <a:r>
              <a:rPr lang="zh-CN" altLang="en-US" sz="4000" b="1" dirty="0" smtClean="0">
                <a:latin typeface="宋体" pitchFamily="2" charset="-122"/>
              </a:rPr>
              <a:t>备战的</a:t>
            </a:r>
            <a:r>
              <a:rPr lang="zh-CN" altLang="en-US" sz="4000" b="1" dirty="0">
                <a:latin typeface="宋体" pitchFamily="2" charset="-122"/>
              </a:rPr>
              <a:t>愿望，也是人民的愿望</a:t>
            </a:r>
            <a:r>
              <a:rPr lang="zh-CN" altLang="en-US" sz="4000" b="1" dirty="0" smtClean="0">
                <a:latin typeface="宋体" pitchFamily="2" charset="-122"/>
              </a:rPr>
              <a:t>！ </a:t>
            </a:r>
            <a:endParaRPr lang="zh-CN" altLang="en-US" sz="4000" b="1" dirty="0">
              <a:latin typeface="宋体" pitchFamily="2" charset="-122"/>
            </a:endParaRPr>
          </a:p>
        </p:txBody>
      </p:sp>
      <p:sp>
        <p:nvSpPr>
          <p:cNvPr id="141316" name="Rectangle 4"/>
          <p:cNvSpPr>
            <a:spLocks noRot="1" noChangeArrowheads="1"/>
          </p:cNvSpPr>
          <p:nvPr/>
        </p:nvSpPr>
        <p:spPr bwMode="auto">
          <a:xfrm>
            <a:off x="179388" y="476250"/>
            <a:ext cx="2736850" cy="65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9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buFontTx/>
              <a:buBlip>
                <a:blip r:embed="rId2"/>
              </a:buBlip>
            </a:pPr>
            <a:r>
              <a:rPr lang="en-US" altLang="zh-CN" sz="4000">
                <a:solidFill>
                  <a:schemeClr val="tx2"/>
                </a:solidFill>
              </a:rPr>
              <a:t>  </a:t>
            </a:r>
            <a:r>
              <a:rPr lang="zh-CN" altLang="en-US" b="1">
                <a:solidFill>
                  <a:srgbClr val="660066"/>
                </a:solidFill>
                <a:ea typeface="楷体_GB2312" pitchFamily="49" charset="-122"/>
              </a:rPr>
              <a:t>理解赏析</a:t>
            </a:r>
          </a:p>
        </p:txBody>
      </p:sp>
      <p:sp>
        <p:nvSpPr>
          <p:cNvPr id="141317" name="Oval 5"/>
          <p:cNvSpPr>
            <a:spLocks noChangeArrowheads="1"/>
          </p:cNvSpPr>
          <p:nvPr/>
        </p:nvSpPr>
        <p:spPr bwMode="auto">
          <a:xfrm>
            <a:off x="1116013" y="1052513"/>
            <a:ext cx="6480175" cy="129698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hlink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 sz="3200" b="1" i="1">
                <a:solidFill>
                  <a:srgbClr val="FF0000"/>
                </a:solidFill>
                <a:latin typeface="宋体"/>
              </a:rPr>
              <a:t>“</a:t>
            </a:r>
            <a:r>
              <a:rPr lang="zh-CN" altLang="en-US" sz="3200" b="1" i="1">
                <a:solidFill>
                  <a:srgbClr val="FF0000"/>
                </a:solidFill>
              </a:rPr>
              <a:t>吹角连营</a:t>
            </a:r>
            <a:r>
              <a:rPr lang="zh-CN" altLang="en-US" sz="3200" b="1" i="1">
                <a:solidFill>
                  <a:srgbClr val="FF0000"/>
                </a:solidFill>
                <a:latin typeface="宋体"/>
              </a:rPr>
              <a:t>”</a:t>
            </a:r>
            <a:r>
              <a:rPr lang="zh-CN" altLang="en-US" sz="3200" b="1" i="1">
                <a:solidFill>
                  <a:srgbClr val="FF0000"/>
                </a:solidFill>
              </a:rPr>
              <a:t>意味着什么？</a:t>
            </a:r>
          </a:p>
          <a:p>
            <a:pPr algn="ctr"/>
            <a:r>
              <a:rPr lang="zh-CN" altLang="en-US" sz="3200" b="1" i="1">
                <a:solidFill>
                  <a:srgbClr val="FF0000"/>
                </a:solidFill>
              </a:rPr>
              <a:t>表达了词人怎样的愿望？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1000"/>
                                        <p:tgtEl>
                                          <p:spTgt spid="141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141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14" grpId="0"/>
      <p:bldP spid="141314" grpId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8" name="Rectangle 4"/>
          <p:cNvSpPr>
            <a:spLocks noGrp="1" noRot="1" noChangeArrowheads="1"/>
          </p:cNvSpPr>
          <p:nvPr>
            <p:ph type="ctrTitle"/>
          </p:nvPr>
        </p:nvSpPr>
        <p:spPr>
          <a:xfrm>
            <a:off x="684213" y="476250"/>
            <a:ext cx="2736850" cy="6508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9000"/>
                  </a:srgbClr>
                </a:solidFill>
              </a14:hiddenFill>
            </a:ext>
          </a:extLst>
        </p:spPr>
        <p:txBody>
          <a:bodyPr>
            <a:normAutofit fontScale="90000"/>
          </a:bodyPr>
          <a:lstStyle/>
          <a:p>
            <a:pPr algn="l">
              <a:buFontTx/>
              <a:buBlip>
                <a:blip r:embed="rId2"/>
              </a:buBlip>
            </a:pPr>
            <a:r>
              <a:rPr lang="en-US" altLang="zh-CN" sz="4000"/>
              <a:t>  </a:t>
            </a:r>
            <a:r>
              <a:rPr lang="zh-CN" altLang="en-US" sz="2800" b="1">
                <a:solidFill>
                  <a:srgbClr val="660066"/>
                </a:solidFill>
                <a:ea typeface="楷体_GB2312" pitchFamily="49" charset="-122"/>
              </a:rPr>
              <a:t>理解赏析</a:t>
            </a:r>
          </a:p>
        </p:txBody>
      </p:sp>
      <p:sp>
        <p:nvSpPr>
          <p:cNvPr id="82949" name="Rectangle 5"/>
          <p:cNvSpPr>
            <a:spLocks noGrp="1" noRot="1" noChangeArrowheads="1"/>
          </p:cNvSpPr>
          <p:nvPr>
            <p:ph type="subTitle" idx="1"/>
          </p:nvPr>
        </p:nvSpPr>
        <p:spPr>
          <a:xfrm>
            <a:off x="900113" y="3789363"/>
            <a:ext cx="7121525" cy="10795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3000"/>
                  </a:srgbClr>
                </a:solidFill>
              </a14:hiddenFill>
            </a:ext>
          </a:extLst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zh-CN" altLang="en-US" sz="3600" b="1" dirty="0">
                <a:solidFill>
                  <a:srgbClr val="0000CC"/>
                </a:solidFill>
                <a:ea typeface="隶书" pitchFamily="49" charset="-122"/>
              </a:rPr>
              <a:t>八百里</a:t>
            </a:r>
            <a:r>
              <a:rPr lang="zh-CN" altLang="en-US" sz="3600" b="1" dirty="0">
                <a:ea typeface="隶书" pitchFamily="49" charset="-122"/>
              </a:rPr>
              <a:t>分</a:t>
            </a:r>
            <a:r>
              <a:rPr lang="zh-CN" altLang="en-US" sz="3600" b="1" u="sng" dirty="0">
                <a:solidFill>
                  <a:srgbClr val="FF0000"/>
                </a:solidFill>
                <a:ea typeface="隶书" pitchFamily="49" charset="-122"/>
              </a:rPr>
              <a:t>麾下</a:t>
            </a:r>
            <a:r>
              <a:rPr lang="zh-CN" altLang="en-US" sz="3600" b="1" dirty="0">
                <a:ea typeface="隶书" pitchFamily="49" charset="-122"/>
              </a:rPr>
              <a:t>炙，</a:t>
            </a:r>
            <a:r>
              <a:rPr lang="zh-CN" altLang="en-US" sz="3600" b="1" u="sng" dirty="0">
                <a:solidFill>
                  <a:srgbClr val="0000FF"/>
                </a:solidFill>
                <a:ea typeface="隶书" pitchFamily="49" charset="-122"/>
              </a:rPr>
              <a:t>五十弦</a:t>
            </a:r>
            <a:r>
              <a:rPr lang="zh-CN" altLang="en-US" sz="3600" b="1" dirty="0">
                <a:solidFill>
                  <a:srgbClr val="FF3300"/>
                </a:solidFill>
                <a:ea typeface="隶书" pitchFamily="49" charset="-122"/>
              </a:rPr>
              <a:t>翻</a:t>
            </a:r>
            <a:r>
              <a:rPr lang="zh-CN" altLang="en-US" sz="3600" b="1" dirty="0">
                <a:ea typeface="隶书" pitchFamily="49" charset="-122"/>
              </a:rPr>
              <a:t>塞外声，沙场秋</a:t>
            </a:r>
            <a:r>
              <a:rPr lang="zh-CN" altLang="en-US" sz="3600" b="1" u="sng" dirty="0">
                <a:ea typeface="隶书" pitchFamily="49" charset="-122"/>
              </a:rPr>
              <a:t>点兵</a:t>
            </a:r>
            <a:r>
              <a:rPr lang="zh-CN" altLang="en-US" sz="3600" b="1" dirty="0">
                <a:ea typeface="隶书" pitchFamily="49" charset="-122"/>
              </a:rPr>
              <a:t>。</a:t>
            </a:r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/>
          <a:p>
            <a:fld id="{99ECF307-A5BF-4DFE-A8CD-D5D2321A44BB}" type="datetime1">
              <a:rPr lang="zh-CN" altLang="en-US"/>
              <a:pPr/>
              <a:t>2014/1/26</a:t>
            </a:fld>
            <a:endParaRPr lang="en-US" altLang="zh-CN"/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fld id="{053C6247-C376-4AD0-BF2A-66D13FA71BB4}" type="slidenum">
              <a:rPr lang="en-US" altLang="zh-CN"/>
              <a:pPr/>
              <a:t>68</a:t>
            </a:fld>
            <a:endParaRPr lang="en-US" altLang="zh-CN"/>
          </a:p>
        </p:txBody>
      </p:sp>
      <p:sp>
        <p:nvSpPr>
          <p:cNvPr id="82952" name="AutoShape 8"/>
          <p:cNvSpPr>
            <a:spLocks noChangeArrowheads="1"/>
          </p:cNvSpPr>
          <p:nvPr/>
        </p:nvSpPr>
        <p:spPr bwMode="auto">
          <a:xfrm>
            <a:off x="2496185" y="2195512"/>
            <a:ext cx="1944688" cy="1202789"/>
          </a:xfrm>
          <a:prstGeom prst="cloudCallout">
            <a:avLst>
              <a:gd name="adj1" fmla="val -7664"/>
              <a:gd name="adj2" fmla="val 122787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b="1" dirty="0" smtClean="0">
                <a:solidFill>
                  <a:srgbClr val="FF3300"/>
                </a:solidFill>
                <a:ea typeface="楷体_GB2312" pitchFamily="49" charset="-122"/>
              </a:rPr>
              <a:t>指部下、军队</a:t>
            </a:r>
            <a:endParaRPr lang="zh-CN" altLang="en-US" b="1" dirty="0">
              <a:solidFill>
                <a:srgbClr val="FF3300"/>
              </a:solidFill>
              <a:ea typeface="楷体_GB2312" pitchFamily="49" charset="-122"/>
            </a:endParaRPr>
          </a:p>
        </p:txBody>
      </p:sp>
      <p:sp>
        <p:nvSpPr>
          <p:cNvPr id="82953" name="AutoShape 9"/>
          <p:cNvSpPr>
            <a:spLocks noChangeArrowheads="1"/>
          </p:cNvSpPr>
          <p:nvPr/>
        </p:nvSpPr>
        <p:spPr bwMode="auto">
          <a:xfrm>
            <a:off x="6227763" y="1700213"/>
            <a:ext cx="2087562" cy="1295400"/>
          </a:xfrm>
          <a:prstGeom prst="cloudCallout">
            <a:avLst>
              <a:gd name="adj1" fmla="val -44981"/>
              <a:gd name="adj2" fmla="val 117769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b="1">
                <a:solidFill>
                  <a:srgbClr val="FF3300"/>
                </a:solidFill>
                <a:ea typeface="楷体_GB2312" pitchFamily="49" charset="-122"/>
              </a:rPr>
              <a:t>指演奏</a:t>
            </a:r>
          </a:p>
        </p:txBody>
      </p:sp>
      <p:sp>
        <p:nvSpPr>
          <p:cNvPr id="82954" name="AutoShape 10"/>
          <p:cNvSpPr>
            <a:spLocks noChangeArrowheads="1"/>
          </p:cNvSpPr>
          <p:nvPr/>
        </p:nvSpPr>
        <p:spPr bwMode="auto">
          <a:xfrm>
            <a:off x="2339752" y="5352416"/>
            <a:ext cx="2663825" cy="936625"/>
          </a:xfrm>
          <a:prstGeom prst="cloudCallout">
            <a:avLst>
              <a:gd name="adj1" fmla="val -14838"/>
              <a:gd name="adj2" fmla="val -106611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b="1" dirty="0">
                <a:solidFill>
                  <a:srgbClr val="FF3300"/>
                </a:solidFill>
                <a:ea typeface="楷体_GB2312" pitchFamily="49" charset="-122"/>
              </a:rPr>
              <a:t>检阅军队</a:t>
            </a:r>
          </a:p>
        </p:txBody>
      </p:sp>
      <p:sp>
        <p:nvSpPr>
          <p:cNvPr id="10" name="AutoShape 8"/>
          <p:cNvSpPr>
            <a:spLocks noChangeArrowheads="1"/>
          </p:cNvSpPr>
          <p:nvPr/>
        </p:nvSpPr>
        <p:spPr bwMode="auto">
          <a:xfrm>
            <a:off x="4508500" y="2933700"/>
            <a:ext cx="1944688" cy="865188"/>
          </a:xfrm>
          <a:prstGeom prst="cloudCallout">
            <a:avLst>
              <a:gd name="adj1" fmla="val -611"/>
              <a:gd name="adj2" fmla="val 7844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b="1">
                <a:solidFill>
                  <a:srgbClr val="FF3300"/>
                </a:solidFill>
                <a:ea typeface="楷体_GB2312" pitchFamily="49" charset="-122"/>
              </a:rPr>
              <a:t>指乐器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2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2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2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52" grpId="0" animBg="1"/>
      <p:bldP spid="82953" grpId="0" animBg="1"/>
      <p:bldP spid="82954" grpId="0" animBg="1"/>
      <p:bldP spid="10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07C73-5DF2-41D3-B8EA-A0BE5A0323A2}" type="datetime1">
              <a:rPr lang="zh-CN" altLang="en-US"/>
              <a:pPr/>
              <a:t>2014/1/26</a:t>
            </a:fld>
            <a:endParaRPr lang="en-US" altLang="zh-CN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5EEE9-2B60-44C8-897D-36006747D986}" type="slidenum">
              <a:rPr lang="en-US" altLang="zh-CN"/>
              <a:pPr/>
              <a:t>69</a:t>
            </a:fld>
            <a:endParaRPr lang="en-US" altLang="zh-CN"/>
          </a:p>
        </p:txBody>
      </p:sp>
      <p:sp>
        <p:nvSpPr>
          <p:cNvPr id="142338" name="Rectangle 2"/>
          <p:cNvSpPr>
            <a:spLocks noChangeArrowheads="1"/>
          </p:cNvSpPr>
          <p:nvPr/>
        </p:nvSpPr>
        <p:spPr bwMode="auto">
          <a:xfrm>
            <a:off x="250824" y="2166114"/>
            <a:ext cx="8641655" cy="2862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en-US" altLang="zh-CN" sz="3600" b="1" dirty="0">
                <a:latin typeface="黑体" pitchFamily="2" charset="-122"/>
                <a:ea typeface="黑体" pitchFamily="2" charset="-122"/>
              </a:rPr>
              <a:t> </a:t>
            </a:r>
            <a:r>
              <a:rPr lang="en-US" altLang="zh-CN" sz="3600" b="1" dirty="0" smtClean="0">
                <a:latin typeface="黑体" pitchFamily="2" charset="-122"/>
                <a:ea typeface="黑体" pitchFamily="2" charset="-122"/>
              </a:rPr>
              <a:t> </a:t>
            </a:r>
            <a:r>
              <a:rPr lang="en-US" altLang="zh-CN" sz="36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八百里分麾下炙，五十弦翻塞外声”</a:t>
            </a:r>
          </a:p>
          <a:p>
            <a:r>
              <a:rPr lang="zh-CN" altLang="en-US" sz="3600" b="1" dirty="0" smtClean="0">
                <a:solidFill>
                  <a:srgbClr val="0000CC"/>
                </a:solidFill>
                <a:latin typeface="黑体" pitchFamily="2" charset="-122"/>
                <a:ea typeface="黑体" pitchFamily="2" charset="-122"/>
              </a:rPr>
              <a:t>    这</a:t>
            </a:r>
            <a:r>
              <a:rPr lang="zh-CN" altLang="en-US" sz="3600" b="1" dirty="0">
                <a:solidFill>
                  <a:srgbClr val="0000CC"/>
                </a:solidFill>
                <a:latin typeface="黑体" pitchFamily="2" charset="-122"/>
                <a:ea typeface="黑体" pitchFamily="2" charset="-122"/>
              </a:rPr>
              <a:t>两</a:t>
            </a:r>
            <a:r>
              <a:rPr lang="zh-CN" altLang="en-US" sz="3600" b="1" dirty="0" smtClean="0">
                <a:solidFill>
                  <a:srgbClr val="0000CC"/>
                </a:solidFill>
                <a:latin typeface="黑体" pitchFamily="2" charset="-122"/>
                <a:ea typeface="黑体" pitchFamily="2" charset="-122"/>
              </a:rPr>
              <a:t>句具体</a:t>
            </a:r>
            <a:r>
              <a:rPr lang="zh-CN" altLang="en-US" sz="3600" b="1" dirty="0">
                <a:solidFill>
                  <a:srgbClr val="0000CC"/>
                </a:solidFill>
                <a:latin typeface="黑体" pitchFamily="2" charset="-122"/>
                <a:ea typeface="黑体" pitchFamily="2" charset="-122"/>
              </a:rPr>
              <a:t>描绘动员令下达的情况，部下的官兵们分食烤熟的牛肉，军队奏起雄壮的战歌</a:t>
            </a:r>
            <a:r>
              <a:rPr lang="zh-CN" altLang="en-US" sz="3600" b="1" dirty="0" smtClean="0">
                <a:solidFill>
                  <a:srgbClr val="0000CC"/>
                </a:solidFill>
                <a:latin typeface="黑体" pitchFamily="2" charset="-122"/>
                <a:ea typeface="黑体" pitchFamily="2" charset="-122"/>
              </a:rPr>
              <a:t>。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表现了</a:t>
            </a:r>
            <a:r>
              <a:rPr lang="zh-CN" altLang="en-US" sz="36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军中的战斗生活气息，官兵斗志昂扬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。</a:t>
            </a:r>
            <a:endParaRPr lang="en-US" altLang="zh-CN" sz="3600" b="1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42339" name="Rectangle 3"/>
          <p:cNvSpPr>
            <a:spLocks noRot="1" noChangeArrowheads="1"/>
          </p:cNvSpPr>
          <p:nvPr/>
        </p:nvSpPr>
        <p:spPr bwMode="auto">
          <a:xfrm>
            <a:off x="0" y="476250"/>
            <a:ext cx="2736850" cy="65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9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buFontTx/>
              <a:buBlip>
                <a:blip r:embed="rId2"/>
              </a:buBlip>
            </a:pPr>
            <a:r>
              <a:rPr lang="en-US" altLang="zh-CN" sz="4000">
                <a:solidFill>
                  <a:schemeClr val="tx2"/>
                </a:solidFill>
              </a:rPr>
              <a:t>  </a:t>
            </a:r>
            <a:r>
              <a:rPr lang="zh-CN" altLang="en-US" b="1">
                <a:solidFill>
                  <a:srgbClr val="660066"/>
                </a:solidFill>
                <a:ea typeface="楷体_GB2312" pitchFamily="49" charset="-122"/>
              </a:rPr>
              <a:t>理解赏析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E10D3-3250-44D6-9098-43665DFF1108}" type="datetime1">
              <a:rPr lang="zh-CN" altLang="en-US"/>
              <a:pPr/>
              <a:t>2014/1/26</a:t>
            </a:fld>
            <a:endParaRPr lang="en-US" altLang="zh-CN"/>
          </a:p>
        </p:txBody>
      </p:sp>
      <p:sp>
        <p:nvSpPr>
          <p:cNvPr id="10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54420-7C75-40CC-8AED-6C7E85CC34C0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9728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139952" y="1988840"/>
            <a:ext cx="1224137" cy="1727200"/>
          </a:xfrm>
        </p:spPr>
        <p:txBody>
          <a:bodyPr>
            <a:normAutofit/>
          </a:bodyPr>
          <a:lstStyle/>
          <a:p>
            <a:r>
              <a:rPr lang="en-US" altLang="zh-CN" sz="7200" dirty="0">
                <a:solidFill>
                  <a:srgbClr val="6600CC"/>
                </a:solidFill>
              </a:rPr>
              <a:t> </a:t>
            </a:r>
            <a:endParaRPr lang="zh-CN" altLang="en-US" sz="7200" dirty="0">
              <a:solidFill>
                <a:srgbClr val="6600CC"/>
              </a:solidFill>
            </a:endParaRPr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95536" y="404664"/>
            <a:ext cx="3959225" cy="1334641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zh-CN" altLang="en-US" sz="3600" b="1" dirty="0">
                <a:solidFill>
                  <a:srgbClr val="4F009E"/>
                </a:solidFill>
                <a:ea typeface="楷体_GB2312" pitchFamily="49" charset="-122"/>
              </a:rPr>
              <a:t>金樽清酒斗十千，</a:t>
            </a:r>
          </a:p>
          <a:p>
            <a:pPr>
              <a:buFont typeface="Wingdings" pitchFamily="2" charset="2"/>
              <a:buNone/>
            </a:pPr>
            <a:r>
              <a:rPr lang="zh-CN" altLang="en-US" sz="3600" b="1" dirty="0">
                <a:solidFill>
                  <a:srgbClr val="4F009E"/>
                </a:solidFill>
                <a:ea typeface="楷体_GB2312" pitchFamily="49" charset="-122"/>
              </a:rPr>
              <a:t>玉盘珍羞直万钱。</a:t>
            </a:r>
            <a:endParaRPr lang="zh-CN" altLang="en-US" sz="2800" b="1" dirty="0">
              <a:solidFill>
                <a:srgbClr val="4F009E"/>
              </a:solidFill>
            </a:endParaRPr>
          </a:p>
        </p:txBody>
      </p:sp>
      <p:pic>
        <p:nvPicPr>
          <p:cNvPr id="97284" name="Picture 5" descr="无标题"/>
          <p:cNvPicPr>
            <a:picLocks noGrp="1" noChangeAspect="1" noChangeArrowheads="1"/>
          </p:cNvPicPr>
          <p:nvPr>
            <p:ph type="clipArt"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652120" y="3141663"/>
            <a:ext cx="2884487" cy="2951162"/>
          </a:xfrm>
          <a:noFill/>
          <a:ln/>
        </p:spPr>
      </p:pic>
      <p:pic>
        <p:nvPicPr>
          <p:cNvPr id="97285" name="Picture 13" descr="u=1098140810,1776625721&amp;gp=1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3141663"/>
            <a:ext cx="3097212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7286" name="Picture 7" descr="u=870779769,571415823&amp;gp=2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384" y="3141663"/>
            <a:ext cx="2952056" cy="2951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7287" name="Text Box 9"/>
          <p:cNvSpPr txBox="1">
            <a:spLocks noChangeArrowheads="1"/>
          </p:cNvSpPr>
          <p:nvPr/>
        </p:nvSpPr>
        <p:spPr bwMode="auto">
          <a:xfrm>
            <a:off x="4627606" y="548679"/>
            <a:ext cx="3960812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600" b="1" dirty="0" smtClean="0">
                <a:solidFill>
                  <a:srgbClr val="CC0099"/>
                </a:solidFill>
                <a:ea typeface="楷体_GB2312" pitchFamily="49" charset="-122"/>
              </a:rPr>
              <a:t>写出宴会的欢乐场景，</a:t>
            </a:r>
            <a:r>
              <a:rPr lang="zh-CN" altLang="en-US" sz="3600" b="1" dirty="0">
                <a:solidFill>
                  <a:srgbClr val="CC0099"/>
                </a:solidFill>
                <a:ea typeface="楷体_GB2312" pitchFamily="49" charset="-122"/>
              </a:rPr>
              <a:t>以乐景写哀情。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97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97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2" grpId="0" autoUpdateAnimBg="0"/>
      <p:bldP spid="97283" grpId="0" build="p" autoUpdateAnimBg="0"/>
      <p:bldP spid="97287" grpId="0" autoUpdateAnimBg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EED34-5A18-497D-94F9-93278B2EF35C}" type="datetime1">
              <a:rPr lang="zh-CN" altLang="en-US"/>
              <a:pPr/>
              <a:t>2014/1/26</a:t>
            </a:fld>
            <a:endParaRPr lang="en-US" altLang="zh-CN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DD66B-94D3-4133-B55A-45003279274F}" type="slidenum">
              <a:rPr lang="en-US" altLang="zh-CN"/>
              <a:pPr/>
              <a:t>70</a:t>
            </a:fld>
            <a:endParaRPr lang="en-US" altLang="zh-CN"/>
          </a:p>
        </p:txBody>
      </p:sp>
      <p:sp>
        <p:nvSpPr>
          <p:cNvPr id="143362" name="Text Box 2"/>
          <p:cNvSpPr txBox="1">
            <a:spLocks noChangeArrowheads="1"/>
          </p:cNvSpPr>
          <p:nvPr/>
        </p:nvSpPr>
        <p:spPr bwMode="auto">
          <a:xfrm>
            <a:off x="250825" y="1700213"/>
            <a:ext cx="8496300" cy="2585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rgbClr val="0000CC"/>
                </a:solidFill>
              </a:rPr>
              <a:t> </a:t>
            </a:r>
            <a:r>
              <a:rPr lang="en-US" altLang="zh-CN" sz="3600" dirty="0" smtClean="0">
                <a:solidFill>
                  <a:srgbClr val="0000CC"/>
                </a:solidFill>
              </a:rPr>
              <a:t>        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“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沙场秋点兵”</a:t>
            </a:r>
            <a:endParaRPr lang="en-US" altLang="zh-CN" sz="3600" b="1" dirty="0" smtClean="0">
              <a:solidFill>
                <a:srgbClr val="FF0000"/>
              </a:solidFill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 smtClean="0">
                <a:solidFill>
                  <a:srgbClr val="0000CC"/>
                </a:solidFill>
              </a:rPr>
              <a:t>        描写</a:t>
            </a:r>
            <a:r>
              <a:rPr lang="zh-CN" altLang="en-US" sz="3600" b="1" dirty="0">
                <a:solidFill>
                  <a:srgbClr val="0000CC"/>
                </a:solidFill>
              </a:rPr>
              <a:t>了秋天在沙场上检阅军队，阵容威武雄壮。</a:t>
            </a:r>
            <a:r>
              <a:rPr lang="zh-CN" altLang="en-US" sz="3600" b="1" dirty="0">
                <a:solidFill>
                  <a:srgbClr val="FF0000"/>
                </a:solidFill>
              </a:rPr>
              <a:t>“秋” 和“沙场”、“点兵”结合得很密切，渲染了肃杀的气氛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。</a:t>
            </a:r>
            <a:endParaRPr lang="zh-CN" altLang="en-US" sz="3600" dirty="0">
              <a:solidFill>
                <a:srgbClr val="0000CC"/>
              </a:solidFill>
            </a:endParaRPr>
          </a:p>
        </p:txBody>
      </p:sp>
      <p:sp>
        <p:nvSpPr>
          <p:cNvPr id="143363" name="Rectangle 3"/>
          <p:cNvSpPr>
            <a:spLocks noRot="1" noChangeArrowheads="1"/>
          </p:cNvSpPr>
          <p:nvPr/>
        </p:nvSpPr>
        <p:spPr bwMode="auto">
          <a:xfrm>
            <a:off x="0" y="620713"/>
            <a:ext cx="2736850" cy="65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9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buFontTx/>
              <a:buBlip>
                <a:blip r:embed="rId2"/>
              </a:buBlip>
            </a:pPr>
            <a:r>
              <a:rPr lang="en-US" altLang="zh-CN" sz="4000">
                <a:solidFill>
                  <a:schemeClr val="tx2"/>
                </a:solidFill>
              </a:rPr>
              <a:t>  </a:t>
            </a:r>
            <a:r>
              <a:rPr lang="zh-CN" altLang="en-US" b="1">
                <a:solidFill>
                  <a:srgbClr val="660066"/>
                </a:solidFill>
                <a:ea typeface="楷体_GB2312" pitchFamily="49" charset="-122"/>
              </a:rPr>
              <a:t>理解赏析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2" name="Rectangle 4"/>
          <p:cNvSpPr>
            <a:spLocks noGrp="1" noRot="1" noChangeArrowheads="1"/>
          </p:cNvSpPr>
          <p:nvPr>
            <p:ph type="ctrTitle"/>
          </p:nvPr>
        </p:nvSpPr>
        <p:spPr>
          <a:xfrm>
            <a:off x="684213" y="476250"/>
            <a:ext cx="2736850" cy="6508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9000"/>
                  </a:srgbClr>
                </a:solidFill>
              </a14:hiddenFill>
            </a:ext>
          </a:extLst>
        </p:spPr>
        <p:txBody>
          <a:bodyPr>
            <a:normAutofit fontScale="90000"/>
          </a:bodyPr>
          <a:lstStyle/>
          <a:p>
            <a:pPr algn="l">
              <a:buFontTx/>
              <a:buBlip>
                <a:blip r:embed="rId2"/>
              </a:buBlip>
            </a:pPr>
            <a:r>
              <a:rPr lang="en-US" altLang="zh-CN" sz="4000"/>
              <a:t>  </a:t>
            </a:r>
            <a:r>
              <a:rPr lang="zh-CN" altLang="en-US" sz="2800" b="1">
                <a:solidFill>
                  <a:srgbClr val="660066"/>
                </a:solidFill>
                <a:ea typeface="楷体_GB2312" pitchFamily="49" charset="-122"/>
              </a:rPr>
              <a:t>理解赏析</a:t>
            </a:r>
          </a:p>
        </p:txBody>
      </p:sp>
      <p:sp>
        <p:nvSpPr>
          <p:cNvPr id="83973" name="Rectangle 5"/>
          <p:cNvSpPr>
            <a:spLocks noGrp="1" noRot="1" noChangeArrowheads="1"/>
          </p:cNvSpPr>
          <p:nvPr>
            <p:ph type="subTitle" idx="1"/>
          </p:nvPr>
        </p:nvSpPr>
        <p:spPr>
          <a:xfrm>
            <a:off x="395536" y="2781300"/>
            <a:ext cx="7920880" cy="18716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3000"/>
                  </a:srgbClr>
                </a:solidFill>
              </a14:hiddenFill>
            </a:ext>
          </a:extLst>
        </p:spPr>
        <p:txBody>
          <a:bodyPr/>
          <a:lstStyle/>
          <a:p>
            <a:pPr algn="l"/>
            <a:r>
              <a:rPr lang="zh-CN" altLang="en-US" sz="3600" b="1" dirty="0">
                <a:solidFill>
                  <a:schemeClr val="tx2"/>
                </a:solidFill>
                <a:ea typeface="隶书" pitchFamily="49" charset="-122"/>
              </a:rPr>
              <a:t>马作</a:t>
            </a:r>
            <a:r>
              <a:rPr lang="zh-CN" altLang="en-US" sz="3600" b="1" u="sng" dirty="0">
                <a:solidFill>
                  <a:srgbClr val="FF0000"/>
                </a:solidFill>
                <a:ea typeface="隶书" pitchFamily="49" charset="-122"/>
              </a:rPr>
              <a:t>的卢</a:t>
            </a:r>
            <a:r>
              <a:rPr lang="zh-CN" altLang="en-US" sz="3600" b="1" dirty="0">
                <a:solidFill>
                  <a:schemeClr val="tx2"/>
                </a:solidFill>
                <a:ea typeface="隶书" pitchFamily="49" charset="-122"/>
              </a:rPr>
              <a:t>飞快，弓如</a:t>
            </a:r>
            <a:r>
              <a:rPr lang="zh-CN" altLang="en-US" sz="3600" b="1" u="sng" dirty="0">
                <a:solidFill>
                  <a:srgbClr val="FF0000"/>
                </a:solidFill>
                <a:ea typeface="隶书" pitchFamily="49" charset="-122"/>
              </a:rPr>
              <a:t>霹雳</a:t>
            </a:r>
            <a:r>
              <a:rPr lang="zh-CN" altLang="en-US" sz="3600" b="1" dirty="0">
                <a:solidFill>
                  <a:schemeClr val="tx2"/>
                </a:solidFill>
                <a:ea typeface="隶书" pitchFamily="49" charset="-122"/>
              </a:rPr>
              <a:t>弦惊。</a:t>
            </a:r>
            <a:r>
              <a:rPr lang="zh-CN" altLang="en-US" sz="3600" b="1" u="sng" dirty="0">
                <a:solidFill>
                  <a:srgbClr val="FF0000"/>
                </a:solidFill>
                <a:ea typeface="隶书" pitchFamily="49" charset="-122"/>
              </a:rPr>
              <a:t>了却</a:t>
            </a:r>
            <a:r>
              <a:rPr lang="zh-CN" altLang="en-US" sz="3600" b="1" dirty="0">
                <a:solidFill>
                  <a:schemeClr val="tx2"/>
                </a:solidFill>
                <a:ea typeface="隶书" pitchFamily="49" charset="-122"/>
              </a:rPr>
              <a:t>君王</a:t>
            </a:r>
            <a:r>
              <a:rPr lang="zh-CN" altLang="en-US" sz="3600" b="1" u="sng" dirty="0">
                <a:solidFill>
                  <a:srgbClr val="FF0000"/>
                </a:solidFill>
                <a:ea typeface="隶书" pitchFamily="49" charset="-122"/>
              </a:rPr>
              <a:t>天下事</a:t>
            </a:r>
            <a:r>
              <a:rPr lang="zh-CN" altLang="en-US" sz="3600" b="1" dirty="0">
                <a:solidFill>
                  <a:schemeClr val="tx2"/>
                </a:solidFill>
                <a:ea typeface="隶书" pitchFamily="49" charset="-122"/>
              </a:rPr>
              <a:t>，赢得</a:t>
            </a:r>
            <a:r>
              <a:rPr lang="zh-CN" altLang="en-US" sz="3600" b="1" u="sng" dirty="0">
                <a:solidFill>
                  <a:srgbClr val="FF0000"/>
                </a:solidFill>
                <a:ea typeface="隶书" pitchFamily="49" charset="-122"/>
              </a:rPr>
              <a:t>生前身后名</a:t>
            </a:r>
            <a:r>
              <a:rPr lang="zh-CN" altLang="en-US" sz="3600" b="1" dirty="0">
                <a:solidFill>
                  <a:schemeClr val="tx2"/>
                </a:solidFill>
                <a:ea typeface="隶书" pitchFamily="49" charset="-122"/>
              </a:rPr>
              <a:t>。可怜白发生！</a:t>
            </a:r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/>
          <a:p>
            <a:fld id="{9E90C6C3-8ECE-4199-A116-71E749203E89}" type="datetime1">
              <a:rPr lang="zh-CN" altLang="en-US"/>
              <a:pPr/>
              <a:t>2014/1/26</a:t>
            </a:fld>
            <a:endParaRPr lang="en-US" altLang="zh-CN"/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fld id="{A5BA0A4B-8F3C-42A8-BDAC-3C7B426CB97A}" type="slidenum">
              <a:rPr lang="en-US" altLang="zh-CN"/>
              <a:pPr/>
              <a:t>71</a:t>
            </a:fld>
            <a:endParaRPr lang="en-US" altLang="zh-CN"/>
          </a:p>
        </p:txBody>
      </p:sp>
      <p:sp>
        <p:nvSpPr>
          <p:cNvPr id="83974" name="AutoShape 6"/>
          <p:cNvSpPr>
            <a:spLocks noChangeArrowheads="1"/>
          </p:cNvSpPr>
          <p:nvPr/>
        </p:nvSpPr>
        <p:spPr bwMode="auto">
          <a:xfrm>
            <a:off x="1187450" y="2060575"/>
            <a:ext cx="1944688" cy="647700"/>
          </a:xfrm>
          <a:prstGeom prst="cloudCallout">
            <a:avLst>
              <a:gd name="adj1" fmla="val -17754"/>
              <a:gd name="adj2" fmla="val 118041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b="1">
                <a:solidFill>
                  <a:srgbClr val="FF3300"/>
                </a:solidFill>
                <a:ea typeface="楷体_GB2312" pitchFamily="49" charset="-122"/>
              </a:rPr>
              <a:t>名马</a:t>
            </a:r>
          </a:p>
        </p:txBody>
      </p:sp>
      <p:sp>
        <p:nvSpPr>
          <p:cNvPr id="83975" name="AutoShape 7"/>
          <p:cNvSpPr>
            <a:spLocks noChangeArrowheads="1"/>
          </p:cNvSpPr>
          <p:nvPr/>
        </p:nvSpPr>
        <p:spPr bwMode="auto">
          <a:xfrm>
            <a:off x="4211638" y="1916113"/>
            <a:ext cx="2016125" cy="792162"/>
          </a:xfrm>
          <a:prstGeom prst="cloudCallout">
            <a:avLst>
              <a:gd name="adj1" fmla="val -10427"/>
              <a:gd name="adj2" fmla="val 114732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b="1">
                <a:solidFill>
                  <a:srgbClr val="FF3300"/>
                </a:solidFill>
                <a:ea typeface="楷体_GB2312" pitchFamily="49" charset="-122"/>
              </a:rPr>
              <a:t>雷声</a:t>
            </a:r>
          </a:p>
          <a:p>
            <a:pPr algn="ctr"/>
            <a:endParaRPr lang="en-US" altLang="zh-CN" b="1">
              <a:solidFill>
                <a:srgbClr val="FF3300"/>
              </a:solidFill>
              <a:ea typeface="楷体_GB2312" pitchFamily="49" charset="-122"/>
            </a:endParaRPr>
          </a:p>
        </p:txBody>
      </p:sp>
      <p:sp>
        <p:nvSpPr>
          <p:cNvPr id="83976" name="AutoShape 8"/>
          <p:cNvSpPr>
            <a:spLocks noChangeArrowheads="1"/>
          </p:cNvSpPr>
          <p:nvPr/>
        </p:nvSpPr>
        <p:spPr bwMode="auto">
          <a:xfrm>
            <a:off x="1547664" y="4568508"/>
            <a:ext cx="2808288" cy="1236755"/>
          </a:xfrm>
          <a:prstGeom prst="cloudCallout">
            <a:avLst>
              <a:gd name="adj1" fmla="val -24167"/>
              <a:gd name="adj2" fmla="val -94324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b="1" dirty="0">
                <a:solidFill>
                  <a:srgbClr val="FF3300"/>
                </a:solidFill>
                <a:ea typeface="楷体_GB2312" pitchFamily="49" charset="-122"/>
              </a:rPr>
              <a:t>收复中原的大业</a:t>
            </a:r>
          </a:p>
          <a:p>
            <a:pPr algn="ctr"/>
            <a:endParaRPr lang="en-US" altLang="zh-CN" b="1" dirty="0">
              <a:solidFill>
                <a:srgbClr val="FF3300"/>
              </a:solidFill>
              <a:ea typeface="楷体_GB2312" pitchFamily="49" charset="-122"/>
            </a:endParaRPr>
          </a:p>
        </p:txBody>
      </p:sp>
      <p:sp>
        <p:nvSpPr>
          <p:cNvPr id="83977" name="AutoShape 9"/>
          <p:cNvSpPr>
            <a:spLocks noChangeArrowheads="1"/>
          </p:cNvSpPr>
          <p:nvPr/>
        </p:nvSpPr>
        <p:spPr bwMode="auto">
          <a:xfrm>
            <a:off x="4500562" y="4424045"/>
            <a:ext cx="4031878" cy="1381219"/>
          </a:xfrm>
          <a:prstGeom prst="cloudCallout">
            <a:avLst>
              <a:gd name="adj1" fmla="val -34069"/>
              <a:gd name="adj2" fmla="val -76444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b="1" dirty="0">
                <a:solidFill>
                  <a:srgbClr val="FF3300"/>
                </a:solidFill>
                <a:ea typeface="楷体_GB2312" pitchFamily="49" charset="-122"/>
              </a:rPr>
              <a:t>活着时的功名和死的名声</a:t>
            </a:r>
          </a:p>
        </p:txBody>
      </p:sp>
      <p:sp>
        <p:nvSpPr>
          <p:cNvPr id="83978" name="AutoShape 10"/>
          <p:cNvSpPr>
            <a:spLocks noChangeArrowheads="1"/>
          </p:cNvSpPr>
          <p:nvPr/>
        </p:nvSpPr>
        <p:spPr bwMode="auto">
          <a:xfrm>
            <a:off x="7380287" y="1992154"/>
            <a:ext cx="1585045" cy="792162"/>
          </a:xfrm>
          <a:prstGeom prst="cloudCallout">
            <a:avLst>
              <a:gd name="adj1" fmla="val -41827"/>
              <a:gd name="adj2" fmla="val 96934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b="1" dirty="0">
                <a:solidFill>
                  <a:srgbClr val="FF0000"/>
                </a:solidFill>
              </a:rPr>
              <a:t>完成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3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3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3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3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4" grpId="0" animBg="1"/>
      <p:bldP spid="83975" grpId="0" animBg="1"/>
      <p:bldP spid="83976" grpId="0" animBg="1"/>
      <p:bldP spid="83977" grpId="0" animBg="1"/>
      <p:bldP spid="83978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6946A-EFAB-433E-BA1F-FCF3FB806A9E}" type="datetime1">
              <a:rPr lang="zh-CN" altLang="en-US"/>
              <a:pPr/>
              <a:t>2014/1/26</a:t>
            </a:fld>
            <a:endParaRPr lang="en-US" altLang="zh-CN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E7194-114F-47EA-B238-0F555538F9C7}" type="slidenum">
              <a:rPr lang="en-US" altLang="zh-CN"/>
              <a:pPr/>
              <a:t>72</a:t>
            </a:fld>
            <a:endParaRPr lang="en-US" altLang="zh-CN"/>
          </a:p>
        </p:txBody>
      </p:sp>
      <p:sp>
        <p:nvSpPr>
          <p:cNvPr id="145410" name="Rectangle 2"/>
          <p:cNvSpPr>
            <a:spLocks noChangeArrowheads="1"/>
          </p:cNvSpPr>
          <p:nvPr/>
        </p:nvSpPr>
        <p:spPr bwMode="auto">
          <a:xfrm>
            <a:off x="263175" y="1484784"/>
            <a:ext cx="8640961" cy="2062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just"/>
            <a:r>
              <a:rPr lang="en-US" altLang="zh-CN" sz="3200" b="1" dirty="0">
                <a:solidFill>
                  <a:srgbClr val="0000CC"/>
                </a:solidFill>
                <a:latin typeface="宋体" pitchFamily="2" charset="-122"/>
              </a:rPr>
              <a:t>    “</a:t>
            </a:r>
            <a:r>
              <a:rPr lang="zh-CN" altLang="en-US" sz="3200" b="1" dirty="0">
                <a:solidFill>
                  <a:srgbClr val="FF0000"/>
                </a:solidFill>
                <a:latin typeface="宋体" pitchFamily="2" charset="-122"/>
              </a:rPr>
              <a:t>马作的卢飞快，弓如霹雳弦惊</a:t>
            </a:r>
            <a:r>
              <a:rPr lang="zh-CN" altLang="en-US" sz="3200" b="1" dirty="0" smtClean="0">
                <a:solidFill>
                  <a:srgbClr val="0000CC"/>
                </a:solidFill>
                <a:latin typeface="宋体" pitchFamily="2" charset="-122"/>
              </a:rPr>
              <a:t>”</a:t>
            </a:r>
            <a:endParaRPr lang="en-US" altLang="zh-CN" sz="3200" b="1" dirty="0" smtClean="0">
              <a:solidFill>
                <a:srgbClr val="0000CC"/>
              </a:solidFill>
              <a:latin typeface="宋体" pitchFamily="2" charset="-122"/>
            </a:endParaRPr>
          </a:p>
          <a:p>
            <a:pPr algn="just"/>
            <a:r>
              <a:rPr lang="en-US" altLang="zh-CN" sz="3200" b="1" dirty="0">
                <a:solidFill>
                  <a:srgbClr val="0000CC"/>
                </a:solidFill>
                <a:latin typeface="宋体" pitchFamily="2" charset="-122"/>
              </a:rPr>
              <a:t> </a:t>
            </a:r>
            <a:r>
              <a:rPr lang="en-US" altLang="zh-CN" sz="3200" b="1" dirty="0" smtClean="0">
                <a:solidFill>
                  <a:srgbClr val="0000CC"/>
                </a:solidFill>
                <a:latin typeface="宋体" pitchFamily="2" charset="-122"/>
              </a:rPr>
              <a:t>    </a:t>
            </a:r>
            <a:r>
              <a:rPr lang="zh-CN" altLang="en-US" sz="3200" b="1" dirty="0" smtClean="0">
                <a:solidFill>
                  <a:srgbClr val="0000CC"/>
                </a:solidFill>
                <a:latin typeface="宋体" pitchFamily="2" charset="-122"/>
              </a:rPr>
              <a:t>两</a:t>
            </a:r>
            <a:r>
              <a:rPr lang="zh-CN" altLang="en-US" sz="3200" b="1" dirty="0">
                <a:solidFill>
                  <a:srgbClr val="0000CC"/>
                </a:solidFill>
                <a:latin typeface="宋体" pitchFamily="2" charset="-122"/>
              </a:rPr>
              <a:t>句是说马飞快如的卢，弓弦惊如霹雳。“马作的卢飞快”运用典故，这里用来比喻战马都像的卢那样飞速奔驰</a:t>
            </a:r>
            <a:r>
              <a:rPr lang="zh-CN" altLang="en-US" sz="3200" b="1" dirty="0" smtClean="0">
                <a:solidFill>
                  <a:srgbClr val="0000CC"/>
                </a:solidFill>
                <a:latin typeface="宋体" pitchFamily="2" charset="-122"/>
              </a:rPr>
              <a:t>。</a:t>
            </a:r>
            <a:endParaRPr lang="zh-CN" altLang="en-US" sz="3200" b="1" dirty="0">
              <a:solidFill>
                <a:srgbClr val="FF0000"/>
              </a:solidFill>
              <a:latin typeface="宋体" pitchFamily="2" charset="-122"/>
            </a:endParaRPr>
          </a:p>
        </p:txBody>
      </p:sp>
      <p:sp>
        <p:nvSpPr>
          <p:cNvPr id="145411" name="Rectangle 3"/>
          <p:cNvSpPr>
            <a:spLocks noRot="1" noChangeArrowheads="1"/>
          </p:cNvSpPr>
          <p:nvPr/>
        </p:nvSpPr>
        <p:spPr bwMode="auto">
          <a:xfrm>
            <a:off x="0" y="476250"/>
            <a:ext cx="2736850" cy="65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9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buFontTx/>
              <a:buBlip>
                <a:blip r:embed="rId2"/>
              </a:buBlip>
            </a:pPr>
            <a:r>
              <a:rPr lang="en-US" altLang="zh-CN" sz="4000">
                <a:solidFill>
                  <a:schemeClr val="tx2"/>
                </a:solidFill>
              </a:rPr>
              <a:t>  </a:t>
            </a:r>
            <a:r>
              <a:rPr lang="zh-CN" altLang="en-US" b="1">
                <a:solidFill>
                  <a:srgbClr val="660066"/>
                </a:solidFill>
                <a:ea typeface="楷体_GB2312" pitchFamily="49" charset="-122"/>
              </a:rPr>
              <a:t>理解赏析</a:t>
            </a:r>
          </a:p>
        </p:txBody>
      </p:sp>
      <p:sp>
        <p:nvSpPr>
          <p:cNvPr id="2" name="矩形 1"/>
          <p:cNvSpPr/>
          <p:nvPr/>
        </p:nvSpPr>
        <p:spPr>
          <a:xfrm>
            <a:off x="227185" y="3717032"/>
            <a:ext cx="864096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zh-CN" altLang="en-US" sz="3200" b="1" dirty="0" smtClean="0">
                <a:solidFill>
                  <a:srgbClr val="FF0000"/>
                </a:solidFill>
                <a:latin typeface="宋体" pitchFamily="2" charset="-122"/>
              </a:rPr>
              <a:t>    生动</a:t>
            </a:r>
            <a:r>
              <a:rPr lang="zh-CN" altLang="en-US" sz="3200" b="1" dirty="0">
                <a:solidFill>
                  <a:srgbClr val="FF0000"/>
                </a:solidFill>
                <a:latin typeface="宋体" pitchFamily="2" charset="-122"/>
              </a:rPr>
              <a:t>地描绘了惊险激烈的战争场面，进一步刻画了冲锋陷阵、杀敌报国的抗战英雄形象。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1CE68-0924-4B41-9A78-4705A3BAC4DA}" type="datetime1">
              <a:rPr lang="zh-CN" altLang="en-US"/>
              <a:pPr/>
              <a:t>2014/1/26</a:t>
            </a:fld>
            <a:endParaRPr lang="en-US" altLang="zh-CN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ACF9C-CE3C-4D7D-9D02-B76D0F91FD62}" type="slidenum">
              <a:rPr lang="en-US" altLang="zh-CN"/>
              <a:pPr/>
              <a:t>73</a:t>
            </a:fld>
            <a:endParaRPr lang="en-US" altLang="zh-CN"/>
          </a:p>
        </p:txBody>
      </p:sp>
      <p:sp>
        <p:nvSpPr>
          <p:cNvPr id="146434" name="Rectangle 2"/>
          <p:cNvSpPr>
            <a:spLocks noChangeArrowheads="1"/>
          </p:cNvSpPr>
          <p:nvPr/>
        </p:nvSpPr>
        <p:spPr bwMode="auto">
          <a:xfrm>
            <a:off x="179388" y="2151439"/>
            <a:ext cx="878510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en-US" altLang="zh-CN" sz="3200" b="1" dirty="0">
                <a:solidFill>
                  <a:srgbClr val="0000CC"/>
                </a:solidFill>
                <a:latin typeface="宋体" pitchFamily="2" charset="-122"/>
              </a:rPr>
              <a:t>    “</a:t>
            </a:r>
            <a:r>
              <a:rPr lang="zh-CN" altLang="en-US" sz="3200" b="1" dirty="0">
                <a:solidFill>
                  <a:srgbClr val="FF0000"/>
                </a:solidFill>
                <a:latin typeface="宋体" pitchFamily="2" charset="-122"/>
              </a:rPr>
              <a:t>了却君王天下事，赢得生前身后名</a:t>
            </a:r>
            <a:r>
              <a:rPr lang="zh-CN" altLang="en-US" sz="3200" b="1" dirty="0" smtClean="0">
                <a:solidFill>
                  <a:srgbClr val="0000CC"/>
                </a:solidFill>
                <a:latin typeface="宋体" pitchFamily="2" charset="-122"/>
              </a:rPr>
              <a:t>”</a:t>
            </a:r>
            <a:endParaRPr lang="en-US" altLang="zh-CN" sz="3200" b="1" dirty="0" smtClean="0">
              <a:solidFill>
                <a:srgbClr val="0000CC"/>
              </a:solidFill>
              <a:latin typeface="宋体" pitchFamily="2" charset="-122"/>
            </a:endParaRPr>
          </a:p>
          <a:p>
            <a:r>
              <a:rPr lang="en-US" altLang="zh-CN" sz="3200" b="1" dirty="0">
                <a:solidFill>
                  <a:srgbClr val="0000CC"/>
                </a:solidFill>
                <a:latin typeface="宋体" pitchFamily="2" charset="-122"/>
              </a:rPr>
              <a:t> </a:t>
            </a:r>
            <a:r>
              <a:rPr lang="en-US" altLang="zh-CN" sz="3200" b="1" dirty="0" smtClean="0">
                <a:solidFill>
                  <a:srgbClr val="0000CC"/>
                </a:solidFill>
                <a:latin typeface="宋体" pitchFamily="2" charset="-122"/>
              </a:rPr>
              <a:t>   </a:t>
            </a:r>
            <a:r>
              <a:rPr lang="zh-CN" altLang="en-US" sz="3200" b="1" dirty="0" smtClean="0">
                <a:solidFill>
                  <a:srgbClr val="0000CC"/>
                </a:solidFill>
                <a:latin typeface="宋体" pitchFamily="2" charset="-122"/>
              </a:rPr>
              <a:t>指</a:t>
            </a:r>
            <a:r>
              <a:rPr lang="zh-CN" altLang="en-US" sz="3200" b="1" dirty="0">
                <a:solidFill>
                  <a:srgbClr val="0000CC"/>
                </a:solidFill>
                <a:latin typeface="宋体" pitchFamily="2" charset="-122"/>
              </a:rPr>
              <a:t>完成了君王统一大业，自己也取得了深厚英名</a:t>
            </a:r>
            <a:r>
              <a:rPr lang="zh-CN" altLang="en-US" sz="3200" b="1" dirty="0" smtClean="0">
                <a:solidFill>
                  <a:srgbClr val="0000CC"/>
                </a:solidFill>
                <a:latin typeface="宋体" pitchFamily="2" charset="-122"/>
              </a:rPr>
              <a:t>。        </a:t>
            </a:r>
            <a:endParaRPr lang="zh-CN" altLang="en-US" sz="3200" b="1" dirty="0">
              <a:solidFill>
                <a:srgbClr val="0000CC"/>
              </a:solidFill>
              <a:latin typeface="宋体" pitchFamily="2" charset="-122"/>
            </a:endParaRPr>
          </a:p>
        </p:txBody>
      </p:sp>
      <p:sp>
        <p:nvSpPr>
          <p:cNvPr id="146435" name="Rectangle 3"/>
          <p:cNvSpPr>
            <a:spLocks noRot="1" noChangeArrowheads="1"/>
          </p:cNvSpPr>
          <p:nvPr/>
        </p:nvSpPr>
        <p:spPr bwMode="auto">
          <a:xfrm>
            <a:off x="0" y="476250"/>
            <a:ext cx="2736850" cy="65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9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buFontTx/>
              <a:buBlip>
                <a:blip r:embed="rId2"/>
              </a:buBlip>
            </a:pPr>
            <a:r>
              <a:rPr lang="en-US" altLang="zh-CN" sz="4000">
                <a:solidFill>
                  <a:schemeClr val="tx2"/>
                </a:solidFill>
              </a:rPr>
              <a:t>  </a:t>
            </a:r>
            <a:r>
              <a:rPr lang="zh-CN" altLang="en-US" b="1">
                <a:solidFill>
                  <a:srgbClr val="660066"/>
                </a:solidFill>
                <a:ea typeface="楷体_GB2312" pitchFamily="49" charset="-122"/>
              </a:rPr>
              <a:t>理解赏析</a:t>
            </a:r>
          </a:p>
        </p:txBody>
      </p:sp>
      <p:sp>
        <p:nvSpPr>
          <p:cNvPr id="2" name="矩形 1"/>
          <p:cNvSpPr/>
          <p:nvPr/>
        </p:nvSpPr>
        <p:spPr>
          <a:xfrm>
            <a:off x="467544" y="3762235"/>
            <a:ext cx="849694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b="1" dirty="0" smtClean="0">
                <a:solidFill>
                  <a:srgbClr val="FF0000"/>
                </a:solidFill>
                <a:latin typeface="宋体" pitchFamily="2" charset="-122"/>
              </a:rPr>
              <a:t>    这</a:t>
            </a:r>
            <a:r>
              <a:rPr lang="zh-CN" altLang="en-US" sz="3200" b="1" dirty="0">
                <a:solidFill>
                  <a:srgbClr val="FF0000"/>
                </a:solidFill>
                <a:latin typeface="宋体" pitchFamily="2" charset="-122"/>
              </a:rPr>
              <a:t>是作者的壮志和理想。表达了词人杀敌报君、统一祖国、建功立业的思想。</a:t>
            </a:r>
            <a:endParaRPr lang="zh-CN" altLang="en-US" sz="3200" b="1" dirty="0">
              <a:solidFill>
                <a:srgbClr val="0000CC"/>
              </a:solidFill>
              <a:latin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3343D-0052-40D9-9545-8DE8519F9F2F}" type="datetime1">
              <a:rPr lang="zh-CN" altLang="en-US"/>
              <a:pPr/>
              <a:t>2014/1/26</a:t>
            </a:fld>
            <a:endParaRPr lang="en-US" altLang="zh-CN"/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EEBAC-7A14-4FE7-B2BF-EEB5C43A9ADA}" type="slidenum">
              <a:rPr lang="en-US" altLang="zh-CN"/>
              <a:pPr/>
              <a:t>74</a:t>
            </a:fld>
            <a:endParaRPr lang="en-US" altLang="zh-CN"/>
          </a:p>
        </p:txBody>
      </p:sp>
      <p:sp>
        <p:nvSpPr>
          <p:cNvPr id="147458" name="Rectangle 2"/>
          <p:cNvSpPr>
            <a:spLocks noChangeArrowheads="1"/>
          </p:cNvSpPr>
          <p:nvPr/>
        </p:nvSpPr>
        <p:spPr bwMode="auto">
          <a:xfrm>
            <a:off x="467543" y="2685774"/>
            <a:ext cx="8280921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just"/>
            <a:r>
              <a:rPr lang="en-US" altLang="zh-CN" sz="3000" b="1" dirty="0" smtClean="0">
                <a:solidFill>
                  <a:srgbClr val="0000CC"/>
                </a:solidFill>
              </a:rPr>
              <a:t>        “</a:t>
            </a:r>
            <a:r>
              <a:rPr lang="zh-CN" altLang="en-US" sz="3000" b="1" dirty="0">
                <a:solidFill>
                  <a:srgbClr val="0000CC"/>
                </a:solidFill>
              </a:rPr>
              <a:t>可怜”是</a:t>
            </a:r>
            <a:r>
              <a:rPr lang="zh-CN" altLang="en-US" sz="3000" b="1" dirty="0">
                <a:solidFill>
                  <a:srgbClr val="FF0000"/>
                </a:solidFill>
              </a:rPr>
              <a:t>可惜</a:t>
            </a:r>
            <a:r>
              <a:rPr lang="zh-CN" altLang="en-US" sz="3000" b="1" dirty="0">
                <a:solidFill>
                  <a:srgbClr val="0000CC"/>
                </a:solidFill>
              </a:rPr>
              <a:t>的意思。词人毕生梦寐以求的是杀敌报国、建功立业，但词人报国有心，请缨无路</a:t>
            </a:r>
            <a:r>
              <a:rPr lang="zh-CN" altLang="en-US" sz="3000" b="1" dirty="0" smtClean="0">
                <a:solidFill>
                  <a:srgbClr val="0000CC"/>
                </a:solidFill>
              </a:rPr>
              <a:t>。</a:t>
            </a:r>
            <a:r>
              <a:rPr lang="zh-CN" altLang="en-US" sz="3000" b="1" dirty="0" smtClean="0">
                <a:solidFill>
                  <a:srgbClr val="FF0000"/>
                </a:solidFill>
              </a:rPr>
              <a:t>“可怜”</a:t>
            </a:r>
            <a:r>
              <a:rPr lang="zh-CN" altLang="en-US" sz="3000" b="1" dirty="0">
                <a:solidFill>
                  <a:srgbClr val="FF0000"/>
                </a:solidFill>
              </a:rPr>
              <a:t>一词写尽了词人报国无门、壮志难酬的满腔悲愤、辛酸与无奈</a:t>
            </a:r>
            <a:r>
              <a:rPr lang="zh-CN" altLang="en-US" sz="3000" b="1" dirty="0" smtClean="0">
                <a:solidFill>
                  <a:srgbClr val="FF0000"/>
                </a:solidFill>
              </a:rPr>
              <a:t>。</a:t>
            </a:r>
            <a:r>
              <a:rPr lang="zh-CN" altLang="en-US" sz="3000" b="1" dirty="0" smtClean="0">
                <a:solidFill>
                  <a:srgbClr val="0000CC"/>
                </a:solidFill>
              </a:rPr>
              <a:t>        </a:t>
            </a:r>
            <a:endParaRPr lang="zh-CN" altLang="en-US" sz="3000" b="1" dirty="0">
              <a:solidFill>
                <a:srgbClr val="0000CC"/>
              </a:solidFill>
            </a:endParaRPr>
          </a:p>
        </p:txBody>
      </p:sp>
      <p:sp>
        <p:nvSpPr>
          <p:cNvPr id="147459" name="Rectangle 3"/>
          <p:cNvSpPr>
            <a:spLocks noRot="1" noChangeArrowheads="1"/>
          </p:cNvSpPr>
          <p:nvPr/>
        </p:nvSpPr>
        <p:spPr bwMode="auto">
          <a:xfrm>
            <a:off x="0" y="476250"/>
            <a:ext cx="2736850" cy="65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9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buFontTx/>
              <a:buBlip>
                <a:blip r:embed="rId2"/>
              </a:buBlip>
            </a:pPr>
            <a:r>
              <a:rPr lang="en-US" altLang="zh-CN" sz="4000">
                <a:solidFill>
                  <a:schemeClr val="tx2"/>
                </a:solidFill>
              </a:rPr>
              <a:t>  </a:t>
            </a:r>
            <a:r>
              <a:rPr lang="zh-CN" altLang="en-US" b="1">
                <a:solidFill>
                  <a:srgbClr val="660066"/>
                </a:solidFill>
                <a:ea typeface="楷体_GB2312" pitchFamily="49" charset="-122"/>
              </a:rPr>
              <a:t>理解赏析</a:t>
            </a:r>
          </a:p>
        </p:txBody>
      </p:sp>
      <p:sp>
        <p:nvSpPr>
          <p:cNvPr id="147460" name="Text Box 4"/>
          <p:cNvSpPr txBox="1">
            <a:spLocks noChangeArrowheads="1"/>
          </p:cNvSpPr>
          <p:nvPr/>
        </p:nvSpPr>
        <p:spPr bwMode="auto">
          <a:xfrm>
            <a:off x="467543" y="1125538"/>
            <a:ext cx="8280922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0000CC"/>
                </a:solidFill>
                <a:latin typeface="宋体"/>
                <a:ea typeface="华文新魏" pitchFamily="2" charset="-122"/>
              </a:rPr>
              <a:t>    “</a:t>
            </a:r>
            <a:r>
              <a:rPr lang="zh-CN" altLang="en-US" sz="3200" b="1" dirty="0">
                <a:solidFill>
                  <a:srgbClr val="0000CC"/>
                </a:solidFill>
                <a:ea typeface="华文新魏" pitchFamily="2" charset="-122"/>
              </a:rPr>
              <a:t>可怜</a:t>
            </a:r>
            <a:r>
              <a:rPr lang="zh-CN" altLang="en-US" sz="3200" b="1" dirty="0">
                <a:solidFill>
                  <a:srgbClr val="0000CC"/>
                </a:solidFill>
                <a:latin typeface="宋体"/>
                <a:ea typeface="华文新魏" pitchFamily="2" charset="-122"/>
              </a:rPr>
              <a:t>”</a:t>
            </a:r>
            <a:r>
              <a:rPr lang="zh-CN" altLang="en-US" sz="3200" b="1" dirty="0">
                <a:solidFill>
                  <a:srgbClr val="0000CC"/>
                </a:solidFill>
                <a:ea typeface="华文新魏" pitchFamily="2" charset="-122"/>
              </a:rPr>
              <a:t>是什么意思？最后为什么说</a:t>
            </a:r>
            <a:r>
              <a:rPr lang="zh-CN" altLang="en-US" sz="3200" b="1" dirty="0">
                <a:solidFill>
                  <a:srgbClr val="0000CC"/>
                </a:solidFill>
                <a:latin typeface="宋体"/>
                <a:ea typeface="华文新魏" pitchFamily="2" charset="-122"/>
              </a:rPr>
              <a:t>“</a:t>
            </a:r>
            <a:r>
              <a:rPr lang="zh-CN" altLang="en-US" sz="3200" b="1" dirty="0">
                <a:solidFill>
                  <a:srgbClr val="0000CC"/>
                </a:solidFill>
                <a:ea typeface="华文新魏" pitchFamily="2" charset="-122"/>
              </a:rPr>
              <a:t>可怜白发生</a:t>
            </a:r>
            <a:r>
              <a:rPr lang="zh-CN" altLang="en-US" sz="3200" b="1" dirty="0">
                <a:solidFill>
                  <a:srgbClr val="0000CC"/>
                </a:solidFill>
                <a:latin typeface="宋体"/>
                <a:ea typeface="华文新魏" pitchFamily="2" charset="-122"/>
              </a:rPr>
              <a:t>”</a:t>
            </a:r>
            <a:r>
              <a:rPr lang="zh-CN" altLang="en-US" sz="3200" b="1" dirty="0">
                <a:solidFill>
                  <a:srgbClr val="0000CC"/>
                </a:solidFill>
                <a:ea typeface="华文新魏" pitchFamily="2" charset="-122"/>
              </a:rPr>
              <a:t>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47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47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458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1228551" y="2565400"/>
            <a:ext cx="1111202" cy="1200329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extLst/>
        </p:spPr>
        <p:txBody>
          <a:bodyPr wrap="none">
            <a:spAutoFit/>
          </a:bodyPr>
          <a:lstStyle/>
          <a:p>
            <a:r>
              <a:rPr lang="zh-CN" altLang="en-US" sz="7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方正启体简体" pitchFamily="1" charset="-122"/>
              </a:rPr>
              <a:t>壮</a:t>
            </a:r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1207805" y="620688"/>
            <a:ext cx="636424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latin typeface="仿宋_GB2312" pitchFamily="49" charset="-122"/>
                <a:ea typeface="仿宋_GB2312" pitchFamily="49" charset="-122"/>
              </a:rPr>
              <a:t>用一个字作为全词的词眼就是</a:t>
            </a:r>
            <a:r>
              <a:rPr lang="en-US" altLang="zh-CN" sz="3200" b="1" dirty="0" smtClean="0">
                <a:latin typeface="仿宋_GB2312" pitchFamily="49" charset="-122"/>
                <a:ea typeface="仿宋_GB2312" pitchFamily="49" charset="-122"/>
              </a:rPr>
              <a:t>——</a:t>
            </a:r>
            <a:endParaRPr lang="zh-CN" altLang="en-US" sz="3200" b="1" dirty="0"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2627313" y="1612900"/>
            <a:ext cx="4544834" cy="34778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/>
          <a:ex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启体简体" pitchFamily="1" charset="-122"/>
                <a:ea typeface="方正启体简体" pitchFamily="1" charset="-122"/>
              </a:rPr>
              <a:t>   </a:t>
            </a:r>
            <a:r>
              <a:rPr lang="en-US" altLang="zh-CN" sz="4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启体简体" pitchFamily="1" charset="-122"/>
                <a:ea typeface="方正启体简体" pitchFamily="1" charset="-122"/>
              </a:rPr>
              <a:t>——</a:t>
            </a:r>
            <a:r>
              <a:rPr lang="zh-CN" altLang="en-US" sz="4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启体简体" pitchFamily="1" charset="-122"/>
                <a:ea typeface="方正启体简体" pitchFamily="1" charset="-122"/>
              </a:rPr>
              <a:t>的</a:t>
            </a:r>
            <a:r>
              <a:rPr lang="zh-CN" altLang="en-US" sz="4000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启体简体" pitchFamily="1" charset="-122"/>
                <a:ea typeface="方正启体简体" pitchFamily="1" charset="-122"/>
              </a:rPr>
              <a:t>军营</a:t>
            </a:r>
            <a:r>
              <a:rPr lang="zh-CN" altLang="en-US" sz="4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启体简体" pitchFamily="1" charset="-122"/>
                <a:ea typeface="方正启体简体" pitchFamily="1" charset="-122"/>
              </a:rPr>
              <a:t>生活</a:t>
            </a:r>
            <a:endParaRPr lang="zh-CN" altLang="en-US" sz="4000" dirty="0">
              <a:solidFill>
                <a:srgbClr val="00206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方正启体简体" pitchFamily="1" charset="-122"/>
              <a:ea typeface="方正启体简体" pitchFamily="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启体简体" pitchFamily="1" charset="-122"/>
                <a:ea typeface="方正启体简体" pitchFamily="1" charset="-122"/>
              </a:rPr>
              <a:t>   </a:t>
            </a:r>
            <a:r>
              <a:rPr lang="en-US" altLang="zh-CN" sz="4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启体简体" pitchFamily="1" charset="-122"/>
                <a:ea typeface="方正启体简体" pitchFamily="1" charset="-122"/>
              </a:rPr>
              <a:t>——</a:t>
            </a:r>
            <a:r>
              <a:rPr lang="zh-CN" altLang="en-US" sz="4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启体简体" pitchFamily="1" charset="-122"/>
                <a:ea typeface="方正启体简体" pitchFamily="1" charset="-122"/>
              </a:rPr>
              <a:t>的</a:t>
            </a:r>
            <a:r>
              <a:rPr lang="zh-CN" altLang="en-US" sz="4000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启体简体" pitchFamily="1" charset="-122"/>
                <a:ea typeface="方正启体简体" pitchFamily="1" charset="-122"/>
              </a:rPr>
              <a:t>战斗</a:t>
            </a:r>
            <a:r>
              <a:rPr lang="zh-CN" altLang="en-US" sz="4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启体简体" pitchFamily="1" charset="-122"/>
                <a:ea typeface="方正启体简体" pitchFamily="1" charset="-122"/>
              </a:rPr>
              <a:t>场面</a:t>
            </a:r>
            <a:endParaRPr lang="zh-CN" altLang="en-US" sz="4000" dirty="0">
              <a:solidFill>
                <a:srgbClr val="00206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方正启体简体" pitchFamily="1" charset="-122"/>
              <a:ea typeface="方正启体简体" pitchFamily="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启体简体" pitchFamily="1" charset="-122"/>
                <a:ea typeface="方正启体简体" pitchFamily="1" charset="-122"/>
              </a:rPr>
              <a:t>   </a:t>
            </a:r>
            <a:r>
              <a:rPr lang="en-US" altLang="zh-CN" sz="4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启体简体" pitchFamily="1" charset="-122"/>
                <a:ea typeface="方正启体简体" pitchFamily="1" charset="-122"/>
              </a:rPr>
              <a:t>——</a:t>
            </a:r>
            <a:r>
              <a:rPr lang="zh-CN" altLang="en-US" sz="4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启体简体" pitchFamily="1" charset="-122"/>
                <a:ea typeface="方正启体简体" pitchFamily="1" charset="-122"/>
              </a:rPr>
              <a:t>的</a:t>
            </a:r>
            <a:r>
              <a:rPr lang="zh-CN" altLang="en-US" sz="4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方正启体简体" pitchFamily="1" charset="-122"/>
              </a:rPr>
              <a:t>雄心壮志</a:t>
            </a:r>
            <a:endParaRPr lang="en-US" altLang="zh-CN" sz="4000" dirty="0" smtClean="0">
              <a:solidFill>
                <a:srgbClr val="002060"/>
              </a:solidFill>
              <a:effectLst>
                <a:outerShdw blurRad="38100" dist="38100" dir="2700000" algn="tl">
                  <a:srgbClr val="000000"/>
                </a:outerShdw>
              </a:effectLst>
              <a:ea typeface="方正启体简体" pitchFamily="1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4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启体简体" pitchFamily="1" charset="-122"/>
                <a:ea typeface="方正启体简体" pitchFamily="1" charset="-122"/>
              </a:rPr>
              <a:t>   ——</a:t>
            </a:r>
            <a:r>
              <a:rPr lang="zh-CN" altLang="en-US" sz="4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启体简体" pitchFamily="1" charset="-122"/>
                <a:ea typeface="方正启体简体" pitchFamily="1" charset="-122"/>
              </a:rPr>
              <a:t>的现实生活</a:t>
            </a:r>
            <a:endParaRPr lang="zh-CN" altLang="en-US" sz="4000" dirty="0">
              <a:solidFill>
                <a:srgbClr val="002060"/>
              </a:solidFill>
              <a:latin typeface="仿宋_GB2312" pitchFamily="49" charset="-122"/>
              <a:ea typeface="方正启体简体" pitchFamily="1" charset="-122"/>
            </a:endParaRPr>
          </a:p>
        </p:txBody>
      </p:sp>
      <p:sp>
        <p:nvSpPr>
          <p:cNvPr id="13317" name="AutoShape 5"/>
          <p:cNvSpPr>
            <a:spLocks/>
          </p:cNvSpPr>
          <p:nvPr/>
        </p:nvSpPr>
        <p:spPr bwMode="auto">
          <a:xfrm>
            <a:off x="2339753" y="1916113"/>
            <a:ext cx="287560" cy="2869376"/>
          </a:xfrm>
          <a:prstGeom prst="leftBrace">
            <a:avLst>
              <a:gd name="adj1" fmla="val 108058"/>
              <a:gd name="adj2" fmla="val 50000"/>
            </a:avLst>
          </a:prstGeom>
          <a:noFill/>
          <a:ln w="28575" cap="sq">
            <a:solidFill>
              <a:schemeClr val="accent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2508846" y="1628775"/>
            <a:ext cx="1098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方正启体简体" pitchFamily="1" charset="-122"/>
              </a:rPr>
              <a:t>雄壮</a:t>
            </a:r>
          </a:p>
        </p:txBody>
      </p:sp>
      <p:sp>
        <p:nvSpPr>
          <p:cNvPr id="13319" name="Rectangle 7"/>
          <p:cNvSpPr>
            <a:spLocks noChangeArrowheads="1"/>
          </p:cNvSpPr>
          <p:nvPr/>
        </p:nvSpPr>
        <p:spPr bwMode="auto">
          <a:xfrm>
            <a:off x="2471741" y="2565400"/>
            <a:ext cx="1098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方正启体简体" pitchFamily="1" charset="-122"/>
              </a:rPr>
              <a:t>壮烈</a:t>
            </a:r>
          </a:p>
        </p:txBody>
      </p:sp>
      <p:sp>
        <p:nvSpPr>
          <p:cNvPr id="13320" name="Rectangle 8"/>
          <p:cNvSpPr>
            <a:spLocks noChangeArrowheads="1"/>
          </p:cNvSpPr>
          <p:nvPr/>
        </p:nvSpPr>
        <p:spPr bwMode="auto">
          <a:xfrm>
            <a:off x="2484438" y="3429000"/>
            <a:ext cx="1098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方正启体简体" pitchFamily="1" charset="-122"/>
              </a:rPr>
              <a:t>豪壮</a:t>
            </a:r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2508846" y="4474568"/>
            <a:ext cx="110799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方正启体简体" pitchFamily="1" charset="-122"/>
              </a:rPr>
              <a:t>悲</a:t>
            </a:r>
            <a:r>
              <a:rPr lang="zh-CN" altLang="en-US" sz="36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方正启体简体" pitchFamily="1" charset="-122"/>
              </a:rPr>
              <a:t>壮</a:t>
            </a:r>
            <a:endParaRPr lang="zh-CN" altLang="en-US" sz="3600" dirty="0">
              <a:solidFill>
                <a:srgbClr val="FF6600"/>
              </a:solidFill>
              <a:effectLst>
                <a:outerShdw blurRad="38100" dist="38100" dir="2700000" algn="tl">
                  <a:srgbClr val="000000"/>
                </a:outerShdw>
              </a:effectLst>
              <a:ea typeface="方正启体简体" pitchFamily="1" charset="-122"/>
            </a:endParaRP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827088" y="5445125"/>
            <a:ext cx="777736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6600FF"/>
                </a:solidFill>
              </a:rPr>
              <a:t>       全词抒发了词人杀敌</a:t>
            </a:r>
            <a:r>
              <a:rPr lang="zh-CN" altLang="en-US" sz="3600" b="1" dirty="0">
                <a:solidFill>
                  <a:srgbClr val="6600FF"/>
                </a:solidFill>
              </a:rPr>
              <a:t>报国的爱国情怀和壮志难酬的悲愤之</a:t>
            </a:r>
            <a:r>
              <a:rPr lang="zh-CN" altLang="en-US" sz="3600" b="1" dirty="0" smtClean="0">
                <a:solidFill>
                  <a:srgbClr val="6600FF"/>
                </a:solidFill>
              </a:rPr>
              <a:t>情。</a:t>
            </a:r>
            <a:endParaRPr lang="zh-CN" altLang="en-US" sz="3600" b="1" dirty="0">
              <a:solidFill>
                <a:srgbClr val="66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5848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animBg="1" autoUpdateAnimBg="0"/>
      <p:bldP spid="13315" grpId="0" autoUpdateAnimBg="0"/>
      <p:bldP spid="13316" grpId="0" animBg="1" autoUpdateAnimBg="0"/>
      <p:bldP spid="13317" grpId="0" animBg="1"/>
      <p:bldP spid="13318" grpId="0" autoUpdateAnimBg="0"/>
      <p:bldP spid="13319" grpId="0" autoUpdateAnimBg="0"/>
      <p:bldP spid="13320" grpId="0" autoUpdateAnimBg="0"/>
      <p:bldP spid="10" grpId="0" autoUpdateAnimBg="0"/>
      <p:bldP spid="11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0" y="404813"/>
            <a:ext cx="2736850" cy="650875"/>
          </a:xfrm>
        </p:spPr>
        <p:txBody>
          <a:bodyPr>
            <a:normAutofit fontScale="90000"/>
          </a:bodyPr>
          <a:lstStyle/>
          <a:p>
            <a:pPr algn="l">
              <a:buFontTx/>
              <a:buBlip>
                <a:blip r:embed="rId2"/>
              </a:buBlip>
            </a:pPr>
            <a:r>
              <a:rPr lang="en-US" altLang="zh-CN" sz="4000" dirty="0"/>
              <a:t>  </a:t>
            </a:r>
            <a:r>
              <a:rPr lang="zh-CN" altLang="en-US" sz="2800" b="1" dirty="0">
                <a:solidFill>
                  <a:srgbClr val="660066"/>
                </a:solidFill>
                <a:ea typeface="楷体_GB2312" pitchFamily="49" charset="-122"/>
              </a:rPr>
              <a:t>课堂练习</a:t>
            </a:r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/>
          <a:p>
            <a:fld id="{9B3BBAA7-1ED5-4AF3-A141-9CB968DB456F}" type="datetime1">
              <a:rPr lang="zh-CN" altLang="en-US"/>
              <a:pPr/>
              <a:t>2014/1/26</a:t>
            </a:fld>
            <a:endParaRPr lang="en-US" altLang="zh-CN" dirty="0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fld id="{0A98AD50-CF8F-4646-AA45-2791FA14AD15}" type="slidenum">
              <a:rPr lang="en-US" altLang="zh-CN"/>
              <a:pPr/>
              <a:t>76</a:t>
            </a:fld>
            <a:endParaRPr lang="en-US" altLang="zh-CN"/>
          </a:p>
        </p:txBody>
      </p:sp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301804" y="1844824"/>
            <a:ext cx="8964612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 smtClean="0">
                <a:ea typeface="楷体_GB2312" pitchFamily="49" charset="-122"/>
              </a:rPr>
              <a:t>　　第</a:t>
            </a:r>
            <a:r>
              <a:rPr lang="zh-CN" altLang="en-US" b="1" dirty="0">
                <a:ea typeface="楷体_GB2312" pitchFamily="49" charset="-122"/>
              </a:rPr>
              <a:t>一句连用三个连续的、富有特征的动作，塑造了一个壮士的形象。“醉”和“梦”表现出战斗的场景是回忆出来的。</a:t>
            </a:r>
          </a:p>
        </p:txBody>
      </p:sp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323528" y="3861048"/>
            <a:ext cx="8568952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 smtClean="0">
                <a:ea typeface="楷体_GB2312" pitchFamily="49" charset="-122"/>
              </a:rPr>
              <a:t>　　对偶。表现了</a:t>
            </a:r>
            <a:r>
              <a:rPr lang="zh-CN" altLang="en-US" b="1" dirty="0">
                <a:ea typeface="楷体_GB2312" pitchFamily="49" charset="-122"/>
              </a:rPr>
              <a:t>军中的战斗生活气息，官兵斗志昂扬</a:t>
            </a:r>
            <a:r>
              <a:rPr lang="zh-CN" altLang="en-US" b="1" dirty="0" smtClean="0">
                <a:ea typeface="楷体_GB2312" pitchFamily="49" charset="-122"/>
              </a:rPr>
              <a:t>。</a:t>
            </a:r>
            <a:endParaRPr lang="zh-CN" altLang="en-US" b="1" dirty="0">
              <a:ea typeface="楷体_GB2312" pitchFamily="49" charset="-122"/>
            </a:endParaRPr>
          </a:p>
        </p:txBody>
      </p:sp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1137618" y="5441155"/>
            <a:ext cx="7250806" cy="480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zh-CN" b="1" dirty="0">
                <a:latin typeface="Arial"/>
                <a:ea typeface="楷体_GB2312" pitchFamily="49" charset="-122"/>
              </a:rPr>
              <a:t>“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秋</a:t>
            </a:r>
            <a:r>
              <a:rPr lang="zh-CN" altLang="en-US" b="1" dirty="0">
                <a:latin typeface="Arial"/>
                <a:ea typeface="楷体_GB2312" pitchFamily="49" charset="-122"/>
              </a:rPr>
              <a:t>”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，写出了肃杀的气氛和作战时的季节。 </a:t>
            </a:r>
          </a:p>
        </p:txBody>
      </p:sp>
      <p:sp>
        <p:nvSpPr>
          <p:cNvPr id="26631" name="Oval 7"/>
          <p:cNvSpPr>
            <a:spLocks noChangeArrowheads="1"/>
          </p:cNvSpPr>
          <p:nvPr/>
        </p:nvSpPr>
        <p:spPr bwMode="auto">
          <a:xfrm>
            <a:off x="2339752" y="189706"/>
            <a:ext cx="4176713" cy="7191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b="1" i="1">
                <a:solidFill>
                  <a:schemeClr val="hlink"/>
                </a:solidFill>
              </a:rPr>
              <a:t>阅读上阕，思考：</a:t>
            </a:r>
          </a:p>
        </p:txBody>
      </p:sp>
      <p:sp>
        <p:nvSpPr>
          <p:cNvPr id="2" name="矩形 1"/>
          <p:cNvSpPr/>
          <p:nvPr/>
        </p:nvSpPr>
        <p:spPr>
          <a:xfrm>
            <a:off x="1059632" y="1148909"/>
            <a:ext cx="7957864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rgbClr val="F0A22E"/>
              </a:buClr>
              <a:buSzPct val="70000"/>
            </a:pPr>
            <a:r>
              <a:rPr lang="en-US" altLang="zh-CN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1.</a:t>
            </a:r>
            <a:r>
              <a:rPr lang="zh-CN" altLang="en-US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一、二句写了</a:t>
            </a:r>
            <a:r>
              <a:rPr lang="zh-CN" altLang="en-US" b="1" dirty="0">
                <a:solidFill>
                  <a:srgbClr val="0000FF"/>
                </a:solidFill>
                <a:latin typeface="Arial"/>
                <a:ea typeface="华文新魏" pitchFamily="2" charset="-122"/>
              </a:rPr>
              <a:t>“</a:t>
            </a:r>
            <a:r>
              <a:rPr lang="zh-CN" altLang="en-US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我</a:t>
            </a:r>
            <a:r>
              <a:rPr lang="zh-CN" altLang="en-US" b="1" dirty="0">
                <a:solidFill>
                  <a:srgbClr val="0000FF"/>
                </a:solidFill>
                <a:latin typeface="Arial"/>
                <a:ea typeface="华文新魏" pitchFamily="2" charset="-122"/>
              </a:rPr>
              <a:t>”</a:t>
            </a:r>
            <a:r>
              <a:rPr lang="zh-CN" altLang="en-US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的哪些活动？梦见了什么</a:t>
            </a:r>
            <a:r>
              <a:rPr lang="zh-CN" altLang="en-US" b="1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？</a:t>
            </a:r>
            <a:endParaRPr lang="zh-CN" altLang="en-US" b="1" dirty="0">
              <a:solidFill>
                <a:srgbClr val="4E3B30">
                  <a:shade val="75000"/>
                </a:srgbClr>
              </a:solidFill>
              <a:latin typeface="Franklin Gothic Book"/>
              <a:ea typeface="华文新魏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57653" y="4807905"/>
            <a:ext cx="6250652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rgbClr val="F0A22E"/>
              </a:buClr>
              <a:buSzPct val="70000"/>
            </a:pPr>
            <a:r>
              <a:rPr lang="en-US" altLang="zh-CN" sz="32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3</a:t>
            </a:r>
            <a:r>
              <a:rPr lang="en-US" altLang="zh-CN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.</a:t>
            </a:r>
            <a:r>
              <a:rPr lang="zh-CN" altLang="en-US" b="1" dirty="0">
                <a:solidFill>
                  <a:srgbClr val="0000FF"/>
                </a:solidFill>
                <a:latin typeface="Arial"/>
                <a:ea typeface="华文新魏" pitchFamily="2" charset="-122"/>
              </a:rPr>
              <a:t>“</a:t>
            </a:r>
            <a:r>
              <a:rPr lang="zh-CN" altLang="en-US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沙场秋点兵</a:t>
            </a:r>
            <a:r>
              <a:rPr lang="zh-CN" altLang="en-US" b="1" dirty="0">
                <a:solidFill>
                  <a:srgbClr val="0000FF"/>
                </a:solidFill>
                <a:latin typeface="Arial"/>
                <a:ea typeface="华文新魏" pitchFamily="2" charset="-122"/>
              </a:rPr>
              <a:t>”</a:t>
            </a:r>
            <a:r>
              <a:rPr lang="zh-CN" altLang="en-US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中哪个字用得好？</a:t>
            </a:r>
          </a:p>
        </p:txBody>
      </p:sp>
      <p:sp>
        <p:nvSpPr>
          <p:cNvPr id="7" name="矩形 6"/>
          <p:cNvSpPr/>
          <p:nvPr/>
        </p:nvSpPr>
        <p:spPr>
          <a:xfrm>
            <a:off x="1186136" y="3350883"/>
            <a:ext cx="7704856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rgbClr val="F0A22E"/>
              </a:buClr>
              <a:buSzPct val="70000"/>
            </a:pPr>
            <a:r>
              <a:rPr lang="en-US" altLang="zh-CN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2.</a:t>
            </a:r>
            <a:r>
              <a:rPr lang="zh-CN" altLang="en-US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三、四句用了什么修辞手法？表现了什么？</a:t>
            </a:r>
            <a:endParaRPr lang="en-US" altLang="zh-CN" b="1" dirty="0">
              <a:solidFill>
                <a:srgbClr val="0000FF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/>
      <p:bldP spid="26629" grpId="0"/>
      <p:bldP spid="26630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0" y="404813"/>
            <a:ext cx="2736850" cy="650875"/>
          </a:xfrm>
        </p:spPr>
        <p:txBody>
          <a:bodyPr>
            <a:normAutofit fontScale="90000"/>
          </a:bodyPr>
          <a:lstStyle/>
          <a:p>
            <a:pPr algn="l">
              <a:buFontTx/>
              <a:buBlip>
                <a:blip r:embed="rId2"/>
              </a:buBlip>
            </a:pPr>
            <a:r>
              <a:rPr lang="en-US" altLang="zh-CN" sz="4000"/>
              <a:t>  </a:t>
            </a:r>
            <a:r>
              <a:rPr lang="zh-CN" altLang="en-US" sz="2800" b="1">
                <a:solidFill>
                  <a:srgbClr val="660066"/>
                </a:solidFill>
                <a:ea typeface="楷体_GB2312" pitchFamily="49" charset="-122"/>
              </a:rPr>
              <a:t>课堂练习</a:t>
            </a:r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/>
          <a:p>
            <a:fld id="{DAD51DBB-A9AC-45A4-B0B4-E1F7E04EDA6F}" type="datetime1">
              <a:rPr lang="zh-CN" altLang="en-US"/>
              <a:pPr/>
              <a:t>2014/1/26</a:t>
            </a:fld>
            <a:endParaRPr lang="en-US" altLang="zh-CN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fld id="{1F9BD9D4-E684-4867-9E26-0CEE078A2A63}" type="slidenum">
              <a:rPr lang="en-US" altLang="zh-CN"/>
              <a:pPr/>
              <a:t>77</a:t>
            </a:fld>
            <a:endParaRPr lang="en-US" altLang="zh-CN"/>
          </a:p>
        </p:txBody>
      </p:sp>
      <p:sp>
        <p:nvSpPr>
          <p:cNvPr id="87047" name="Text Box 7"/>
          <p:cNvSpPr txBox="1">
            <a:spLocks noChangeArrowheads="1"/>
          </p:cNvSpPr>
          <p:nvPr/>
        </p:nvSpPr>
        <p:spPr bwMode="auto">
          <a:xfrm>
            <a:off x="390265" y="4797152"/>
            <a:ext cx="8280920" cy="15142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Bef>
                <a:spcPct val="50000"/>
              </a:spcBef>
            </a:pPr>
            <a:r>
              <a:rPr lang="zh-CN" altLang="en-US" b="1" dirty="0" smtClean="0">
                <a:solidFill>
                  <a:srgbClr val="0000CC"/>
                </a:solidFill>
                <a:latin typeface="宋体" pitchFamily="2" charset="-122"/>
              </a:rPr>
              <a:t>    词人</a:t>
            </a:r>
            <a:r>
              <a:rPr lang="zh-CN" altLang="en-US" b="1" dirty="0">
                <a:solidFill>
                  <a:srgbClr val="0000CC"/>
                </a:solidFill>
                <a:latin typeface="宋体" pitchFamily="2" charset="-122"/>
              </a:rPr>
              <a:t>毕生梦寐以求的是杀敌报国、建功立业，但词人报国有心，请缨无路。“可怜”一词写尽了词人报国无门、壮志难酬的满腔悲愤、辛酸与无奈。 </a:t>
            </a:r>
          </a:p>
        </p:txBody>
      </p:sp>
      <p:sp>
        <p:nvSpPr>
          <p:cNvPr id="87048" name="Text Box 8"/>
          <p:cNvSpPr txBox="1">
            <a:spLocks noChangeArrowheads="1"/>
          </p:cNvSpPr>
          <p:nvPr/>
        </p:nvSpPr>
        <p:spPr bwMode="auto">
          <a:xfrm>
            <a:off x="971550" y="2491581"/>
            <a:ext cx="630237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0000FF"/>
                </a:solidFill>
              </a:rPr>
              <a:t>A.</a:t>
            </a:r>
            <a:r>
              <a:rPr lang="zh-CN" altLang="en-US" sz="3200" b="1" dirty="0">
                <a:solidFill>
                  <a:srgbClr val="0000FF"/>
                </a:solidFill>
              </a:rPr>
              <a:t>马作的卢飞快，弓如霹雳弦惊。</a:t>
            </a:r>
          </a:p>
        </p:txBody>
      </p:sp>
      <p:sp>
        <p:nvSpPr>
          <p:cNvPr id="87049" name="Text Box 9"/>
          <p:cNvSpPr txBox="1">
            <a:spLocks noChangeArrowheads="1"/>
          </p:cNvSpPr>
          <p:nvPr/>
        </p:nvSpPr>
        <p:spPr bwMode="auto">
          <a:xfrm>
            <a:off x="971550" y="3071019"/>
            <a:ext cx="71183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0000FF"/>
                </a:solidFill>
              </a:rPr>
              <a:t>B.</a:t>
            </a:r>
            <a:r>
              <a:rPr lang="zh-CN" altLang="en-US" sz="3200" b="1" dirty="0">
                <a:solidFill>
                  <a:srgbClr val="0000FF"/>
                </a:solidFill>
              </a:rPr>
              <a:t>了却君王天下事，赢得生前身后名。</a:t>
            </a:r>
          </a:p>
        </p:txBody>
      </p:sp>
      <p:sp>
        <p:nvSpPr>
          <p:cNvPr id="87050" name="Oval 10"/>
          <p:cNvSpPr>
            <a:spLocks noChangeArrowheads="1"/>
          </p:cNvSpPr>
          <p:nvPr/>
        </p:nvSpPr>
        <p:spPr bwMode="auto">
          <a:xfrm>
            <a:off x="2987824" y="637817"/>
            <a:ext cx="3960813" cy="57626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b="1" i="1" dirty="0">
                <a:solidFill>
                  <a:schemeClr val="hlink"/>
                </a:solidFill>
              </a:rPr>
              <a:t>阅读下阕，思考：</a:t>
            </a:r>
          </a:p>
        </p:txBody>
      </p:sp>
      <p:sp>
        <p:nvSpPr>
          <p:cNvPr id="2" name="矩形 1"/>
          <p:cNvSpPr/>
          <p:nvPr/>
        </p:nvSpPr>
        <p:spPr>
          <a:xfrm>
            <a:off x="179512" y="1218583"/>
            <a:ext cx="8856983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>
                <a:srgbClr val="F0A22E"/>
              </a:buClr>
              <a:buSzPct val="70000"/>
            </a:pPr>
            <a:r>
              <a:rPr lang="en-US" altLang="zh-CN" b="1" dirty="0" smtClean="0">
                <a:solidFill>
                  <a:srgbClr val="4E3B30">
                    <a:shade val="75000"/>
                  </a:srgbClr>
                </a:solidFill>
                <a:latin typeface="Franklin Gothic Book"/>
                <a:ea typeface="华文楷体"/>
              </a:rPr>
              <a:t>        1</a:t>
            </a:r>
            <a:r>
              <a:rPr lang="en-US" altLang="zh-CN" b="1" dirty="0">
                <a:solidFill>
                  <a:srgbClr val="4E3B30">
                    <a:shade val="75000"/>
                  </a:srgbClr>
                </a:solidFill>
                <a:latin typeface="Franklin Gothic Book"/>
                <a:ea typeface="华文楷体"/>
              </a:rPr>
              <a:t>.</a:t>
            </a:r>
            <a:r>
              <a:rPr lang="zh-CN" altLang="en-US" b="1" dirty="0">
                <a:solidFill>
                  <a:srgbClr val="FF0000"/>
                </a:solidFill>
                <a:latin typeface="Franklin Gothic Book"/>
                <a:ea typeface="华文楷体"/>
              </a:rPr>
              <a:t>哪些</a:t>
            </a:r>
            <a:r>
              <a:rPr lang="zh-CN" altLang="en-US" b="1" dirty="0">
                <a:solidFill>
                  <a:srgbClr val="4E3B30">
                    <a:shade val="75000"/>
                  </a:srgbClr>
                </a:solidFill>
                <a:latin typeface="Franklin Gothic Book"/>
                <a:ea typeface="华文楷体"/>
              </a:rPr>
              <a:t>句子写战争的画面？哪些句子写了作者统一祖国的愿望？</a:t>
            </a:r>
          </a:p>
        </p:txBody>
      </p:sp>
      <p:sp>
        <p:nvSpPr>
          <p:cNvPr id="3" name="矩形 2"/>
          <p:cNvSpPr/>
          <p:nvPr/>
        </p:nvSpPr>
        <p:spPr>
          <a:xfrm>
            <a:off x="994235" y="4065230"/>
            <a:ext cx="746619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4E3B30">
                    <a:shade val="75000"/>
                  </a:srgbClr>
                </a:solidFill>
                <a:latin typeface="Franklin Gothic Book"/>
                <a:ea typeface="华文楷体"/>
              </a:rPr>
              <a:t>2.</a:t>
            </a:r>
            <a:r>
              <a:rPr lang="zh-CN" altLang="en-US" b="1" dirty="0">
                <a:solidFill>
                  <a:srgbClr val="4E3B30">
                    <a:shade val="75000"/>
                  </a:srgbClr>
                </a:solidFill>
                <a:latin typeface="Franklin Gothic Book"/>
                <a:ea typeface="华文楷体"/>
              </a:rPr>
              <a:t>作者为什么会发出“可怜白发生”的慨叹</a:t>
            </a:r>
            <a:r>
              <a:rPr lang="zh-CN" altLang="en-US" b="1" dirty="0" smtClean="0">
                <a:solidFill>
                  <a:srgbClr val="4E3B30">
                    <a:shade val="75000"/>
                  </a:srgbClr>
                </a:solidFill>
                <a:latin typeface="Franklin Gothic Book"/>
                <a:ea typeface="华文楷体"/>
              </a:rPr>
              <a:t>？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7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7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7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7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7" grpId="0"/>
      <p:bldP spid="87048" grpId="0"/>
      <p:bldP spid="87049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203848" y="332656"/>
            <a:ext cx="2326159" cy="1008062"/>
          </a:xfrm>
        </p:spPr>
        <p:txBody>
          <a:bodyPr/>
          <a:lstStyle/>
          <a:p>
            <a:pPr eaLnBrk="1" hangingPunct="1"/>
            <a:r>
              <a:rPr lang="zh-CN" altLang="en-US" dirty="0" smtClean="0"/>
              <a:t>诗词复习</a:t>
            </a:r>
          </a:p>
        </p:txBody>
      </p:sp>
      <p:sp>
        <p:nvSpPr>
          <p:cNvPr id="3075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306388" y="1558925"/>
            <a:ext cx="8539162" cy="4895850"/>
          </a:xfrm>
        </p:spPr>
        <p:txBody>
          <a:bodyPr>
            <a:normAutofit lnSpcReduction="10000"/>
          </a:bodyPr>
          <a:lstStyle/>
          <a:p>
            <a:pPr marL="0" indent="0" eaLnBrk="1" hangingPunct="1">
              <a:lnSpc>
                <a:spcPct val="90000"/>
              </a:lnSpc>
              <a:buNone/>
            </a:pPr>
            <a:r>
              <a:rPr lang="zh-CN" altLang="en-US" sz="2000" b="1" dirty="0" smtClean="0"/>
              <a:t>1. 李煜《相见欢》中以水喻愁，表达诗人满腔忧愤的句子是</a:t>
            </a:r>
            <a:r>
              <a:rPr lang="zh-CN" altLang="en-US" sz="2000" b="1" u="sng" dirty="0" smtClean="0"/>
              <a:t>                   </a:t>
            </a:r>
            <a:r>
              <a:rPr lang="zh-CN" altLang="en-US" sz="2000" b="1" dirty="0" smtClean="0"/>
              <a:t>，</a:t>
            </a:r>
            <a:endParaRPr lang="en-US" altLang="zh-CN" sz="2000" b="1" dirty="0" smtClean="0"/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zh-CN" altLang="en-US" sz="2000" b="1" u="sng" dirty="0" smtClean="0"/>
              <a:t>                      </a:t>
            </a:r>
            <a:r>
              <a:rPr lang="zh-CN" altLang="en-US" sz="2000" b="1" dirty="0" smtClean="0"/>
              <a:t>，</a:t>
            </a:r>
            <a:r>
              <a:rPr lang="zh-CN" altLang="en-US" sz="2000" b="1" u="sng" dirty="0" smtClean="0"/>
              <a:t>                          </a:t>
            </a:r>
            <a:r>
              <a:rPr lang="zh-CN" altLang="en-US" sz="2000" b="1" dirty="0" smtClean="0"/>
              <a:t>。</a:t>
            </a:r>
          </a:p>
          <a:p>
            <a:pPr eaLnBrk="1" hangingPunct="1">
              <a:lnSpc>
                <a:spcPct val="90000"/>
              </a:lnSpc>
            </a:pPr>
            <a:endParaRPr lang="zh-CN" altLang="en-US" sz="2000" b="1" u="sng" dirty="0" smtClean="0"/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zh-CN" altLang="en-US" sz="2000" b="1" dirty="0" smtClean="0"/>
              <a:t>2. 面对人生的坎坷与不幸，我们应该保持乐观自信的态度，要像李白在《行路难》中所写的那样 </a:t>
            </a:r>
            <a:r>
              <a:rPr lang="zh-CN" altLang="en-US" sz="2000" b="1" u="sng" dirty="0" smtClean="0"/>
              <a:t>                         </a:t>
            </a:r>
            <a:r>
              <a:rPr lang="zh-CN" altLang="en-US" sz="2000" b="1" dirty="0" smtClean="0"/>
              <a:t>，</a:t>
            </a:r>
            <a:r>
              <a:rPr lang="zh-CN" altLang="en-US" sz="2000" b="1" u="sng" dirty="0" smtClean="0"/>
              <a:t>                       </a:t>
            </a:r>
            <a:r>
              <a:rPr lang="zh-CN" altLang="en-US" sz="2000" b="1" dirty="0" smtClean="0"/>
              <a:t>。</a:t>
            </a:r>
          </a:p>
          <a:p>
            <a:pPr eaLnBrk="1" hangingPunct="1">
              <a:lnSpc>
                <a:spcPct val="90000"/>
              </a:lnSpc>
            </a:pPr>
            <a:endParaRPr lang="zh-CN" altLang="en-US" sz="2000" b="1" u="sng" dirty="0" smtClean="0"/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zh-CN" altLang="en-US" sz="2000" b="1" dirty="0" smtClean="0"/>
              <a:t>3.  </a:t>
            </a:r>
            <a:r>
              <a:rPr lang="zh-CN" altLang="en-US" sz="2000" b="1" u="sng" dirty="0" smtClean="0"/>
              <a:t>                            </a:t>
            </a:r>
            <a:r>
              <a:rPr lang="zh-CN" altLang="en-US" sz="2000" b="1" dirty="0" smtClean="0"/>
              <a:t>，只是朱颜改。</a:t>
            </a:r>
          </a:p>
          <a:p>
            <a:pPr eaLnBrk="1" hangingPunct="1">
              <a:lnSpc>
                <a:spcPct val="90000"/>
              </a:lnSpc>
            </a:pPr>
            <a:endParaRPr lang="zh-CN" altLang="en-US" sz="2000" b="1" dirty="0" smtClean="0"/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zh-CN" altLang="en-US" sz="2000" b="1" dirty="0" smtClean="0"/>
              <a:t>4.</a:t>
            </a:r>
            <a:r>
              <a:rPr lang="en-US" altLang="zh-CN" sz="2000" b="1" dirty="0" smtClean="0"/>
              <a:t> </a:t>
            </a:r>
            <a:r>
              <a:rPr lang="zh-CN" altLang="en-US" sz="2000" b="1" dirty="0" smtClean="0"/>
              <a:t>《行路难》中表达诗人要排除阻力、矢志不渝地追求人生理想，实现远大抱负的名句是 </a:t>
            </a:r>
            <a:r>
              <a:rPr lang="zh-CN" altLang="en-US" sz="2000" b="1" u="sng" dirty="0" smtClean="0"/>
              <a:t>                      </a:t>
            </a:r>
            <a:r>
              <a:rPr lang="zh-CN" altLang="en-US" sz="2000" b="1" dirty="0" smtClean="0"/>
              <a:t>，</a:t>
            </a:r>
            <a:r>
              <a:rPr lang="zh-CN" altLang="en-US" sz="2000" b="1" u="sng" dirty="0" smtClean="0"/>
              <a:t>                       </a:t>
            </a:r>
            <a:r>
              <a:rPr lang="zh-CN" altLang="en-US" sz="2000" b="1" dirty="0" smtClean="0"/>
              <a:t>。</a:t>
            </a:r>
          </a:p>
          <a:p>
            <a:pPr eaLnBrk="1" hangingPunct="1">
              <a:lnSpc>
                <a:spcPct val="90000"/>
              </a:lnSpc>
            </a:pPr>
            <a:endParaRPr lang="zh-CN" altLang="en-US" sz="2000" b="1" dirty="0" smtClean="0"/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zh-CN" altLang="en-US" sz="2000" b="1" dirty="0" smtClean="0"/>
              <a:t>5</a:t>
            </a:r>
            <a:r>
              <a:rPr lang="en-US" altLang="zh-CN" sz="2000" b="1" dirty="0" smtClean="0"/>
              <a:t>.</a:t>
            </a:r>
            <a:r>
              <a:rPr lang="zh-CN" altLang="en-US" sz="2000" b="1" dirty="0" smtClean="0"/>
              <a:t>《咏煤炭》中托物言志，借以明志的名句是</a:t>
            </a:r>
            <a:r>
              <a:rPr lang="zh-CN" altLang="en-US" sz="2000" b="1" u="sng" dirty="0" smtClean="0"/>
              <a:t>                    </a:t>
            </a:r>
            <a:r>
              <a:rPr lang="zh-CN" altLang="en-US" sz="2000" b="1" dirty="0" smtClean="0"/>
              <a:t>，</a:t>
            </a:r>
            <a:r>
              <a:rPr lang="zh-CN" altLang="en-US" sz="2000" b="1" u="sng" dirty="0" smtClean="0"/>
              <a:t>                 </a:t>
            </a:r>
            <a:r>
              <a:rPr lang="zh-CN" altLang="en-US" sz="2000" b="1" dirty="0" smtClean="0"/>
              <a:t>。</a:t>
            </a: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en-US" altLang="zh-CN" sz="2000" b="1" u="sng" dirty="0" smtClean="0"/>
              <a:t>  </a:t>
            </a:r>
            <a:endParaRPr lang="zh-CN" altLang="en-US" sz="2000" b="1" u="sng" dirty="0" smtClean="0"/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zh-CN" altLang="en-US" sz="2000" b="1" dirty="0" smtClean="0"/>
              <a:t>6.《破阵子》一词里显示词人壮志未酬的悲愤之情的句子是：</a:t>
            </a:r>
            <a:r>
              <a:rPr lang="zh-CN" altLang="en-US" sz="2000" b="1" u="sng" dirty="0" smtClean="0"/>
              <a:t>               </a:t>
            </a:r>
            <a:r>
              <a:rPr lang="zh-CN" altLang="en-US" sz="2000" b="1" dirty="0" smtClean="0"/>
              <a:t>，</a:t>
            </a:r>
            <a:r>
              <a:rPr lang="zh-CN" altLang="en-US" sz="2000" b="1" u="sng" dirty="0" smtClean="0"/>
              <a:t>  </a:t>
            </a: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zh-CN" altLang="en-US" sz="2000" b="1" u="sng" dirty="0" smtClean="0"/>
              <a:t>                        </a:t>
            </a:r>
            <a:r>
              <a:rPr lang="zh-CN" altLang="en-US" sz="2000" b="1" dirty="0" smtClean="0"/>
              <a:t>，</a:t>
            </a:r>
            <a:r>
              <a:rPr lang="zh-CN" altLang="en-US" sz="2000" b="1" u="sng" dirty="0" smtClean="0"/>
              <a:t>                            </a:t>
            </a:r>
            <a:r>
              <a:rPr lang="zh-CN" altLang="en-US" sz="2000" b="1" dirty="0" smtClean="0"/>
              <a:t>！</a:t>
            </a:r>
          </a:p>
        </p:txBody>
      </p:sp>
    </p:spTree>
    <p:extLst>
      <p:ext uri="{BB962C8B-B14F-4D97-AF65-F5344CB8AC3E}">
        <p14:creationId xmlns:p14="http://schemas.microsoft.com/office/powerpoint/2010/main" val="3132161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山顶寺院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WordArt 3"/>
          <p:cNvSpPr>
            <a:spLocks noChangeArrowheads="1" noChangeShapeType="1"/>
          </p:cNvSpPr>
          <p:nvPr/>
        </p:nvSpPr>
        <p:spPr bwMode="auto">
          <a:xfrm>
            <a:off x="1403350" y="1989138"/>
            <a:ext cx="5761038" cy="194468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prstShdw prst="shdw13" dist="53882" dir="13500000">
                    <a:srgbClr val="808080">
                      <a:alpha val="50000"/>
                    </a:srgbClr>
                  </a:prstShdw>
                </a:effectLst>
                <a:latin typeface="华文行楷"/>
                <a:ea typeface="华文行楷"/>
              </a:rPr>
              <a:t>谢谢指导！</a:t>
            </a:r>
          </a:p>
        </p:txBody>
      </p:sp>
    </p:spTree>
    <p:extLst>
      <p:ext uri="{BB962C8B-B14F-4D97-AF65-F5344CB8AC3E}">
        <p14:creationId xmlns:p14="http://schemas.microsoft.com/office/powerpoint/2010/main" val="1216579694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755650" y="836613"/>
            <a:ext cx="2736850" cy="650875"/>
          </a:xfrm>
        </p:spPr>
        <p:txBody>
          <a:bodyPr>
            <a:normAutofit fontScale="90000"/>
          </a:bodyPr>
          <a:lstStyle/>
          <a:p>
            <a:pPr algn="l">
              <a:buFontTx/>
              <a:buBlip>
                <a:blip r:embed="rId2"/>
              </a:buBlip>
            </a:pPr>
            <a:r>
              <a:rPr lang="en-US" altLang="zh-CN" sz="4000" dirty="0"/>
              <a:t>  </a:t>
            </a:r>
            <a:r>
              <a:rPr lang="zh-CN" altLang="en-US" sz="2800" b="1" dirty="0">
                <a:solidFill>
                  <a:srgbClr val="660066"/>
                </a:solidFill>
                <a:ea typeface="楷体_GB2312" pitchFamily="49" charset="-122"/>
              </a:rPr>
              <a:t>课文感知</a:t>
            </a:r>
          </a:p>
        </p:txBody>
      </p:sp>
      <p:sp>
        <p:nvSpPr>
          <p:cNvPr id="64515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900113" y="1916113"/>
            <a:ext cx="7848600" cy="790575"/>
          </a:xfrm>
        </p:spPr>
        <p:txBody>
          <a:bodyPr/>
          <a:lstStyle/>
          <a:p>
            <a:pPr algn="l"/>
            <a:r>
              <a:rPr kumimoji="1" lang="zh-CN" altLang="en-US" sz="3600" b="1" dirty="0">
                <a:solidFill>
                  <a:srgbClr val="0000CC"/>
                </a:solidFill>
                <a:ea typeface="隶书" pitchFamily="49" charset="-122"/>
              </a:rPr>
              <a:t>停杯投</a:t>
            </a:r>
            <a:r>
              <a:rPr kumimoji="1" lang="zh-CN" altLang="en-US" sz="3600" b="1" dirty="0">
                <a:solidFill>
                  <a:srgbClr val="CC0099"/>
                </a:solidFill>
                <a:ea typeface="隶书" pitchFamily="49" charset="-122"/>
              </a:rPr>
              <a:t>箸</a:t>
            </a:r>
            <a:r>
              <a:rPr kumimoji="1" lang="zh-CN" altLang="en-US" sz="3600" b="1" dirty="0">
                <a:solidFill>
                  <a:srgbClr val="0000CC"/>
                </a:solidFill>
                <a:ea typeface="隶书" pitchFamily="49" charset="-122"/>
              </a:rPr>
              <a:t>不能食，拔剑</a:t>
            </a:r>
            <a:r>
              <a:rPr kumimoji="1" lang="zh-CN" altLang="en-US" sz="3600" b="1" dirty="0">
                <a:solidFill>
                  <a:srgbClr val="CC0099"/>
                </a:solidFill>
                <a:ea typeface="隶书" pitchFamily="49" charset="-122"/>
              </a:rPr>
              <a:t>四顾</a:t>
            </a:r>
            <a:r>
              <a:rPr kumimoji="1" lang="zh-CN" altLang="en-US" sz="3600" b="1" dirty="0">
                <a:solidFill>
                  <a:srgbClr val="0000CC"/>
                </a:solidFill>
                <a:ea typeface="隶书" pitchFamily="49" charset="-122"/>
              </a:rPr>
              <a:t>心</a:t>
            </a:r>
            <a:r>
              <a:rPr kumimoji="1" lang="zh-CN" altLang="en-US" sz="3600" b="1" dirty="0">
                <a:solidFill>
                  <a:srgbClr val="CC0099"/>
                </a:solidFill>
                <a:ea typeface="隶书" pitchFamily="49" charset="-122"/>
              </a:rPr>
              <a:t>茫然</a:t>
            </a:r>
            <a:r>
              <a:rPr kumimoji="1" lang="zh-CN" altLang="en-US" sz="3600" b="1" dirty="0">
                <a:solidFill>
                  <a:srgbClr val="0000CC"/>
                </a:solidFill>
                <a:ea typeface="隶书" pitchFamily="49" charset="-122"/>
              </a:rPr>
              <a:t>。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/>
          <a:p>
            <a:fld id="{12CA34D4-B9D6-487B-B264-1B3CE36565B3}" type="datetime1">
              <a:rPr lang="zh-CN" altLang="en-US"/>
              <a:pPr/>
              <a:t>2014/1/26</a:t>
            </a:fld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fld id="{584EB756-8F33-4742-AE09-155353EFBE0F}" type="slidenum">
              <a:rPr lang="en-US" altLang="zh-CN"/>
              <a:pPr/>
              <a:t>8</a:t>
            </a:fld>
            <a:endParaRPr lang="en-US" altLang="zh-CN"/>
          </a:p>
        </p:txBody>
      </p:sp>
      <p:sp>
        <p:nvSpPr>
          <p:cNvPr id="64516" name="Text Box 4"/>
          <p:cNvSpPr txBox="1">
            <a:spLocks noChangeArrowheads="1"/>
          </p:cNvSpPr>
          <p:nvPr/>
        </p:nvSpPr>
        <p:spPr bwMode="auto">
          <a:xfrm>
            <a:off x="4716463" y="2852738"/>
            <a:ext cx="4427537" cy="234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kumimoji="1" lang="zh-CN" altLang="en-US" sz="4000">
                <a:solidFill>
                  <a:srgbClr val="0000FF"/>
                </a:solidFill>
                <a:latin typeface="Times New Roman" pitchFamily="18" charset="0"/>
                <a:ea typeface="隶书" pitchFamily="49" charset="-122"/>
              </a:rPr>
              <a:t>箸：</a:t>
            </a:r>
            <a:r>
              <a:rPr kumimoji="1" lang="zh-CN" altLang="en-US" sz="400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筷子</a:t>
            </a: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kumimoji="1" lang="zh-CN" altLang="en-US" sz="4000">
                <a:solidFill>
                  <a:srgbClr val="0000FF"/>
                </a:solidFill>
                <a:latin typeface="Times New Roman" pitchFamily="18" charset="0"/>
                <a:ea typeface="隶书" pitchFamily="49" charset="-122"/>
              </a:rPr>
              <a:t>四顾：</a:t>
            </a:r>
            <a:r>
              <a:rPr kumimoji="1" lang="zh-CN" altLang="en-US" sz="400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往四下看</a:t>
            </a: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kumimoji="1" lang="zh-CN" altLang="en-US" sz="4000">
                <a:solidFill>
                  <a:srgbClr val="0000FF"/>
                </a:solidFill>
                <a:latin typeface="Times New Roman" pitchFamily="18" charset="0"/>
                <a:ea typeface="隶书" pitchFamily="49" charset="-122"/>
              </a:rPr>
              <a:t>茫然：</a:t>
            </a:r>
            <a:r>
              <a:rPr kumimoji="1" lang="zh-CN" altLang="en-US" sz="400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失意的样子</a:t>
            </a:r>
          </a:p>
        </p:txBody>
      </p:sp>
      <p:pic>
        <p:nvPicPr>
          <p:cNvPr id="64518" name="Picture 6" descr="0196gt0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85"/>
          <a:stretch>
            <a:fillRect/>
          </a:stretch>
        </p:blipFill>
        <p:spPr bwMode="auto">
          <a:xfrm>
            <a:off x="323850" y="4724400"/>
            <a:ext cx="3960813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519" name="Picture 7" descr="12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2492375"/>
            <a:ext cx="3743325" cy="2232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4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45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45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5C0BE-4006-40A3-BAE0-692D2E844A23}" type="datetime1">
              <a:rPr lang="zh-CN" altLang="en-US"/>
              <a:pPr/>
              <a:t>2014/1/26</a:t>
            </a:fld>
            <a:endParaRPr lang="en-US" altLang="zh-CN" dirty="0"/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99160-F50A-4A28-9B39-1BCBEBF512AB}" type="slidenum">
              <a:rPr lang="en-US" altLang="zh-CN"/>
              <a:pPr/>
              <a:t>9</a:t>
            </a:fld>
            <a:endParaRPr lang="en-US" altLang="zh-CN"/>
          </a:p>
        </p:txBody>
      </p:sp>
      <p:sp>
        <p:nvSpPr>
          <p:cNvPr id="98306" name="Text Box 5"/>
          <p:cNvSpPr txBox="1">
            <a:spLocks noChangeArrowheads="1"/>
          </p:cNvSpPr>
          <p:nvPr/>
        </p:nvSpPr>
        <p:spPr bwMode="auto">
          <a:xfrm>
            <a:off x="6732588" y="476250"/>
            <a:ext cx="1706562" cy="432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CC"/>
                </a:solidFill>
                <a:latin typeface="Times New Roman" pitchFamily="18" charset="0"/>
                <a:ea typeface="楷体_GB2312" pitchFamily="49" charset="-122"/>
              </a:rPr>
              <a:t>停杯投箸不能食，</a:t>
            </a: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CC"/>
                </a:solidFill>
                <a:latin typeface="Times New Roman" pitchFamily="18" charset="0"/>
                <a:ea typeface="楷体_GB2312" pitchFamily="49" charset="-122"/>
              </a:rPr>
              <a:t>拔剑四顾心茫然。</a:t>
            </a:r>
          </a:p>
        </p:txBody>
      </p:sp>
      <p:pic>
        <p:nvPicPr>
          <p:cNvPr id="9830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01246"/>
            <a:ext cx="5940425" cy="584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8308" name="Text Box 4"/>
          <p:cNvSpPr txBox="1">
            <a:spLocks noChangeArrowheads="1"/>
          </p:cNvSpPr>
          <p:nvPr/>
        </p:nvSpPr>
        <p:spPr bwMode="auto">
          <a:xfrm flipH="1">
            <a:off x="6877050" y="3860800"/>
            <a:ext cx="1524000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8800" dirty="0">
                <a:solidFill>
                  <a:srgbClr val="CC0099"/>
                </a:solidFill>
              </a:rPr>
              <a:t>｝</a:t>
            </a:r>
          </a:p>
        </p:txBody>
      </p:sp>
      <p:sp>
        <p:nvSpPr>
          <p:cNvPr id="98309" name="Text Box 5"/>
          <p:cNvSpPr txBox="1">
            <a:spLocks noChangeArrowheads="1"/>
          </p:cNvSpPr>
          <p:nvPr/>
        </p:nvSpPr>
        <p:spPr bwMode="auto">
          <a:xfrm>
            <a:off x="6877050" y="4437063"/>
            <a:ext cx="1569660" cy="10437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600" b="1" dirty="0" smtClean="0">
                <a:solidFill>
                  <a:srgbClr val="FF0066"/>
                </a:solidFill>
                <a:ea typeface="楷体_GB2312" pitchFamily="49" charset="-122"/>
              </a:rPr>
              <a:t>苦闷</a:t>
            </a:r>
            <a:endParaRPr lang="en-US" altLang="zh-CN" sz="3600" b="1" dirty="0" smtClean="0">
              <a:solidFill>
                <a:srgbClr val="FF0066"/>
              </a:solidFill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 smtClean="0">
                <a:solidFill>
                  <a:srgbClr val="FF0066"/>
                </a:solidFill>
                <a:ea typeface="楷体_GB2312" pitchFamily="49" charset="-122"/>
              </a:rPr>
              <a:t>抑郁</a:t>
            </a:r>
            <a:endParaRPr lang="zh-CN" altLang="en-US" sz="3600" b="1" dirty="0">
              <a:solidFill>
                <a:srgbClr val="FF0066"/>
              </a:solidFill>
              <a:ea typeface="楷体_GB2312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41920" y="183862"/>
            <a:ext cx="5886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CC0099"/>
                </a:solidFill>
              </a:rPr>
              <a:t>这两句写出了怎样作者的心情？</a:t>
            </a:r>
            <a:endParaRPr lang="zh-CN" altLang="en-US" sz="3200" b="1" dirty="0">
              <a:solidFill>
                <a:srgbClr val="CC0099"/>
              </a:solidFill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8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98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98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6" grpId="0" autoUpdateAnimBg="0"/>
      <p:bldP spid="98308" grpId="0" autoUpdateAnimBg="0"/>
      <p:bldP spid="98309" grpId="0" autoUpdateAnimBg="0"/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跋涉">
  <a:themeElements>
    <a:clrScheme name="跋涉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跋涉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跋涉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CDESIGNL</Template>
  <TotalTime>3060</TotalTime>
  <Words>4404</Words>
  <Application>Microsoft Office PowerPoint</Application>
  <PresentationFormat>全屏显示(4:3)</PresentationFormat>
  <Paragraphs>647</Paragraphs>
  <Slides>79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79</vt:i4>
      </vt:variant>
    </vt:vector>
  </HeadingPairs>
  <TitlesOfParts>
    <vt:vector size="80" baseType="lpstr">
      <vt:lpstr>跋涉</vt:lpstr>
      <vt:lpstr>诗词五首</vt:lpstr>
      <vt:lpstr>行路难</vt:lpstr>
      <vt:lpstr>走进作者</vt:lpstr>
      <vt:lpstr>  背景介绍</vt:lpstr>
      <vt:lpstr>课文感知</vt:lpstr>
      <vt:lpstr>课文感知</vt:lpstr>
      <vt:lpstr> </vt:lpstr>
      <vt:lpstr>  课文感知</vt:lpstr>
      <vt:lpstr>PowerPoint 演示文稿</vt:lpstr>
      <vt:lpstr>     前四句运用了什么描写方法，说明其对表达诗人的内心情感有何作用。 </vt:lpstr>
      <vt:lpstr>课文感知</vt:lpstr>
      <vt:lpstr>课文感知</vt:lpstr>
      <vt:lpstr>PowerPoint 演示文稿</vt:lpstr>
      <vt:lpstr>课文感知</vt:lpstr>
      <vt:lpstr>诗人的感情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拓展训练</vt:lpstr>
      <vt:lpstr>拓展训练</vt:lpstr>
      <vt:lpstr>PowerPoint 演示文稿</vt:lpstr>
      <vt:lpstr>左迁至蓝关示侄孙湘                                  韩愈</vt:lpstr>
      <vt:lpstr>作者简介：</vt:lpstr>
      <vt:lpstr>创作背景：</vt:lpstr>
      <vt:lpstr>一封朝奏九重天，夕贬潮州路八千。</vt:lpstr>
      <vt:lpstr>欲为圣朝除弊事，肯将衰朽惜残年。</vt:lpstr>
      <vt:lpstr>云横秦岭家何在？雪拥蓝关马不前。</vt:lpstr>
      <vt:lpstr>知汝远来应有意，好收吾骨瘴江边。</vt:lpstr>
      <vt:lpstr>古诗今译</vt:lpstr>
      <vt:lpstr>诗句赏析：</vt:lpstr>
      <vt:lpstr>　　3.最后两句表达了作者怎样的感情？</vt:lpstr>
      <vt:lpstr>PowerPoint 演示文稿</vt:lpstr>
      <vt:lpstr>真题演练：</vt:lpstr>
      <vt:lpstr>咏煤炭</vt:lpstr>
      <vt:lpstr>  课文引入</vt:lpstr>
      <vt:lpstr>  作者介绍</vt:lpstr>
      <vt:lpstr>  课文感知</vt:lpstr>
      <vt:lpstr>  课文分析</vt:lpstr>
      <vt:lpstr>  课文分析</vt:lpstr>
      <vt:lpstr>  课文分析</vt:lpstr>
      <vt:lpstr>  课文分析</vt:lpstr>
      <vt:lpstr>PowerPoint 演示文稿</vt:lpstr>
      <vt:lpstr>  拓展训练</vt:lpstr>
      <vt:lpstr>  拓展训练</vt:lpstr>
      <vt:lpstr>PowerPoint 演示文稿</vt:lpstr>
      <vt:lpstr>  作者介绍</vt:lpstr>
      <vt:lpstr>  课文分析</vt:lpstr>
      <vt:lpstr>  课文分析</vt:lpstr>
      <vt:lpstr>  课文分析</vt:lpstr>
      <vt:lpstr>PowerPoint 演示文稿</vt:lpstr>
      <vt:lpstr>PowerPoint 演示文稿</vt:lpstr>
      <vt:lpstr>  课文分析</vt:lpstr>
      <vt:lpstr>PowerPoint 演示文稿</vt:lpstr>
      <vt:lpstr>PowerPoint 演示文稿</vt:lpstr>
      <vt:lpstr>愁</vt:lpstr>
      <vt:lpstr>PowerPoint 演示文稿</vt:lpstr>
      <vt:lpstr>破阵子</vt:lpstr>
      <vt:lpstr>  作者简介</vt:lpstr>
      <vt:lpstr>  解读文题</vt:lpstr>
      <vt:lpstr>PowerPoint 演示文稿</vt:lpstr>
      <vt:lpstr>  课文感知</vt:lpstr>
      <vt:lpstr>  理解赏析</vt:lpstr>
      <vt:lpstr>PowerPoint 演示文稿</vt:lpstr>
      <vt:lpstr>PowerPoint 演示文稿</vt:lpstr>
      <vt:lpstr>  理解赏析</vt:lpstr>
      <vt:lpstr>PowerPoint 演示文稿</vt:lpstr>
      <vt:lpstr>PowerPoint 演示文稿</vt:lpstr>
      <vt:lpstr>  理解赏析</vt:lpstr>
      <vt:lpstr>PowerPoint 演示文稿</vt:lpstr>
      <vt:lpstr>PowerPoint 演示文稿</vt:lpstr>
      <vt:lpstr>PowerPoint 演示文稿</vt:lpstr>
      <vt:lpstr>PowerPoint 演示文稿</vt:lpstr>
      <vt:lpstr>  课堂练习</vt:lpstr>
      <vt:lpstr>  课堂练习</vt:lpstr>
      <vt:lpstr>诗词复习</vt:lpstr>
      <vt:lpstr>PowerPoint 演示文稿</vt:lpstr>
    </vt:vector>
  </TitlesOfParts>
  <Company>Micro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guibin</dc:creator>
  <cp:lastModifiedBy>lln</cp:lastModifiedBy>
  <cp:revision>409</cp:revision>
  <dcterms:created xsi:type="dcterms:W3CDTF">2005-03-24T11:45:55Z</dcterms:created>
  <dcterms:modified xsi:type="dcterms:W3CDTF">2014-01-26T13:06:06Z</dcterms:modified>
</cp:coreProperties>
</file>