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56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99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77" autoAdjust="0"/>
    <p:restoredTop sz="94660"/>
  </p:normalViewPr>
  <p:slideViewPr>
    <p:cSldViewPr>
      <p:cViewPr varScale="1">
        <p:scale>
          <a:sx n="70" d="100"/>
          <a:sy n="70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2009/10/25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2009/10/25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2009/10/25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2009/10/25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baike.baidu.com/view/833282.htm" TargetMode="External"/><Relationship Id="rId3" Type="http://schemas.openxmlformats.org/officeDocument/2006/relationships/image" Target="../media/image25.jpeg"/><Relationship Id="rId7" Type="http://schemas.openxmlformats.org/officeDocument/2006/relationships/hyperlink" Target="http://baike.baidu.com/view/9226.htm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aike.baidu.com/view/26607.htm" TargetMode="External"/><Relationship Id="rId11" Type="http://schemas.openxmlformats.org/officeDocument/2006/relationships/hyperlink" Target="http://baike.baidu.com/view/126639.htm" TargetMode="External"/><Relationship Id="rId5" Type="http://schemas.openxmlformats.org/officeDocument/2006/relationships/hyperlink" Target="http://baike.baidu.com/view/176779.htm" TargetMode="External"/><Relationship Id="rId10" Type="http://schemas.openxmlformats.org/officeDocument/2006/relationships/hyperlink" Target="http://baike.baidu.com/view/51151.htm" TargetMode="External"/><Relationship Id="rId4" Type="http://schemas.openxmlformats.org/officeDocument/2006/relationships/hyperlink" Target="http://baike.baidu.com/view/3762.htm" TargetMode="External"/><Relationship Id="rId9" Type="http://schemas.openxmlformats.org/officeDocument/2006/relationships/hyperlink" Target="http://baike.baidu.com/view/4610.htm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00430" y="4000504"/>
            <a:ext cx="21018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叶  进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2214554"/>
            <a:ext cx="8509061" cy="1200329"/>
          </a:xfrm>
          <a:prstGeom prst="rect">
            <a:avLst/>
          </a:prstGeom>
          <a:solidFill>
            <a:srgbClr val="006600">
              <a:alpha val="50196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使人伤脑筋的鸭嘴兽</a:t>
            </a:r>
            <a:endParaRPr lang="zh-CN" altLang="en-US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48" y="1714488"/>
            <a:ext cx="7858180" cy="2554545"/>
          </a:xfrm>
          <a:prstGeom prst="rect">
            <a:avLst/>
          </a:prstGeom>
          <a:solidFill>
            <a:srgbClr val="92D050">
              <a:alpha val="50000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zh-CN" altLang="en-US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　</a:t>
            </a:r>
            <a:r>
              <a:rPr lang="zh-CN" altLang="en-US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默读全文，初步了解课文内容 </a:t>
            </a:r>
            <a:endParaRPr lang="zh-CN" altLang="en-US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7158" y="928670"/>
            <a:ext cx="8358246" cy="5016758"/>
          </a:xfrm>
          <a:prstGeom prst="rect">
            <a:avLst/>
          </a:prstGeom>
          <a:solidFill>
            <a:srgbClr val="006600">
              <a:alpha val="50000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拘泥　蹼　鸟喙</a:t>
            </a:r>
            <a:endParaRPr lang="en-US" altLang="zh-CN" sz="8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觅食　蜷缩</a:t>
            </a:r>
            <a:endParaRPr lang="en-US" altLang="zh-CN" sz="8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水獭　媲美</a:t>
            </a:r>
            <a:endParaRPr lang="en-US" altLang="zh-CN" sz="8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俨然　脱壳而出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85786" y="1000108"/>
            <a:ext cx="7929618" cy="4708981"/>
          </a:xfrm>
          <a:prstGeom prst="rect">
            <a:avLst/>
          </a:prstGeom>
          <a:solidFill>
            <a:srgbClr val="006600">
              <a:alpha val="40000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zh-CN" altLang="en-US" sz="5400" dirty="0" smtClean="0">
                <a:latin typeface="华文行楷" pitchFamily="2" charset="-122"/>
                <a:ea typeface="华文行楷" pitchFamily="2" charset="-122"/>
              </a:rPr>
              <a:t>　</a:t>
            </a:r>
            <a:r>
              <a:rPr lang="zh-CN" alt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课文在介绍鸭嘴兽时多处与其它动物作比较。找出这类句子，并说说这样比较为了说明鸭嘴兽什么特点？ 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48" y="1357298"/>
            <a:ext cx="7715304" cy="3785652"/>
          </a:xfrm>
          <a:prstGeom prst="rect">
            <a:avLst/>
          </a:prstGeom>
          <a:solidFill>
            <a:srgbClr val="006600">
              <a:alpha val="40000"/>
            </a:srgbClr>
          </a:solidFill>
        </p:spPr>
        <p:txBody>
          <a:bodyPr wrap="square">
            <a:spAutoFit/>
          </a:bodyPr>
          <a:lstStyle/>
          <a:p>
            <a:r>
              <a:rPr lang="zh-CN" altLang="en-US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　</a:t>
            </a:r>
            <a:r>
              <a:rPr lang="zh-CN" altLang="en-US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文中这些比较最终要突出鸭嘴兽哪些特点？</a:t>
            </a:r>
            <a:endParaRPr lang="zh-CN" altLang="en-US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48" y="1214422"/>
            <a:ext cx="7858180" cy="5016758"/>
          </a:xfrm>
          <a:prstGeom prst="rect">
            <a:avLst/>
          </a:prstGeom>
          <a:solidFill>
            <a:srgbClr val="006600">
              <a:alpha val="50000"/>
            </a:srgbClr>
          </a:solidFill>
        </p:spPr>
        <p:txBody>
          <a:bodyPr wrap="square">
            <a:spAutoFit/>
          </a:bodyPr>
          <a:lstStyle/>
          <a:p>
            <a:r>
              <a:rPr lang="zh-CN" altLang="en-US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　</a:t>
            </a:r>
            <a:r>
              <a:rPr lang="zh-CN" altLang="en-US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具有鸭嘴兽的这种特点的动物现在生物学上归为哪一类？ </a:t>
            </a:r>
            <a:endParaRPr lang="zh-CN" altLang="en-US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282" y="582771"/>
            <a:ext cx="8786842" cy="5632311"/>
          </a:xfrm>
          <a:prstGeom prst="rect">
            <a:avLst/>
          </a:prstGeom>
          <a:solidFill>
            <a:srgbClr val="006600">
              <a:alpha val="50000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zh-CN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　</a:t>
            </a:r>
            <a:r>
              <a:rPr lang="zh-CN" alt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在鸭嘴兽刚进入人类视野时却带来一些问题，是什么问题？为什么会产生这样的问题？这将带给我们什么启示呢？先读读课文，再思考。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214290"/>
            <a:ext cx="403187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简介恩格斯</a:t>
            </a:r>
            <a:endParaRPr lang="zh-CN" altLang="en-US" sz="6000" b="1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3" name="图片 2" descr="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571612"/>
            <a:ext cx="3714776" cy="4732199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000496" y="1071546"/>
            <a:ext cx="500066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</a:rPr>
              <a:t>弗里德里希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</a:rPr>
              <a:t>·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</a:rPr>
              <a:t>恩格斯</a:t>
            </a:r>
            <a:endParaRPr kumimoji="0" lang="en-US" altLang="zh-CN" sz="3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</a:rPr>
              <a:t>（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</a:rPr>
              <a:t>Friedrich Engels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</a:rPr>
              <a:t>，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</a:rPr>
              <a:t>1820.11.28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</a:rPr>
              <a:t>～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</a:rPr>
              <a:t>1895.8.5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</a:rPr>
              <a:t>）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</a:rPr>
              <a:t>　　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33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  <a:hlinkClick r:id="rId4"/>
              </a:rPr>
              <a:t>德国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</a:rPr>
              <a:t>社会主义理论家及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33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  <a:hlinkClick r:id="rId5"/>
              </a:rPr>
              <a:t>作家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</a:rPr>
              <a:t>，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33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  <a:hlinkClick r:id="rId6"/>
              </a:rPr>
              <a:t>哲学家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</a:rPr>
              <a:t>，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33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  <a:hlinkClick r:id="rId7"/>
              </a:rPr>
              <a:t>马克思主义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</a:rPr>
              <a:t>的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33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  <a:hlinkClick r:id="rId8"/>
              </a:rPr>
              <a:t>创始人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</a:rPr>
              <a:t>之一，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33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  <a:hlinkClick r:id="rId9"/>
              </a:rPr>
              <a:t>马克思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</a:rPr>
              <a:t>的亲密战友，国际无产阶级运动的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33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  <a:hlinkClick r:id="rId10"/>
              </a:rPr>
              <a:t>领袖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</a:rPr>
              <a:t>。世界无产阶级的伟大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33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  <a:hlinkClick r:id="rId11"/>
              </a:rPr>
              <a:t>导师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  <a:cs typeface="Arial" pitchFamily="34" charset="0"/>
              </a:rPr>
              <a:t>和领袖。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1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44" y="735530"/>
            <a:ext cx="9001156" cy="5693866"/>
          </a:xfrm>
          <a:prstGeom prst="rect">
            <a:avLst/>
          </a:prstGeom>
          <a:solidFill>
            <a:srgbClr val="006600">
              <a:alpha val="40000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　　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本文作为科普类文章，在用词上也具有尊重事实，表达准确的特点，例如文中的“革命导师恩格斯也一度拘泥于这种认识，后来</a:t>
            </a:r>
            <a:r>
              <a:rPr lang="en-US" altLang="zh-CN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……”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中的“一度”准确表达了恩格斯在生物学上有较长一段时间是拘泥于传统概念的，但并非一直如此，这样就比较符合实际情况。请你也从文中找出两处这样的用词，并加以点评。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21</Words>
  <PresentationFormat>全屏显示(4:3)</PresentationFormat>
  <Paragraphs>16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Mona</cp:lastModifiedBy>
  <cp:revision>www.ywzx8.com</cp:revision>
  <dcterms:created xsi:type="dcterms:W3CDTF">2009-10-21T05:53:13Z</dcterms:created>
  <dcterms:modified xsi:type="dcterms:W3CDTF">2009-10-25T05:13:51Z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