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  <p:sldId id="259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3848" y="1916832"/>
            <a:ext cx="3272050" cy="1323439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80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 溪  水 </a:t>
            </a:r>
            <a:endParaRPr lang="zh-CN" altLang="en-US" sz="8000" b="1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39952" y="4077072"/>
            <a:ext cx="1620957" cy="584775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 苏雪林 </a:t>
            </a:r>
            <a:endParaRPr lang="zh-CN" altLang="en-US" sz="3200" b="1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55976" y="620688"/>
            <a:ext cx="453650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苏雪林（</a:t>
            </a:r>
            <a:r>
              <a:rPr lang="en-US" altLang="zh-CN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1899</a:t>
            </a:r>
            <a:r>
              <a:rPr lang="zh-CN" altLang="en-US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1999</a:t>
            </a:r>
            <a:r>
              <a:rPr lang="zh-CN" altLang="en-US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000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现代</a:t>
            </a:r>
            <a:r>
              <a:rPr lang="zh-CN" altLang="en-US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著名女作家。笔名绿漪又名苏梅，瑞奴，安徽人。</a:t>
            </a:r>
            <a:r>
              <a:rPr lang="en-US" altLang="zh-CN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1917</a:t>
            </a:r>
            <a:r>
              <a:rPr lang="zh-CN" altLang="en-US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年毕业于安徽省立第一女子</a:t>
            </a:r>
            <a:r>
              <a:rPr lang="zh-CN" altLang="en-US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师范学校，次年</a:t>
            </a:r>
            <a:r>
              <a:rPr lang="zh-CN" altLang="en-US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升入北京高等女子师范学校</a:t>
            </a:r>
            <a:r>
              <a:rPr lang="zh-CN" altLang="en-US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1921</a:t>
            </a:r>
            <a:r>
              <a:rPr lang="zh-CN" altLang="en-US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年毕业之后，翌年去法国留学。回国后先后任教于东吴大学、上海沪江大学、安徽大学、国立武汉大学、台湾成功大学。一生著作甚丰：短篇小说集</a:t>
            </a:r>
            <a:r>
              <a:rPr lang="en-US" altLang="zh-CN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绿天</a:t>
            </a:r>
            <a:r>
              <a:rPr lang="en-US" altLang="zh-CN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，长篇小说</a:t>
            </a:r>
            <a:r>
              <a:rPr lang="en-US" altLang="zh-CN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棘心</a:t>
            </a:r>
            <a:r>
              <a:rPr lang="en-US" altLang="zh-CN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鸠那罗的眼睛</a:t>
            </a:r>
            <a:r>
              <a:rPr lang="en-US" altLang="zh-CN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青鸟集</a:t>
            </a:r>
            <a:r>
              <a:rPr lang="en-US" altLang="zh-CN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李义山恋爱事迹考</a:t>
            </a:r>
            <a:r>
              <a:rPr lang="en-US" altLang="zh-CN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九歌中人神恋爱问题</a:t>
            </a:r>
            <a:r>
              <a:rPr lang="en-US" altLang="zh-CN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等。</a:t>
            </a:r>
          </a:p>
          <a:p>
            <a:r>
              <a:rPr lang="en-US" altLang="zh-CN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《</a:t>
            </a:r>
            <a:r>
              <a:rPr lang="zh-CN" altLang="en-US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绿天</a:t>
            </a:r>
            <a:r>
              <a:rPr lang="en-US" altLang="zh-CN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中的好些篇目入选当时的国文课本，被孩子们当作经典来诵读。</a:t>
            </a:r>
            <a:r>
              <a:rPr lang="zh-CN" altLang="en-US" sz="2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苏雪林的清丽、爽朗、</a:t>
            </a:r>
            <a:r>
              <a:rPr lang="zh-CN" altLang="en-US" sz="2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流利、不做作的文风，</a:t>
            </a:r>
            <a:r>
              <a:rPr lang="zh-CN" altLang="en-US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让</a:t>
            </a:r>
            <a:r>
              <a:rPr lang="zh-CN" altLang="en-US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当时的人们感动于无意之中，今天之于苏雪林的阅读当是另一种情境，另一种</a:t>
            </a:r>
            <a:r>
              <a:rPr lang="zh-CN" altLang="en-US" sz="2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体验。</a:t>
            </a:r>
            <a:endParaRPr lang="zh-CN" altLang="en-US" sz="2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098" name="Picture 2" descr="c:\users\ycfx\appdata\roaming\360se6\User Data\temp\4afe8608h90766d0a4843&amp;6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8680"/>
            <a:ext cx="4248150" cy="5448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ycfx\appdata\roaming\360se6\User Data\temp\a44885a6tx6CthRHTWz23&amp;6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88640"/>
            <a:ext cx="4762500" cy="635317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24128" y="1844824"/>
            <a:ext cx="3057247" cy="3170099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推荐阅读：</a:t>
            </a:r>
            <a:endParaRPr lang="en-US" altLang="zh-CN" sz="40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鸽儿的通信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》</a:t>
            </a:r>
          </a:p>
          <a:p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我们的秋天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》</a:t>
            </a:r>
          </a:p>
          <a:p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青岛的树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》</a:t>
            </a:r>
          </a:p>
          <a:p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栈桥灯影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》</a:t>
            </a:r>
          </a:p>
          <a:p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故乡的新年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》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052736"/>
            <a:ext cx="8136904" cy="468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课堂讨论：</a:t>
            </a:r>
            <a:endParaRPr lang="en-US" altLang="zh-CN" sz="44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请同学们默读课文，思考：作者笔下的溪水具有怎样的特点？</a:t>
            </a:r>
            <a:endParaRPr lang="en-US" altLang="zh-CN" sz="32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要求：</a:t>
            </a:r>
            <a:endParaRPr lang="en-US" altLang="zh-CN" sz="32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）思考：作者描绘了一条怎样的溪水？</a:t>
            </a:r>
            <a:endParaRPr lang="en-US" altLang="zh-CN" sz="32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）圈画出有关语句。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772816"/>
            <a:ext cx="8136904" cy="1794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4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怎样理解文中第</a:t>
            </a:r>
            <a:r>
              <a:rPr lang="en-US" altLang="zh-CN" sz="4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sz="4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节中的“一坐总是一两个钟头”？</a:t>
            </a:r>
            <a:endParaRPr lang="en-US" altLang="zh-CN" sz="40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88640"/>
            <a:ext cx="856895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原来，苏雪林的婚姻并不像她描述的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那么美好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，她自幼由父母包办，与商人张余三的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次子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张宝龄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订婚。从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定婚到结婚，十几年间，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两人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仅靠通信交往，未见一面，可以说，两人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没有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一点感情，婚前婚后张宝龄对苏雪林都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极其冷漠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，张宝龄一直想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离婚。苏雪林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受旧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传统、旧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思想的影响，坚决不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离婚。苏雪林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最初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维持这个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婚约是为了母亲，她说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：“夫家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的责言，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乡党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的姗笑，都可以不管，只是她的母亲，她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的严正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慈祥的母亲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，那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能受得住这样打击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？”（</a:t>
            </a:r>
            <a:r>
              <a:rPr lang="en-US" altLang="zh-CN" sz="2000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苏雪林自传</a:t>
            </a:r>
            <a:r>
              <a:rPr lang="en-US" altLang="zh-CN" sz="2000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）但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母亲去世后她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还不愿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离婚就是她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自己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的封建思想的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束缚。苏雪林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谈其原因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：“我是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一方面为一种教条所拘束，一方面为我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天生甚为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浓厚的洁癖所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限制。我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总觉离婚二字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对于女人而言，总是不雅，况那时我已薄有文名，过去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受的屈辱已不少，若自己的名字再刊布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报纸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，让那些好事的记者把我横涂直抹，实觉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不是滋味。”（</a:t>
            </a:r>
            <a:r>
              <a:rPr lang="en-US" altLang="zh-CN" sz="2000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苏雪林自传</a:t>
            </a:r>
            <a:r>
              <a:rPr lang="en-US" altLang="zh-CN" sz="2000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）她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为了名声，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为了面子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，宁可孤独寂寞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一辈子。</a:t>
            </a:r>
            <a:r>
              <a:rPr lang="zh-CN" altLang="en-US" sz="2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当</a:t>
            </a:r>
            <a:r>
              <a:rPr lang="zh-CN" altLang="en-US" sz="2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看到别人</a:t>
            </a:r>
            <a:r>
              <a:rPr lang="zh-CN" altLang="en-US" sz="2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双双的</a:t>
            </a:r>
            <a:r>
              <a:rPr lang="zh-CN" altLang="en-US" sz="2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影儿，也不觉轻轻起了叹</a:t>
            </a:r>
            <a:r>
              <a:rPr lang="zh-CN" altLang="en-US" sz="2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喟。她</a:t>
            </a:r>
            <a:r>
              <a:rPr lang="zh-CN" altLang="en-US" sz="2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只得</a:t>
            </a:r>
            <a:r>
              <a:rPr lang="zh-CN" altLang="en-US" sz="2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一方面以</a:t>
            </a:r>
            <a:r>
              <a:rPr lang="zh-CN" altLang="en-US" sz="2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勤奋读书干一番事业来排遣心中的孤寂，</a:t>
            </a:r>
            <a:r>
              <a:rPr lang="zh-CN" altLang="en-US" sz="2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一方面</a:t>
            </a:r>
            <a:r>
              <a:rPr lang="zh-CN" altLang="en-US" sz="2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制造恋爱的</a:t>
            </a:r>
            <a:r>
              <a:rPr lang="zh-CN" altLang="en-US" sz="2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幻影。</a:t>
            </a:r>
            <a:r>
              <a:rPr lang="en-US" altLang="zh-CN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鸽</a:t>
            </a:r>
            <a:r>
              <a:rPr lang="zh-CN" altLang="en-US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儿的</a:t>
            </a:r>
            <a:r>
              <a:rPr lang="zh-CN" altLang="en-US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通信</a:t>
            </a:r>
            <a:r>
              <a:rPr lang="en-US" altLang="zh-CN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就是</a:t>
            </a:r>
            <a:r>
              <a:rPr lang="zh-CN" altLang="en-US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她制造的幻影，从</a:t>
            </a:r>
            <a:r>
              <a:rPr lang="zh-CN" altLang="en-US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内容粗粗</a:t>
            </a:r>
            <a:r>
              <a:rPr lang="zh-CN" altLang="en-US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来看，完全是心爱且知己的丈夫在外，</a:t>
            </a:r>
            <a:r>
              <a:rPr lang="zh-CN" altLang="en-US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妻子</a:t>
            </a:r>
            <a:r>
              <a:rPr lang="zh-CN" altLang="en-US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与他互相传递感情的</a:t>
            </a:r>
            <a:r>
              <a:rPr lang="zh-CN" altLang="en-US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书信。</a:t>
            </a:r>
            <a:r>
              <a:rPr lang="zh-CN" altLang="en-US" sz="2000" dirty="0" smtClean="0">
                <a:solidFill>
                  <a:srgbClr val="660066"/>
                </a:solidFill>
                <a:latin typeface="黑体" pitchFamily="49" charset="-122"/>
                <a:ea typeface="黑体" pitchFamily="49" charset="-122"/>
              </a:rPr>
              <a:t>而</a:t>
            </a:r>
            <a:r>
              <a:rPr lang="zh-CN" altLang="en-US" sz="2000" dirty="0" smtClean="0">
                <a:solidFill>
                  <a:srgbClr val="660066"/>
                </a:solidFill>
                <a:latin typeface="黑体" pitchFamily="49" charset="-122"/>
                <a:ea typeface="黑体" pitchFamily="49" charset="-122"/>
              </a:rPr>
              <a:t>真相却如</a:t>
            </a:r>
            <a:r>
              <a:rPr lang="zh-CN" altLang="en-US" sz="2000" dirty="0" smtClean="0">
                <a:solidFill>
                  <a:srgbClr val="660066"/>
                </a:solidFill>
                <a:latin typeface="黑体" pitchFamily="49" charset="-122"/>
                <a:ea typeface="黑体" pitchFamily="49" charset="-122"/>
              </a:rPr>
              <a:t>苏雪林</a:t>
            </a:r>
            <a:r>
              <a:rPr lang="zh-CN" altLang="en-US" sz="2000" dirty="0" smtClean="0">
                <a:solidFill>
                  <a:srgbClr val="660066"/>
                </a:solidFill>
                <a:latin typeface="黑体" pitchFamily="49" charset="-122"/>
                <a:ea typeface="黑体" pitchFamily="49" charset="-122"/>
              </a:rPr>
              <a:t>所说</a:t>
            </a:r>
            <a:r>
              <a:rPr lang="zh-CN" altLang="en-US" sz="2000" dirty="0" smtClean="0">
                <a:solidFill>
                  <a:srgbClr val="660066"/>
                </a:solidFill>
                <a:latin typeface="黑体" pitchFamily="49" charset="-122"/>
                <a:ea typeface="黑体" pitchFamily="49" charset="-122"/>
              </a:rPr>
              <a:t>：“譬如</a:t>
            </a:r>
            <a:r>
              <a:rPr lang="zh-CN" altLang="en-US" sz="2000" dirty="0" smtClean="0">
                <a:solidFill>
                  <a:srgbClr val="660066"/>
                </a:solidFill>
                <a:latin typeface="黑体" pitchFamily="49" charset="-122"/>
                <a:ea typeface="黑体" pitchFamily="49" charset="-122"/>
              </a:rPr>
              <a:t>他有事赴北京月余，竟半个</a:t>
            </a:r>
            <a:r>
              <a:rPr lang="zh-CN" altLang="en-US" sz="2000" dirty="0" smtClean="0">
                <a:solidFill>
                  <a:srgbClr val="660066"/>
                </a:solidFill>
                <a:latin typeface="黑体" pitchFamily="49" charset="-122"/>
                <a:ea typeface="黑体" pitchFamily="49" charset="-122"/>
              </a:rPr>
              <a:t>字鸽</a:t>
            </a:r>
            <a:r>
              <a:rPr lang="zh-CN" altLang="en-US" sz="2000" dirty="0" smtClean="0">
                <a:solidFill>
                  <a:srgbClr val="660066"/>
                </a:solidFill>
                <a:latin typeface="黑体" pitchFamily="49" charset="-122"/>
                <a:ea typeface="黑体" pitchFamily="49" charset="-122"/>
              </a:rPr>
              <a:t>儿的</a:t>
            </a:r>
            <a:r>
              <a:rPr lang="zh-CN" altLang="en-US" sz="2000" dirty="0" smtClean="0">
                <a:solidFill>
                  <a:srgbClr val="660066"/>
                </a:solidFill>
                <a:latin typeface="黑体" pitchFamily="49" charset="-122"/>
                <a:ea typeface="黑体" pitchFamily="49" charset="-122"/>
              </a:rPr>
              <a:t>通信也</a:t>
            </a:r>
            <a:r>
              <a:rPr lang="zh-CN" altLang="en-US" sz="2000" dirty="0" smtClean="0">
                <a:solidFill>
                  <a:srgbClr val="660066"/>
                </a:solidFill>
                <a:latin typeface="黑体" pitchFamily="49" charset="-122"/>
                <a:ea typeface="黑体" pitchFamily="49" charset="-122"/>
              </a:rPr>
              <a:t>不给我，我却写</a:t>
            </a:r>
            <a:r>
              <a:rPr lang="zh-CN" altLang="en-US" sz="2000" dirty="0" smtClean="0">
                <a:solidFill>
                  <a:srgbClr val="660066"/>
                </a:solidFill>
                <a:latin typeface="黑体" pitchFamily="49" charset="-122"/>
                <a:ea typeface="黑体" pitchFamily="49" charset="-122"/>
              </a:rPr>
              <a:t>了</a:t>
            </a:r>
            <a:r>
              <a:rPr lang="en-US" altLang="zh-CN" sz="2000" dirty="0" smtClean="0">
                <a:solidFill>
                  <a:srgbClr val="660066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000" dirty="0" smtClean="0">
                <a:solidFill>
                  <a:srgbClr val="660066"/>
                </a:solidFill>
                <a:latin typeface="黑体" pitchFamily="49" charset="-122"/>
                <a:ea typeface="黑体" pitchFamily="49" charset="-122"/>
              </a:rPr>
              <a:t>鸽</a:t>
            </a:r>
            <a:r>
              <a:rPr lang="zh-CN" altLang="en-US" sz="2000" dirty="0" smtClean="0">
                <a:solidFill>
                  <a:srgbClr val="660066"/>
                </a:solidFill>
                <a:latin typeface="黑体" pitchFamily="49" charset="-122"/>
                <a:ea typeface="黑体" pitchFamily="49" charset="-122"/>
              </a:rPr>
              <a:t>儿的</a:t>
            </a:r>
            <a:r>
              <a:rPr lang="zh-CN" altLang="en-US" sz="2000" dirty="0" smtClean="0">
                <a:solidFill>
                  <a:srgbClr val="660066"/>
                </a:solidFill>
                <a:latin typeface="黑体" pitchFamily="49" charset="-122"/>
                <a:ea typeface="黑体" pitchFamily="49" charset="-122"/>
              </a:rPr>
              <a:t>通信</a:t>
            </a:r>
            <a:r>
              <a:rPr lang="en-US" altLang="zh-CN" sz="2000" dirty="0" smtClean="0">
                <a:solidFill>
                  <a:srgbClr val="660066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000" dirty="0" smtClean="0">
                <a:solidFill>
                  <a:srgbClr val="660066"/>
                </a:solidFill>
                <a:latin typeface="黑体" pitchFamily="49" charset="-122"/>
                <a:ea typeface="黑体" pitchFamily="49" charset="-122"/>
              </a:rPr>
              <a:t>十</a:t>
            </a:r>
            <a:r>
              <a:rPr lang="zh-CN" altLang="en-US" sz="2000" dirty="0" smtClean="0">
                <a:solidFill>
                  <a:srgbClr val="660066"/>
                </a:solidFill>
                <a:latin typeface="黑体" pitchFamily="49" charset="-122"/>
                <a:ea typeface="黑体" pitchFamily="49" charset="-122"/>
              </a:rPr>
              <a:t>余</a:t>
            </a:r>
            <a:r>
              <a:rPr lang="zh-CN" altLang="en-US" sz="2000" dirty="0" smtClean="0">
                <a:solidFill>
                  <a:srgbClr val="660066"/>
                </a:solidFill>
                <a:latin typeface="黑体" pitchFamily="49" charset="-122"/>
                <a:ea typeface="黑体" pitchFamily="49" charset="-122"/>
              </a:rPr>
              <a:t>篇。”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也就是说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，丈夫并没有给她写信，她所说的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盼望来信、收到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信的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欣喜、回信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乐趣，全部是她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编造出来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的。她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的婚姻没有爱情，她却在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作品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中假造一个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爱情。</a:t>
            </a:r>
            <a:r>
              <a:rPr lang="zh-CN" altLang="en-US" sz="2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她</a:t>
            </a:r>
            <a:r>
              <a:rPr lang="zh-CN" altLang="en-US" sz="2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甚至希望这假造的</a:t>
            </a:r>
            <a:r>
              <a:rPr lang="zh-CN" altLang="en-US" sz="2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爱情能</a:t>
            </a:r>
            <a:r>
              <a:rPr lang="zh-CN" altLang="en-US" sz="2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把丈夫感动，但是苏雪林热情的烧炙</a:t>
            </a:r>
            <a:r>
              <a:rPr lang="zh-CN" altLang="en-US" sz="2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并没有融化</a:t>
            </a:r>
            <a:r>
              <a:rPr lang="zh-CN" altLang="en-US" sz="2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丈夫那一颗冷如冰雪的心，失望之余，</a:t>
            </a:r>
            <a:r>
              <a:rPr lang="zh-CN" altLang="en-US" sz="2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她只有</a:t>
            </a:r>
            <a:r>
              <a:rPr lang="zh-CN" altLang="en-US" sz="2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寄幻想于文字，在散文中塑造一个美满</a:t>
            </a:r>
            <a:r>
              <a:rPr lang="zh-CN" altLang="en-US" sz="2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的家庭。</a:t>
            </a:r>
            <a:endParaRPr lang="zh-CN" altLang="en-US" sz="20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764704"/>
            <a:ext cx="8136904" cy="4423327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总结：</a:t>
            </a:r>
            <a:endParaRPr lang="en-US" altLang="zh-CN" sz="40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4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苏雪林领着我们坐到树林里，教我们怎样去聆听水与石的争执，观赏水与叶的嬉戏。从她笔下的溪水中我们不仅看到了自然之美（溪水的忧伤、活泼、执着），还感受到了情感之美（作者对自由的崇尚、对自然和生活的热爱）。</a:t>
            </a:r>
            <a:endParaRPr lang="en-US" altLang="zh-CN" sz="28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814</Words>
  <Application>Microsoft Office PowerPoint</Application>
  <PresentationFormat>全屏显示(4:3)</PresentationFormat>
  <Paragraphs>20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www.ywzx8.com</dc:title>
  <dc:subject>www.ywzx8.com</dc:subject>
  <dc:creator>www.ywzx8.com</dc:creator>
  <cp:keywords>www.ywzx8.com</cp:keywords>
  <dc:description>中学语文在线-免费资源站（www.ywzx8.com）</dc:description>
  <cp:lastModifiedBy>ycfx</cp:lastModifiedBy>
  <cp:revision>www.ywzx8.com</cp:revision>
  <dcterms:created xsi:type="dcterms:W3CDTF">2015-03-02T00:36:40Z</dcterms:created>
  <dcterms:modified xsi:type="dcterms:W3CDTF">2015-03-02T01:53:24Z</dcterms:modified>
  <cp:category>www.ywzx8.com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www.ywzx8.com</vt:lpwstr>
  </property>
</Properties>
</file>