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65" r:id="rId6"/>
    <p:sldId id="267" r:id="rId7"/>
    <p:sldId id="264" r:id="rId8"/>
    <p:sldId id="275" r:id="rId9"/>
    <p:sldId id="274" r:id="rId10"/>
    <p:sldId id="276" r:id="rId11"/>
    <p:sldId id="273" r:id="rId12"/>
    <p:sldId id="272" r:id="rId13"/>
    <p:sldId id="271" r:id="rId14"/>
    <p:sldId id="270" r:id="rId15"/>
    <p:sldId id="269" r:id="rId16"/>
    <p:sldId id="263" r:id="rId17"/>
    <p:sldId id="26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庭中有奇树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</a:rPr>
              <a:t>古诗十九首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翻译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庭院里有一棵珍贵的</a:t>
            </a:r>
            <a:r>
              <a:rPr lang="zh-CN" altLang="en-US" dirty="0" smtClean="0"/>
              <a:t>树</a:t>
            </a:r>
            <a:r>
              <a:rPr lang="en-US" altLang="zh-CN" dirty="0" smtClean="0"/>
              <a:t>,</a:t>
            </a:r>
            <a:r>
              <a:rPr lang="zh-CN" altLang="en-US" dirty="0" smtClean="0"/>
              <a:t>满树</a:t>
            </a:r>
            <a:r>
              <a:rPr lang="zh-CN" altLang="en-US" dirty="0" smtClean="0"/>
              <a:t>绿叶，开满了</a:t>
            </a:r>
            <a:r>
              <a:rPr lang="zh-CN" altLang="en-US" dirty="0" smtClean="0"/>
              <a:t>茂密的花朵</a:t>
            </a:r>
            <a:r>
              <a:rPr lang="en-US" altLang="zh-CN" dirty="0" smtClean="0"/>
              <a:t>,</a:t>
            </a:r>
            <a:r>
              <a:rPr lang="zh-CN" altLang="en-US" dirty="0" smtClean="0"/>
              <a:t>显得格外生气勃勃</a:t>
            </a:r>
            <a:r>
              <a:rPr lang="en-US" altLang="zh-CN" dirty="0" smtClean="0"/>
              <a:t>,</a:t>
            </a:r>
            <a:r>
              <a:rPr lang="zh-CN" altLang="en-US" dirty="0" smtClean="0"/>
              <a:t>春意盎然</a:t>
            </a:r>
            <a:r>
              <a:rPr lang="en-US" altLang="zh-CN" dirty="0" smtClean="0"/>
              <a:t>.</a:t>
            </a:r>
            <a:r>
              <a:rPr lang="zh-CN" altLang="en-US" dirty="0" smtClean="0"/>
              <a:t>我</a:t>
            </a:r>
            <a:r>
              <a:rPr lang="zh-CN" altLang="en-US" dirty="0" smtClean="0"/>
              <a:t>攀引枝条</a:t>
            </a:r>
            <a:r>
              <a:rPr lang="en-US" altLang="zh-CN" dirty="0" smtClean="0"/>
              <a:t>,</a:t>
            </a:r>
            <a:r>
              <a:rPr lang="zh-CN" altLang="en-US" dirty="0" smtClean="0"/>
              <a:t>折下了最好看的一串树花</a:t>
            </a:r>
            <a:r>
              <a:rPr lang="en-US" altLang="zh-CN" dirty="0" smtClean="0"/>
              <a:t>,</a:t>
            </a:r>
            <a:r>
              <a:rPr lang="zh-CN" altLang="en-US" dirty="0" smtClean="0"/>
              <a:t>要把它赠送给日夜思念的亲人</a:t>
            </a:r>
            <a:r>
              <a:rPr lang="en-US" altLang="zh-CN" dirty="0" smtClean="0"/>
              <a:t>.</a:t>
            </a:r>
            <a:r>
              <a:rPr lang="zh-CN" altLang="en-US" dirty="0" smtClean="0"/>
              <a:t>花的香气染满了我的衣襟和衣袖</a:t>
            </a:r>
            <a:r>
              <a:rPr lang="en-US" altLang="zh-CN" dirty="0" smtClean="0"/>
              <a:t>,</a:t>
            </a:r>
            <a:r>
              <a:rPr lang="zh-CN" altLang="en-US" dirty="0" smtClean="0"/>
              <a:t>天遥地远</a:t>
            </a:r>
            <a:r>
              <a:rPr lang="en-US" altLang="zh-CN" dirty="0" smtClean="0"/>
              <a:t>,</a:t>
            </a:r>
            <a:r>
              <a:rPr lang="zh-CN" altLang="en-US" dirty="0" smtClean="0"/>
              <a:t>花不可能送到亲人的手中</a:t>
            </a:r>
            <a:r>
              <a:rPr lang="en-US" altLang="zh-CN" dirty="0" smtClean="0"/>
              <a:t>.</a:t>
            </a:r>
            <a:r>
              <a:rPr lang="zh-CN" altLang="en-US" dirty="0" smtClean="0"/>
              <a:t>只是痴痴地手</a:t>
            </a:r>
            <a:r>
              <a:rPr lang="zh-CN" altLang="en-US" dirty="0" smtClean="0"/>
              <a:t>执花儿</a:t>
            </a:r>
            <a:r>
              <a:rPr lang="en-US" altLang="zh-CN" dirty="0" smtClean="0"/>
              <a:t>,</a:t>
            </a:r>
            <a:r>
              <a:rPr lang="zh-CN" altLang="en-US" dirty="0" smtClean="0"/>
              <a:t>久久地站在树下</a:t>
            </a:r>
            <a:r>
              <a:rPr lang="en-US" altLang="zh-CN" dirty="0" smtClean="0"/>
              <a:t>,</a:t>
            </a:r>
            <a:r>
              <a:rPr lang="zh-CN" altLang="en-US" dirty="0" smtClean="0"/>
              <a:t>听任香气充满怀袖而无可奈何</a:t>
            </a:r>
            <a:r>
              <a:rPr lang="en-US" altLang="zh-CN" dirty="0" smtClean="0"/>
              <a:t>. </a:t>
            </a:r>
            <a:r>
              <a:rPr lang="zh-CN" altLang="en-US" dirty="0" smtClean="0"/>
              <a:t>这花有什么珍贵呢 只是因为别离太久</a:t>
            </a:r>
            <a:r>
              <a:rPr lang="en-US" altLang="zh-CN" dirty="0" smtClean="0"/>
              <a:t>,</a:t>
            </a:r>
            <a:r>
              <a:rPr lang="zh-CN" altLang="en-US" dirty="0" smtClean="0"/>
              <a:t>想借著花儿表达怀念之情罢了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en-US" dirty="0" smtClean="0"/>
              <a:t>诗歌鉴赏品味</a:t>
            </a:r>
            <a:r>
              <a:rPr lang="en-US" dirty="0" smtClean="0"/>
              <a:t>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342900">
              <a:lnSpc>
                <a:spcPct val="150000"/>
              </a:lnSpc>
            </a:pPr>
            <a:r>
              <a:rPr lang="zh-CN" altLang="en-US" dirty="0" smtClean="0"/>
              <a:t>诗歌</a:t>
            </a:r>
            <a:r>
              <a:rPr lang="zh-CN" altLang="en-US" dirty="0" smtClean="0"/>
              <a:t>中的抒情主人公表达感情的方式是什么？其目的是什么？</a:t>
            </a:r>
          </a:p>
          <a:p>
            <a:pPr indent="342900">
              <a:lnSpc>
                <a:spcPct val="150000"/>
              </a:lnSpc>
            </a:pPr>
            <a:r>
              <a:rPr lang="zh-CN" altLang="en-US" dirty="0" smtClean="0"/>
              <a:t>（提示：方式是“折其荣”，目的是</a:t>
            </a:r>
            <a:r>
              <a:rPr lang="en-US" dirty="0" smtClean="0"/>
              <a:t>“</a:t>
            </a:r>
            <a:r>
              <a:rPr lang="zh-CN" altLang="en-US" dirty="0" smtClean="0"/>
              <a:t>遗所思”）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642939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中国人民</a:t>
            </a:r>
            <a:r>
              <a:rPr lang="zh-CN" altLang="en-US" dirty="0" smtClean="0"/>
              <a:t>很早对于自然就有很深的爱好，对自然的爱与对人的爱往往紧密地联系在一起。古代人送给最亲爱的人的礼物往往不是什么金银珠宝，而是一株花或是一棵芳草，送别时总是折一枝柳条送给远行的人，远行的人为了表示对好朋友的思念，逢到驿使就托带一枝梅花给他。这种生活情调是简朴的，也是美好的。正如王维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相思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所写：</a:t>
            </a:r>
            <a:r>
              <a:rPr lang="en-US" dirty="0" smtClean="0"/>
              <a:t>“</a:t>
            </a:r>
            <a:r>
              <a:rPr lang="zh-CN" altLang="en-US" dirty="0" smtClean="0"/>
              <a:t>红豆生南国，春来发几枝。愿君多采撷，此物最相思。</a:t>
            </a:r>
            <a:r>
              <a:rPr lang="en-US" dirty="0" smtClean="0"/>
              <a:t>”</a:t>
            </a:r>
            <a:r>
              <a:rPr lang="zh-CN" altLang="en-US" dirty="0" smtClean="0"/>
              <a:t>采花折柳，这正是古人传情达意的方式，一方面是传达了对亲朋的关怀、思念等感情，另一方面又寄托了对亲朋的美好祝愿。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lnSpc>
                <a:spcPct val="150000"/>
              </a:lnSpc>
              <a:buNone/>
            </a:pPr>
            <a:r>
              <a:rPr lang="zh-CN" altLang="en-US" dirty="0" smtClean="0"/>
              <a:t>诗的最后两句“此物何足贵，但感别经时”是否与前面相矛盾？表达了作者什么样的思想感情？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不矛盾。大意是说：“这花有什么稀罕呢？只是因为别离太久，想借着花儿表达怀念之情罢了。”这是主人公无可奈何、自我宽慰的话，同时也点明了全诗的主题。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857916"/>
          </a:xfrm>
        </p:spPr>
        <p:txBody>
          <a:bodyPr>
            <a:normAutofit fontScale="92500"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从前面六句来看，诗人对于花的珍奇美丽，本来是极力赞扬的。可是写到这里，突然又说“此物何足贡”，未免使人有点惊疑。其实，对花落下先抑的一笔，正是为了后扬“但感别经时”这一相思怀念的主题。无论说花的可贵还是不足稀奇，都是为了表达同样的思想感情。但这一抑一扬，诗的感情增强了，最后结句也显得格外突出。诗写到这里，算结束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    然而</a:t>
            </a:r>
            <a:r>
              <a:rPr lang="zh-CN" altLang="en-US" dirty="0" smtClean="0"/>
              <a:t>题外之意，仍然耐人寻味：主人公折花，原是为了解脱相思的痛苦，从中得到一点慰藉；而偏偏所思在天涯，花儿无法寄达，平白又添了一层苦恼；相思怀念更加无法解脱。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</a:t>
            </a:r>
            <a:r>
              <a:rPr lang="zh-CN" altLang="en-US" dirty="0" smtClean="0"/>
              <a:t> 有</a:t>
            </a:r>
            <a:r>
              <a:rPr lang="zh-CN" altLang="en-US" dirty="0" smtClean="0"/>
              <a:t>感情地朗读及流畅地背诵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钟嵘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诗品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en-US" dirty="0" smtClean="0"/>
              <a:t>惊心动魄</a:t>
            </a:r>
            <a:r>
              <a:rPr lang="zh-CN" altLang="en-US" dirty="0" smtClean="0"/>
              <a:t>，可谓几乎一字千金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评价及文学地位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钟嵘</a:t>
            </a:r>
            <a:r>
              <a:rPr lang="zh-CN" altLang="en-US" dirty="0" smtClean="0"/>
              <a:t>给过“惊心动魄，可谓几乎一字千金”的高度评价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文心雕龙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作者刘勰说：“实五言之冠冕也”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明代</a:t>
            </a:r>
            <a:r>
              <a:rPr lang="zh-CN" altLang="en-US" dirty="0" smtClean="0"/>
              <a:t>谭元春说：“在诸古诗之上，千古无异议。”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庭中有奇树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属于几言诗？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五言诗在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之前就已经出现，但却是到了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，才达到炉火纯青的地步，标志了文人五言诗的成熟，标志了抒情诗的新发展。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文学常识介绍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梁代萧统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文选</a:t>
            </a:r>
            <a:r>
              <a:rPr lang="en-US" altLang="zh-CN" dirty="0" smtClean="0"/>
              <a:t>》“</a:t>
            </a:r>
            <a:r>
              <a:rPr lang="zh-CN" altLang="en-US" dirty="0" smtClean="0"/>
              <a:t>杂诗”类的一个标题，包括汉代无名氏所作的</a:t>
            </a:r>
            <a:r>
              <a:rPr lang="en-US" dirty="0" smtClean="0"/>
              <a:t>19</a:t>
            </a:r>
            <a:r>
              <a:rPr lang="zh-CN" altLang="en-US" dirty="0" smtClean="0"/>
              <a:t>首五言诗。它们不是一人一时之作，也不是一个有机构成的组诗。</a:t>
            </a:r>
          </a:p>
          <a:p>
            <a:r>
              <a:rPr lang="zh-CN" altLang="en-US" dirty="0" smtClean="0"/>
              <a:t>“古诗”的原意是古代人所作的诗。约在魏末晋初，流传着一批魏、晋以前文人所作的五言诗，既无题目，也不知作者，其中大多是抒情诗，具有独特的表现手法和艺术风格，被统称为“古诗”。</a:t>
            </a:r>
          </a:p>
          <a:p>
            <a:r>
              <a:rPr lang="zh-CN" altLang="en-US" dirty="0" smtClean="0"/>
              <a:t>“古诗”已形成一个具有特定涵义的专类名称。它与两汉乐府歌辞并称，专指汉代无名氏所作的五言诗，并且发展为泛指具有“古诗”艺术特点的一种诗体。而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便在文学史上占有“古诗”代表作的地位，这一标题也就成为一个专题名称。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请同学们齐</a:t>
            </a:r>
            <a:r>
              <a:rPr lang="zh-CN" altLang="en-US" dirty="0" smtClean="0"/>
              <a:t>读一</a:t>
            </a:r>
            <a:r>
              <a:rPr lang="zh-CN" altLang="en-US" dirty="0" smtClean="0"/>
              <a:t>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接下来请同学们一句</a:t>
            </a:r>
            <a:r>
              <a:rPr lang="zh-CN" altLang="en-US" dirty="0" smtClean="0"/>
              <a:t>一句地品读诗歌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前四句</a:t>
            </a:r>
            <a:r>
              <a:rPr lang="zh-CN" altLang="en-US" dirty="0" smtClean="0"/>
              <a:t>讲解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释</a:t>
            </a:r>
            <a:r>
              <a:rPr lang="zh-CN" altLang="en-US" dirty="0" smtClean="0"/>
              <a:t>词：第一句中的“奇”字是指“不一般、珍贵”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第二</a:t>
            </a:r>
            <a:r>
              <a:rPr lang="zh-CN" altLang="en-US" dirty="0" smtClean="0"/>
              <a:t>句中的“华”同“花”、“滋”是指“繁”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第三</a:t>
            </a:r>
            <a:r>
              <a:rPr lang="zh-CN" altLang="en-US" dirty="0" smtClean="0"/>
              <a:t>句中的“荣”也是指“花”</a:t>
            </a:r>
            <a:r>
              <a:rPr lang="zh-CN" altLang="en-US" dirty="0" smtClean="0"/>
              <a:t>（ </a:t>
            </a:r>
            <a:r>
              <a:rPr lang="zh-CN" alt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木本之花曰荣，草本之花曰华”）</a:t>
            </a:r>
            <a:r>
              <a:rPr lang="zh-CN" altLang="en-US" dirty="0" smtClean="0">
                <a:solidFill>
                  <a:srgbClr val="FF0000"/>
                </a:solidFill>
              </a:rPr>
              <a:t>；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第四</a:t>
            </a:r>
            <a:r>
              <a:rPr lang="zh-CN" altLang="en-US" dirty="0" smtClean="0"/>
              <a:t>句中的“遗”是指“赠送”，读音便为“</a:t>
            </a:r>
            <a:r>
              <a:rPr lang="en-US" dirty="0" err="1" smtClean="0"/>
              <a:t>wei</a:t>
            </a:r>
            <a:r>
              <a:rPr lang="zh-CN" altLang="en-US" dirty="0" smtClean="0"/>
              <a:t>（去声）”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这</a:t>
            </a:r>
            <a:r>
              <a:rPr lang="zh-CN" altLang="en-US" dirty="0" smtClean="0">
                <a:solidFill>
                  <a:srgbClr val="FF0000"/>
                </a:solidFill>
              </a:rPr>
              <a:t>是一个重要的古文知识点）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前四句</a:t>
            </a:r>
            <a:r>
              <a:rPr lang="zh-CN" altLang="en-US" dirty="0" smtClean="0"/>
              <a:t>讲解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前</a:t>
            </a:r>
            <a:r>
              <a:rPr lang="zh-CN" altLang="en-US" dirty="0" smtClean="0"/>
              <a:t>四句诗描绘了这样一幅图景：在春天的庭院里，有一株嘉美的树，在满树绿叶的衬托下，开出了茂密的花朵，显得格外生气勃勃。春意盎然。女主人攀着枝条，折下了最好看的一树花，要把它赠送给日夜思念的亲人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后四句讲解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1435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释</a:t>
            </a:r>
            <a:r>
              <a:rPr lang="zh-CN" altLang="en-US" dirty="0" smtClean="0"/>
              <a:t>词：第五句中的“馨香”是指“香气”、“盈”是指“满”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第六</a:t>
            </a:r>
            <a:r>
              <a:rPr lang="zh-CN" altLang="en-US" dirty="0" smtClean="0"/>
              <a:t>句中的“莫”是指“没法”、“致”是指“送到”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第八</a:t>
            </a:r>
            <a:r>
              <a:rPr lang="zh-CN" altLang="en-US" dirty="0" smtClean="0"/>
              <a:t>句中的“别经时”是指“离别已经有相当长的时间”</a:t>
            </a:r>
            <a:r>
              <a:rPr lang="zh-CN" altLang="en-US" dirty="0" smtClean="0"/>
              <a:t>。。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46</TotalTime>
  <Words>1099</Words>
  <Application>Microsoft Office PowerPoint</Application>
  <PresentationFormat>全屏显示(4:3)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暗香扑面</vt:lpstr>
      <vt:lpstr>庭中有奇树</vt:lpstr>
      <vt:lpstr>钟嵘《诗品》</vt:lpstr>
      <vt:lpstr>评价及文学地位</vt:lpstr>
      <vt:lpstr>《庭中有奇树》属于几言诗？</vt:lpstr>
      <vt:lpstr>文学常识介绍</vt:lpstr>
      <vt:lpstr>请同学们齐读一遍</vt:lpstr>
      <vt:lpstr>前四句讲解</vt:lpstr>
      <vt:lpstr>前四句讲解</vt:lpstr>
      <vt:lpstr>后四句讲解</vt:lpstr>
      <vt:lpstr>翻译</vt:lpstr>
      <vt:lpstr>诗歌鉴赏品味  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2017-08-08T02:14:38Z</dcterms:created>
  <dcterms:modified xsi:type="dcterms:W3CDTF">2017-08-08T03:00:56Z</dcterms:modified>
</cp:coreProperties>
</file>