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92" r:id="rId2"/>
    <p:sldId id="293" r:id="rId3"/>
    <p:sldId id="294" r:id="rId4"/>
    <p:sldId id="295" r:id="rId5"/>
    <p:sldId id="296" r:id="rId6"/>
    <p:sldId id="297" r:id="rId7"/>
    <p:sldId id="298" r:id="rId8"/>
    <p:sldId id="299" r:id="rId9"/>
    <p:sldId id="300" r:id="rId10"/>
    <p:sldId id="301" r:id="rId11"/>
    <p:sldId id="302" r:id="rId12"/>
    <p:sldId id="303" r:id="rId13"/>
    <p:sldId id="304" r:id="rId14"/>
    <p:sldId id="305" r:id="rId15"/>
    <p:sldId id="306" r:id="rId16"/>
    <p:sldId id="308" r:id="rId17"/>
    <p:sldId id="309" r:id="rId18"/>
    <p:sldId id="310" r:id="rId19"/>
    <p:sldId id="311" r:id="rId20"/>
    <p:sldId id="312" r:id="rId21"/>
    <p:sldId id="313" r:id="rId22"/>
    <p:sldId id="314" r:id="rId23"/>
    <p:sldId id="315" r:id="rId24"/>
    <p:sldId id="316" r:id="rId25"/>
    <p:sldId id="317" r:id="rId26"/>
    <p:sldId id="318" r:id="rId2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0DB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7" autoAdjust="0"/>
    <p:restoredTop sz="94660"/>
  </p:normalViewPr>
  <p:slideViewPr>
    <p:cSldViewPr>
      <p:cViewPr varScale="1">
        <p:scale>
          <a:sx n="89" d="100"/>
          <a:sy n="8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98AA04-C1C6-4545-BA35-89963F1B2C65}" type="datetimeFigureOut">
              <a:rPr lang="zh-CN" altLang="en-US" smtClean="0"/>
              <a:pPr/>
              <a:t>2017/9/3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573425-6875-4059-A7E9-941D8183A2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1CBE301-68D4-42D0-BEAE-2D226F4D766D}" type="slidenum">
              <a:rPr lang="en-US" altLang="zh-CN"/>
              <a:pPr/>
              <a:t>25</a:t>
            </a:fld>
            <a:endParaRPr lang="en-US" altLang="zh-CN"/>
          </a:p>
        </p:txBody>
      </p:sp>
      <p:sp>
        <p:nvSpPr>
          <p:cNvPr id="38915" name="Rectangle 2"/>
          <p:cNvSpPr>
            <a:spLocks noRo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mtClean="0"/>
              <a:t> </a:t>
            </a:r>
          </a:p>
          <a:p>
            <a:pPr>
              <a:spcBef>
                <a:spcPct val="0"/>
              </a:spcBef>
            </a:pPr>
            <a:endParaRPr lang="en-US" altLang="zh-CN" smtClean="0"/>
          </a:p>
          <a:p>
            <a:pPr>
              <a:spcBef>
                <a:spcPct val="0"/>
              </a:spcBef>
            </a:pPr>
            <a:endParaRPr lang="en-US" altLang="zh-CN" smtClean="0"/>
          </a:p>
          <a:p>
            <a:pPr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7175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I:\1121A0TIME\00功课作息\校标20150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8" y="11113"/>
            <a:ext cx="1762125" cy="173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41889" y="1526927"/>
            <a:ext cx="7562559" cy="1181993"/>
          </a:xfrm>
        </p:spPr>
        <p:txBody>
          <a:bodyPr/>
          <a:lstStyle>
            <a:lvl1pPr>
              <a:defRPr>
                <a:solidFill>
                  <a:srgbClr val="FFFF00"/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915816" y="4365104"/>
            <a:ext cx="5760640" cy="550912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>
          <a:xfrm>
            <a:off x="107950" y="6453188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B2D995-F712-49A7-8AD4-CB13DB2051EF}" type="datetimeFigureOut">
              <a:rPr lang="zh-CN" altLang="en-US"/>
              <a:pPr>
                <a:defRPr/>
              </a:pPr>
              <a:t>2017/9/3</a:t>
            </a:fld>
            <a:endParaRPr lang="zh-CN" altLang="en-US" dirty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339975" y="6453188"/>
            <a:ext cx="251936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5003800" y="6448425"/>
            <a:ext cx="1512888" cy="365125"/>
          </a:xfrm>
        </p:spPr>
        <p:txBody>
          <a:bodyPr/>
          <a:lstStyle>
            <a:lvl1pPr>
              <a:defRPr/>
            </a:lvl1pPr>
          </a:lstStyle>
          <a:p>
            <a:fld id="{9271A4E9-36C4-4907-AC64-D3ED0773CB4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00426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746875"/>
            <a:ext cx="9144000" cy="1381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7355160" cy="576064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tx1"/>
                </a:solidFill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914400" indent="0">
              <a:buNone/>
              <a:defRPr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10CFF-55A9-48AC-9387-9CD96CDC5EB6}" type="datetimeFigureOut">
              <a:rPr lang="zh-CN" altLang="en-US"/>
              <a:pPr>
                <a:defRPr/>
              </a:pPr>
              <a:t>2017/9/3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7FE4E1-FD29-4EB3-942C-6AC50CC8E14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4040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6F574-1803-40CA-A055-37482C202DFB}" type="datetimeFigureOut">
              <a:rPr lang="zh-CN" altLang="en-US"/>
              <a:pPr>
                <a:defRPr/>
              </a:pPr>
              <a:t>2017/9/3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6CA8AF-8EEC-4775-BE54-34F5508C0E2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34684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340A54-BA46-4BBB-A0A5-C65FF9784C9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zoom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746875"/>
            <a:ext cx="9144000" cy="1381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908050"/>
            <a:ext cx="9144000" cy="288925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028" name="Picture 3" descr="I:\1121A0TIME\00功课作息\校标201509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8" y="11113"/>
            <a:ext cx="1173162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9" name="标题占位符 1"/>
          <p:cNvSpPr>
            <a:spLocks noGrp="1"/>
          </p:cNvSpPr>
          <p:nvPr>
            <p:ph type="title"/>
          </p:nvPr>
        </p:nvSpPr>
        <p:spPr bwMode="auto">
          <a:xfrm>
            <a:off x="1403350" y="274638"/>
            <a:ext cx="7283450" cy="53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0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412875"/>
            <a:ext cx="8229600" cy="4713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B50927B-1B04-493F-AC7A-09604EB75522}" type="datetimeFigureOut">
              <a:rPr lang="zh-CN" altLang="en-US"/>
              <a:pPr>
                <a:defRPr/>
              </a:pPr>
              <a:t>2017/9/3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2C15E8B6-D607-4EA4-A0D6-862CA9A0338C}" type="slidenum">
              <a:rPr lang="zh-CN" altLang="en-US"/>
              <a:pPr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59788" y="6438900"/>
            <a:ext cx="504825" cy="303213"/>
          </a:xfrm>
          <a:prstGeom prst="rect">
            <a:avLst/>
          </a:prstGeom>
          <a:solidFill>
            <a:srgbClr val="017D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fld id="{C763089E-2EC8-4ED8-A69E-E8B7BA17F7CD}" type="slidenum">
              <a:rPr lang="zh-CN" altLang="en-US" sz="1400">
                <a:solidFill>
                  <a:schemeClr val="bg1"/>
                </a:solidFill>
              </a:rPr>
              <a:pPr algn="ctr" eaLnBrk="1" hangingPunct="1"/>
              <a:t>‹#›</a:t>
            </a:fld>
            <a:endParaRPr lang="zh-CN" altLang="en-US" sz="140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2" r:id="rId3"/>
    <p:sldLayoutId id="2147483705" r:id="rId4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2015&#24180;&#20843;&#24180;&#32423;&#25945;&#26696;&#35838;&#20214;\&#20843;&#24180;&#32423;&#19979;&#35838;&#20214;\&#38271;&#22478;&#35875;&#65288;&#24109;&#24917;&#33993;&#65289;&#37197;&#20048;&#26391;&#35829;.mp3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Administrator\&#26700;&#38754;\&#38271;&#22478;&#35875;\&#38271;&#22478;&#38271;.mp3" TargetMode="Externa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Documents%20and%20Settings\Administrator\&#26700;&#38754;\&#38271;&#22478;&#35875;\&#26376;&#20809;.mp3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/>
            </a:r>
            <a:br>
              <a:rPr lang="en-US" altLang="zh-CN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</a:br>
            <a: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语文出版社八年级上册</a:t>
            </a:r>
            <a: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第</a:t>
            </a:r>
            <a:r>
              <a:rPr lang="en-US" altLang="zh-CN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2</a:t>
            </a:r>
            <a: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>课</a:t>
            </a:r>
            <a: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  <a:t/>
            </a:r>
            <a:br>
              <a:rPr lang="zh-CN" altLang="en-US" b="1" dirty="0" smtClean="0">
                <a:solidFill>
                  <a:srgbClr val="A50021"/>
                </a:solidFill>
                <a:latin typeface="叶根友毛笔行书2.0版" pitchFamily="2" charset="-122"/>
                <a:ea typeface="叶根友毛笔行书2.0版" pitchFamily="2" charset="-122"/>
              </a:rPr>
            </a:b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835696" y="5517232"/>
            <a:ext cx="57606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190DB3"/>
                </a:solidFill>
                <a:latin typeface="楷体" pitchFamily="49" charset="-122"/>
                <a:ea typeface="楷体" pitchFamily="49" charset="-122"/>
              </a:rPr>
              <a:t>泉港民族中学 庄梅霞</a:t>
            </a:r>
            <a:endParaRPr lang="zh-CN" altLang="en-US" sz="4400" b="1" dirty="0">
              <a:solidFill>
                <a:srgbClr val="190DB3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" name="Picture 7" descr="2008215103920166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3563888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3635896" y="1196752"/>
            <a:ext cx="216024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9600" b="1" kern="10" dirty="0" smtClean="0">
                <a:ln w="12700">
                  <a:solidFill>
                    <a:srgbClr val="00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0000">
                        <a:alpha val="50000"/>
                      </a:srgbClr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黑体"/>
                <a:ea typeface="黑体"/>
              </a:rPr>
              <a:t>长城谣</a:t>
            </a:r>
            <a:endParaRPr lang="zh-CN" altLang="en-US" sz="9600" b="1" kern="10" dirty="0">
              <a:ln w="12700">
                <a:solidFill>
                  <a:srgbClr val="00FF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0000">
                      <a:alpha val="50000"/>
                    </a:srgbClr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45791" dir="2021404" algn="ctr" rotWithShape="0">
                  <a:srgbClr val="9999FF"/>
                </a:outerShdw>
              </a:effectLst>
              <a:latin typeface="黑体"/>
              <a:ea typeface="黑体"/>
            </a:endParaRPr>
          </a:p>
        </p:txBody>
      </p:sp>
      <p:sp>
        <p:nvSpPr>
          <p:cNvPr id="9" name="矩形 8"/>
          <p:cNvSpPr/>
          <p:nvPr/>
        </p:nvSpPr>
        <p:spPr>
          <a:xfrm flipH="1">
            <a:off x="6732240" y="2348880"/>
            <a:ext cx="2880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chemeClr val="folHlink"/>
                </a:solidFill>
                <a:ea typeface="黑体" pitchFamily="2" charset="-122"/>
              </a:rPr>
              <a:t>席慕容</a:t>
            </a:r>
            <a:endParaRPr lang="zh-CN" altLang="en-US" sz="4000" b="1" dirty="0">
              <a:solidFill>
                <a:schemeClr val="folHlink"/>
              </a:solidFill>
              <a:ea typeface="黑体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7" descr="fji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076700"/>
            <a:ext cx="914400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1978025" y="2636838"/>
            <a:ext cx="5114925" cy="2089150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endParaRPr lang="zh-CN" altLang="zh-CN" sz="2400" smtClean="0"/>
          </a:p>
        </p:txBody>
      </p:sp>
      <p:sp>
        <p:nvSpPr>
          <p:cNvPr id="2662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269875"/>
            <a:ext cx="854075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zh-CN" altLang="zh-CN"/>
          </a:p>
        </p:txBody>
      </p:sp>
      <p:pic>
        <p:nvPicPr>
          <p:cNvPr id="17413" name="Picture 31" descr="829180_230423330440_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56" name="Text Box 32"/>
          <p:cNvSpPr txBox="1">
            <a:spLocks noChangeArrowheads="1"/>
          </p:cNvSpPr>
          <p:nvPr/>
        </p:nvSpPr>
        <p:spPr bwMode="auto">
          <a:xfrm>
            <a:off x="395288" y="549275"/>
            <a:ext cx="184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 sz="280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 spd="slow" advClick="0" advTm="10000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6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6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6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6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 tmFilter="0,0; .5, 1; 1, 1"/>
                                        <p:tgtEl>
                                          <p:spTgt spid="26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5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1075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endParaRPr lang="zh-CN" altLang="zh-CN"/>
          </a:p>
        </p:txBody>
      </p:sp>
      <p:pic>
        <p:nvPicPr>
          <p:cNvPr id="18436" name="Picture 5" descr="2008215103920166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0000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endParaRPr lang="zh-CN" altLang="zh-CN"/>
          </a:p>
        </p:txBody>
      </p:sp>
      <p:pic>
        <p:nvPicPr>
          <p:cNvPr id="19459" name="Picture 9" descr="1450621_193731043484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0000">
    <p:blinds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6" descr="90105_093457027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1000">
    <p:check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880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endParaRPr lang="zh-CN" altLang="zh-CN"/>
          </a:p>
        </p:txBody>
      </p:sp>
      <p:pic>
        <p:nvPicPr>
          <p:cNvPr id="22532" name="Picture 5" descr="2007121195239872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9113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endParaRPr lang="zh-CN" altLang="zh-CN"/>
          </a:p>
        </p:txBody>
      </p:sp>
      <p:pic>
        <p:nvPicPr>
          <p:cNvPr id="23556" name="Picture 5" descr="2009212202349512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5" descr="xiegeishengming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788" y="1268760"/>
            <a:ext cx="2843212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Rectangle 7"/>
          <p:cNvSpPr>
            <a:spLocks noChangeArrowheads="1"/>
          </p:cNvSpPr>
          <p:nvPr/>
        </p:nvSpPr>
        <p:spPr bwMode="auto">
          <a:xfrm>
            <a:off x="0" y="1463613"/>
            <a:ext cx="6443911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1" hangingPunct="1"/>
            <a:r>
              <a:rPr lang="en-US" altLang="zh-CN" sz="2000" dirty="0"/>
              <a:t>         </a:t>
            </a:r>
            <a:r>
              <a:rPr lang="zh-CN" altLang="en-US" sz="2400" b="1" dirty="0">
                <a:latin typeface="黑体" pitchFamily="2" charset="-122"/>
                <a:ea typeface="黑体" pitchFamily="2" charset="-122"/>
              </a:rPr>
              <a:t>席慕蓉，著名</a:t>
            </a:r>
            <a:r>
              <a:rPr lang="zh-CN" altLang="en-US" sz="24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诗人、散文家、画家</a:t>
            </a:r>
            <a:r>
              <a:rPr lang="zh-CN" altLang="en-US" sz="2400" b="1" dirty="0">
                <a:latin typeface="黑体" pitchFamily="2" charset="-122"/>
                <a:ea typeface="黑体" pitchFamily="2" charset="-122"/>
              </a:rPr>
              <a:t>。全名穆伦</a:t>
            </a:r>
            <a:r>
              <a:rPr lang="en-US" altLang="zh-CN" sz="2400" b="1" dirty="0">
                <a:latin typeface="黑体" pitchFamily="2" charset="-122"/>
                <a:ea typeface="黑体" pitchFamily="2" charset="-122"/>
              </a:rPr>
              <a:t>·</a:t>
            </a:r>
            <a:r>
              <a:rPr lang="zh-CN" altLang="en-US" sz="2400" b="1" dirty="0">
                <a:latin typeface="黑体" pitchFamily="2" charset="-122"/>
                <a:ea typeface="黑体" pitchFamily="2" charset="-122"/>
              </a:rPr>
              <a:t>席连勃，意即大江河，“慕蓉”是“穆伦”的谐译。祖籍内蒙古察哈尔盟明安旗，是蒙古族王族之后，外婆是王族公主。她出生于四川，后随家定居台湾。</a:t>
            </a:r>
            <a:endParaRPr lang="en-US" altLang="zh-CN" sz="2400" b="1" dirty="0">
              <a:latin typeface="黑体" pitchFamily="2" charset="-122"/>
              <a:ea typeface="黑体" pitchFamily="2" charset="-122"/>
            </a:endParaRPr>
          </a:p>
          <a:p>
            <a:pPr eaLnBrk="1" hangingPunct="1"/>
            <a:r>
              <a:rPr lang="zh-CN" altLang="en-US" sz="2400" b="1" dirty="0">
                <a:latin typeface="黑体" pitchFamily="2" charset="-122"/>
                <a:ea typeface="黑体" pitchFamily="2" charset="-122"/>
              </a:rPr>
              <a:t> </a:t>
            </a:r>
            <a:r>
              <a:rPr lang="en-US" altLang="zh-CN" sz="2400" b="1" dirty="0">
                <a:latin typeface="黑体" pitchFamily="2" charset="-122"/>
                <a:ea typeface="黑体" pitchFamily="2" charset="-122"/>
              </a:rPr>
              <a:t>1981</a:t>
            </a:r>
            <a:r>
              <a:rPr lang="zh-CN" altLang="en-US" sz="2400" b="1" dirty="0">
                <a:latin typeface="黑体" pitchFamily="2" charset="-122"/>
                <a:ea typeface="黑体" pitchFamily="2" charset="-122"/>
              </a:rPr>
              <a:t>年，台湾大地出版社出版席慕蓉的第一本诗集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七里香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》</a:t>
            </a:r>
            <a:r>
              <a:rPr lang="zh-CN" altLang="en-US" sz="2400" b="1" dirty="0">
                <a:latin typeface="黑体" pitchFamily="2" charset="-122"/>
                <a:ea typeface="黑体" pitchFamily="2" charset="-122"/>
              </a:rPr>
              <a:t>一年之内再版七次。其他诗集也是一版再版。 </a:t>
            </a:r>
          </a:p>
          <a:p>
            <a:pPr algn="ctr"/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    </a:t>
            </a:r>
          </a:p>
          <a:p>
            <a:pPr algn="ctr"/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   </a:t>
            </a:r>
          </a:p>
          <a:p>
            <a:pPr algn="ctr"/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     </a:t>
            </a:r>
          </a:p>
        </p:txBody>
      </p:sp>
      <p:sp>
        <p:nvSpPr>
          <p:cNvPr id="25605" name="Text Box 9"/>
          <p:cNvSpPr txBox="1">
            <a:spLocks noChangeArrowheads="1"/>
          </p:cNvSpPr>
          <p:nvPr/>
        </p:nvSpPr>
        <p:spPr bwMode="auto">
          <a:xfrm>
            <a:off x="323528" y="4725143"/>
            <a:ext cx="835292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ea typeface="楷体" pitchFamily="49" charset="-122"/>
              </a:rPr>
              <a:t>       </a:t>
            </a:r>
            <a:r>
              <a:rPr lang="zh-CN" altLang="en-US" sz="2400" b="1" dirty="0">
                <a:latin typeface="黑体" pitchFamily="2" charset="-122"/>
                <a:ea typeface="黑体" pitchFamily="2" charset="-122"/>
              </a:rPr>
              <a:t>她写诗，为的是“</a:t>
            </a:r>
            <a:r>
              <a:rPr lang="zh-CN" altLang="en-US" sz="2400" b="1" dirty="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纪念一段远去的岁月，纪念那个只曾在我心中存在过的小小世界</a:t>
            </a:r>
            <a:r>
              <a:rPr lang="zh-CN" altLang="en-US" sz="2400" b="1" dirty="0">
                <a:latin typeface="黑体" pitchFamily="2" charset="-122"/>
                <a:ea typeface="黑体" pitchFamily="2" charset="-122"/>
              </a:rPr>
              <a:t>”。一个“真”字熔铸于诗中而又个性鲜明。在她的诗中，充满着一种对</a:t>
            </a:r>
            <a:r>
              <a:rPr lang="zh-CN" altLang="en-US" sz="2400" b="1" dirty="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人情</a:t>
            </a:r>
            <a:r>
              <a:rPr lang="zh-CN" altLang="en-US" sz="2400" b="1" dirty="0"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sz="2400" b="1" dirty="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爱情</a:t>
            </a:r>
            <a:r>
              <a:rPr lang="zh-CN" altLang="en-US" sz="2400" b="1" dirty="0">
                <a:latin typeface="黑体" pitchFamily="2" charset="-122"/>
                <a:ea typeface="黑体" pitchFamily="2" charset="-122"/>
              </a:rPr>
              <a:t>、</a:t>
            </a:r>
            <a:r>
              <a:rPr lang="zh-CN" altLang="en-US" sz="2400" b="1" dirty="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乡情</a:t>
            </a:r>
            <a:r>
              <a:rPr lang="zh-CN" altLang="en-US" sz="2400" b="1" dirty="0">
                <a:latin typeface="黑体" pitchFamily="2" charset="-122"/>
                <a:ea typeface="黑体" pitchFamily="2" charset="-122"/>
              </a:rPr>
              <a:t>的悟性和理解。她的诗写的极美，并且清新、易懂也是她拥有大量读者的重要原因之一。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19672" y="260648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i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作者简介</a:t>
            </a:r>
            <a:endParaRPr lang="zh-CN" altLang="en-US" sz="3600" b="1" i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sz="5300" kern="10" dirty="0" smtClean="0">
                <a:ln w="9525">
                  <a:round/>
                  <a:headEnd/>
                  <a:tailEnd/>
                </a:ln>
                <a:solidFill>
                  <a:srgbClr val="0000FF"/>
                </a:solidFill>
                <a:latin typeface="黑体" pitchFamily="49" charset="-122"/>
              </a:rPr>
              <a:t/>
            </a:r>
            <a:br>
              <a:rPr lang="en-US" altLang="zh-CN" sz="5300" kern="10" dirty="0" smtClean="0">
                <a:ln w="9525">
                  <a:round/>
                  <a:headEnd/>
                  <a:tailEnd/>
                </a:ln>
                <a:solidFill>
                  <a:srgbClr val="0000FF"/>
                </a:solidFill>
                <a:latin typeface="黑体" pitchFamily="49" charset="-122"/>
              </a:rPr>
            </a:br>
            <a:r>
              <a:rPr lang="zh-CN" altLang="en-US" sz="5300" kern="10" dirty="0" smtClean="0">
                <a:ln w="9525">
                  <a:round/>
                  <a:headEnd/>
                  <a:tailEnd/>
                </a:ln>
                <a:solidFill>
                  <a:srgbClr val="0000FF"/>
                </a:solidFill>
                <a:latin typeface="黑体" pitchFamily="49" charset="-122"/>
              </a:rPr>
              <a:t>长</a:t>
            </a:r>
            <a:r>
              <a:rPr lang="zh-CN" altLang="en-US" sz="5300" kern="10" dirty="0" smtClean="0">
                <a:ln w="9525">
                  <a:round/>
                  <a:headEnd/>
                  <a:tailEnd/>
                </a:ln>
                <a:solidFill>
                  <a:srgbClr val="0000FF"/>
                </a:solidFill>
                <a:latin typeface="黑体" pitchFamily="49" charset="-122"/>
              </a:rPr>
              <a:t>城谣</a:t>
            </a:r>
            <a:r>
              <a:rPr lang="zh-CN" altLang="en-US" sz="4400" kern="1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宋体"/>
                <a:ea typeface="宋体"/>
              </a:rPr>
              <a:t/>
            </a:r>
            <a:br>
              <a:rPr lang="zh-CN" altLang="en-US" sz="4400" kern="1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宋体"/>
                <a:ea typeface="宋体"/>
              </a:rPr>
            </a:br>
            <a:endParaRPr lang="zh-CN" altLang="zh-CN" dirty="0"/>
          </a:p>
        </p:txBody>
      </p:sp>
      <p:sp>
        <p:nvSpPr>
          <p:cNvPr id="26627" name="WordArt 5"/>
          <p:cNvSpPr>
            <a:spLocks noChangeArrowheads="1" noChangeShapeType="1" noTextEdit="1"/>
          </p:cNvSpPr>
          <p:nvPr/>
        </p:nvSpPr>
        <p:spPr bwMode="auto">
          <a:xfrm>
            <a:off x="468313" y="476250"/>
            <a:ext cx="2314575" cy="10160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endParaRPr lang="zh-CN" altLang="en-US" sz="6000" b="1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</a:gradFill>
              <a:latin typeface="宋体"/>
              <a:ea typeface="宋体"/>
            </a:endParaRPr>
          </a:p>
        </p:txBody>
      </p:sp>
      <p:sp>
        <p:nvSpPr>
          <p:cNvPr id="26628" name="Rectangle 6"/>
          <p:cNvSpPr>
            <a:spLocks noChangeArrowheads="1"/>
          </p:cNvSpPr>
          <p:nvPr/>
        </p:nvSpPr>
        <p:spPr bwMode="auto">
          <a:xfrm>
            <a:off x="0" y="2996952"/>
            <a:ext cx="4716463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zh-CN" altLang="en-US" sz="28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尽管</a:t>
            </a:r>
            <a:r>
              <a:rPr kumimoji="1" lang="en-US" altLang="zh-CN" sz="28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/</a:t>
            </a:r>
            <a:r>
              <a:rPr kumimoji="1" lang="zh-CN" altLang="en-US" sz="28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城上城下</a:t>
            </a:r>
            <a:r>
              <a:rPr kumimoji="1" lang="en-US" altLang="zh-CN" sz="28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/</a:t>
            </a:r>
            <a:r>
              <a:rPr kumimoji="1" lang="zh-CN" altLang="en-US" sz="2800" b="1" dirty="0">
                <a:latin typeface="黑体" pitchFamily="2" charset="-122"/>
                <a:ea typeface="黑体" pitchFamily="2" charset="-122"/>
              </a:rPr>
              <a:t>争战</a:t>
            </a:r>
            <a:r>
              <a:rPr kumimoji="1" lang="zh-CN" altLang="en-US" sz="28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了一部</a:t>
            </a:r>
          </a:p>
          <a:p>
            <a:r>
              <a:rPr kumimoji="1" lang="zh-CN" altLang="en-US" sz="28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历史</a:t>
            </a:r>
          </a:p>
          <a:p>
            <a:r>
              <a:rPr kumimoji="1" lang="zh-CN" altLang="en-US" sz="28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尽管</a:t>
            </a:r>
            <a:r>
              <a:rPr kumimoji="1" lang="en-US" altLang="zh-CN" sz="28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/</a:t>
            </a:r>
            <a:r>
              <a:rPr kumimoji="1" lang="zh-CN" altLang="en-US" sz="2800" b="1" dirty="0">
                <a:latin typeface="黑体" pitchFamily="2" charset="-122"/>
                <a:ea typeface="黑体" pitchFamily="2" charset="-122"/>
              </a:rPr>
              <a:t>夺</a:t>
            </a:r>
            <a:r>
              <a:rPr kumimoji="1" lang="zh-CN" altLang="en-US" sz="28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了焉支</a:t>
            </a:r>
            <a:r>
              <a:rPr kumimoji="1" lang="en-US" altLang="zh-CN" sz="28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/</a:t>
            </a:r>
            <a:r>
              <a:rPr kumimoji="1" lang="zh-CN" altLang="en-US" sz="28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又</a:t>
            </a:r>
            <a:r>
              <a:rPr kumimoji="1" lang="zh-CN" altLang="en-US" sz="2800" b="1" dirty="0">
                <a:latin typeface="黑体" pitchFamily="2" charset="-122"/>
                <a:ea typeface="黑体" pitchFamily="2" charset="-122"/>
              </a:rPr>
              <a:t>还</a:t>
            </a:r>
            <a:r>
              <a:rPr kumimoji="1" lang="zh-CN" altLang="en-US" sz="28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了焉支</a:t>
            </a:r>
          </a:p>
          <a:p>
            <a:r>
              <a:rPr kumimoji="1" lang="zh-CN" altLang="en-US" sz="28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多少个隘口</a:t>
            </a:r>
            <a:r>
              <a:rPr kumimoji="1" lang="en-US" altLang="zh-CN" sz="28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/</a:t>
            </a:r>
            <a:r>
              <a:rPr kumimoji="1" lang="zh-CN" altLang="en-US" sz="28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有多少次</a:t>
            </a:r>
            <a:r>
              <a:rPr kumimoji="1" lang="zh-CN" altLang="en-US" sz="2800" b="1" dirty="0">
                <a:latin typeface="黑体" pitchFamily="2" charset="-122"/>
                <a:ea typeface="黑体" pitchFamily="2" charset="-122"/>
              </a:rPr>
              <a:t>悲欢</a:t>
            </a:r>
            <a:r>
              <a:rPr kumimoji="1" lang="zh-CN" altLang="en-US" sz="28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啊</a:t>
            </a:r>
          </a:p>
          <a:p>
            <a:r>
              <a:rPr kumimoji="1" lang="zh-CN" altLang="en-US" sz="28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你永远</a:t>
            </a:r>
            <a:r>
              <a:rPr kumimoji="1" lang="en-US" altLang="zh-CN" sz="28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/</a:t>
            </a:r>
            <a:r>
              <a:rPr kumimoji="1" lang="zh-CN" altLang="en-US" sz="28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是个</a:t>
            </a:r>
            <a:r>
              <a:rPr kumimoji="1" lang="zh-CN" altLang="en-US" sz="2800" b="1" dirty="0">
                <a:latin typeface="黑体" pitchFamily="2" charset="-122"/>
                <a:ea typeface="黑体" pitchFamily="2" charset="-122"/>
              </a:rPr>
              <a:t>无情</a:t>
            </a:r>
            <a:r>
              <a:rPr kumimoji="1" lang="zh-CN" altLang="en-US" sz="28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的建筑</a:t>
            </a:r>
          </a:p>
          <a:p>
            <a:r>
              <a:rPr kumimoji="1" lang="zh-CN" altLang="en-US" sz="2800" b="1" dirty="0">
                <a:latin typeface="黑体" pitchFamily="2" charset="-122"/>
                <a:ea typeface="黑体" pitchFamily="2" charset="-122"/>
              </a:rPr>
              <a:t>蹲踞</a:t>
            </a:r>
            <a:r>
              <a:rPr kumimoji="1" lang="en-US" altLang="zh-CN" sz="28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/</a:t>
            </a:r>
            <a:r>
              <a:rPr kumimoji="1" lang="zh-CN" altLang="en-US" sz="28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在荒莽的山巅</a:t>
            </a:r>
          </a:p>
          <a:p>
            <a:r>
              <a:rPr kumimoji="1" lang="zh-CN" altLang="en-US" sz="2800" b="1" dirty="0">
                <a:latin typeface="黑体" pitchFamily="2" charset="-122"/>
                <a:ea typeface="黑体" pitchFamily="2" charset="-122"/>
              </a:rPr>
              <a:t>冷眼</a:t>
            </a:r>
            <a:r>
              <a:rPr kumimoji="1" lang="en-US" altLang="zh-CN" sz="28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/</a:t>
            </a:r>
            <a:r>
              <a:rPr kumimoji="1" lang="zh-CN" altLang="en-US" sz="28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看人间</a:t>
            </a:r>
            <a:r>
              <a:rPr kumimoji="1" lang="zh-CN" altLang="en-US" sz="2800" b="1" dirty="0">
                <a:latin typeface="黑体" pitchFamily="2" charset="-122"/>
                <a:ea typeface="黑体" pitchFamily="2" charset="-122"/>
              </a:rPr>
              <a:t>恩怨</a:t>
            </a:r>
          </a:p>
        </p:txBody>
      </p:sp>
      <p:sp>
        <p:nvSpPr>
          <p:cNvPr id="116743" name="Rectangle 7"/>
          <p:cNvSpPr>
            <a:spLocks noChangeArrowheads="1"/>
          </p:cNvSpPr>
          <p:nvPr/>
        </p:nvSpPr>
        <p:spPr bwMode="auto">
          <a:xfrm>
            <a:off x="4284663" y="404813"/>
            <a:ext cx="4859337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2800" b="1" dirty="0">
                <a:latin typeface="黑体" pitchFamily="2" charset="-122"/>
                <a:ea typeface="黑体" pitchFamily="2" charset="-122"/>
              </a:rPr>
              <a:t>为什么</a:t>
            </a:r>
            <a:r>
              <a:rPr kumimoji="1" lang="en-US" altLang="zh-CN" sz="28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/</a:t>
            </a:r>
            <a:r>
              <a:rPr kumimoji="1" lang="zh-CN" altLang="en-US" sz="28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唱你时</a:t>
            </a:r>
            <a:r>
              <a:rPr kumimoji="1" lang="en-US" altLang="zh-CN" sz="28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/</a:t>
            </a:r>
            <a:r>
              <a:rPr kumimoji="1" lang="zh-CN" altLang="en-US" sz="2800" b="1" dirty="0">
                <a:latin typeface="黑体" pitchFamily="2" charset="-122"/>
                <a:ea typeface="黑体" pitchFamily="2" charset="-122"/>
              </a:rPr>
              <a:t>总</a:t>
            </a:r>
            <a:r>
              <a:rPr kumimoji="1" lang="zh-CN" altLang="en-US" sz="28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不能成声</a:t>
            </a:r>
          </a:p>
          <a:p>
            <a:r>
              <a:rPr kumimoji="1" lang="zh-CN" altLang="en-US" sz="28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写你</a:t>
            </a:r>
            <a:r>
              <a:rPr kumimoji="1" lang="en-US" altLang="zh-CN" sz="28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/</a:t>
            </a:r>
            <a:r>
              <a:rPr kumimoji="1" lang="zh-CN" altLang="en-US" sz="28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不能成篇</a:t>
            </a:r>
          </a:p>
          <a:p>
            <a:r>
              <a:rPr kumimoji="1" lang="zh-CN" altLang="en-US" sz="28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而</a:t>
            </a:r>
            <a:r>
              <a:rPr kumimoji="1" lang="zh-CN" altLang="en-US" sz="2800" b="1" dirty="0">
                <a:latin typeface="黑体" pitchFamily="2" charset="-122"/>
                <a:ea typeface="黑体" pitchFamily="2" charset="-122"/>
              </a:rPr>
              <a:t>一</a:t>
            </a:r>
            <a:r>
              <a:rPr kumimoji="1" lang="zh-CN" altLang="en-US" sz="28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提起你</a:t>
            </a:r>
            <a:r>
              <a:rPr kumimoji="1" lang="en-US" altLang="zh-CN" sz="28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/</a:t>
            </a:r>
            <a:r>
              <a:rPr kumimoji="1" lang="zh-CN" altLang="en-US" sz="2800" b="1" dirty="0">
                <a:latin typeface="黑体" pitchFamily="2" charset="-122"/>
                <a:ea typeface="黑体" pitchFamily="2" charset="-122"/>
              </a:rPr>
              <a:t>便</a:t>
            </a:r>
            <a:r>
              <a:rPr kumimoji="1" lang="zh-CN" altLang="en-US" sz="28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有</a:t>
            </a:r>
            <a:r>
              <a:rPr kumimoji="1" lang="zh-CN" altLang="en-US" sz="2800" b="1" dirty="0">
                <a:latin typeface="黑体" pitchFamily="2" charset="-122"/>
                <a:ea typeface="黑体" pitchFamily="2" charset="-122"/>
              </a:rPr>
              <a:t>烈火焚起</a:t>
            </a:r>
          </a:p>
          <a:p>
            <a:r>
              <a:rPr kumimoji="1" lang="zh-CN" altLang="en-US" sz="28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火中</a:t>
            </a:r>
            <a:r>
              <a:rPr kumimoji="1" lang="en-US" altLang="zh-CN" sz="28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/</a:t>
            </a:r>
            <a:r>
              <a:rPr kumimoji="1" lang="zh-CN" altLang="en-US" sz="28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有你</a:t>
            </a:r>
            <a:r>
              <a:rPr kumimoji="1" lang="zh-CN" altLang="en-US" sz="2800" b="1" dirty="0">
                <a:latin typeface="黑体" pitchFamily="2" charset="-122"/>
                <a:ea typeface="黑体" pitchFamily="2" charset="-122"/>
              </a:rPr>
              <a:t>万里的躯体</a:t>
            </a:r>
          </a:p>
          <a:p>
            <a:r>
              <a:rPr kumimoji="1" lang="zh-CN" altLang="en-US" sz="28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有你</a:t>
            </a:r>
            <a:r>
              <a:rPr kumimoji="1" lang="en-US" altLang="zh-CN" sz="28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/</a:t>
            </a:r>
            <a:r>
              <a:rPr kumimoji="1" lang="zh-CN" altLang="en-US" sz="2800" b="1" dirty="0">
                <a:latin typeface="黑体" pitchFamily="2" charset="-122"/>
                <a:ea typeface="黑体" pitchFamily="2" charset="-122"/>
              </a:rPr>
              <a:t>千年的面容</a:t>
            </a:r>
          </a:p>
          <a:p>
            <a:r>
              <a:rPr kumimoji="1" lang="zh-CN" altLang="en-US" sz="28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有你的</a:t>
            </a:r>
            <a:r>
              <a:rPr kumimoji="1" lang="zh-CN" altLang="en-US" sz="2800" b="1" dirty="0">
                <a:latin typeface="黑体" pitchFamily="2" charset="-122"/>
                <a:ea typeface="黑体" pitchFamily="2" charset="-122"/>
              </a:rPr>
              <a:t>云</a:t>
            </a:r>
            <a:r>
              <a:rPr kumimoji="1" lang="zh-CN" altLang="en-US" sz="28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   你的</a:t>
            </a:r>
            <a:r>
              <a:rPr kumimoji="1" lang="zh-CN" altLang="en-US" sz="2800" b="1" dirty="0">
                <a:latin typeface="黑体" pitchFamily="2" charset="-122"/>
                <a:ea typeface="黑体" pitchFamily="2" charset="-122"/>
              </a:rPr>
              <a:t>树</a:t>
            </a:r>
            <a:r>
              <a:rPr kumimoji="1" lang="zh-CN" altLang="en-US" sz="28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  你的</a:t>
            </a:r>
            <a:r>
              <a:rPr kumimoji="1" lang="zh-CN" altLang="en-US" sz="2800" b="1" dirty="0">
                <a:latin typeface="黑体" pitchFamily="2" charset="-122"/>
                <a:ea typeface="黑体" pitchFamily="2" charset="-122"/>
              </a:rPr>
              <a:t>风</a:t>
            </a:r>
          </a:p>
        </p:txBody>
      </p:sp>
      <p:sp>
        <p:nvSpPr>
          <p:cNvPr id="26630" name="Rectangle 8"/>
          <p:cNvSpPr>
            <a:spLocks noChangeArrowheads="1"/>
          </p:cNvSpPr>
          <p:nvPr/>
        </p:nvSpPr>
        <p:spPr bwMode="auto">
          <a:xfrm>
            <a:off x="4787900" y="3716338"/>
            <a:ext cx="4356100" cy="222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8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敕勒川     阴山下</a:t>
            </a:r>
          </a:p>
          <a:p>
            <a:r>
              <a:rPr kumimoji="1" lang="zh-CN" altLang="en-US" sz="28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今宵</a:t>
            </a:r>
            <a:r>
              <a:rPr kumimoji="1" lang="en-US" altLang="zh-CN" sz="28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/</a:t>
            </a:r>
            <a:r>
              <a:rPr kumimoji="1" lang="zh-CN" altLang="en-US" sz="28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月色</a:t>
            </a:r>
            <a:r>
              <a:rPr kumimoji="1" lang="zh-CN" altLang="en-US" sz="2800" b="1">
                <a:latin typeface="黑体" pitchFamily="2" charset="-122"/>
                <a:ea typeface="黑体" pitchFamily="2" charset="-122"/>
              </a:rPr>
              <a:t>应</a:t>
            </a:r>
            <a:r>
              <a:rPr kumimoji="1" lang="zh-CN" altLang="en-US" sz="28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如水</a:t>
            </a:r>
          </a:p>
          <a:p>
            <a:r>
              <a:rPr kumimoji="1" lang="zh-CN" altLang="en-US" sz="28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而</a:t>
            </a:r>
            <a:r>
              <a:rPr kumimoji="1" lang="zh-CN" altLang="en-US" sz="2800" b="1">
                <a:latin typeface="黑体" pitchFamily="2" charset="-122"/>
                <a:ea typeface="黑体" pitchFamily="2" charset="-122"/>
              </a:rPr>
              <a:t>黄河</a:t>
            </a:r>
            <a:r>
              <a:rPr kumimoji="1" lang="en-US" altLang="zh-CN" sz="28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/</a:t>
            </a:r>
            <a:r>
              <a:rPr kumimoji="1" lang="zh-CN" altLang="en-US" sz="28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今夜</a:t>
            </a:r>
            <a:r>
              <a:rPr kumimoji="1" lang="zh-CN" altLang="en-US" sz="2800" b="1">
                <a:latin typeface="黑体" pitchFamily="2" charset="-122"/>
                <a:ea typeface="黑体" pitchFamily="2" charset="-122"/>
              </a:rPr>
              <a:t>仍然</a:t>
            </a:r>
            <a:r>
              <a:rPr kumimoji="1" lang="en-US" altLang="zh-CN" sz="28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/</a:t>
            </a:r>
            <a:r>
              <a:rPr kumimoji="1" lang="zh-CN" altLang="en-US" sz="28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要从你身旁</a:t>
            </a:r>
            <a:r>
              <a:rPr kumimoji="1" lang="en-US" altLang="zh-CN" sz="28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/</a:t>
            </a:r>
            <a:r>
              <a:rPr kumimoji="1" lang="zh-CN" altLang="en-US" sz="28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流过</a:t>
            </a:r>
          </a:p>
          <a:p>
            <a:r>
              <a:rPr kumimoji="1" lang="zh-CN" altLang="en-US" sz="28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流进</a:t>
            </a:r>
            <a:r>
              <a:rPr kumimoji="1" lang="en-US" altLang="zh-CN" sz="28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/</a:t>
            </a:r>
            <a:r>
              <a:rPr kumimoji="1" lang="zh-CN" altLang="en-US" sz="28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我</a:t>
            </a:r>
            <a:r>
              <a:rPr kumimoji="1" lang="zh-CN" altLang="en-US" sz="2800" b="1">
                <a:latin typeface="黑体" pitchFamily="2" charset="-122"/>
                <a:ea typeface="黑体" pitchFamily="2" charset="-122"/>
              </a:rPr>
              <a:t>不眠的梦中</a:t>
            </a:r>
          </a:p>
        </p:txBody>
      </p:sp>
      <p:pic>
        <p:nvPicPr>
          <p:cNvPr id="12" name="长城谣（席慕蓉）配乐朗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59788" y="6092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2" name="内容占位符 13"/>
          <p:cNvSpPr>
            <a:spLocks noGrp="1"/>
          </p:cNvSpPr>
          <p:nvPr>
            <p:ph idx="1"/>
          </p:nvPr>
        </p:nvSpPr>
        <p:spPr>
          <a:xfrm>
            <a:off x="457200" y="1481138"/>
            <a:ext cx="3178175" cy="579437"/>
          </a:xfrm>
        </p:spPr>
        <p:txBody>
          <a:bodyPr/>
          <a:lstStyle/>
          <a:p>
            <a:r>
              <a:rPr lang="zh-CN" altLang="en-US" sz="2800" b="1" dirty="0" smtClean="0">
                <a:solidFill>
                  <a:schemeClr val="accent2"/>
                </a:solidFill>
              </a:rPr>
              <a:t>          席</a:t>
            </a:r>
            <a:r>
              <a:rPr lang="zh-CN" altLang="en-US" sz="2800" b="1" dirty="0" smtClean="0">
                <a:solidFill>
                  <a:schemeClr val="accent2"/>
                </a:solidFill>
              </a:rPr>
              <a:t>慕容</a:t>
            </a:r>
          </a:p>
          <a:p>
            <a:endParaRPr lang="zh-CN" alt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84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4"/>
          <p:cNvSpPr>
            <a:spLocks noChangeArrowheads="1"/>
          </p:cNvSpPr>
          <p:nvPr/>
        </p:nvSpPr>
        <p:spPr bwMode="auto">
          <a:xfrm>
            <a:off x="1115616" y="836712"/>
            <a:ext cx="5111750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/>
              <a:t>尽管城上城下争战了一部历史 </a:t>
            </a:r>
            <a:br>
              <a:rPr lang="zh-CN" altLang="en-US" sz="2800" b="1" dirty="0"/>
            </a:br>
            <a:r>
              <a:rPr lang="zh-CN" altLang="en-US" sz="2800" b="1" dirty="0"/>
              <a:t>尽管夺了焉支又还了焉支 </a:t>
            </a:r>
            <a:br>
              <a:rPr lang="zh-CN" altLang="en-US" sz="2800" b="1" dirty="0"/>
            </a:br>
            <a:r>
              <a:rPr lang="zh-CN" altLang="en-US" sz="2800" b="1" dirty="0"/>
              <a:t>多少个隘口有多少次悲欢啊 </a:t>
            </a:r>
            <a:br>
              <a:rPr lang="zh-CN" altLang="en-US" sz="2800" b="1" dirty="0"/>
            </a:br>
            <a:r>
              <a:rPr lang="zh-CN" altLang="en-US" sz="2800" b="1" dirty="0"/>
              <a:t>你永远是个无情的建筑 </a:t>
            </a:r>
            <a:br>
              <a:rPr lang="zh-CN" altLang="en-US" sz="2800" b="1" dirty="0"/>
            </a:br>
            <a:r>
              <a:rPr lang="zh-CN" altLang="en-US" sz="2800" b="1" dirty="0"/>
              <a:t>蹲踞在荒莽的山巅 </a:t>
            </a:r>
            <a:br>
              <a:rPr lang="zh-CN" altLang="en-US" sz="2800" b="1" dirty="0"/>
            </a:br>
            <a:r>
              <a:rPr lang="zh-CN" altLang="en-US" sz="2800" b="1" dirty="0"/>
              <a:t>冷眼看人间恩怨</a:t>
            </a:r>
          </a:p>
        </p:txBody>
      </p:sp>
      <p:sp>
        <p:nvSpPr>
          <p:cNvPr id="112645" name="Rectangle 5"/>
          <p:cNvSpPr>
            <a:spLocks noChangeArrowheads="1"/>
          </p:cNvSpPr>
          <p:nvPr/>
        </p:nvSpPr>
        <p:spPr bwMode="auto">
          <a:xfrm>
            <a:off x="250825" y="3573463"/>
            <a:ext cx="86423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2800" b="1">
                <a:solidFill>
                  <a:schemeClr val="hlink"/>
                </a:solidFill>
                <a:latin typeface="楷体_GB2312" pitchFamily="49" charset="-122"/>
              </a:rPr>
              <a:t>*</a:t>
            </a:r>
            <a:r>
              <a:rPr kumimoji="1" lang="zh-CN" altLang="en-US" sz="2800" b="1">
                <a:solidFill>
                  <a:srgbClr val="0000FF"/>
                </a:solidFill>
              </a:rPr>
              <a:t>长城是历史的见证</a:t>
            </a:r>
            <a:r>
              <a:rPr kumimoji="1" lang="en-US" altLang="zh-CN" sz="2800" b="1">
                <a:solidFill>
                  <a:srgbClr val="0000FF"/>
                </a:solidFill>
              </a:rPr>
              <a:t>,</a:t>
            </a:r>
            <a:r>
              <a:rPr kumimoji="1" lang="zh-CN" altLang="en-US" sz="2800" b="1">
                <a:solidFill>
                  <a:srgbClr val="0000FF"/>
                </a:solidFill>
              </a:rPr>
              <a:t>他见证了民族的哪些事件</a:t>
            </a:r>
            <a:r>
              <a:rPr kumimoji="1" lang="en-US" altLang="zh-CN" sz="2800" b="1">
                <a:solidFill>
                  <a:srgbClr val="0000FF"/>
                </a:solidFill>
              </a:rPr>
              <a:t>?</a:t>
            </a:r>
          </a:p>
        </p:txBody>
      </p:sp>
      <p:sp>
        <p:nvSpPr>
          <p:cNvPr id="112648" name="Rectangle 8"/>
          <p:cNvSpPr>
            <a:spLocks noChangeArrowheads="1"/>
          </p:cNvSpPr>
          <p:nvPr/>
        </p:nvSpPr>
        <p:spPr bwMode="auto">
          <a:xfrm>
            <a:off x="323850" y="4724400"/>
            <a:ext cx="92170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2800" b="1">
                <a:solidFill>
                  <a:schemeClr val="hlink"/>
                </a:solidFill>
                <a:latin typeface="楷体_GB2312" pitchFamily="49" charset="-122"/>
              </a:rPr>
              <a:t>*</a:t>
            </a:r>
            <a:r>
              <a:rPr kumimoji="1" lang="zh-CN" altLang="en-US" sz="2800" b="1">
                <a:solidFill>
                  <a:srgbClr val="0000FF"/>
                </a:solidFill>
              </a:rPr>
              <a:t>为什么说长城“无情”“蹲踞” “冷眼看人间恩怨”</a:t>
            </a:r>
            <a:r>
              <a:rPr kumimoji="1" lang="en-US" altLang="zh-CN" sz="2800" b="1">
                <a:solidFill>
                  <a:srgbClr val="0000FF"/>
                </a:solidFill>
              </a:rPr>
              <a:t>?</a:t>
            </a:r>
          </a:p>
        </p:txBody>
      </p:sp>
      <p:sp>
        <p:nvSpPr>
          <p:cNvPr id="112650" name="Rectangle 10"/>
          <p:cNvSpPr>
            <a:spLocks noChangeArrowheads="1"/>
          </p:cNvSpPr>
          <p:nvPr/>
        </p:nvSpPr>
        <p:spPr bwMode="auto">
          <a:xfrm>
            <a:off x="1331913" y="4149725"/>
            <a:ext cx="33845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FF3300"/>
                </a:solidFill>
              </a:rPr>
              <a:t>战争、荣辱、悲欢。</a:t>
            </a:r>
          </a:p>
        </p:txBody>
      </p:sp>
      <p:sp>
        <p:nvSpPr>
          <p:cNvPr id="112651" name="Rectangle 11"/>
          <p:cNvSpPr>
            <a:spLocks noChangeArrowheads="1"/>
          </p:cNvSpPr>
          <p:nvPr/>
        </p:nvSpPr>
        <p:spPr bwMode="auto">
          <a:xfrm>
            <a:off x="468313" y="5373688"/>
            <a:ext cx="79851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2800" b="1">
                <a:solidFill>
                  <a:srgbClr val="FF3300"/>
                </a:solidFill>
              </a:rPr>
              <a:t>       </a:t>
            </a:r>
            <a:r>
              <a:rPr kumimoji="1" lang="zh-CN" altLang="en-US" sz="2800" b="1">
                <a:solidFill>
                  <a:srgbClr val="FF3300"/>
                </a:solidFill>
              </a:rPr>
              <a:t>长城饱经沧桑，以超乎寻常的客观和冷静见证</a:t>
            </a:r>
          </a:p>
          <a:p>
            <a:r>
              <a:rPr kumimoji="1" lang="zh-CN" altLang="en-US" sz="2800" b="1">
                <a:solidFill>
                  <a:srgbClr val="FF3300"/>
                </a:solidFill>
              </a:rPr>
              <a:t>了历史的发展</a:t>
            </a:r>
            <a:r>
              <a:rPr kumimoji="1" lang="en-US" altLang="zh-CN" sz="2800" b="1">
                <a:solidFill>
                  <a:srgbClr val="FF3300"/>
                </a:solidFill>
              </a:rPr>
              <a:t>,</a:t>
            </a:r>
            <a:r>
              <a:rPr kumimoji="1" lang="zh-CN" altLang="en-US" sz="2800" b="1">
                <a:solidFill>
                  <a:srgbClr val="FF3300"/>
                </a:solidFill>
              </a:rPr>
              <a:t>却不参与历史的创造。</a:t>
            </a:r>
          </a:p>
        </p:txBody>
      </p:sp>
      <p:sp>
        <p:nvSpPr>
          <p:cNvPr id="27656" name="Text Box 14"/>
          <p:cNvSpPr txBox="1">
            <a:spLocks noChangeArrowheads="1"/>
          </p:cNvSpPr>
          <p:nvPr/>
        </p:nvSpPr>
        <p:spPr bwMode="auto">
          <a:xfrm>
            <a:off x="6640513" y="8429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112660" name="WordArt 20"/>
          <p:cNvSpPr>
            <a:spLocks noChangeArrowheads="1" noChangeShapeType="1" noTextEdit="1"/>
          </p:cNvSpPr>
          <p:nvPr/>
        </p:nvSpPr>
        <p:spPr bwMode="auto">
          <a:xfrm>
            <a:off x="7308850" y="836613"/>
            <a:ext cx="1543050" cy="21605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zh-CN" altLang="en-US" sz="4000" b="1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楷体"/>
                <a:ea typeface="楷体"/>
              </a:rPr>
              <a:t>深沉</a:t>
            </a:r>
          </a:p>
          <a:p>
            <a:pPr algn="ctr">
              <a:defRPr/>
            </a:pPr>
            <a:endParaRPr lang="zh-CN" altLang="en-US" sz="4000" b="1" kern="10" dirty="0">
              <a:ln w="19050">
                <a:solidFill>
                  <a:srgbClr val="FFFF00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楷体"/>
              <a:ea typeface="楷体"/>
            </a:endParaRPr>
          </a:p>
          <a:p>
            <a:pPr algn="ctr">
              <a:defRPr/>
            </a:pPr>
            <a:r>
              <a:rPr lang="zh-CN" altLang="en-US" sz="4000" b="1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楷体"/>
                <a:ea typeface="楷体"/>
              </a:rPr>
              <a:t>舒缓</a:t>
            </a:r>
          </a:p>
          <a:p>
            <a:pPr algn="ctr">
              <a:defRPr/>
            </a:pPr>
            <a:endParaRPr lang="zh-CN" altLang="en-US" sz="4000" b="1" kern="10" dirty="0">
              <a:ln w="19050">
                <a:solidFill>
                  <a:srgbClr val="FFFF00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楷体"/>
              <a:ea typeface="楷体"/>
            </a:endParaRPr>
          </a:p>
          <a:p>
            <a:pPr algn="ctr">
              <a:defRPr/>
            </a:pPr>
            <a:r>
              <a:rPr lang="zh-CN" altLang="en-US" sz="4000" b="1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楷体"/>
                <a:ea typeface="楷体"/>
              </a:rPr>
              <a:t> 凝重</a:t>
            </a:r>
            <a:r>
              <a:rPr lang="zh-CN" altLang="en-US" sz="4000" b="1" kern="10" dirty="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3300"/>
                    </a:gs>
                  </a:gsLst>
                  <a:lin ang="189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楷体"/>
                <a:ea typeface="楷体"/>
              </a:rPr>
              <a:t> 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2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2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12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2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5" grpId="0"/>
      <p:bldP spid="112648" grpId="0"/>
      <p:bldP spid="112650" grpId="0"/>
      <p:bldP spid="11265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4"/>
          <p:cNvSpPr>
            <a:spLocks noChangeArrowheads="1"/>
          </p:cNvSpPr>
          <p:nvPr/>
        </p:nvSpPr>
        <p:spPr bwMode="auto">
          <a:xfrm>
            <a:off x="250825" y="1268413"/>
            <a:ext cx="4968875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 dirty="0"/>
              <a:t>为什么唱你时总不能成声 </a:t>
            </a:r>
            <a:br>
              <a:rPr lang="zh-CN" altLang="en-US" sz="2800" b="1" dirty="0"/>
            </a:br>
            <a:r>
              <a:rPr lang="zh-CN" altLang="en-US" sz="2800" b="1" dirty="0"/>
              <a:t>写你不能成篇 </a:t>
            </a:r>
            <a:br>
              <a:rPr lang="zh-CN" altLang="en-US" sz="2800" b="1" dirty="0"/>
            </a:br>
            <a:r>
              <a:rPr lang="zh-CN" altLang="en-US" sz="2800" b="1" dirty="0"/>
              <a:t>而一提起你便有烈火焚起 </a:t>
            </a:r>
            <a:br>
              <a:rPr lang="zh-CN" altLang="en-US" sz="2800" b="1" dirty="0"/>
            </a:br>
            <a:r>
              <a:rPr lang="zh-CN" altLang="en-US" sz="2800" b="1" dirty="0"/>
              <a:t>火中有你万里的躯体 </a:t>
            </a:r>
            <a:br>
              <a:rPr lang="zh-CN" altLang="en-US" sz="2800" b="1" dirty="0"/>
            </a:br>
            <a:r>
              <a:rPr lang="zh-CN" altLang="en-US" sz="2800" b="1" dirty="0"/>
              <a:t>有你千年的面容 </a:t>
            </a:r>
            <a:br>
              <a:rPr lang="zh-CN" altLang="en-US" sz="2800" b="1" dirty="0"/>
            </a:br>
            <a:r>
              <a:rPr lang="zh-CN" altLang="en-US" sz="2800" b="1" dirty="0"/>
              <a:t>有你的云　你的树　你的风 </a:t>
            </a:r>
          </a:p>
        </p:txBody>
      </p:sp>
      <p:sp>
        <p:nvSpPr>
          <p:cNvPr id="113670" name="Rectangle 6"/>
          <p:cNvSpPr>
            <a:spLocks noChangeArrowheads="1"/>
          </p:cNvSpPr>
          <p:nvPr/>
        </p:nvSpPr>
        <p:spPr bwMode="auto">
          <a:xfrm>
            <a:off x="4859338" y="360363"/>
            <a:ext cx="4067175" cy="649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2800" b="1">
                <a:solidFill>
                  <a:srgbClr val="FF3300"/>
                </a:solidFill>
              </a:rPr>
              <a:t>     </a:t>
            </a:r>
            <a:r>
              <a:rPr kumimoji="1" lang="zh-CN" altLang="en-US" sz="2800" b="1">
                <a:solidFill>
                  <a:srgbClr val="660066"/>
                </a:solidFill>
                <a:latin typeface="黑体" pitchFamily="2" charset="-122"/>
                <a:ea typeface="黑体" pitchFamily="2" charset="-122"/>
              </a:rPr>
              <a:t>长城是民族的象征</a:t>
            </a:r>
            <a:r>
              <a:rPr kumimoji="1" lang="en-US" altLang="zh-CN" sz="2800" b="1">
                <a:solidFill>
                  <a:srgbClr val="660066"/>
                </a:solidFill>
                <a:latin typeface="黑体" pitchFamily="2" charset="-122"/>
                <a:ea typeface="黑体" pitchFamily="2" charset="-122"/>
              </a:rPr>
              <a:t>,</a:t>
            </a:r>
            <a:r>
              <a:rPr kumimoji="1" lang="zh-CN" altLang="en-US" sz="2800" b="1">
                <a:solidFill>
                  <a:srgbClr val="660066"/>
                </a:solidFill>
                <a:latin typeface="黑体" pitchFamily="2" charset="-122"/>
                <a:ea typeface="黑体" pitchFamily="2" charset="-122"/>
              </a:rPr>
              <a:t>祖国的象征 。</a:t>
            </a:r>
            <a:r>
              <a:rPr kumimoji="1" lang="zh-CN" altLang="en-US" sz="2800" b="1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作者心系祖国，视长城为自己思念的依托，想到他，自然歌不成声，赋不成篇，而又无法止息心中的乡思烈火。</a:t>
            </a:r>
          </a:p>
          <a:p>
            <a:r>
              <a:rPr kumimoji="1" lang="zh-CN" altLang="en-US" sz="2800" b="1">
                <a:solidFill>
                  <a:srgbClr val="660066"/>
                </a:solidFill>
                <a:latin typeface="黑体" pitchFamily="2" charset="-122"/>
                <a:ea typeface="黑体" pitchFamily="2" charset="-122"/>
              </a:rPr>
              <a:t>     作者魂牵梦绕长城</a:t>
            </a:r>
            <a:r>
              <a:rPr kumimoji="1" lang="en-US" altLang="zh-CN" sz="2800" b="1">
                <a:solidFill>
                  <a:srgbClr val="660066"/>
                </a:solidFill>
                <a:latin typeface="黑体" pitchFamily="2" charset="-122"/>
                <a:ea typeface="黑体" pitchFamily="2" charset="-122"/>
              </a:rPr>
              <a:t>,</a:t>
            </a:r>
            <a:r>
              <a:rPr kumimoji="1" lang="zh-CN" altLang="en-US" sz="2800" b="1">
                <a:solidFill>
                  <a:srgbClr val="660066"/>
                </a:solidFill>
                <a:latin typeface="黑体" pitchFamily="2" charset="-122"/>
                <a:ea typeface="黑体" pitchFamily="2" charset="-122"/>
              </a:rPr>
              <a:t>在她心中</a:t>
            </a:r>
            <a:r>
              <a:rPr kumimoji="1" lang="en-US" altLang="zh-CN" sz="2800" b="1">
                <a:solidFill>
                  <a:srgbClr val="660066"/>
                </a:solidFill>
                <a:latin typeface="黑体" pitchFamily="2" charset="-122"/>
                <a:ea typeface="黑体" pitchFamily="2" charset="-122"/>
              </a:rPr>
              <a:t>,</a:t>
            </a:r>
            <a:r>
              <a:rPr kumimoji="1" lang="zh-CN" altLang="en-US" sz="2800" b="1">
                <a:solidFill>
                  <a:srgbClr val="660066"/>
                </a:solidFill>
                <a:latin typeface="黑体" pitchFamily="2" charset="-122"/>
                <a:ea typeface="黑体" pitchFamily="2" charset="-122"/>
              </a:rPr>
              <a:t>长城的形象早已千百遍的出现。以至于一提到长城</a:t>
            </a:r>
            <a:r>
              <a:rPr kumimoji="1" lang="en-US" altLang="zh-CN" sz="2800" b="1">
                <a:solidFill>
                  <a:srgbClr val="660066"/>
                </a:solidFill>
                <a:latin typeface="黑体" pitchFamily="2" charset="-122"/>
                <a:ea typeface="黑体" pitchFamily="2" charset="-122"/>
              </a:rPr>
              <a:t>,</a:t>
            </a:r>
            <a:r>
              <a:rPr kumimoji="1" lang="zh-CN" altLang="en-US" sz="2800" b="1">
                <a:solidFill>
                  <a:srgbClr val="660066"/>
                </a:solidFill>
                <a:latin typeface="黑体" pitchFamily="2" charset="-122"/>
                <a:ea typeface="黑体" pitchFamily="2" charset="-122"/>
              </a:rPr>
              <a:t>长城的形象</a:t>
            </a:r>
            <a:r>
              <a:rPr kumimoji="1" lang="en-US" altLang="zh-CN" sz="2800" b="1">
                <a:solidFill>
                  <a:srgbClr val="660066"/>
                </a:solidFill>
                <a:latin typeface="黑体" pitchFamily="2" charset="-122"/>
                <a:ea typeface="黑体" pitchFamily="2" charset="-122"/>
              </a:rPr>
              <a:t>,</a:t>
            </a:r>
            <a:r>
              <a:rPr kumimoji="1" lang="zh-CN" altLang="en-US" sz="2800" b="1">
                <a:solidFill>
                  <a:srgbClr val="660066"/>
                </a:solidFill>
                <a:latin typeface="黑体" pitchFamily="2" charset="-122"/>
                <a:ea typeface="黑体" pitchFamily="2" charset="-122"/>
              </a:rPr>
              <a:t>比如身  躯、面容、云、树、风等都如在眼前、历历在目。</a:t>
            </a:r>
          </a:p>
          <a:p>
            <a:endParaRPr kumimoji="1" lang="en-US" altLang="zh-CN" sz="2800" b="1">
              <a:solidFill>
                <a:srgbClr val="660066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8677" name="Rectangle 7"/>
          <p:cNvSpPr>
            <a:spLocks noChangeArrowheads="1"/>
          </p:cNvSpPr>
          <p:nvPr/>
        </p:nvSpPr>
        <p:spPr bwMode="auto">
          <a:xfrm>
            <a:off x="4932363" y="2133600"/>
            <a:ext cx="3816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b="1">
                <a:solidFill>
                  <a:srgbClr val="FF3300"/>
                </a:solidFill>
              </a:rPr>
              <a:t>          </a:t>
            </a:r>
            <a:endParaRPr kumimoji="1" lang="en-US" altLang="zh-CN" sz="2800" b="1">
              <a:solidFill>
                <a:srgbClr val="660066"/>
              </a:solidFill>
            </a:endParaRPr>
          </a:p>
        </p:txBody>
      </p:sp>
      <p:sp>
        <p:nvSpPr>
          <p:cNvPr id="113675" name="WordArt 11"/>
          <p:cNvSpPr>
            <a:spLocks noChangeArrowheads="1" noChangeShapeType="1" noTextEdit="1"/>
          </p:cNvSpPr>
          <p:nvPr/>
        </p:nvSpPr>
        <p:spPr bwMode="auto">
          <a:xfrm>
            <a:off x="0" y="5661025"/>
            <a:ext cx="4067175" cy="1009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000" b="1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3300"/>
                    </a:gs>
                    <a:gs pos="100000">
                      <a:srgbClr val="FFFF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楷体"/>
                <a:ea typeface="楷体"/>
              </a:rPr>
              <a:t>强烈对比 </a:t>
            </a:r>
          </a:p>
          <a:p>
            <a:pPr algn="ctr"/>
            <a:r>
              <a:rPr lang="zh-CN" altLang="en-US" sz="4000" b="1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3300"/>
                    </a:gs>
                    <a:gs pos="100000">
                      <a:srgbClr val="FFFF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楷体"/>
                <a:ea typeface="楷体"/>
              </a:rPr>
              <a:t>         由抑而扬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136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1136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3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3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7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Rot="1" noChangeArrowheads="1"/>
          </p:cNvSpPr>
          <p:nvPr>
            <p:ph type="subTitle" idx="1"/>
          </p:nvPr>
        </p:nvSpPr>
        <p:spPr>
          <a:xfrm>
            <a:off x="1403350" y="981075"/>
            <a:ext cx="6256338" cy="744538"/>
          </a:xfrm>
          <a:effectLst>
            <a:outerShdw dist="45791" dir="3378596" algn="ctr" rotWithShape="0">
              <a:schemeClr val="bg2">
                <a:alpha val="50000"/>
              </a:schemeClr>
            </a:outerShdw>
          </a:effectLst>
        </p:spPr>
        <p:txBody>
          <a:bodyPr>
            <a:normAutofit/>
          </a:bodyPr>
          <a:lstStyle/>
          <a:p>
            <a:pPr marR="0">
              <a:lnSpc>
                <a:spcPct val="90000"/>
              </a:lnSpc>
            </a:pPr>
            <a:endParaRPr lang="zh-CN" altLang="zh-CN" sz="4400" b="1" smtClean="0">
              <a:solidFill>
                <a:srgbClr val="FF9900"/>
              </a:solidFill>
              <a:ea typeface="华文仿宋" pitchFamily="17" charset="-122"/>
            </a:endParaRPr>
          </a:p>
        </p:txBody>
      </p:sp>
      <p:pic>
        <p:nvPicPr>
          <p:cNvPr id="9219" name="Picture 3" descr="3527425_155449006335_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9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Rectangle 9"/>
          <p:cNvSpPr>
            <a:spLocks noChangeArrowheads="1"/>
          </p:cNvSpPr>
          <p:nvPr/>
        </p:nvSpPr>
        <p:spPr bwMode="auto">
          <a:xfrm>
            <a:off x="3340100" y="42402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95244" name="Text Box 12"/>
          <p:cNvSpPr txBox="1">
            <a:spLocks noChangeArrowheads="1"/>
          </p:cNvSpPr>
          <p:nvPr/>
        </p:nvSpPr>
        <p:spPr bwMode="auto">
          <a:xfrm>
            <a:off x="250825" y="6794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/>
          </a:p>
        </p:txBody>
      </p:sp>
      <p:pic>
        <p:nvPicPr>
          <p:cNvPr id="95245" name="长城长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6381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5000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52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1" presetClass="entr" presetSubtype="0" fill="hold" nodeType="withEffect" nodePh="1">
                                  <p:stCondLst>
                                    <p:cond delay="2700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95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95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95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95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0" tmFilter="0,0; .5, 1; 1, 1"/>
                                        <p:tgtEl>
                                          <p:spTgt spid="95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 numSld="14">
                <p:cTn id="1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524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40" name="Picture 4" descr="ball0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914400"/>
            <a:ext cx="457200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914400" y="914400"/>
            <a:ext cx="75438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长城为什么使诗人唱不成声，写不成篇，一提起就烈火焚起？</a:t>
            </a:r>
          </a:p>
        </p:txBody>
      </p:sp>
      <p:sp>
        <p:nvSpPr>
          <p:cNvPr id="65542" name="Text Box 6"/>
          <p:cNvSpPr txBox="1">
            <a:spLocks noChangeArrowheads="1"/>
          </p:cNvSpPr>
          <p:nvPr/>
        </p:nvSpPr>
        <p:spPr bwMode="auto">
          <a:xfrm>
            <a:off x="762000" y="2057400"/>
            <a:ext cx="7848600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黑体" pitchFamily="2" charset="-122"/>
                <a:ea typeface="黑体" pitchFamily="2" charset="-122"/>
              </a:rPr>
              <a:t>作者含蓄地写出了古老的长城在自己心中的地位和影响。</a:t>
            </a:r>
            <a:r>
              <a:rPr lang="zh-CN" altLang="en-US" sz="4000" b="1">
                <a:solidFill>
                  <a:srgbClr val="FF0066"/>
                </a:solidFill>
                <a:latin typeface="黑体" pitchFamily="2" charset="-122"/>
                <a:ea typeface="黑体" pitchFamily="2" charset="-122"/>
              </a:rPr>
              <a:t>长城</a:t>
            </a:r>
            <a:r>
              <a:rPr lang="zh-CN" altLang="en-US" sz="4000" b="1">
                <a:latin typeface="黑体" pitchFamily="2" charset="-122"/>
                <a:ea typeface="黑体" pitchFamily="2" charset="-122"/>
              </a:rPr>
              <a:t>已经成为</a:t>
            </a:r>
            <a:r>
              <a:rPr lang="zh-CN" altLang="en-US" sz="4000" b="1">
                <a:solidFill>
                  <a:srgbClr val="FF0066"/>
                </a:solidFill>
                <a:latin typeface="黑体" pitchFamily="2" charset="-122"/>
                <a:ea typeface="黑体" pitchFamily="2" charset="-122"/>
              </a:rPr>
              <a:t>民族的象征、祖国的象征</a:t>
            </a:r>
            <a:r>
              <a:rPr lang="zh-CN" altLang="en-US" sz="4000" b="1">
                <a:latin typeface="黑体" pitchFamily="2" charset="-122"/>
                <a:ea typeface="黑体" pitchFamily="2" charset="-122"/>
              </a:rPr>
              <a:t>。作者心系长城、心系故乡，视古老的长城为</a:t>
            </a:r>
            <a:r>
              <a:rPr lang="zh-CN" altLang="en-US" sz="4000" b="1">
                <a:solidFill>
                  <a:srgbClr val="FF0066"/>
                </a:solidFill>
                <a:latin typeface="黑体" pitchFamily="2" charset="-122"/>
                <a:ea typeface="黑体" pitchFamily="2" charset="-122"/>
              </a:rPr>
              <a:t>自己的根基和灵魂的寄托之所</a:t>
            </a:r>
            <a:r>
              <a:rPr lang="zh-CN" altLang="en-US" sz="4000" b="1">
                <a:latin typeface="黑体" pitchFamily="2" charset="-122"/>
                <a:ea typeface="黑体" pitchFamily="2" charset="-122"/>
              </a:rPr>
              <a:t>，面对它，自然歌不成声，赋不成篇，又魂牵梦绕、挥之不去。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黑体" pitchFamily="2" charset="-122"/>
                <a:ea typeface="黑体" pitchFamily="2" charset="-122"/>
              </a:rPr>
              <a:t>             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1" grpId="0" autoUpdateAnimBg="0"/>
      <p:bldP spid="65542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5"/>
          <p:cNvSpPr>
            <a:spLocks noChangeArrowheads="1"/>
          </p:cNvSpPr>
          <p:nvPr/>
        </p:nvSpPr>
        <p:spPr bwMode="auto">
          <a:xfrm>
            <a:off x="5040313" y="1989138"/>
            <a:ext cx="4103687" cy="222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敕勒川　阴山下 </a:t>
            </a:r>
            <a:br>
              <a:rPr lang="zh-CN" altLang="en-US" sz="2800" b="1" dirty="0">
                <a:latin typeface="黑体" pitchFamily="2" charset="-122"/>
                <a:ea typeface="黑体" pitchFamily="2" charset="-122"/>
              </a:rPr>
            </a:b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今宵月色应如水 </a:t>
            </a:r>
            <a:br>
              <a:rPr lang="zh-CN" altLang="en-US" sz="2800" b="1" dirty="0">
                <a:latin typeface="黑体" pitchFamily="2" charset="-122"/>
                <a:ea typeface="黑体" pitchFamily="2" charset="-122"/>
              </a:rPr>
            </a:b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而黄河今夜仍然要从你身旁流过 </a:t>
            </a:r>
            <a:br>
              <a:rPr lang="zh-CN" altLang="en-US" sz="2800" b="1" dirty="0">
                <a:latin typeface="黑体" pitchFamily="2" charset="-122"/>
                <a:ea typeface="黑体" pitchFamily="2" charset="-122"/>
              </a:rPr>
            </a:b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流进我不眠的梦中 </a:t>
            </a:r>
          </a:p>
        </p:txBody>
      </p:sp>
      <p:sp>
        <p:nvSpPr>
          <p:cNvPr id="114694" name="Rectangle 6"/>
          <p:cNvSpPr>
            <a:spLocks noChangeArrowheads="1"/>
          </p:cNvSpPr>
          <p:nvPr/>
        </p:nvSpPr>
        <p:spPr bwMode="auto">
          <a:xfrm>
            <a:off x="1691680" y="188640"/>
            <a:ext cx="4859337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kumimoji="1" lang="zh-CN" altLang="en-US" sz="2800" b="1" dirty="0" smtClean="0">
                <a:solidFill>
                  <a:srgbClr val="190DB3"/>
                </a:solidFill>
                <a:latin typeface="宋体" pitchFamily="2" charset="-122"/>
                <a:ea typeface="宋体" pitchFamily="2" charset="-122"/>
                <a:cs typeface="Arial" charset="0"/>
              </a:rPr>
              <a:t>这</a:t>
            </a:r>
            <a:r>
              <a:rPr kumimoji="1" lang="zh-CN" altLang="en-US" sz="2800" b="1" dirty="0">
                <a:solidFill>
                  <a:srgbClr val="190DB3"/>
                </a:solidFill>
                <a:latin typeface="宋体" pitchFamily="2" charset="-122"/>
                <a:ea typeface="宋体" pitchFamily="2" charset="-122"/>
                <a:cs typeface="Arial" charset="0"/>
              </a:rPr>
              <a:t>首诗的主体意象是长城，而诗歌中为什么写到了黄河</a:t>
            </a:r>
            <a:r>
              <a:rPr kumimoji="1" lang="en-US" altLang="zh-CN" sz="2800" b="1" dirty="0">
                <a:solidFill>
                  <a:srgbClr val="190DB3"/>
                </a:solidFill>
                <a:latin typeface="宋体" pitchFamily="2" charset="-122"/>
                <a:ea typeface="宋体" pitchFamily="2" charset="-122"/>
                <a:cs typeface="Arial" charset="0"/>
              </a:rPr>
              <a:t>?</a:t>
            </a:r>
            <a:r>
              <a:rPr kumimoji="1" lang="en-US" altLang="zh-CN" sz="2800" dirty="0">
                <a:solidFill>
                  <a:srgbClr val="190DB3"/>
                </a:solidFill>
                <a:latin typeface="宋体" pitchFamily="2" charset="-122"/>
                <a:ea typeface="宋体" pitchFamily="2" charset="-122"/>
                <a:cs typeface="Arial" charset="0"/>
              </a:rPr>
              <a:t> </a:t>
            </a:r>
          </a:p>
        </p:txBody>
      </p:sp>
      <p:sp>
        <p:nvSpPr>
          <p:cNvPr id="114696" name="Rectangle 8"/>
          <p:cNvSpPr>
            <a:spLocks noChangeArrowheads="1"/>
          </p:cNvSpPr>
          <p:nvPr/>
        </p:nvSpPr>
        <p:spPr bwMode="auto">
          <a:xfrm>
            <a:off x="179388" y="1484313"/>
            <a:ext cx="45878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2800" b="1">
                <a:solidFill>
                  <a:srgbClr val="FF3300"/>
                </a:solidFill>
              </a:rPr>
              <a:t>     </a:t>
            </a:r>
            <a:r>
              <a:rPr kumimoji="1" lang="zh-CN" altLang="en-US" sz="2800" b="1">
                <a:solidFill>
                  <a:srgbClr val="FF0066"/>
                </a:solidFill>
              </a:rPr>
              <a:t>黄河与长城同为中华民族</a:t>
            </a:r>
          </a:p>
          <a:p>
            <a:r>
              <a:rPr kumimoji="1" lang="zh-CN" altLang="en-US" sz="2800" b="1">
                <a:solidFill>
                  <a:srgbClr val="FF0066"/>
                </a:solidFill>
              </a:rPr>
              <a:t>的象征。</a:t>
            </a:r>
          </a:p>
        </p:txBody>
      </p:sp>
      <p:sp>
        <p:nvSpPr>
          <p:cNvPr id="114697" name="Rectangle 9"/>
          <p:cNvSpPr>
            <a:spLocks noChangeArrowheads="1"/>
          </p:cNvSpPr>
          <p:nvPr/>
        </p:nvSpPr>
        <p:spPr bwMode="auto">
          <a:xfrm>
            <a:off x="250825" y="2565400"/>
            <a:ext cx="467628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2800" b="1" dirty="0" smtClean="0">
                <a:solidFill>
                  <a:srgbClr val="190DB3"/>
                </a:solidFill>
                <a:cs typeface="Arial" charset="0"/>
              </a:rPr>
              <a:t>  </a:t>
            </a:r>
            <a:r>
              <a:rPr kumimoji="1" lang="zh-CN" altLang="en-US" sz="2800" b="1" dirty="0">
                <a:solidFill>
                  <a:srgbClr val="190DB3"/>
                </a:solidFill>
              </a:rPr>
              <a:t>既是“梦中”又为什么“不</a:t>
            </a:r>
          </a:p>
          <a:p>
            <a:r>
              <a:rPr kumimoji="1" lang="zh-CN" altLang="en-US" sz="2800" b="1" dirty="0">
                <a:solidFill>
                  <a:srgbClr val="190DB3"/>
                </a:solidFill>
              </a:rPr>
              <a:t>眠”？</a:t>
            </a:r>
          </a:p>
        </p:txBody>
      </p:sp>
      <p:sp>
        <p:nvSpPr>
          <p:cNvPr id="114698" name="Text Box 10"/>
          <p:cNvSpPr txBox="1">
            <a:spLocks noChangeArrowheads="1"/>
          </p:cNvSpPr>
          <p:nvPr/>
        </p:nvSpPr>
        <p:spPr bwMode="auto">
          <a:xfrm>
            <a:off x="179388" y="3644900"/>
            <a:ext cx="4500562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/>
              <a:t>        </a:t>
            </a:r>
            <a:r>
              <a:rPr lang="zh-CN" altLang="en-US" sz="2800" b="1">
                <a:solidFill>
                  <a:srgbClr val="FF0066"/>
                </a:solidFill>
              </a:rPr>
              <a:t>诗人身居他乡，却身系祖国。她希望有梦，在梦中回到故乡，但好梦难成，因为浓浓的乡思乡愁让诗人难以成眠。</a:t>
            </a:r>
          </a:p>
        </p:txBody>
      </p:sp>
      <p:sp>
        <p:nvSpPr>
          <p:cNvPr id="114700" name="WordArt 12"/>
          <p:cNvSpPr>
            <a:spLocks noChangeArrowheads="1" noChangeShapeType="1" noTextEdit="1"/>
          </p:cNvSpPr>
          <p:nvPr/>
        </p:nvSpPr>
        <p:spPr bwMode="auto">
          <a:xfrm>
            <a:off x="4787900" y="5949950"/>
            <a:ext cx="4065588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000" b="1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3300"/>
                    </a:gs>
                    <a:gs pos="100000">
                      <a:srgbClr val="FFFF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楷体"/>
                <a:ea typeface="楷体"/>
              </a:rPr>
              <a:t>缓慢  低回  忧伤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4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4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46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46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14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4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4" grpId="0"/>
      <p:bldP spid="114696" grpId="0"/>
      <p:bldP spid="114697" grpId="0"/>
      <p:bldP spid="114698" grpId="0"/>
      <p:bldP spid="11470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-2052736" y="1556792"/>
            <a:ext cx="8229600" cy="4713288"/>
          </a:xfrm>
        </p:spPr>
        <p:txBody>
          <a:bodyPr/>
          <a:lstStyle/>
          <a:p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pPr>
              <a:buFontTx/>
              <a:buNone/>
            </a:pPr>
            <a:endParaRPr lang="en-US" altLang="zh-CN" smtClean="0"/>
          </a:p>
        </p:txBody>
      </p:sp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b="1" i="1" dirty="0" smtClean="0">
                <a:solidFill>
                  <a:srgbClr val="7030A0"/>
                </a:solidFill>
              </a:rPr>
              <a:t>课堂小</a:t>
            </a:r>
            <a:r>
              <a:rPr lang="zh-CN" altLang="en-US" b="1" i="1" dirty="0" smtClean="0">
                <a:solidFill>
                  <a:srgbClr val="7030A0"/>
                </a:solidFill>
              </a:rPr>
              <a:t>结</a:t>
            </a:r>
            <a:endParaRPr lang="zh-CN" altLang="en-US" sz="3600" dirty="0"/>
          </a:p>
        </p:txBody>
      </p:sp>
      <p:sp>
        <p:nvSpPr>
          <p:cNvPr id="32773" name="AutoShape 5"/>
          <p:cNvSpPr>
            <a:spLocks/>
          </p:cNvSpPr>
          <p:nvPr/>
        </p:nvSpPr>
        <p:spPr bwMode="auto">
          <a:xfrm>
            <a:off x="1908175" y="3068638"/>
            <a:ext cx="287338" cy="2305050"/>
          </a:xfrm>
          <a:prstGeom prst="leftBrace">
            <a:avLst>
              <a:gd name="adj1" fmla="val 66851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5782" name="Text Box 6"/>
          <p:cNvSpPr txBox="1">
            <a:spLocks noChangeArrowheads="1"/>
          </p:cNvSpPr>
          <p:nvPr/>
        </p:nvSpPr>
        <p:spPr bwMode="auto">
          <a:xfrm>
            <a:off x="539750" y="3860800"/>
            <a:ext cx="19446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66"/>
                </a:solidFill>
                <a:latin typeface="黑体" pitchFamily="2" charset="-122"/>
                <a:ea typeface="黑体" pitchFamily="2" charset="-122"/>
              </a:rPr>
              <a:t>长城谣</a:t>
            </a:r>
          </a:p>
        </p:txBody>
      </p:sp>
      <p:sp>
        <p:nvSpPr>
          <p:cNvPr id="75783" name="Text Box 7"/>
          <p:cNvSpPr txBox="1">
            <a:spLocks noChangeArrowheads="1"/>
          </p:cNvSpPr>
          <p:nvPr/>
        </p:nvSpPr>
        <p:spPr bwMode="auto">
          <a:xfrm>
            <a:off x="2051050" y="2924175"/>
            <a:ext cx="4897438" cy="230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CC0066"/>
                </a:solidFill>
                <a:latin typeface="黑体" pitchFamily="2" charset="-122"/>
                <a:ea typeface="黑体" pitchFamily="2" charset="-122"/>
              </a:rPr>
              <a:t>沧桑长城</a:t>
            </a:r>
            <a:r>
              <a:rPr lang="en-US" altLang="zh-CN" sz="3600" b="1">
                <a:solidFill>
                  <a:srgbClr val="CC0066"/>
                </a:solidFill>
                <a:latin typeface="黑体" pitchFamily="2" charset="-122"/>
                <a:ea typeface="黑体" pitchFamily="2" charset="-122"/>
              </a:rPr>
              <a:t>——</a:t>
            </a:r>
            <a:r>
              <a:rPr lang="zh-CN" altLang="en-US" sz="3600" b="1">
                <a:solidFill>
                  <a:srgbClr val="CC0066"/>
                </a:solidFill>
                <a:latin typeface="黑体" pitchFamily="2" charset="-122"/>
                <a:ea typeface="黑体" pitchFamily="2" charset="-122"/>
              </a:rPr>
              <a:t>一部历史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CC0066"/>
                </a:solidFill>
                <a:latin typeface="黑体" pitchFamily="2" charset="-122"/>
                <a:ea typeface="黑体" pitchFamily="2" charset="-122"/>
              </a:rPr>
              <a:t>依恋长城</a:t>
            </a:r>
            <a:r>
              <a:rPr lang="en-US" altLang="zh-CN" sz="3600" b="1">
                <a:solidFill>
                  <a:srgbClr val="CC0066"/>
                </a:solidFill>
                <a:latin typeface="黑体" pitchFamily="2" charset="-122"/>
                <a:ea typeface="黑体" pitchFamily="2" charset="-122"/>
              </a:rPr>
              <a:t>——</a:t>
            </a:r>
            <a:r>
              <a:rPr lang="zh-CN" altLang="en-US" sz="3600" b="1">
                <a:solidFill>
                  <a:srgbClr val="CC0066"/>
                </a:solidFill>
                <a:latin typeface="黑体" pitchFamily="2" charset="-122"/>
                <a:ea typeface="黑体" pitchFamily="2" charset="-122"/>
              </a:rPr>
              <a:t>写不成篇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CC0066"/>
                </a:solidFill>
                <a:latin typeface="黑体" pitchFamily="2" charset="-122"/>
                <a:ea typeface="黑体" pitchFamily="2" charset="-122"/>
              </a:rPr>
              <a:t>梦回长城</a:t>
            </a:r>
            <a:r>
              <a:rPr lang="en-US" altLang="zh-CN" sz="3600" b="1">
                <a:solidFill>
                  <a:srgbClr val="CC0066"/>
                </a:solidFill>
                <a:latin typeface="黑体" pitchFamily="2" charset="-122"/>
                <a:ea typeface="黑体" pitchFamily="2" charset="-122"/>
              </a:rPr>
              <a:t>——</a:t>
            </a:r>
            <a:r>
              <a:rPr lang="zh-CN" altLang="en-US" sz="3600" b="1">
                <a:solidFill>
                  <a:srgbClr val="CC0066"/>
                </a:solidFill>
                <a:latin typeface="黑体" pitchFamily="2" charset="-122"/>
                <a:ea typeface="黑体" pitchFamily="2" charset="-122"/>
              </a:rPr>
              <a:t>难以成眠</a:t>
            </a:r>
          </a:p>
        </p:txBody>
      </p:sp>
      <p:sp>
        <p:nvSpPr>
          <p:cNvPr id="32776" name="AutoShape 9"/>
          <p:cNvSpPr>
            <a:spLocks/>
          </p:cNvSpPr>
          <p:nvPr/>
        </p:nvSpPr>
        <p:spPr bwMode="auto">
          <a:xfrm>
            <a:off x="6875463" y="3141663"/>
            <a:ext cx="142875" cy="2159000"/>
          </a:xfrm>
          <a:prstGeom prst="rightBrace">
            <a:avLst>
              <a:gd name="adj1" fmla="val 125926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5786" name="Text Box 10"/>
          <p:cNvSpPr txBox="1">
            <a:spLocks noChangeArrowheads="1"/>
          </p:cNvSpPr>
          <p:nvPr/>
        </p:nvSpPr>
        <p:spPr bwMode="auto">
          <a:xfrm>
            <a:off x="6781800" y="3068638"/>
            <a:ext cx="1570038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/>
              <a:t>心系故园</a:t>
            </a:r>
          </a:p>
          <a:p>
            <a:pPr>
              <a:spcBef>
                <a:spcPct val="50000"/>
              </a:spcBef>
            </a:pPr>
            <a:r>
              <a:rPr lang="zh-CN" altLang="en-US" sz="3600" b="1"/>
              <a:t>思恋故乡</a:t>
            </a:r>
          </a:p>
        </p:txBody>
      </p:sp>
      <p:sp>
        <p:nvSpPr>
          <p:cNvPr id="75787" name="Text Box 11"/>
          <p:cNvSpPr txBox="1">
            <a:spLocks noChangeArrowheads="1"/>
          </p:cNvSpPr>
          <p:nvPr/>
        </p:nvSpPr>
        <p:spPr bwMode="auto">
          <a:xfrm>
            <a:off x="1979613" y="1773238"/>
            <a:ext cx="50403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黑体" pitchFamily="2" charset="-122"/>
                <a:ea typeface="黑体" pitchFamily="2" charset="-122"/>
              </a:rPr>
              <a:t>托物言志     反观历史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5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75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5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5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2" grpId="0"/>
      <p:bldP spid="75783" grpId="0"/>
      <p:bldP spid="75786" grpId="0"/>
      <p:bldP spid="7578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"/>
          <p:cNvSpPr>
            <a:spLocks noGrp="1" noChangeArrowheads="1"/>
          </p:cNvSpPr>
          <p:nvPr>
            <p:ph idx="1"/>
          </p:nvPr>
        </p:nvSpPr>
        <p:spPr>
          <a:xfrm>
            <a:off x="684213" y="1700213"/>
            <a:ext cx="7772400" cy="158432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zh-CN" altLang="en-US" sz="3200" b="1" smtClean="0"/>
              <a:t>   </a:t>
            </a:r>
            <a:endParaRPr lang="zh-CN" altLang="en-US" b="1" smtClean="0">
              <a:solidFill>
                <a:srgbClr val="CC0066"/>
              </a:solidFill>
            </a:endParaRPr>
          </a:p>
          <a:p>
            <a:pPr>
              <a:lnSpc>
                <a:spcPct val="80000"/>
              </a:lnSpc>
            </a:pPr>
            <a:endParaRPr lang="zh-CN" altLang="en-US" sz="2800" smtClean="0"/>
          </a:p>
          <a:p>
            <a:pPr>
              <a:lnSpc>
                <a:spcPct val="80000"/>
              </a:lnSpc>
            </a:pPr>
            <a:endParaRPr lang="zh-CN" altLang="en-US" sz="2800" smtClean="0"/>
          </a:p>
          <a:p>
            <a:pPr>
              <a:lnSpc>
                <a:spcPct val="80000"/>
              </a:lnSpc>
            </a:pPr>
            <a:endParaRPr lang="en-US" altLang="zh-CN" sz="2800" smtClean="0"/>
          </a:p>
        </p:txBody>
      </p:sp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b="1" i="1" dirty="0" smtClean="0">
                <a:solidFill>
                  <a:srgbClr val="7030A0"/>
                </a:solidFill>
              </a:rPr>
              <a:t>主题思想</a:t>
            </a:r>
            <a:endParaRPr lang="zh-CN" altLang="en-US" b="1" i="1" dirty="0">
              <a:solidFill>
                <a:srgbClr val="7030A0"/>
              </a:solidFill>
            </a:endParaRP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1331913" y="5516563"/>
            <a:ext cx="61928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539750" y="1268413"/>
            <a:ext cx="7920038" cy="502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latin typeface="黑体" pitchFamily="2" charset="-122"/>
                <a:ea typeface="黑体" pitchFamily="2" charset="-122"/>
              </a:rPr>
              <a:t>这是一首借物抒怀、反观历史的抒情诗，主体意象是长城，但诗中也有对黄河的思恋，表达诗人思恋故乡的情怀，也有对历史的观照和反思。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5"/>
          <p:cNvSpPr>
            <a:spLocks noChangeArrowheads="1"/>
          </p:cNvSpPr>
          <p:nvPr/>
        </p:nvSpPr>
        <p:spPr bwMode="auto">
          <a:xfrm>
            <a:off x="971550" y="333375"/>
            <a:ext cx="6983413" cy="620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3600" b="1" dirty="0">
                <a:solidFill>
                  <a:srgbClr val="FF0066"/>
                </a:solidFill>
              </a:rPr>
              <a:t>        </a:t>
            </a:r>
            <a:r>
              <a:rPr kumimoji="1" lang="en-US" altLang="zh-CN" sz="4000" b="1" dirty="0">
                <a:solidFill>
                  <a:srgbClr val="FF0066"/>
                </a:solidFill>
              </a:rPr>
              <a:t>     </a:t>
            </a:r>
            <a:r>
              <a:rPr kumimoji="1" lang="en-US" altLang="zh-CN" sz="4000" b="1" dirty="0">
                <a:solidFill>
                  <a:srgbClr val="FF0066"/>
                </a:solidFill>
                <a:latin typeface="黑体" pitchFamily="2" charset="-122"/>
                <a:ea typeface="黑体" pitchFamily="2" charset="-122"/>
              </a:rPr>
              <a:t> </a:t>
            </a:r>
            <a:r>
              <a:rPr kumimoji="1" lang="zh-CN" altLang="en-US" sz="4000" b="1" dirty="0">
                <a:solidFill>
                  <a:srgbClr val="FF0066"/>
                </a:solidFill>
                <a:latin typeface="黑体" pitchFamily="2" charset="-122"/>
                <a:ea typeface="黑体" pitchFamily="2" charset="-122"/>
              </a:rPr>
              <a:t>乡    愁</a:t>
            </a:r>
          </a:p>
          <a:p>
            <a:r>
              <a:rPr kumimoji="1" lang="zh-CN" altLang="en-US" sz="2800" b="1" dirty="0">
                <a:solidFill>
                  <a:srgbClr val="FF00FF"/>
                </a:solidFill>
                <a:latin typeface="黑体" pitchFamily="2" charset="-122"/>
                <a:ea typeface="黑体" pitchFamily="2" charset="-122"/>
              </a:rPr>
              <a:t>                     </a:t>
            </a:r>
            <a:r>
              <a:rPr kumimoji="1" lang="zh-CN" altLang="en-US" sz="2800" b="1" dirty="0" smtClean="0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席</a:t>
            </a:r>
            <a:r>
              <a:rPr kumimoji="1" lang="zh-CN" altLang="en-US" sz="2800" b="1" dirty="0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慕容</a:t>
            </a:r>
          </a:p>
          <a:p>
            <a:endParaRPr kumimoji="1" lang="zh-CN" altLang="en-US" sz="3200" b="1" dirty="0">
              <a:solidFill>
                <a:schemeClr val="accent2"/>
              </a:solidFill>
            </a:endParaRPr>
          </a:p>
          <a:p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故乡的歌是一支清远的笛</a:t>
            </a:r>
          </a:p>
          <a:p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总在有月亮的晚上响起</a:t>
            </a:r>
          </a:p>
          <a:p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故乡的面貌却是一种模糊的怅惘</a:t>
            </a:r>
          </a:p>
          <a:p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仿佛雾里的挥手别离</a:t>
            </a:r>
          </a:p>
          <a:p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 </a:t>
            </a:r>
          </a:p>
          <a:p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离别后</a:t>
            </a:r>
          </a:p>
          <a:p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乡愁是一棵没有年轮的树</a:t>
            </a:r>
          </a:p>
          <a:p>
            <a:r>
              <a:rPr kumimoji="1" lang="zh-CN" altLang="en-US" sz="3600" b="1" dirty="0">
                <a:latin typeface="黑体" pitchFamily="2" charset="-122"/>
                <a:ea typeface="黑体" pitchFamily="2" charset="-122"/>
              </a:rPr>
              <a:t>永不老去</a:t>
            </a:r>
          </a:p>
        </p:txBody>
      </p:sp>
      <p:pic>
        <p:nvPicPr>
          <p:cNvPr id="115718" name="月光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85113" y="6092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5718"/>
                    </p:tgtEl>
                  </p:cond>
                </p:stCondLst>
                <p:endSync evt="on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57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571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5718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219200"/>
            <a:ext cx="7772400" cy="4724400"/>
          </a:xfrm>
        </p:spPr>
        <p:txBody>
          <a:bodyPr/>
          <a:lstStyle/>
          <a:p>
            <a:r>
              <a:rPr lang="zh-CN" altLang="en-US" sz="2800" b="1" dirty="0" smtClean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按照时间的先后顺序来写的</a:t>
            </a:r>
            <a:r>
              <a:rPr lang="zh-CN" altLang="en-US" sz="2800" b="1" dirty="0" smtClean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：</a:t>
            </a:r>
            <a:endParaRPr lang="zh-CN" altLang="en-US" sz="2800" b="1" dirty="0" smtClean="0">
              <a:solidFill>
                <a:srgbClr val="FFFF00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第一节：对故乡月夜笛声的描写，有一种喜悦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、 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有一丝忧愁。</a:t>
            </a:r>
          </a:p>
          <a:p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第二节：写离别故乡时心中模糊的怅惘。</a:t>
            </a:r>
          </a:p>
          <a:p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第三节：写离别后对故乡绵绵无期的思念。</a:t>
            </a:r>
            <a:endParaRPr lang="zh-CN" altLang="en-US" sz="2800" b="1" dirty="0" smtClean="0">
              <a:solidFill>
                <a:srgbClr val="FF3300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800" b="1" dirty="0" smtClean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新</a:t>
            </a:r>
            <a:r>
              <a:rPr lang="zh-CN" altLang="en-US" sz="2800" b="1" dirty="0" smtClean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奇的比喻</a:t>
            </a:r>
            <a:r>
              <a:rPr lang="zh-CN" altLang="en-US" sz="2800" b="1" dirty="0" smtClean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：</a:t>
            </a:r>
            <a:endParaRPr lang="en-US" altLang="zh-CN" sz="2800" b="1" dirty="0" smtClean="0">
              <a:solidFill>
                <a:srgbClr val="FF3300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 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首先，把故乡的面貌比喻成一种模糊的怅惘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。然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后，把故乡的“面貌”和那种“怅惘”的心情比作“雾里的挥手别离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”。最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后，把“乡愁”比作“一棵没有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  <a:hlinkClick r:id="rId3" action="ppaction://hlinksldjump"/>
              </a:rPr>
              <a:t>年轮的树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”。</a:t>
            </a:r>
          </a:p>
          <a:p>
            <a:pPr>
              <a:buFontTx/>
              <a:buNone/>
            </a:pPr>
            <a:endParaRPr lang="en-US" altLang="zh-CN" dirty="0" smtClean="0">
              <a:ea typeface="宋体" pitchFamily="2" charset="-122"/>
            </a:endParaRPr>
          </a:p>
        </p:txBody>
      </p:sp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altLang="zh-CN" b="1" dirty="0" smtClean="0">
                <a:solidFill>
                  <a:schemeClr val="tx2"/>
                </a:solidFill>
                <a:latin typeface="+mj-ea"/>
              </a:rPr>
              <a:t/>
            </a:r>
            <a:br>
              <a:rPr lang="en-US" altLang="zh-CN" b="1" dirty="0" smtClean="0">
                <a:solidFill>
                  <a:schemeClr val="tx2"/>
                </a:solidFill>
                <a:latin typeface="+mj-ea"/>
              </a:rPr>
            </a:br>
            <a:r>
              <a:rPr lang="en-US" altLang="zh-CN" b="1" dirty="0" smtClean="0">
                <a:solidFill>
                  <a:schemeClr val="tx2"/>
                </a:solidFill>
                <a:latin typeface="+mj-ea"/>
              </a:rPr>
              <a:t>《</a:t>
            </a:r>
            <a:r>
              <a:rPr lang="zh-CN" altLang="en-US" b="1" dirty="0" smtClean="0">
                <a:solidFill>
                  <a:schemeClr val="tx2"/>
                </a:solidFill>
                <a:latin typeface="+mj-ea"/>
              </a:rPr>
              <a:t>乡愁</a:t>
            </a:r>
            <a:r>
              <a:rPr lang="en-US" altLang="zh-CN" b="1" dirty="0" smtClean="0">
                <a:solidFill>
                  <a:schemeClr val="tx2"/>
                </a:solidFill>
                <a:latin typeface="+mj-ea"/>
              </a:rPr>
              <a:t>》——</a:t>
            </a:r>
            <a:r>
              <a:rPr lang="zh-CN" altLang="en-US" b="1" dirty="0" smtClean="0">
                <a:solidFill>
                  <a:schemeClr val="tx2"/>
                </a:solidFill>
                <a:latin typeface="+mj-ea"/>
              </a:rPr>
              <a:t>席慕蓉</a:t>
            </a:r>
            <a:br>
              <a:rPr lang="zh-CN" altLang="en-US" b="1" dirty="0" smtClean="0">
                <a:solidFill>
                  <a:schemeClr val="tx2"/>
                </a:solidFill>
                <a:latin typeface="+mj-ea"/>
              </a:rPr>
            </a:br>
            <a:endParaRPr lang="en-US" altLang="zh-CN" dirty="0" smtClean="0">
              <a:effectLst>
                <a:outerShdw blurRad="38100" dist="38100" dir="2700000" algn="tl">
                  <a:srgbClr val="C0C0C0"/>
                </a:outerShdw>
              </a:effectLst>
              <a:ea typeface="宋体" pitchFamily="2" charset="-122"/>
            </a:endParaRPr>
          </a:p>
        </p:txBody>
      </p:sp>
      <p:sp>
        <p:nvSpPr>
          <p:cNvPr id="35844" name="Text Box 5"/>
          <p:cNvSpPr txBox="1">
            <a:spLocks noChangeArrowheads="1"/>
          </p:cNvSpPr>
          <p:nvPr/>
        </p:nvSpPr>
        <p:spPr bwMode="auto">
          <a:xfrm>
            <a:off x="-1638300" y="4779963"/>
            <a:ext cx="40767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accent1"/>
              </a:buClr>
            </a:pPr>
            <a:endParaRPr lang="en-US" altLang="zh-CN" sz="3200">
              <a:latin typeface="Tahoma" pitchFamily="34" charset="0"/>
            </a:endParaRPr>
          </a:p>
          <a:p>
            <a:pPr>
              <a:spcBef>
                <a:spcPct val="50000"/>
              </a:spcBef>
              <a:buClr>
                <a:schemeClr val="accent1"/>
              </a:buClr>
            </a:pPr>
            <a:endParaRPr lang="en-US" altLang="zh-CN" sz="3200" b="1">
              <a:latin typeface="Tahoma" pitchFamily="34" charset="0"/>
            </a:endParaRPr>
          </a:p>
        </p:txBody>
      </p:sp>
      <p:sp>
        <p:nvSpPr>
          <p:cNvPr id="35845" name="Text Box 6"/>
          <p:cNvSpPr txBox="1">
            <a:spLocks noChangeArrowheads="1"/>
          </p:cNvSpPr>
          <p:nvPr/>
        </p:nvSpPr>
        <p:spPr bwMode="auto">
          <a:xfrm>
            <a:off x="-541338" y="0"/>
            <a:ext cx="10134601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chemeClr val="tx2"/>
                </a:solidFill>
                <a:latin typeface="Tahoma" pitchFamily="34" charset="0"/>
              </a:rPr>
              <a:t> </a:t>
            </a:r>
          </a:p>
          <a:p>
            <a:pPr>
              <a:spcBef>
                <a:spcPct val="50000"/>
              </a:spcBef>
              <a:buClr>
                <a:schemeClr val="accent1"/>
              </a:buClr>
            </a:pPr>
            <a:endParaRPr lang="en-US" altLang="zh-CN" sz="3200">
              <a:latin typeface="Tahoma" pitchFamily="34" charset="0"/>
            </a:endParaRPr>
          </a:p>
        </p:txBody>
      </p:sp>
      <p:sp>
        <p:nvSpPr>
          <p:cNvPr id="35846" name="Text Box 7"/>
          <p:cNvSpPr txBox="1">
            <a:spLocks noChangeArrowheads="1"/>
          </p:cNvSpPr>
          <p:nvPr/>
        </p:nvSpPr>
        <p:spPr bwMode="auto">
          <a:xfrm>
            <a:off x="1908175" y="6629400"/>
            <a:ext cx="4032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accent1"/>
              </a:buClr>
            </a:pPr>
            <a:endParaRPr lang="zh-CN" altLang="zh-CN">
              <a:latin typeface="Tahoma" pitchFamily="34" charset="0"/>
            </a:endParaRPr>
          </a:p>
        </p:txBody>
      </p:sp>
      <p:sp>
        <p:nvSpPr>
          <p:cNvPr id="35848" name="Rectangle 9"/>
          <p:cNvSpPr>
            <a:spLocks noChangeArrowheads="1"/>
          </p:cNvSpPr>
          <p:nvPr/>
        </p:nvSpPr>
        <p:spPr bwMode="auto">
          <a:xfrm>
            <a:off x="323850" y="908050"/>
            <a:ext cx="83518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 sz="28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97290" name="Rectangle 10"/>
          <p:cNvSpPr>
            <a:spLocks noChangeArrowheads="1"/>
          </p:cNvSpPr>
          <p:nvPr/>
        </p:nvSpPr>
        <p:spPr bwMode="auto">
          <a:xfrm>
            <a:off x="1116013" y="188913"/>
            <a:ext cx="18473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zh-CN" altLang="en-US" sz="3200" b="1" dirty="0">
              <a:solidFill>
                <a:schemeClr val="tx2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4" name="WordArt 4"/>
          <p:cNvSpPr>
            <a:spLocks noChangeArrowheads="1" noChangeShapeType="1" noTextEdit="1"/>
          </p:cNvSpPr>
          <p:nvPr/>
        </p:nvSpPr>
        <p:spPr bwMode="auto">
          <a:xfrm>
            <a:off x="900113" y="1125538"/>
            <a:ext cx="24384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8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/>
                <a:ea typeface="黑体"/>
              </a:rPr>
              <a:t>布置作业</a:t>
            </a:r>
          </a:p>
        </p:txBody>
      </p:sp>
      <p:sp>
        <p:nvSpPr>
          <p:cNvPr id="36867" name="Rectangle 5"/>
          <p:cNvSpPr>
            <a:spLocks noChangeArrowheads="1"/>
          </p:cNvSpPr>
          <p:nvPr/>
        </p:nvSpPr>
        <p:spPr bwMode="auto">
          <a:xfrm>
            <a:off x="1692275" y="1989138"/>
            <a:ext cx="48164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zh-CN" altLang="en-US" sz="4000" b="1">
                <a:solidFill>
                  <a:srgbClr val="C00000"/>
                </a:solidFill>
                <a:ea typeface="黑体" pitchFamily="2" charset="-122"/>
              </a:rPr>
              <a:t>写一首借物抒情的诗</a:t>
            </a:r>
          </a:p>
        </p:txBody>
      </p:sp>
      <p:sp>
        <p:nvSpPr>
          <p:cNvPr id="36868" name="Rectangle 6"/>
          <p:cNvSpPr>
            <a:spLocks noChangeArrowheads="1"/>
          </p:cNvSpPr>
          <p:nvPr/>
        </p:nvSpPr>
        <p:spPr bwMode="auto">
          <a:xfrm>
            <a:off x="755650" y="2708275"/>
            <a:ext cx="7993063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提示</a:t>
            </a:r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:</a:t>
            </a:r>
          </a:p>
          <a:p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1 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、明确要抒发的情感。</a:t>
            </a:r>
          </a:p>
          <a:p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2 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、寻找能寄托情感的物象。</a:t>
            </a:r>
          </a:p>
          <a:p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3 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、将情感用文字寄托于物象之中。</a:t>
            </a:r>
          </a:p>
        </p:txBody>
      </p:sp>
      <p:pic>
        <p:nvPicPr>
          <p:cNvPr id="36869" name="Picture 7" descr="MC900234083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163" y="5072063"/>
            <a:ext cx="3360737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1776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9625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endParaRPr lang="zh-CN" altLang="zh-CN"/>
          </a:p>
        </p:txBody>
      </p:sp>
      <p:sp>
        <p:nvSpPr>
          <p:cNvPr id="96261" name="Text Box 5"/>
          <p:cNvSpPr txBox="1">
            <a:spLocks noChangeArrowheads="1"/>
          </p:cNvSpPr>
          <p:nvPr/>
        </p:nvSpPr>
        <p:spPr bwMode="auto">
          <a:xfrm>
            <a:off x="0" y="549275"/>
            <a:ext cx="35623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altLang="zh-CN" sz="280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r>
              <a:rPr lang="en-US" altLang="zh-CN" sz="280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                  </a:t>
            </a:r>
            <a:endParaRPr lang="en-US" altLang="zh-CN"/>
          </a:p>
        </p:txBody>
      </p:sp>
      <p:sp>
        <p:nvSpPr>
          <p:cNvPr id="96262" name="Text Box 6"/>
          <p:cNvSpPr txBox="1">
            <a:spLocks noChangeArrowheads="1"/>
          </p:cNvSpPr>
          <p:nvPr/>
        </p:nvSpPr>
        <p:spPr bwMode="auto">
          <a:xfrm>
            <a:off x="1331913" y="1255713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altLang="zh-CN"/>
          </a:p>
          <a:p>
            <a:endParaRPr lang="en-US" altLang="zh-CN"/>
          </a:p>
        </p:txBody>
      </p:sp>
      <p:pic>
        <p:nvPicPr>
          <p:cNvPr id="10246" name="Picture 7" descr="20081209341124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9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962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962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962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962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 tmFilter="0,0; .5, 1; 1, 1"/>
                                        <p:tgtEl>
                                          <p:spTgt spid="962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700"/>
                            </p:stCondLst>
                            <p:childTnLst>
                              <p:par>
                                <p:cTn id="13" presetID="4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96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 tmFilter="0,0; .5, 1; 1, 1"/>
                                        <p:tgtEl>
                                          <p:spTgt spid="96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851275" y="549275"/>
            <a:ext cx="3889375" cy="97472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zh-CN" altLang="zh-CN"/>
          </a:p>
        </p:txBody>
      </p:sp>
      <p:pic>
        <p:nvPicPr>
          <p:cNvPr id="11267" name="Picture 18" descr="225514_86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8588"/>
            <a:ext cx="9144000" cy="646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67" name="Rectangle 19"/>
          <p:cNvSpPr>
            <a:spLocks noChangeArrowheads="1"/>
          </p:cNvSpPr>
          <p:nvPr/>
        </p:nvSpPr>
        <p:spPr bwMode="auto">
          <a:xfrm>
            <a:off x="1835150" y="760413"/>
            <a:ext cx="184150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-571320"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 advClick="0" advTm="7000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0" tmFilter="0,0; .5, 1; 1, 1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1085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endParaRPr lang="zh-CN" altLang="zh-CN"/>
          </a:p>
        </p:txBody>
      </p:sp>
      <p:pic>
        <p:nvPicPr>
          <p:cNvPr id="12292" name="Picture 6" descr="2007928171250844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9000">
    <p:cover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10342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endParaRPr lang="zh-CN" altLang="zh-CN"/>
          </a:p>
        </p:txBody>
      </p:sp>
      <p:pic>
        <p:nvPicPr>
          <p:cNvPr id="13316" name="Picture 5" descr="花开长城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7000">
    <p:blind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860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endParaRPr lang="zh-CN" altLang="zh-CN"/>
          </a:p>
        </p:txBody>
      </p:sp>
      <p:pic>
        <p:nvPicPr>
          <p:cNvPr id="14340" name="Picture 4" descr="OOOPIC_xxl001_20081206384a36f0d80177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7000">
    <p:zoom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890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endParaRPr lang="zh-CN" altLang="zh-CN"/>
          </a:p>
        </p:txBody>
      </p:sp>
      <p:pic>
        <p:nvPicPr>
          <p:cNvPr id="15364" name="Picture 4" descr="20086301081453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" y="0"/>
            <a:ext cx="91249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5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11878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endParaRPr lang="zh-CN" altLang="zh-CN"/>
          </a:p>
        </p:txBody>
      </p:sp>
      <p:pic>
        <p:nvPicPr>
          <p:cNvPr id="16388" name="Picture 6" descr="2008114122029848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10000">
    <p:check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民族中学PPT模板20160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 [兼容模式]" id="{5768632A-1178-4769-B578-FAEA42284259}" vid="{218F301C-695D-4FA5-98F9-1410BC986BA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210</TotalTime>
  <Words>1364</Words>
  <Application>Microsoft Office PowerPoint</Application>
  <PresentationFormat>全屏显示(4:3)</PresentationFormat>
  <Paragraphs>102</Paragraphs>
  <Slides>26</Slides>
  <Notes>1</Notes>
  <HiddenSlides>0</HiddenSlides>
  <MMClips>3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民族中学PPT模板201604</vt:lpstr>
      <vt:lpstr> 语文出版社八年级上册第2课 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 长城谣 </vt:lpstr>
      <vt:lpstr>幻灯片 18</vt:lpstr>
      <vt:lpstr>幻灯片 19</vt:lpstr>
      <vt:lpstr>幻灯片 20</vt:lpstr>
      <vt:lpstr>幻灯片 21</vt:lpstr>
      <vt:lpstr>课堂小结</vt:lpstr>
      <vt:lpstr>主题思想</vt:lpstr>
      <vt:lpstr>幻灯片 24</vt:lpstr>
      <vt:lpstr> 《乡愁》——席慕蓉 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2016-10-31T13:19:51Z</dcterms:created>
  <dcterms:modified xsi:type="dcterms:W3CDTF">2017-09-03T14:32:38Z</dcterms:modified>
</cp:coreProperties>
</file>