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66" r:id="rId3"/>
    <p:sldId id="267" r:id="rId4"/>
    <p:sldId id="258" r:id="rId5"/>
    <p:sldId id="260" r:id="rId6"/>
    <p:sldId id="259" r:id="rId7"/>
    <p:sldId id="261" r:id="rId8"/>
    <p:sldId id="262" r:id="rId9"/>
    <p:sldId id="263" r:id="rId10"/>
    <p:sldId id="264" r:id="rId11"/>
    <p:sldId id="265" r:id="rId12"/>
    <p:sldId id="268" r:id="rId13"/>
    <p:sldId id="269" r:id="rId14"/>
    <p:sldId id="270" r:id="rId15"/>
    <p:sldId id="271" r:id="rId16"/>
    <p:sldId id="272" r:id="rId17"/>
    <p:sldId id="273" r:id="rId1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57A2412-E76B-46F7-A877-96C3F3F4DF31}" type="datetimeFigureOut">
              <a:rPr lang="zh-CN" altLang="en-US" smtClean="0"/>
              <a:pPr/>
              <a:t>2014-10-29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0AE6922-37B5-49BE-8671-91DE19B64F4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40AE6922-37B5-49BE-8671-91DE19B64F49}" type="slidenum">
              <a:rPr lang="zh-CN" altLang="en-US" smtClean="0"/>
              <a:pPr/>
              <a:t>17</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D6940E8-185E-4B48-868D-02CF48C0CCE3}" type="datetimeFigureOut">
              <a:rPr lang="zh-CN" altLang="en-US" smtClean="0"/>
              <a:pPr/>
              <a:t>2014-10-29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772CA8-BA77-49A9-8E09-F60B3AD285A5}"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D6940E8-185E-4B48-868D-02CF48C0CCE3}" type="datetimeFigureOut">
              <a:rPr lang="zh-CN" altLang="en-US" smtClean="0"/>
              <a:pPr/>
              <a:t>2014-10-29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772CA8-BA77-49A9-8E09-F60B3AD285A5}"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D6940E8-185E-4B48-868D-02CF48C0CCE3}" type="datetimeFigureOut">
              <a:rPr lang="zh-CN" altLang="en-US" smtClean="0"/>
              <a:pPr/>
              <a:t>2014-10-29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772CA8-BA77-49A9-8E09-F60B3AD285A5}"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D6940E8-185E-4B48-868D-02CF48C0CCE3}" type="datetimeFigureOut">
              <a:rPr lang="zh-CN" altLang="en-US" smtClean="0"/>
              <a:pPr/>
              <a:t>2014-10-29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772CA8-BA77-49A9-8E09-F60B3AD285A5}"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CD6940E8-185E-4B48-868D-02CF48C0CCE3}" type="datetimeFigureOut">
              <a:rPr lang="zh-CN" altLang="en-US" smtClean="0"/>
              <a:pPr/>
              <a:t>2014-10-29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E772CA8-BA77-49A9-8E09-F60B3AD285A5}"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D6940E8-185E-4B48-868D-02CF48C0CCE3}" type="datetimeFigureOut">
              <a:rPr lang="zh-CN" altLang="en-US" smtClean="0"/>
              <a:pPr/>
              <a:t>2014-10-29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772CA8-BA77-49A9-8E09-F60B3AD285A5}"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D6940E8-185E-4B48-868D-02CF48C0CCE3}" type="datetimeFigureOut">
              <a:rPr lang="zh-CN" altLang="en-US" smtClean="0"/>
              <a:pPr/>
              <a:t>2014-10-29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E772CA8-BA77-49A9-8E09-F60B3AD285A5}"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D6940E8-185E-4B48-868D-02CF48C0CCE3}" type="datetimeFigureOut">
              <a:rPr lang="zh-CN" altLang="en-US" smtClean="0"/>
              <a:pPr/>
              <a:t>2014-10-29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E772CA8-BA77-49A9-8E09-F60B3AD285A5}"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D6940E8-185E-4B48-868D-02CF48C0CCE3}" type="datetimeFigureOut">
              <a:rPr lang="zh-CN" altLang="en-US" smtClean="0"/>
              <a:pPr/>
              <a:t>2014-10-29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E772CA8-BA77-49A9-8E09-F60B3AD285A5}"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D6940E8-185E-4B48-868D-02CF48C0CCE3}" type="datetimeFigureOut">
              <a:rPr lang="zh-CN" altLang="en-US" smtClean="0"/>
              <a:pPr/>
              <a:t>2014-10-29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772CA8-BA77-49A9-8E09-F60B3AD285A5}"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D6940E8-185E-4B48-868D-02CF48C0CCE3}" type="datetimeFigureOut">
              <a:rPr lang="zh-CN" altLang="en-US" smtClean="0"/>
              <a:pPr/>
              <a:t>2014-10-29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E772CA8-BA77-49A9-8E09-F60B3AD285A5}"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6940E8-185E-4B48-868D-02CF48C0CCE3}" type="datetimeFigureOut">
              <a:rPr lang="zh-CN" altLang="en-US" smtClean="0"/>
              <a:pPr/>
              <a:t>2014-10-29</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E772CA8-BA77-49A9-8E09-F60B3AD285A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idx="4294967295"/>
          </p:nvPr>
        </p:nvSpPr>
        <p:spPr>
          <a:xfrm>
            <a:off x="0" y="2130425"/>
            <a:ext cx="7772400" cy="1470025"/>
          </a:xfrm>
        </p:spPr>
        <p:txBody>
          <a:bodyPr>
            <a:normAutofit fontScale="90000"/>
          </a:bodyPr>
          <a:lstStyle/>
          <a:p>
            <a:r>
              <a:rPr lang="zh-CN" altLang="en-US" b="1" smtClean="0"/>
              <a:t>  诗</a:t>
            </a:r>
            <a:r>
              <a:rPr lang="zh-CN" altLang="en-US" b="1"/>
              <a:t>歌鉴赏表达技巧之描写手法</a:t>
            </a:r>
            <a:br>
              <a:rPr lang="zh-CN" altLang="en-US" b="1"/>
            </a:b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1600200"/>
            <a:ext cx="8229600" cy="4525963"/>
          </a:xfrm>
        </p:spPr>
        <p:txBody>
          <a:bodyPr/>
          <a:lstStyle/>
          <a:p>
            <a:r>
              <a:rPr lang="zh-CN" altLang="en-US" smtClean="0"/>
              <a:t>             田</a:t>
            </a:r>
            <a:r>
              <a:rPr lang="en-US" smtClean="0"/>
              <a:t>   </a:t>
            </a:r>
            <a:r>
              <a:rPr lang="zh-CN" altLang="en-US" smtClean="0"/>
              <a:t>家</a:t>
            </a:r>
            <a:endParaRPr lang="en-US" altLang="zh-CN" smtClean="0"/>
          </a:p>
          <a:p>
            <a:r>
              <a:rPr lang="zh-CN" altLang="en-US" smtClean="0"/>
              <a:t>                聂夷中</a:t>
            </a:r>
            <a:endParaRPr lang="en-US" altLang="zh-CN" smtClean="0"/>
          </a:p>
          <a:p>
            <a:r>
              <a:rPr lang="zh-CN" altLang="en-US" smtClean="0"/>
              <a:t>    父</a:t>
            </a:r>
            <a:r>
              <a:rPr lang="zh-CN" altLang="en-US"/>
              <a:t>耕原上田，子斫山下荒</a:t>
            </a:r>
            <a:r>
              <a:rPr lang="zh-CN" altLang="en-US" smtClean="0"/>
              <a:t>。</a:t>
            </a:r>
            <a:endParaRPr lang="en-US" altLang="zh-CN" smtClean="0"/>
          </a:p>
          <a:p>
            <a:r>
              <a:rPr lang="zh-CN" altLang="en-US" smtClean="0"/>
              <a:t>    六</a:t>
            </a:r>
            <a:r>
              <a:rPr lang="zh-CN" altLang="en-US"/>
              <a:t>月禾未秀，官家已修仓。</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1600200"/>
            <a:ext cx="8229600" cy="4525963"/>
          </a:xfrm>
        </p:spPr>
        <p:txBody>
          <a:bodyPr/>
          <a:lstStyle/>
          <a:p>
            <a:r>
              <a:rPr lang="zh-CN" altLang="en-US"/>
              <a:t>本诗表现田家的悲惨命运，却没有一句议论和抒情的句子，诗歌是怎样表现这一主题的</a:t>
            </a:r>
            <a:r>
              <a:rPr lang="en-US" smtClean="0"/>
              <a:t>?</a:t>
            </a:r>
            <a:r>
              <a:rPr lang="zh-CN" altLang="en-US"/>
              <a:t>请作简要赏析</a:t>
            </a:r>
            <a:r>
              <a:rPr lang="zh-CN" altLang="en-US" smtClean="0"/>
              <a:t>。</a:t>
            </a:r>
            <a:endParaRPr lang="en-US" altLang="zh-CN" smtClean="0"/>
          </a:p>
          <a:p>
            <a:r>
              <a:rPr lang="zh-CN" altLang="en-US"/>
              <a:t>本诗运用白描手法，寥寥数语就勾勒了父子辛勤耕耘劳作、官家筑仓虎视以待的画面，表现封建统治者残酷剥削、压榨农民的深刻主题。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circle(in)">
                                      <p:cBhvr>
                                        <p:cTn id="11" dur="2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1600200"/>
            <a:ext cx="8229600" cy="4525963"/>
          </a:xfrm>
        </p:spPr>
        <p:txBody>
          <a:bodyPr/>
          <a:lstStyle/>
          <a:p>
            <a:r>
              <a:rPr lang="zh-CN" altLang="en-US" smtClean="0"/>
              <a:t>             白梅     </a:t>
            </a:r>
            <a:endParaRPr lang="en-US" altLang="zh-CN" smtClean="0"/>
          </a:p>
          <a:p>
            <a:pPr algn="ctr"/>
            <a:r>
              <a:rPr lang="zh-CN" altLang="en-US" smtClean="0"/>
              <a:t>王冕</a:t>
            </a:r>
          </a:p>
          <a:p>
            <a:r>
              <a:rPr lang="zh-CN" altLang="en-US" smtClean="0"/>
              <a:t>　    </a:t>
            </a:r>
            <a:endParaRPr lang="en-US" altLang="zh-CN" smtClean="0"/>
          </a:p>
          <a:p>
            <a:r>
              <a:rPr lang="zh-CN" altLang="en-US" smtClean="0"/>
              <a:t>冰雪林中著此身，不同桃李混芳尘。</a:t>
            </a:r>
          </a:p>
          <a:p>
            <a:r>
              <a:rPr lang="zh-CN" altLang="en-US" smtClean="0"/>
              <a:t>忽然一夜清香发，散作乾坤万里春。</a:t>
            </a:r>
          </a:p>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 calcmode="lin" valueType="num">
                                      <p:cBhvr additive="base">
                                        <p:cTn id="2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1600200"/>
            <a:ext cx="8229600" cy="4525963"/>
          </a:xfrm>
        </p:spPr>
        <p:txBody>
          <a:bodyPr/>
          <a:lstStyle/>
          <a:p>
            <a:r>
              <a:rPr lang="zh-CN" altLang="en-US" smtClean="0"/>
              <a:t>问题：为了塑造梅花的形象，作者主要运用了哪些写作手法？</a:t>
            </a:r>
            <a:endParaRPr lang="en-US" altLang="zh-CN" smtClean="0"/>
          </a:p>
          <a:p>
            <a:r>
              <a:rPr lang="zh-CN" altLang="en-US" smtClean="0"/>
              <a:t>主要运用了衬托和对比。衬托，以冰雪衬梅之坚毅耐寒；对比，用桃李对比以显示梅之高洁守志，表达了坚持理想操守，不与世俗同流合污的思想感情。</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7" presetClass="entr" presetSubtype="4"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1600200"/>
            <a:ext cx="8229600" cy="4525963"/>
          </a:xfrm>
        </p:spPr>
        <p:txBody>
          <a:bodyPr/>
          <a:lstStyle/>
          <a:p>
            <a:r>
              <a:rPr lang="zh-CN" altLang="en-US" smtClean="0"/>
              <a:t>         凉州词（其一）</a:t>
            </a:r>
            <a:endParaRPr lang="en-US" altLang="zh-CN" smtClean="0"/>
          </a:p>
          <a:p>
            <a:r>
              <a:rPr lang="en-US" altLang="zh-CN" smtClean="0"/>
              <a:t>                  </a:t>
            </a:r>
            <a:r>
              <a:rPr lang="zh-CN" altLang="en-US" smtClean="0"/>
              <a:t>张籍</a:t>
            </a:r>
          </a:p>
          <a:p>
            <a:r>
              <a:rPr lang="zh-CN" altLang="en-US" smtClean="0"/>
              <a:t>边城暮雨雁飞低，芦笋初生渐欲齐。</a:t>
            </a:r>
            <a:endParaRPr lang="en-US" altLang="zh-CN" smtClean="0"/>
          </a:p>
          <a:p>
            <a:r>
              <a:rPr lang="zh-CN" altLang="en-US" smtClean="0"/>
              <a:t>无数铃声遥过碛，应驮白练到安西。</a:t>
            </a:r>
          </a:p>
          <a:p>
            <a:r>
              <a:rPr lang="zh-CN" altLang="en-US" smtClean="0"/>
              <a:t>注：碛（</a:t>
            </a:r>
            <a:r>
              <a:rPr lang="en-US" smtClean="0"/>
              <a:t>qì）</a:t>
            </a:r>
            <a:r>
              <a:rPr lang="zh-CN" altLang="en-US" smtClean="0"/>
              <a:t>沙漠。练，白绢，丝织品的一种。</a:t>
            </a:r>
          </a:p>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plus(in)">
                                      <p:cBhvr>
                                        <p:cTn id="7" dur="2000"/>
                                        <p:tgtEl>
                                          <p:spTgt spid="3">
                                            <p:txEl>
                                              <p:pRg st="0" end="0"/>
                                            </p:txEl>
                                          </p:spTgt>
                                        </p:tgtEl>
                                      </p:cBhvr>
                                    </p:animEffect>
                                  </p:childTnLst>
                                </p:cTn>
                              </p:par>
                              <p:par>
                                <p:cTn id="8" presetID="13"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plus(in)">
                                      <p:cBhvr>
                                        <p:cTn id="10" dur="2000"/>
                                        <p:tgtEl>
                                          <p:spTgt spid="3">
                                            <p:txEl>
                                              <p:pRg st="1" end="1"/>
                                            </p:txEl>
                                          </p:spTgt>
                                        </p:tgtEl>
                                      </p:cBhvr>
                                    </p:animEffect>
                                  </p:childTnLst>
                                </p:cTn>
                              </p:par>
                              <p:par>
                                <p:cTn id="11" presetID="13" presetClass="entr" presetSubtype="16"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plus(in)">
                                      <p:cBhvr>
                                        <p:cTn id="13" dur="2000"/>
                                        <p:tgtEl>
                                          <p:spTgt spid="3">
                                            <p:txEl>
                                              <p:pRg st="2" end="2"/>
                                            </p:txEl>
                                          </p:spTgt>
                                        </p:tgtEl>
                                      </p:cBhvr>
                                    </p:animEffect>
                                  </p:childTnLst>
                                </p:cTn>
                              </p:par>
                              <p:par>
                                <p:cTn id="14" presetID="13" presetClass="entr" presetSubtype="16"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plus(in)">
                                      <p:cBhvr>
                                        <p:cTn id="16" dur="2000"/>
                                        <p:tgtEl>
                                          <p:spTgt spid="3">
                                            <p:txEl>
                                              <p:pRg st="3" end="3"/>
                                            </p:txEl>
                                          </p:spTgt>
                                        </p:tgtEl>
                                      </p:cBhvr>
                                    </p:animEffect>
                                  </p:childTnLst>
                                </p:cTn>
                              </p:par>
                              <p:par>
                                <p:cTn id="17" presetID="13" presetClass="entr" presetSubtype="16"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plus(in)">
                                      <p:cBhvr>
                                        <p:cTn id="19"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1600200"/>
            <a:ext cx="8229600" cy="4525963"/>
          </a:xfrm>
        </p:spPr>
        <p:txBody>
          <a:bodyPr/>
          <a:lstStyle/>
          <a:p>
            <a:r>
              <a:rPr lang="zh-CN" altLang="en-US" smtClean="0"/>
              <a:t>本诗运用了哪些艺术手法，请简要分析。</a:t>
            </a:r>
            <a:endParaRPr lang="en-US" altLang="zh-CN" smtClean="0"/>
          </a:p>
          <a:p>
            <a:r>
              <a:rPr lang="zh-CN" altLang="en-US" smtClean="0"/>
              <a:t>远与近、高与低、动与静、抑与扬的衬托对比。这首诗将“边城暮雨”的远景与“雁飞低”的近景、“雁飞”的高与动和“芦苇”的低与静、“雁飞低”的抑与“芦笋生”的扬形成了衬托对比。前两句实写，后两句以虚为主，虚中有实。</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7" presetClass="entr" presetSubtype="4"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1600200"/>
            <a:ext cx="8229600" cy="4525963"/>
          </a:xfrm>
        </p:spPr>
        <p:txBody>
          <a:bodyPr/>
          <a:lstStyle/>
          <a:p>
            <a:r>
              <a:rPr lang="zh-CN" altLang="en-US" smtClean="0"/>
              <a:t>               除夜</a:t>
            </a:r>
            <a:endParaRPr lang="en-US" altLang="zh-CN" smtClean="0"/>
          </a:p>
          <a:p>
            <a:r>
              <a:rPr lang="en-US" altLang="zh-CN" smtClean="0"/>
              <a:t>                </a:t>
            </a:r>
            <a:r>
              <a:rPr lang="zh-CN" altLang="en-US" smtClean="0"/>
              <a:t> 高适</a:t>
            </a:r>
          </a:p>
          <a:p>
            <a:r>
              <a:rPr lang="zh-CN" altLang="en-US" smtClean="0"/>
              <a:t>　旅馆寒灯独不眠，客心何事转凄然？</a:t>
            </a:r>
            <a:endParaRPr lang="en-US" altLang="zh-CN" smtClean="0"/>
          </a:p>
          <a:p>
            <a:r>
              <a:rPr lang="en-US" altLang="zh-CN" smtClean="0"/>
              <a:t>  </a:t>
            </a:r>
            <a:r>
              <a:rPr lang="zh-CN" altLang="en-US" smtClean="0"/>
              <a:t>故乡今夜思千里，霜鬓明朝又一年。</a:t>
            </a:r>
          </a:p>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checkerboard(across)">
                                      <p:cBhvr>
                                        <p:cTn id="7" dur="500"/>
                                        <p:tgtEl>
                                          <p:spTgt spid="3">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checkerboard(across)">
                                      <p:cBhvr>
                                        <p:cTn id="10" dur="500"/>
                                        <p:tgtEl>
                                          <p:spTgt spid="3">
                                            <p:txEl>
                                              <p:pRg st="1" end="1"/>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checkerboard(across)">
                                      <p:cBhvr>
                                        <p:cTn id="13" dur="500"/>
                                        <p:tgtEl>
                                          <p:spTgt spid="3">
                                            <p:txEl>
                                              <p:pRg st="2" end="2"/>
                                            </p:txEl>
                                          </p:spTgt>
                                        </p:tgtEl>
                                      </p:cBhvr>
                                    </p:animEffect>
                                  </p:childTnLst>
                                </p:cTn>
                              </p:par>
                              <p:par>
                                <p:cTn id="14" presetID="5" presetClass="entr" presetSubtype="1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checkerboard(across)">
                                      <p:cBhvr>
                                        <p:cTn id="1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1600200"/>
            <a:ext cx="8229600" cy="4525963"/>
          </a:xfrm>
        </p:spPr>
        <p:txBody>
          <a:bodyPr/>
          <a:lstStyle/>
          <a:p>
            <a:r>
              <a:rPr lang="zh-CN" altLang="en-US" smtClean="0"/>
              <a:t>问：诗歌第三句运用了一种特殊的表现手法，试简析之。</a:t>
            </a:r>
            <a:endParaRPr lang="en-US" altLang="zh-CN" smtClean="0"/>
          </a:p>
          <a:p>
            <a:r>
              <a:rPr lang="zh-CN" altLang="en-US" smtClean="0"/>
              <a:t>诗人客居他乡，油然而生孤寂的思乡之情，但诗人撇开自己，从对方入手，想像故乡亲人思念千里之外的自己的情景。这是从对方着笔，也即反客为主的表现手法。</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1600200"/>
            <a:ext cx="8229600" cy="4525963"/>
          </a:xfrm>
        </p:spPr>
        <p:txBody>
          <a:bodyPr/>
          <a:lstStyle/>
          <a:p>
            <a:r>
              <a:rPr lang="zh-CN" altLang="en-US"/>
              <a:t>日出东南隅，照我秦氏楼。秦氏有好女，自名为罗敷。</a:t>
            </a:r>
            <a:r>
              <a:rPr lang="en-US" smtClean="0"/>
              <a:t> </a:t>
            </a:r>
            <a:r>
              <a:rPr lang="zh-CN" altLang="en-US"/>
              <a:t>罗敷喜蚕桑，采桑城南隅。青丝为笼系，桂枝为笼钩。</a:t>
            </a:r>
            <a:r>
              <a:rPr lang="en-US" smtClean="0"/>
              <a:t> </a:t>
            </a:r>
            <a:r>
              <a:rPr lang="zh-CN" altLang="en-US"/>
              <a:t>头上倭堕髻，耳中明月珠。湘绮为下裙，紫绮为上襦。</a:t>
            </a:r>
            <a:r>
              <a:rPr lang="en-US" smtClean="0"/>
              <a:t> </a:t>
            </a:r>
            <a:r>
              <a:rPr lang="zh-CN" altLang="en-US"/>
              <a:t>行者见罗敷，下担捋髭须。少年见罗敷，脱帽著</a:t>
            </a:r>
            <a:r>
              <a:rPr lang="en-US" altLang="zh-CN"/>
              <a:t>〈</a:t>
            </a:r>
            <a:r>
              <a:rPr lang="zh-CN" altLang="en-US"/>
              <a:t>巾肖</a:t>
            </a:r>
            <a:r>
              <a:rPr lang="en-US" altLang="zh-CN"/>
              <a:t>〉</a:t>
            </a:r>
            <a:r>
              <a:rPr lang="zh-CN" altLang="en-US"/>
              <a:t>头。</a:t>
            </a:r>
            <a:r>
              <a:rPr lang="en-US" smtClean="0"/>
              <a:t> </a:t>
            </a:r>
            <a:r>
              <a:rPr lang="zh-CN" altLang="en-US"/>
              <a:t>耕者忘其犁，锄者忘其锄。来归相怨怒，但坐观罗敷。</a:t>
            </a:r>
          </a:p>
        </p:txBody>
      </p:sp>
      <p:sp>
        <p:nvSpPr>
          <p:cNvPr id="4" name="标题 3"/>
          <p:cNvSpPr>
            <a:spLocks noGrp="1"/>
          </p:cNvSpPr>
          <p:nvPr>
            <p:ph type="title" idx="4294967295"/>
          </p:nvPr>
        </p:nvSpPr>
        <p:spPr>
          <a:xfrm>
            <a:off x="0" y="274638"/>
            <a:ext cx="8229600" cy="1143000"/>
          </a:xfrm>
        </p:spPr>
        <p:txBody>
          <a:bodyPr>
            <a:normAutofit/>
          </a:bodyPr>
          <a:lstStyle/>
          <a:p>
            <a:r>
              <a:rPr lang="zh-CN" altLang="en-US" sz="2400"/>
              <a:t>阅读长诗</a:t>
            </a:r>
            <a:r>
              <a:rPr lang="en-US" altLang="zh-CN" sz="2400"/>
              <a:t>《</a:t>
            </a:r>
            <a:r>
              <a:rPr lang="zh-CN" altLang="en-US" sz="2400"/>
              <a:t>陌上桑</a:t>
            </a:r>
            <a:r>
              <a:rPr lang="en-US" altLang="zh-CN" sz="2400"/>
              <a:t>》</a:t>
            </a:r>
            <a:r>
              <a:rPr lang="zh-CN" altLang="en-US" sz="2400"/>
              <a:t>的开头部分，然后回答问题。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heckerboard(across)">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1600200"/>
            <a:ext cx="8229600" cy="4525963"/>
          </a:xfrm>
        </p:spPr>
        <p:txBody>
          <a:bodyPr/>
          <a:lstStyle/>
          <a:p>
            <a:r>
              <a:rPr lang="zh-CN" altLang="en-US"/>
              <a:t>这段描写突出了罗敷的美丽动人，诗歌是怎样体现的？运用了什么手法</a:t>
            </a:r>
            <a:r>
              <a:rPr lang="zh-CN" altLang="en-US" smtClean="0"/>
              <a:t>？</a:t>
            </a:r>
            <a:endParaRPr lang="en-US" altLang="zh-CN" smtClean="0"/>
          </a:p>
          <a:p>
            <a:r>
              <a:rPr lang="zh-CN" altLang="en-US"/>
              <a:t>主要运用了正面描写和侧面描写相结合的手法来突出人物的美丽动人。极力描写罗敷的衣着打扮，属正面描写；极力描写行人的痴态，是侧面描写。正面描写和侧面描写相结合，刻画了罗敷的美丽非凡。</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内容占位符 6"/>
          <p:cNvSpPr>
            <a:spLocks noGrp="1"/>
          </p:cNvSpPr>
          <p:nvPr>
            <p:ph idx="4294967295"/>
          </p:nvPr>
        </p:nvSpPr>
        <p:spPr>
          <a:xfrm>
            <a:off x="0" y="1600200"/>
            <a:ext cx="8229600" cy="4525963"/>
          </a:xfrm>
          <a:solidFill>
            <a:schemeClr val="bg1"/>
          </a:solidFill>
        </p:spPr>
        <p:txBody>
          <a:bodyPr/>
          <a:lstStyle/>
          <a:p>
            <a:pPr>
              <a:buNone/>
            </a:pPr>
            <a:r>
              <a:rPr lang="zh-CN" altLang="en-US" b="1" smtClean="0"/>
              <a:t>               约</a:t>
            </a:r>
            <a:r>
              <a:rPr lang="zh-CN" altLang="en-US" b="1"/>
              <a:t>客</a:t>
            </a:r>
            <a:r>
              <a:rPr lang="en-US"/>
              <a:t> </a:t>
            </a:r>
            <a:endParaRPr lang="zh-CN" altLang="en-US"/>
          </a:p>
          <a:p>
            <a:pPr>
              <a:buNone/>
            </a:pPr>
            <a:r>
              <a:rPr lang="zh-CN" altLang="en-US"/>
              <a:t>　</a:t>
            </a:r>
            <a:r>
              <a:rPr lang="en-US"/>
              <a:t>      </a:t>
            </a:r>
            <a:r>
              <a:rPr lang="zh-CN" altLang="en-US"/>
              <a:t>　</a:t>
            </a:r>
            <a:r>
              <a:rPr lang="zh-CN" altLang="en-US" smtClean="0"/>
              <a:t>        赵秀师</a:t>
            </a:r>
            <a:endParaRPr lang="zh-CN" altLang="en-US">
              <a:solidFill>
                <a:schemeClr val="bg1"/>
              </a:solidFill>
            </a:endParaRPr>
          </a:p>
          <a:p>
            <a:pPr>
              <a:buNone/>
            </a:pPr>
            <a:r>
              <a:rPr lang="zh-CN" altLang="en-US"/>
              <a:t>　</a:t>
            </a:r>
            <a:r>
              <a:rPr lang="zh-CN" altLang="en-US" smtClean="0"/>
              <a:t>黄</a:t>
            </a:r>
            <a:r>
              <a:rPr lang="zh-CN" altLang="en-US"/>
              <a:t>梅时节家家雨， </a:t>
            </a:r>
            <a:r>
              <a:rPr lang="zh-CN" altLang="en-US" smtClean="0"/>
              <a:t>青</a:t>
            </a:r>
            <a:r>
              <a:rPr lang="zh-CN" altLang="en-US"/>
              <a:t>草池塘处处</a:t>
            </a:r>
            <a:r>
              <a:rPr lang="zh-CN" altLang="en-US" smtClean="0"/>
              <a:t>蛙。       </a:t>
            </a:r>
            <a:r>
              <a:rPr lang="en-US" smtClean="0"/>
              <a:t> </a:t>
            </a:r>
            <a:r>
              <a:rPr lang="zh-CN" altLang="en-US"/>
              <a:t>　 　 </a:t>
            </a:r>
            <a:r>
              <a:rPr lang="zh-CN" altLang="en-US" smtClean="0"/>
              <a:t>                        有</a:t>
            </a:r>
            <a:r>
              <a:rPr lang="zh-CN" altLang="en-US"/>
              <a:t>约不来过夜半， </a:t>
            </a:r>
            <a:r>
              <a:rPr lang="zh-CN" altLang="en-US" smtClean="0"/>
              <a:t>闲</a:t>
            </a:r>
            <a:r>
              <a:rPr lang="zh-CN" altLang="en-US"/>
              <a:t>敲棋子</a:t>
            </a:r>
            <a:r>
              <a:rPr lang="zh-CN" altLang="en-US" smtClean="0"/>
              <a:t>落灯花。</a:t>
            </a:r>
            <a:endParaRPr lang="zh-CN" altLang="en-US"/>
          </a:p>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box(in)">
                                      <p:cBhvr>
                                        <p:cTn id="7" dur="500"/>
                                        <p:tgtEl>
                                          <p:spTgt spid="7">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7">
                                            <p:txEl>
                                              <p:pRg st="1" end="1"/>
                                            </p:txEl>
                                          </p:spTgt>
                                        </p:tgtEl>
                                        <p:attrNameLst>
                                          <p:attrName>style.visibility</p:attrName>
                                        </p:attrNameLst>
                                      </p:cBhvr>
                                      <p:to>
                                        <p:strVal val="visible"/>
                                      </p:to>
                                    </p:set>
                                    <p:animEffect transition="in" filter="box(in)">
                                      <p:cBhvr>
                                        <p:cTn id="10" dur="500"/>
                                        <p:tgtEl>
                                          <p:spTgt spid="7">
                                            <p:txEl>
                                              <p:pRg st="1" end="1"/>
                                            </p:txEl>
                                          </p:spTgt>
                                        </p:tgtEl>
                                      </p:cBhvr>
                                    </p:animEffect>
                                  </p:childTnLst>
                                </p:cTn>
                              </p:par>
                              <p:par>
                                <p:cTn id="11" presetID="4" presetClass="entr" presetSubtype="16" fill="hold" nodeType="with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Effect transition="in" filter="box(in)">
                                      <p:cBhvr>
                                        <p:cTn id="13"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a:t/>
            </a:r>
            <a:br>
              <a:rPr lang="zh-CN" altLang="en-US"/>
            </a:br>
            <a:endParaRPr lang="zh-CN" altLang="en-US" sz="3600"/>
          </a:p>
        </p:txBody>
      </p:sp>
      <p:sp>
        <p:nvSpPr>
          <p:cNvPr id="3" name="内容占位符 2"/>
          <p:cNvSpPr>
            <a:spLocks noGrp="1"/>
          </p:cNvSpPr>
          <p:nvPr>
            <p:ph idx="1"/>
          </p:nvPr>
        </p:nvSpPr>
        <p:spPr/>
        <p:txBody>
          <a:bodyPr/>
          <a:lstStyle/>
          <a:p>
            <a:r>
              <a:rPr lang="zh-CN" altLang="en-US" smtClean="0"/>
              <a:t>诗歌后两句是如何描写景物的？请结合诗句简要赏析。</a:t>
            </a:r>
            <a:endParaRPr lang="en-US" altLang="zh-CN" smtClean="0"/>
          </a:p>
          <a:p>
            <a:endParaRPr lang="en-US" altLang="zh-CN"/>
          </a:p>
          <a:p>
            <a:r>
              <a:rPr lang="zh-CN" altLang="en-US"/>
              <a:t>末句“闲敲棋子”是一个细节描写。诗人约客下棋，可是时间已过夜半，客人还未到来，诗人百无聊赖之际，有意无意地拿起棋子，将灯花都震落了。这一细节貌似闲暇，实则反映出诗人内心的焦躁烦闷。</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ssolv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checkerboard(across)">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1600200"/>
            <a:ext cx="8229600" cy="4525963"/>
          </a:xfrm>
        </p:spPr>
        <p:txBody>
          <a:bodyPr/>
          <a:lstStyle/>
          <a:p>
            <a:r>
              <a:rPr lang="zh-CN" altLang="en-US" smtClean="0"/>
              <a:t>               漫</a:t>
            </a:r>
            <a:r>
              <a:rPr lang="zh-CN" altLang="en-US"/>
              <a:t>成一首</a:t>
            </a:r>
          </a:p>
          <a:p>
            <a:r>
              <a:rPr lang="en-US"/>
              <a:t> </a:t>
            </a:r>
            <a:r>
              <a:rPr lang="en-US" smtClean="0"/>
              <a:t>                 </a:t>
            </a:r>
            <a:r>
              <a:rPr lang="zh-CN" altLang="en-US"/>
              <a:t>杜甫</a:t>
            </a:r>
          </a:p>
          <a:p>
            <a:r>
              <a:rPr lang="zh-CN" altLang="en-US" smtClean="0"/>
              <a:t>    江</a:t>
            </a:r>
            <a:r>
              <a:rPr lang="zh-CN" altLang="en-US"/>
              <a:t>月去人只数尺，风灯照夜欲三更。</a:t>
            </a:r>
          </a:p>
          <a:p>
            <a:r>
              <a:rPr lang="zh-CN" altLang="en-US" smtClean="0"/>
              <a:t>    沙</a:t>
            </a:r>
            <a:r>
              <a:rPr lang="zh-CN" altLang="en-US"/>
              <a:t>头宿鹭联拳静，船尾跳鱼拨刺鸣</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lide(fromBottom)">
                                      <p:cBhvr>
                                        <p:cTn id="7" dur="500"/>
                                        <p:tgtEl>
                                          <p:spTgt spid="3">
                                            <p:txEl>
                                              <p:pRg st="0" end="0"/>
                                            </p:txEl>
                                          </p:spTgt>
                                        </p:tgtEl>
                                      </p:cBhvr>
                                    </p:animEffect>
                                  </p:childTnLst>
                                </p:cTn>
                              </p:par>
                              <p:par>
                                <p:cTn id="8" presetID="12" presetClass="entr" presetSubtype="4"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slide(fromBottom)">
                                      <p:cBhvr>
                                        <p:cTn id="10" dur="500"/>
                                        <p:tgtEl>
                                          <p:spTgt spid="3">
                                            <p:txEl>
                                              <p:pRg st="1" end="1"/>
                                            </p:txEl>
                                          </p:spTgt>
                                        </p:tgtEl>
                                      </p:cBhvr>
                                    </p:animEffect>
                                  </p:childTnLst>
                                </p:cTn>
                              </p:par>
                              <p:par>
                                <p:cTn id="11" presetID="12" presetClass="entr" presetSubtype="4"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slide(fromBottom)">
                                      <p:cBhvr>
                                        <p:cTn id="13" dur="500"/>
                                        <p:tgtEl>
                                          <p:spTgt spid="3">
                                            <p:txEl>
                                              <p:pRg st="2" end="2"/>
                                            </p:txEl>
                                          </p:spTgt>
                                        </p:tgtEl>
                                      </p:cBhvr>
                                    </p:animEffect>
                                  </p:childTnLst>
                                </p:cTn>
                              </p:par>
                              <p:par>
                                <p:cTn id="14" presetID="12" presetClass="entr" presetSubtype="4"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slide(fromBottom)">
                                      <p:cBhvr>
                                        <p:cTn id="16"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1600200"/>
            <a:ext cx="8229600" cy="4525963"/>
          </a:xfrm>
        </p:spPr>
        <p:txBody>
          <a:bodyPr/>
          <a:lstStyle/>
          <a:p>
            <a:r>
              <a:rPr lang="zh-CN" altLang="en-US"/>
              <a:t>诗歌后两句是如何描写景物的？请结合诗句简要赏析。</a:t>
            </a:r>
          </a:p>
          <a:p>
            <a:r>
              <a:rPr lang="zh-CN" altLang="en-US"/>
              <a:t>诗人进行</a:t>
            </a:r>
            <a:r>
              <a:rPr lang="zh-CN" altLang="en-US" smtClean="0"/>
              <a:t>了动静的</a:t>
            </a:r>
            <a:r>
              <a:rPr lang="zh-CN" altLang="en-US"/>
              <a:t>描写，夜宿的白鹭屈曲着身子，恬静地躺在月照的沙滩，船尾大鱼跃出水面而发出拨刺的响声，一动一静构成了江上月夜宁静的美景。</a:t>
            </a:r>
          </a:p>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diamond(in)">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7"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1600200"/>
            <a:ext cx="8229600" cy="4525963"/>
          </a:xfrm>
        </p:spPr>
        <p:txBody>
          <a:bodyPr/>
          <a:lstStyle/>
          <a:p>
            <a:r>
              <a:rPr lang="zh-CN" altLang="en-US" smtClean="0"/>
              <a:t>           题</a:t>
            </a:r>
            <a:r>
              <a:rPr lang="zh-CN" altLang="en-US"/>
              <a:t>都城南</a:t>
            </a:r>
            <a:r>
              <a:rPr lang="zh-CN" altLang="en-US" smtClean="0"/>
              <a:t>庄</a:t>
            </a:r>
            <a:endParaRPr lang="en-US" altLang="zh-CN" smtClean="0"/>
          </a:p>
          <a:p>
            <a:r>
              <a:rPr lang="zh-CN" altLang="en-US" smtClean="0"/>
              <a:t>                崔</a:t>
            </a:r>
            <a:r>
              <a:rPr lang="zh-CN" altLang="en-US"/>
              <a:t>护</a:t>
            </a:r>
            <a:r>
              <a:rPr lang="en-US" smtClean="0"/>
              <a:t> </a:t>
            </a:r>
          </a:p>
          <a:p>
            <a:r>
              <a:rPr lang="zh-CN" altLang="en-US" smtClean="0"/>
              <a:t>去</a:t>
            </a:r>
            <a:r>
              <a:rPr lang="zh-CN" altLang="en-US"/>
              <a:t>年今日此门中，</a:t>
            </a:r>
            <a:r>
              <a:rPr lang="zh-CN" smtClean="0"/>
              <a:t> </a:t>
            </a:r>
            <a:r>
              <a:rPr lang="zh-CN" altLang="en-US"/>
              <a:t>人面桃花相映红。</a:t>
            </a:r>
            <a:r>
              <a:rPr lang="en-US" smtClean="0"/>
              <a:t> </a:t>
            </a:r>
          </a:p>
          <a:p>
            <a:r>
              <a:rPr lang="zh-CN" altLang="en-US" smtClean="0"/>
              <a:t>人</a:t>
            </a:r>
            <a:r>
              <a:rPr lang="zh-CN" altLang="en-US"/>
              <a:t>面不知何处去， 桃花依旧笑春风。</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plus(in)">
                                      <p:cBhvr>
                                        <p:cTn id="7" dur="2000"/>
                                        <p:tgtEl>
                                          <p:spTgt spid="3">
                                            <p:txEl>
                                              <p:pRg st="0" end="0"/>
                                            </p:txEl>
                                          </p:spTgt>
                                        </p:tgtEl>
                                      </p:cBhvr>
                                    </p:animEffect>
                                  </p:childTnLst>
                                </p:cTn>
                              </p:par>
                              <p:par>
                                <p:cTn id="8" presetID="13" presetClass="entr" presetSubtype="16"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plus(in)">
                                      <p:cBhvr>
                                        <p:cTn id="10" dur="2000"/>
                                        <p:tgtEl>
                                          <p:spTgt spid="3">
                                            <p:txEl>
                                              <p:pRg st="1" end="1"/>
                                            </p:txEl>
                                          </p:spTgt>
                                        </p:tgtEl>
                                      </p:cBhvr>
                                    </p:animEffect>
                                  </p:childTnLst>
                                </p:cTn>
                              </p:par>
                              <p:par>
                                <p:cTn id="11" presetID="13" presetClass="entr" presetSubtype="16"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plus(in)">
                                      <p:cBhvr>
                                        <p:cTn id="13" dur="2000"/>
                                        <p:tgtEl>
                                          <p:spTgt spid="3">
                                            <p:txEl>
                                              <p:pRg st="2" end="2"/>
                                            </p:txEl>
                                          </p:spTgt>
                                        </p:tgtEl>
                                      </p:cBhvr>
                                    </p:animEffect>
                                  </p:childTnLst>
                                </p:cTn>
                              </p:par>
                              <p:par>
                                <p:cTn id="14" presetID="13" presetClass="entr" presetSubtype="16"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plus(in)">
                                      <p:cBhvr>
                                        <p:cTn id="16" dur="2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4294967295"/>
          </p:nvPr>
        </p:nvSpPr>
        <p:spPr>
          <a:xfrm>
            <a:off x="0" y="1600200"/>
            <a:ext cx="8229600" cy="4525963"/>
          </a:xfrm>
        </p:spPr>
        <p:txBody>
          <a:bodyPr/>
          <a:lstStyle/>
          <a:p>
            <a:r>
              <a:rPr lang="zh-CN" altLang="en-US"/>
              <a:t>有人激赏这首诗说：短短四句，凄美之极，令人怅惘不已。请从虚实相生这一角度，</a:t>
            </a:r>
            <a:r>
              <a:rPr lang="zh-CN" altLang="en-US" smtClean="0"/>
              <a:t>说说</a:t>
            </a:r>
            <a:r>
              <a:rPr lang="zh-CN" altLang="en-US"/>
              <a:t>这首诗是怎样把读者带人凄美意境的</a:t>
            </a:r>
            <a:r>
              <a:rPr lang="zh-CN" altLang="en-US" smtClean="0"/>
              <a:t>。</a:t>
            </a:r>
            <a:endParaRPr lang="en-US" altLang="zh-CN" smtClean="0"/>
          </a:p>
          <a:p>
            <a:r>
              <a:rPr lang="zh-CN" altLang="en-US"/>
              <a:t>“去年今日”是虚景，“今年今日”是实景。虚景“人面桃花相映红”，十全十美；实景空余“桃花依旧笑春风”，怅惘顿生。以虚衬实，把读者带人无限凄美的意境中去。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edg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47</TotalTime>
  <Words>1223</Words>
  <Application>Microsoft Office PowerPoint</Application>
  <PresentationFormat>全屏显示(4:3)</PresentationFormat>
  <Paragraphs>51</Paragraphs>
  <Slides>17</Slides>
  <Notes>1</Notes>
  <HiddenSlides>0</HiddenSlides>
  <MMClips>0</MMClips>
  <ScaleCrop>false</ScaleCrop>
  <HeadingPairs>
    <vt:vector size="4" baseType="variant">
      <vt:variant>
        <vt:lpstr>主题</vt:lpstr>
      </vt:variant>
      <vt:variant>
        <vt:i4>1</vt:i4>
      </vt:variant>
      <vt:variant>
        <vt:lpstr>幻灯片标题</vt:lpstr>
      </vt:variant>
      <vt:variant>
        <vt:i4>17</vt:i4>
      </vt:variant>
    </vt:vector>
  </HeadingPairs>
  <TitlesOfParts>
    <vt:vector size="18" baseType="lpstr">
      <vt:lpstr>Office 主题</vt:lpstr>
      <vt:lpstr>  诗歌鉴赏表达技巧之描写手法 </vt:lpstr>
      <vt:lpstr>阅读长诗《陌上桑》的开头部分，然后回答问题。</vt:lpstr>
      <vt:lpstr>幻灯片 3</vt:lpstr>
      <vt:lpstr>幻灯片 4</vt:lpstr>
      <vt:lpstr> </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诗歌鉴赏表达技巧之描写手法 </dc:title>
  <dc:subject>www.ywzx8.com</dc:subject>
  <dc:creator>www.ywzx8.com</dc:creator>
  <cp:keywords>www.ywzx8.com</cp:keywords>
  <dc:description>中学语文在线-免费资源站（www.ywzx8.com）</dc:description>
  <cp:lastModifiedBy>Administrator</cp:lastModifiedBy>
  <cp:revision>www.ywzx8.com</cp:revision>
  <dcterms:created xsi:type="dcterms:W3CDTF">2014-10-29T07:57:41Z</dcterms:created>
  <dcterms:modified xsi:type="dcterms:W3CDTF">2014-10-29T08:51:51Z</dcterms:modified>
  <cp:category>www.ywzx8.com</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www.ywzx8.com</vt:lpwstr>
  </property>
</Properties>
</file>