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755" r:id="rId2"/>
  </p:sldMasterIdLst>
  <p:handoutMasterIdLst>
    <p:handoutMasterId r:id="rId25"/>
  </p:handoutMasterIdLst>
  <p:sldIdLst>
    <p:sldId id="330" r:id="rId3"/>
    <p:sldId id="329" r:id="rId4"/>
    <p:sldId id="331" r:id="rId5"/>
    <p:sldId id="305" r:id="rId6"/>
    <p:sldId id="304" r:id="rId7"/>
    <p:sldId id="346" r:id="rId8"/>
    <p:sldId id="343" r:id="rId9"/>
    <p:sldId id="340" r:id="rId10"/>
    <p:sldId id="332" r:id="rId11"/>
    <p:sldId id="348" r:id="rId12"/>
    <p:sldId id="354" r:id="rId13"/>
    <p:sldId id="336" r:id="rId14"/>
    <p:sldId id="323" r:id="rId15"/>
    <p:sldId id="325" r:id="rId16"/>
    <p:sldId id="310" r:id="rId17"/>
    <p:sldId id="353" r:id="rId18"/>
    <p:sldId id="283" r:id="rId19"/>
    <p:sldId id="328" r:id="rId20"/>
    <p:sldId id="337" r:id="rId21"/>
    <p:sldId id="312" r:id="rId22"/>
    <p:sldId id="351" r:id="rId23"/>
    <p:sldId id="309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010000"/>
    </p:penClr>
  </p:showPr>
  <p:clrMru>
    <a:srgbClr val="0000FF"/>
    <a:srgbClr val="FF0000"/>
    <a:srgbClr val="0066FF"/>
    <a:srgbClr val="003366"/>
    <a:srgbClr val="000099"/>
    <a:srgbClr val="00FFFF"/>
    <a:srgbClr val="CC0099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17" autoAdjust="0"/>
  </p:normalViewPr>
  <p:slideViewPr>
    <p:cSldViewPr>
      <p:cViewPr varScale="1"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4908E05-6853-4331-AE8E-382CFE29EC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218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2186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F2DD77-B812-410B-8E39-8F07340593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FC1FC-F1D9-4984-98F7-A72F3E5469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037FF-0D30-4CB0-AF44-EB82494AB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798A8-5879-467F-A18C-A9E47BEFB41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6D3D4-13C2-4C7A-AA79-88B4F44387E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EF2FEF-2402-4524-9CC9-CCA81AFD0A2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B85C27-4106-4950-9876-7C75D95E862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DA6373-5731-4F55-B5D2-56A5F3CF8E6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F01787-020A-45E9-B792-6A3B67113B9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BCE21F-4C27-4CE6-A290-475ABC4A321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0CD065-52FC-498A-AC12-F3177844D26C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BB1C7-576B-4D59-B612-5654CC3638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2FFDA9-0452-4EC2-9D2B-7B7415CA62A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9AC55F-D791-4E0A-967F-5A3CBA3E27A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BE1579-BE10-4DEE-8A14-6643CA846E6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AFB4F-3596-47DA-A73E-2950C78E2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784F4-A8AD-44B7-B783-4C6E44B904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9D521-5A8A-4FA4-BA23-9FA9305415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93C75-A590-4DA9-B1F5-BBE686C234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84248-EC84-41D2-8E37-AE885EBA73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D8A84-8F05-4B37-818E-2D39ABB7EC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EE488-9CAD-4D25-A28F-343C4BA4A1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5F0349DF-4BBF-4849-A345-6F536286F4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080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2083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083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084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084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084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2084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084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2084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084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4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0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F0349DF-4BBF-4849-A345-6F536286F49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18.xml"/><Relationship Id="rId1" Type="http://schemas.openxmlformats.org/officeDocument/2006/relationships/audio" Target="file:///H:\29&#32993;&#24515;&#20141;&#30475;&#38634;\&#26143;&#31354;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8246;&#24515;&#20141;&#30475;&#38634;\&#39640;&#23665;&#27969;&#27700;-&#21476;&#31581;&#26354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Administrator\&#26700;&#38754;\29&#32993;&#24515;&#20141;&#30475;&#38634;\&#26143;&#31354;.mp3" TargetMode="Externa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35821;&#25991;&#20843;&#24180;&#32423;&#19978;&#20876;&#25945;&#23398;&#36164;&#26009;\&#31532;&#20845;&#21333;&#20803;\&#28246;&#24515;&#20141;&#30475;&#38634;\&#28246;&#24515;&#20141;&#30475;&#38634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E:\&#35821;&#25991;&#20843;&#24180;&#32423;&#19978;&#20876;&#25945;&#23398;&#36164;&#26009;\&#31532;&#20845;&#21333;&#20803;\&#28246;&#24515;&#20141;&#30475;&#38634;\&#28246;&#24515;&#20141;&#30475;&#38634;.mp3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26" descr="西湖春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450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1028"/>
          <p:cNvSpPr txBox="1">
            <a:spLocks noChangeArrowheads="1"/>
          </p:cNvSpPr>
          <p:nvPr/>
        </p:nvSpPr>
        <p:spPr bwMode="auto">
          <a:xfrm>
            <a:off x="525919" y="1285860"/>
            <a:ext cx="2677656" cy="506365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r>
              <a:rPr kumimoji="1" lang="zh-CN" altLang="en-US" sz="5400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2" charset="-122"/>
              </a:rPr>
              <a:t>最爱湖东行不足</a:t>
            </a:r>
          </a:p>
          <a:p>
            <a:r>
              <a:rPr kumimoji="1" lang="zh-CN" altLang="en-US" sz="5400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2" charset="-122"/>
              </a:rPr>
              <a:t>绿杨阴里白沙堤</a:t>
            </a:r>
          </a:p>
          <a:p>
            <a:r>
              <a:rPr kumimoji="1" lang="zh-CN" altLang="en-US" sz="5400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2" charset="-122"/>
              </a:rPr>
              <a:t>       </a:t>
            </a:r>
            <a:r>
              <a:rPr kumimoji="1" lang="zh-CN" altLang="en-US" sz="5400" dirty="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2" charset="-122"/>
              </a:rPr>
              <a:t> </a:t>
            </a:r>
            <a:r>
              <a:rPr kumimoji="1" lang="en-US" altLang="zh-CN" sz="5400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2" charset="-122"/>
              </a:rPr>
              <a:t>——</a:t>
            </a:r>
            <a:r>
              <a:rPr kumimoji="1" lang="zh-CN" altLang="en-US" sz="5400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ea typeface="黑体" pitchFamily="2" charset="-122"/>
              </a:rPr>
              <a:t>白居易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0" y="1214422"/>
            <a:ext cx="9001156" cy="491416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98450" algn="l" defTabSz="914400" rtl="0" eaLnBrk="0" fontAlgn="base" latinLnBrk="0" hangingPunct="0">
              <a:lnSpc>
                <a:spcPts val="4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到了湖心亭上，有两个人铺着毡席，相对而坐，一个小书童正在烧酒，酒炉中的酒正在沸腾。（那两个人）看见我，十分惊喜地说：“想不到在</a:t>
            </a:r>
            <a:r>
              <a:rPr kumimoji="0" lang="zh-CN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湖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中</a:t>
            </a:r>
            <a:r>
              <a:rPr kumimoji="0" lang="zh-CN" altLang="en-US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会有你这样有（闲情雅致）的人。”便拉着我一同喝酒。我</a:t>
            </a:r>
            <a:r>
              <a:rPr lang="en-US" altLang="zh-CN" sz="3200" b="1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zh-CN" altLang="en-US" sz="3200" b="1" dirty="0" smtClean="0">
                <a:latin typeface="Calibri" pitchFamily="34" charset="0"/>
                <a:cs typeface="Times New Roman" pitchFamily="18" charset="0"/>
              </a:rPr>
              <a:t>勉强</a:t>
            </a:r>
            <a:r>
              <a:rPr lang="en-US" altLang="zh-CN" sz="3200" b="1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喝了三大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杯就告别。（我）问他们的姓氏，得知他们是金陵人，在此地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做客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。 等到下船的时候，船夫喃喃自语地说：“不要说相公您痴，还有像相公您一样痴的人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!”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927" y="500042"/>
            <a:ext cx="8836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下面是第二段的译文，有三处错误，请找出来。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307181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更</a:t>
            </a:r>
            <a:endParaRPr lang="zh-CN" alt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4929198"/>
            <a:ext cx="13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——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1604" y="3143248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—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934" y="3714752"/>
            <a:ext cx="13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——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1214414" y="2285992"/>
            <a:ext cx="1143008" cy="714380"/>
          </a:xfrm>
          <a:prstGeom prst="wedgeEllipseCallout">
            <a:avLst>
              <a:gd name="adj1" fmla="val 9893"/>
              <a:gd name="adj2" fmla="val 8067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</a:rPr>
              <a:t>还</a:t>
            </a:r>
            <a:endParaRPr lang="zh-CN" altLang="zh-CN" sz="3600" b="1" dirty="0">
              <a:solidFill>
                <a:srgbClr val="0000FF"/>
              </a:solidFill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3857620" y="1714488"/>
            <a:ext cx="3429024" cy="1428760"/>
          </a:xfrm>
          <a:prstGeom prst="wedgeEllipseCallout">
            <a:avLst>
              <a:gd name="adj1" fmla="val -24583"/>
              <a:gd name="adj2" fmla="val 9485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</a:rPr>
              <a:t>尽力，译为“痛快”</a:t>
            </a:r>
            <a:endParaRPr lang="zh-CN" altLang="zh-CN" sz="3600" b="1" dirty="0">
              <a:solidFill>
                <a:srgbClr val="0000FF"/>
              </a:solidFill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500034" y="5929330"/>
            <a:ext cx="1785950" cy="642942"/>
          </a:xfrm>
          <a:prstGeom prst="wedgeEllipseCallout">
            <a:avLst>
              <a:gd name="adj1" fmla="val -26489"/>
              <a:gd name="adj2" fmla="val -13449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</a:rPr>
              <a:t>客居</a:t>
            </a:r>
            <a:endParaRPr lang="zh-CN" altLang="zh-CN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61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0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28597" y="2565400"/>
            <a:ext cx="850112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CC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40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</a:rPr>
              <a:t>莫说相公痴，更有痴似相公者 ！</a:t>
            </a:r>
            <a:r>
              <a:rPr lang="zh-CN" altLang="en-US" sz="4000" b="1" dirty="0">
                <a:solidFill>
                  <a:srgbClr val="0000CC"/>
                </a:solidFill>
                <a:latin typeface="Arial"/>
                <a:ea typeface="华文行楷" pitchFamily="2" charset="-122"/>
              </a:rPr>
              <a:t>”</a:t>
            </a:r>
            <a:endParaRPr lang="zh-CN" altLang="en-US" sz="4000" b="1" dirty="0">
              <a:solidFill>
                <a:srgbClr val="0000CC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203575" y="836613"/>
            <a:ext cx="18002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ea typeface="华文行楷" pitchFamily="2" charset="-122"/>
              </a:rPr>
              <a:t>痴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114800" cy="1143000"/>
          </a:xfrm>
        </p:spPr>
        <p:txBody>
          <a:bodyPr/>
          <a:lstStyle/>
          <a:p>
            <a:r>
              <a:rPr lang="zh-CN" altLang="en-US" b="1" i="1" u="sng">
                <a:solidFill>
                  <a:srgbClr val="FF0000"/>
                </a:solidFill>
                <a:ea typeface="方正华隶简体" pitchFamily="65" charset="-122"/>
              </a:rPr>
              <a:t>我也玩穿越：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214282" y="1214422"/>
            <a:ext cx="8715404" cy="1135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3333CC"/>
                </a:solidFill>
              </a:rPr>
              <a:t>       </a:t>
            </a:r>
            <a:r>
              <a:rPr lang="en-US" altLang="zh-CN" sz="3600" b="1" dirty="0" smtClean="0">
                <a:solidFill>
                  <a:srgbClr val="3333CC"/>
                </a:solidFill>
              </a:rPr>
              <a:t> </a:t>
            </a:r>
            <a:r>
              <a:rPr lang="zh-CN" altLang="en-US" sz="3600" b="1" dirty="0" smtClean="0">
                <a:solidFill>
                  <a:srgbClr val="3333CC"/>
                </a:solidFill>
              </a:rPr>
              <a:t>假如</a:t>
            </a:r>
            <a:r>
              <a:rPr lang="zh-CN" altLang="en-US" sz="3600" b="1" dirty="0">
                <a:solidFill>
                  <a:srgbClr val="3333CC"/>
                </a:solidFill>
              </a:rPr>
              <a:t>你是一名记者，穿越到明末清初，去采访张岱，你要这样提问： </a:t>
            </a:r>
          </a:p>
          <a:p>
            <a:pPr algn="l"/>
            <a:r>
              <a:rPr lang="zh-CN" altLang="en-US" sz="4400" b="1" dirty="0">
                <a:solidFill>
                  <a:srgbClr val="FF0000"/>
                </a:solidFill>
                <a:ea typeface="方正北魏楷书简体" pitchFamily="65" charset="-122"/>
              </a:rPr>
              <a:t>      张先生，舟子说您痴，我也觉得很奇怪：您</a:t>
            </a:r>
            <a:r>
              <a:rPr lang="zh-CN" altLang="en-US" sz="4400" b="1" dirty="0" smtClean="0">
                <a:solidFill>
                  <a:srgbClr val="FF0000"/>
                </a:solidFill>
                <a:ea typeface="方正北魏楷书简体" pitchFamily="65" charset="-122"/>
              </a:rPr>
              <a:t>为什么</a:t>
            </a:r>
            <a:r>
              <a:rPr lang="en-US" altLang="zh-CN" sz="4400" b="1" dirty="0" smtClean="0">
                <a:solidFill>
                  <a:srgbClr val="FF0000"/>
                </a:solidFill>
                <a:ea typeface="方正北魏楷书简体" pitchFamily="65" charset="-122"/>
              </a:rPr>
              <a:t>﹍﹍﹍</a:t>
            </a:r>
            <a:r>
              <a:rPr lang="zh-CN" altLang="en-US" sz="4400" b="1" dirty="0" smtClean="0">
                <a:solidFill>
                  <a:srgbClr val="FF0000"/>
                </a:solidFill>
                <a:ea typeface="方正北魏楷书简体" pitchFamily="65" charset="-122"/>
              </a:rPr>
              <a:t>呢</a:t>
            </a:r>
            <a:r>
              <a:rPr lang="zh-CN" altLang="en-US" sz="4400" b="1" dirty="0">
                <a:solidFill>
                  <a:srgbClr val="FF0000"/>
                </a:solidFill>
                <a:ea typeface="方正北魏楷书简体" pitchFamily="65" charset="-122"/>
              </a:rPr>
              <a:t>？</a:t>
            </a:r>
          </a:p>
          <a:p>
            <a:pPr algn="l"/>
            <a:r>
              <a:rPr lang="zh-CN" altLang="en-US" sz="3200" b="1" dirty="0">
                <a:solidFill>
                  <a:schemeClr val="accent2"/>
                </a:solidFill>
              </a:rPr>
              <a:t>       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</a:rPr>
              <a:t>根据文章具体内容，请用以上句式为自己设计一个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问题，并在小组成员的帮助下，解决问题。（每小组选一名记者，一个张岱来发言）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algn="l"/>
            <a:endParaRPr lang="zh-CN" altLang="en-US" sz="3200" b="1" dirty="0">
              <a:solidFill>
                <a:schemeClr val="accent2"/>
              </a:solidFill>
            </a:endParaRPr>
          </a:p>
          <a:p>
            <a:pPr algn="l">
              <a:spcBef>
                <a:spcPct val="50000"/>
              </a:spcBef>
            </a:pPr>
            <a:endParaRPr lang="zh-CN" altLang="en-US" dirty="0"/>
          </a:p>
          <a:p>
            <a:pPr algn="l"/>
            <a:endParaRPr lang="zh-CN" altLang="en-US" dirty="0"/>
          </a:p>
          <a:p>
            <a:pPr algn="l">
              <a:spcBef>
                <a:spcPct val="50000"/>
              </a:spcBef>
            </a:pPr>
            <a:endParaRPr lang="zh-CN" altLang="en-US" dirty="0"/>
          </a:p>
          <a:p>
            <a:pPr algn="l"/>
            <a:endParaRPr lang="zh-CN" altLang="en-US" dirty="0"/>
          </a:p>
          <a:p>
            <a:pPr algn="l">
              <a:spcBef>
                <a:spcPct val="50000"/>
              </a:spcBef>
            </a:pPr>
            <a:endParaRPr lang="zh-CN" altLang="en-US" dirty="0"/>
          </a:p>
          <a:p>
            <a:pPr algn="l"/>
            <a:endParaRPr lang="zh-CN" altLang="en-US" dirty="0"/>
          </a:p>
          <a:p>
            <a:pPr algn="l">
              <a:spcBef>
                <a:spcPct val="50000"/>
              </a:spcBef>
            </a:pPr>
            <a:endParaRPr lang="zh-CN" altLang="en-US" dirty="0"/>
          </a:p>
          <a:p>
            <a:pPr algn="l">
              <a:spcBef>
                <a:spcPct val="50000"/>
              </a:spcBef>
            </a:pPr>
            <a:endParaRPr lang="zh-CN" altLang="en-US" dirty="0"/>
          </a:p>
          <a:p>
            <a:pPr algn="l">
              <a:spcBef>
                <a:spcPct val="50000"/>
              </a:spcBef>
            </a:pPr>
            <a:endParaRPr lang="zh-CN" altLang="en-US" dirty="0"/>
          </a:p>
          <a:p>
            <a:pPr algn="l">
              <a:spcBef>
                <a:spcPct val="50000"/>
              </a:spcBef>
            </a:pPr>
            <a:endParaRPr lang="zh-CN" altLang="en-US" dirty="0"/>
          </a:p>
          <a:p>
            <a:pPr algn="l">
              <a:spcBef>
                <a:spcPct val="50000"/>
              </a:spcBef>
            </a:pPr>
            <a:endParaRPr lang="zh-CN" altLang="en-US" dirty="0"/>
          </a:p>
          <a:p>
            <a:pPr algn="l">
              <a:spcBef>
                <a:spcPct val="50000"/>
              </a:spcBef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2051050" y="3357563"/>
            <a:ext cx="3743325" cy="2087562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>
              <a:solidFill>
                <a:srgbClr val="FFFF00"/>
              </a:solidFill>
            </a:endParaRPr>
          </a:p>
        </p:txBody>
      </p:sp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571472" y="285728"/>
            <a:ext cx="2963852" cy="91124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  <a:ea typeface="隶书"/>
              </a:rPr>
              <a:t>咬文嚼字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23850" y="1700213"/>
            <a:ext cx="882015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33CC"/>
                </a:solidFill>
              </a:rPr>
              <a:t>雾凇沆砀，天与云与山与水，上下一白。湖上影子，惟长堤       </a:t>
            </a:r>
            <a:r>
              <a:rPr lang="zh-CN" altLang="en-US" sz="3600" b="1" dirty="0" smtClean="0">
                <a:solidFill>
                  <a:srgbClr val="0033CC"/>
                </a:solidFill>
              </a:rPr>
              <a:t>  、</a:t>
            </a:r>
            <a:r>
              <a:rPr lang="zh-CN" altLang="en-US" sz="3600" b="1" dirty="0">
                <a:solidFill>
                  <a:srgbClr val="0033CC"/>
                </a:solidFill>
              </a:rPr>
              <a:t>湖心亭       </a:t>
            </a:r>
            <a:r>
              <a:rPr lang="zh-CN" altLang="en-US" sz="3600" b="1" dirty="0" smtClean="0">
                <a:solidFill>
                  <a:srgbClr val="0033CC"/>
                </a:solidFill>
              </a:rPr>
              <a:t>   、</a:t>
            </a:r>
            <a:endParaRPr lang="en-US" altLang="zh-CN" sz="3600" b="1" dirty="0" smtClean="0">
              <a:solidFill>
                <a:srgbClr val="0033CC"/>
              </a:solidFill>
            </a:endParaRPr>
          </a:p>
          <a:p>
            <a:r>
              <a:rPr lang="zh-CN" altLang="en-US" sz="3600" b="1" dirty="0" smtClean="0">
                <a:solidFill>
                  <a:srgbClr val="0033CC"/>
                </a:solidFill>
              </a:rPr>
              <a:t>与余舟         </a:t>
            </a:r>
            <a:r>
              <a:rPr lang="zh-CN" altLang="en-US" sz="3600" b="1" dirty="0">
                <a:solidFill>
                  <a:srgbClr val="0033CC"/>
                </a:solidFill>
              </a:rPr>
              <a:t>、舟中人             </a:t>
            </a:r>
            <a:r>
              <a:rPr lang="zh-CN" altLang="en-US" sz="3600" b="1" dirty="0"/>
              <a:t>而已</a:t>
            </a:r>
            <a:r>
              <a:rPr lang="zh-CN" altLang="en-US" sz="3600" b="1" dirty="0">
                <a:solidFill>
                  <a:srgbClr val="0033CC"/>
                </a:solidFill>
              </a:rPr>
              <a:t>。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000496" y="2285992"/>
            <a:ext cx="1439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33CC"/>
                </a:solidFill>
              </a:rPr>
              <a:t>一痕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6929454" y="2285992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33CC"/>
                </a:solidFill>
              </a:rPr>
              <a:t>一点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714480" y="2857496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33CC"/>
                </a:solidFill>
              </a:rPr>
              <a:t>一芥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4572000" y="2786058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两三粒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4572001" y="1"/>
            <a:ext cx="4143404" cy="1428735"/>
          </a:xfrm>
          <a:prstGeom prst="wedgeEllipseCallout">
            <a:avLst>
              <a:gd name="adj1" fmla="val -34037"/>
              <a:gd name="adj2" fmla="val 6890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sz="2800" b="1">
              <a:solidFill>
                <a:srgbClr val="FF0000"/>
              </a:solidFill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787900" y="549275"/>
            <a:ext cx="4103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2" charset="-122"/>
              </a:rPr>
              <a:t>天云山水，上下一白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95288" y="3644900"/>
            <a:ext cx="8353425" cy="1066800"/>
          </a:xfrm>
          <a:prstGeom prst="rect">
            <a:avLst/>
          </a:prstGeom>
          <a:solidFill>
            <a:srgbClr val="99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湖上影子，惟长堤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一道、</a:t>
            </a:r>
            <a:r>
              <a:rPr lang="zh-CN" altLang="en-US" sz="3200" b="1" dirty="0">
                <a:solidFill>
                  <a:srgbClr val="FF0000"/>
                </a:solidFill>
              </a:rPr>
              <a:t>湖心亭一座、与余舟一艘，舟中人两三个而已。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5219700" y="404813"/>
            <a:ext cx="28813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ea typeface="华文行楷" pitchFamily="2" charset="-122"/>
              </a:rPr>
              <a:t>天地苍茫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2484438" y="4149725"/>
            <a:ext cx="30972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99"/>
                </a:solidFill>
                <a:ea typeface="华文行楷" pitchFamily="2" charset="-122"/>
              </a:rPr>
              <a:t>人、物渺小</a:t>
            </a:r>
          </a:p>
        </p:txBody>
      </p:sp>
      <p:sp>
        <p:nvSpPr>
          <p:cNvPr id="20494" name="Line 14"/>
          <p:cNvSpPr>
            <a:spLocks noChangeShapeType="1"/>
          </p:cNvSpPr>
          <p:nvPr/>
        </p:nvSpPr>
        <p:spPr bwMode="auto">
          <a:xfrm>
            <a:off x="2714612" y="2214554"/>
            <a:ext cx="56165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3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B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5" grpId="0"/>
      <p:bldP spid="20486" grpId="0"/>
      <p:bldP spid="20487" grpId="0"/>
      <p:bldP spid="20488" grpId="0"/>
      <p:bldP spid="20488" grpId="1"/>
      <p:bldP spid="20489" grpId="0" animBg="1"/>
      <p:bldP spid="20490" grpId="0"/>
      <p:bldP spid="20490" grpId="1"/>
      <p:bldP spid="20491" grpId="0" animBg="1"/>
      <p:bldP spid="20491" grpId="1" animBg="1"/>
      <p:bldP spid="20492" grpId="0"/>
      <p:bldP spid="20493" grpId="0"/>
      <p:bldP spid="2049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95s84p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1285852" y="285728"/>
            <a:ext cx="2601904" cy="93347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  <a:ea typeface="隶书"/>
              </a:rPr>
              <a:t>知人知心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928662" y="1643050"/>
            <a:ext cx="4608512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</a:rPr>
              <a:t>湖中焉得更有此人！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14282" y="2571744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问其姓氏，是金陵人，客此 。</a:t>
            </a:r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0" y="3357562"/>
            <a:ext cx="7429520" cy="328612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714348" y="3857628"/>
            <a:ext cx="6264275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金陵”，就是现在的南京，曾是明朝的京都，明朝开国之初的五十三年（</a:t>
            </a:r>
            <a:r>
              <a:rPr lang="en-US" altLang="zh-CN" sz="2800" b="1" dirty="0">
                <a:solidFill>
                  <a:srgbClr val="FF0000"/>
                </a:solidFill>
              </a:rPr>
              <a:t>1368</a:t>
            </a:r>
            <a:r>
              <a:rPr lang="zh-CN" altLang="en-US" sz="2800" b="1" dirty="0">
                <a:solidFill>
                  <a:srgbClr val="FF0000"/>
                </a:solidFill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</a:rPr>
              <a:t>1420</a:t>
            </a:r>
            <a:r>
              <a:rPr lang="zh-CN" altLang="en-US" sz="2800" b="1" dirty="0">
                <a:solidFill>
                  <a:srgbClr val="FF0000"/>
                </a:solidFill>
              </a:rPr>
              <a:t>年）建都在长江下游的南京。永乐十八年（</a:t>
            </a:r>
            <a:r>
              <a:rPr lang="en-US" altLang="zh-CN" sz="2800" b="1" dirty="0">
                <a:solidFill>
                  <a:srgbClr val="FF0000"/>
                </a:solidFill>
              </a:rPr>
              <a:t>1420</a:t>
            </a:r>
            <a:r>
              <a:rPr lang="zh-CN" altLang="en-US" sz="2800" b="1" dirty="0">
                <a:solidFill>
                  <a:srgbClr val="FF0000"/>
                </a:solidFill>
              </a:rPr>
              <a:t>年）迁都北京后，南京成为明朝的留都。 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/>
      <p:bldP spid="22536" grpId="0" animBg="1"/>
      <p:bldP spid="225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114800" y="0"/>
            <a:ext cx="3816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</a:rPr>
              <a:t>张岱：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362200" y="1371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cs typeface="Times New Roman" pitchFamily="18" charset="0"/>
            </a:endParaRP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3563938" y="908050"/>
            <a:ext cx="5580062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黑体" pitchFamily="2" charset="-122"/>
              </a:rPr>
              <a:t>明末清初文学家。</a:t>
            </a:r>
            <a:r>
              <a:rPr lang="zh-CN" altLang="en-US" sz="3600" b="1" dirty="0">
                <a:solidFill>
                  <a:srgbClr val="FF0066"/>
                </a:solidFill>
                <a:latin typeface="Arial" charset="0"/>
                <a:ea typeface="黑体" pitchFamily="2" charset="-122"/>
              </a:rPr>
              <a:t>出身仕宦世家，爱繁华，好山水，晓音乐，</a:t>
            </a:r>
            <a:r>
              <a:rPr lang="zh-CN" altLang="en-US" sz="3600" b="1" dirty="0">
                <a:solidFill>
                  <a:srgbClr val="FF0000"/>
                </a:solidFill>
                <a:ea typeface="黑体" pitchFamily="2" charset="-122"/>
              </a:rPr>
              <a:t>清兵南下灭亡了明朝，他入山隐居、著书，作品中时时流露出明亡之后怀旧的伤感情绪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itchFamily="2" charset="-122"/>
              </a:rPr>
              <a:t>。</a:t>
            </a:r>
            <a:endParaRPr lang="en-US" altLang="zh-CN" sz="3600" b="1" dirty="0" smtClean="0">
              <a:solidFill>
                <a:srgbClr val="FF0000"/>
              </a:solidFill>
              <a:ea typeface="黑体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（或者看注释一和课文开头）</a:t>
            </a:r>
            <a:endParaRPr lang="zh-CN" altLang="en-US" sz="4400" b="1" dirty="0">
              <a:solidFill>
                <a:srgbClr val="FF0066"/>
              </a:solidFill>
              <a:latin typeface="Arial" charset="0"/>
              <a:ea typeface="黑体" pitchFamily="2" charset="-122"/>
            </a:endParaRPr>
          </a:p>
          <a:p>
            <a:endParaRPr lang="en-US" altLang="zh-CN" sz="4000" b="1" dirty="0">
              <a:solidFill>
                <a:srgbClr val="FF0000"/>
              </a:solidFill>
              <a:ea typeface="黑体" pitchFamily="2" charset="-122"/>
            </a:endParaRPr>
          </a:p>
        </p:txBody>
      </p:sp>
      <p:pic>
        <p:nvPicPr>
          <p:cNvPr id="16389" name="Picture 5" descr="WW_059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5864225"/>
            <a:ext cx="120015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8" name="Picture 6" descr="B6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38200"/>
            <a:ext cx="3455988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95s84p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1285852" y="285728"/>
            <a:ext cx="2601904" cy="93347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  <a:ea typeface="隶书"/>
              </a:rPr>
              <a:t>知人知心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85720" y="2786058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问其姓氏，是金陵人，客此 。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468313" y="4292600"/>
            <a:ext cx="6629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（寄托作者对故国的思念）</a:t>
            </a:r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H="1">
            <a:off x="3132138" y="3716338"/>
            <a:ext cx="288925" cy="6492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ChangeArrowheads="1"/>
          </p:cNvSpPr>
          <p:nvPr/>
        </p:nvSpPr>
        <p:spPr bwMode="auto">
          <a:xfrm>
            <a:off x="2843213" y="658813"/>
            <a:ext cx="658495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3600" b="1">
                <a:solidFill>
                  <a:srgbClr val="666699"/>
                </a:solidFill>
              </a:rPr>
              <a:t>        </a:t>
            </a:r>
            <a:r>
              <a:rPr kumimoji="1" lang="zh-CN" altLang="en-US" sz="3600" b="1"/>
              <a:t>中国历史上，有多少这样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 b="1"/>
              <a:t>的古代文人，他们在现实中被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 b="1"/>
              <a:t>压弯了腰，透不过气来，于是，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 b="1"/>
              <a:t>只有在大自然中来舒展自己。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 b="1"/>
              <a:t>他们宁愿自己是山是水是树是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 b="1"/>
              <a:t>花是草是一朵云是一片冰。他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 b="1"/>
              <a:t>们寄情于山水，在山水中来寻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 b="1"/>
              <a:t>找心灵的依托。</a:t>
            </a:r>
            <a:endParaRPr kumimoji="1" lang="zh-CN" altLang="en-US" sz="3600" b="1">
              <a:solidFill>
                <a:srgbClr val="666699"/>
              </a:solidFill>
            </a:endParaRPr>
          </a:p>
        </p:txBody>
      </p:sp>
      <p:pic>
        <p:nvPicPr>
          <p:cNvPr id="18435" name="Picture 1027" descr="山村雪霁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188913"/>
            <a:ext cx="252095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040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3024188" cy="67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拓展台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142976" y="1714488"/>
            <a:ext cx="678661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</a:rPr>
              <a:t>江   雪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柳宗元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400" b="1" dirty="0">
                <a:solidFill>
                  <a:srgbClr val="FF0000"/>
                </a:solidFill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</a:rPr>
            </a:br>
            <a:r>
              <a:rPr lang="zh-CN" altLang="en-US" sz="4400" b="1" i="1" dirty="0">
                <a:solidFill>
                  <a:srgbClr val="0033CC"/>
                </a:solidFill>
              </a:rPr>
              <a:t>千</a:t>
            </a:r>
            <a:r>
              <a:rPr lang="zh-CN" altLang="en-US" sz="4400" b="1" i="1" dirty="0">
                <a:solidFill>
                  <a:srgbClr val="0000CC"/>
                </a:solidFill>
              </a:rPr>
              <a:t>山鸟飞绝，万径人踪灭。</a:t>
            </a:r>
            <a:br>
              <a:rPr lang="zh-CN" altLang="en-US" sz="4400" b="1" i="1" dirty="0">
                <a:solidFill>
                  <a:srgbClr val="0000CC"/>
                </a:solidFill>
              </a:rPr>
            </a:br>
            <a:r>
              <a:rPr lang="zh-CN" altLang="en-US" sz="4400" b="1" i="1" dirty="0">
                <a:solidFill>
                  <a:srgbClr val="0000CC"/>
                </a:solidFill>
              </a:rPr>
              <a:t>孤舟蓑笠翁，独钓寒江雪。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p1wi"/>
          <p:cNvPicPr>
            <a:picLocks noChangeAspect="1" noChangeArrowheads="1" noCrop="1"/>
          </p:cNvPicPr>
          <p:nvPr/>
        </p:nvPicPr>
        <p:blipFill>
          <a:blip r:embed="rId3">
            <a:lum bright="16000"/>
            <a:grayscl/>
          </a:blip>
          <a:srcRect/>
          <a:stretch>
            <a:fillRect/>
          </a:stretch>
        </p:blipFill>
        <p:spPr bwMode="auto">
          <a:xfrm>
            <a:off x="0" y="1142984"/>
            <a:ext cx="9144000" cy="5924550"/>
          </a:xfrm>
          <a:prstGeom prst="rect">
            <a:avLst/>
          </a:prstGeom>
          <a:noFill/>
        </p:spPr>
      </p:pic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2786050" y="428604"/>
            <a:ext cx="5545137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zh-CN" altLang="en-US" sz="6000" b="1" dirty="0">
                <a:latin typeface="方正古隶简体" pitchFamily="65" charset="-122"/>
                <a:ea typeface="方正古隶简体" pitchFamily="65" charset="-122"/>
              </a:rPr>
              <a:t>满纸荒唐言，</a:t>
            </a:r>
          </a:p>
          <a:p>
            <a:pPr algn="l">
              <a:lnSpc>
                <a:spcPct val="110000"/>
              </a:lnSpc>
            </a:pPr>
            <a:r>
              <a:rPr kumimoji="1" lang="zh-CN" altLang="en-US" sz="6000" b="1" dirty="0">
                <a:latin typeface="方正古隶简体" pitchFamily="65" charset="-122"/>
                <a:ea typeface="方正古隶简体" pitchFamily="65" charset="-122"/>
              </a:rPr>
              <a:t>一把辛酸泪。</a:t>
            </a:r>
          </a:p>
          <a:p>
            <a:pPr algn="l">
              <a:lnSpc>
                <a:spcPct val="110000"/>
              </a:lnSpc>
            </a:pPr>
            <a:r>
              <a:rPr kumimoji="1" lang="zh-CN" altLang="en-US" sz="6000" b="1" dirty="0">
                <a:latin typeface="方正古隶简体" pitchFamily="65" charset="-122"/>
                <a:ea typeface="方正古隶简体" pitchFamily="65" charset="-122"/>
              </a:rPr>
              <a:t>都言作者</a:t>
            </a:r>
            <a:r>
              <a:rPr kumimoji="1" lang="zh-CN" altLang="en-US" sz="6000" b="1" dirty="0">
                <a:solidFill>
                  <a:srgbClr val="FF0000"/>
                </a:solidFill>
                <a:latin typeface="方正古隶简体" pitchFamily="65" charset="-122"/>
                <a:ea typeface="方正古隶简体" pitchFamily="65" charset="-122"/>
              </a:rPr>
              <a:t>痴</a:t>
            </a:r>
            <a:r>
              <a:rPr kumimoji="1" lang="zh-CN" altLang="en-US" sz="6000" b="1" dirty="0">
                <a:latin typeface="方正古隶简体" pitchFamily="65" charset="-122"/>
                <a:ea typeface="方正古隶简体" pitchFamily="65" charset="-122"/>
              </a:rPr>
              <a:t>，</a:t>
            </a:r>
          </a:p>
          <a:p>
            <a:pPr algn="l">
              <a:lnSpc>
                <a:spcPct val="110000"/>
              </a:lnSpc>
            </a:pPr>
            <a:r>
              <a:rPr kumimoji="1" lang="zh-CN" altLang="en-US" sz="6000" b="1" dirty="0">
                <a:latin typeface="方正古隶简体" pitchFamily="65" charset="-122"/>
                <a:ea typeface="方正古隶简体" pitchFamily="65" charset="-122"/>
              </a:rPr>
              <a:t>谁解其中味</a:t>
            </a:r>
            <a:r>
              <a:rPr kumimoji="1" lang="en-US" altLang="zh-CN" sz="6000" b="1" dirty="0">
                <a:latin typeface="方正古隶简体" pitchFamily="65" charset="-122"/>
                <a:ea typeface="方正古隶简体" pitchFamily="65" charset="-122"/>
              </a:rPr>
              <a:t>!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323850" y="4797425"/>
            <a:ext cx="85693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kumimoji="1" lang="en-US" altLang="zh-CN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        </a:t>
            </a:r>
            <a:r>
              <a:rPr kumimoji="1"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痴迷于天人合一的山水之乐，痴迷于世俗之外的高雅之趣。</a:t>
            </a:r>
          </a:p>
        </p:txBody>
      </p:sp>
      <p:pic>
        <p:nvPicPr>
          <p:cNvPr id="90119" name="星空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345" fill="hold"/>
                                        <p:tgtEl>
                                          <p:spTgt spid="90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11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接天莲叶无穷碧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419475" y="3860800"/>
            <a:ext cx="564197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5400" b="1" dirty="0">
                <a:solidFill>
                  <a:schemeClr val="hlink"/>
                </a:solidFill>
                <a:ea typeface="黑体" pitchFamily="2" charset="-122"/>
              </a:rPr>
              <a:t>接天莲叶无穷碧</a:t>
            </a:r>
          </a:p>
          <a:p>
            <a:r>
              <a:rPr kumimoji="1" lang="zh-CN" altLang="en-US" sz="5400" b="1" dirty="0">
                <a:solidFill>
                  <a:schemeClr val="hlink"/>
                </a:solidFill>
                <a:ea typeface="黑体" pitchFamily="2" charset="-122"/>
              </a:rPr>
              <a:t>映日荷花别样红</a:t>
            </a:r>
          </a:p>
          <a:p>
            <a:r>
              <a:rPr kumimoji="1" lang="zh-CN" altLang="en-US" sz="5400" b="1" dirty="0">
                <a:solidFill>
                  <a:schemeClr val="hlink"/>
                </a:solidFill>
                <a:ea typeface="黑体" pitchFamily="2" charset="-122"/>
              </a:rPr>
              <a:t>        </a:t>
            </a:r>
            <a:r>
              <a:rPr kumimoji="1" lang="en-US" altLang="zh-CN" sz="5400" b="1" dirty="0" smtClean="0">
                <a:solidFill>
                  <a:schemeClr val="hlink"/>
                </a:solidFill>
                <a:ea typeface="黑体" pitchFamily="2" charset="-122"/>
              </a:rPr>
              <a:t>——</a:t>
            </a:r>
            <a:r>
              <a:rPr kumimoji="1" lang="zh-CN" altLang="en-US" sz="5400" b="1" dirty="0">
                <a:solidFill>
                  <a:schemeClr val="hlink"/>
                </a:solidFill>
                <a:ea typeface="黑体" pitchFamily="2" charset="-122"/>
              </a:rPr>
              <a:t>杨万里</a:t>
            </a:r>
          </a:p>
        </p:txBody>
      </p:sp>
      <p:pic>
        <p:nvPicPr>
          <p:cNvPr id="6150" name="高山流水-古筝曲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88350" y="63087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6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audio>
              <p:cMediaNode vol="100000" numSld="22">
                <p:cTn id="13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0"/>
                </p:tgtEl>
              </p:cMediaNode>
            </p:audio>
          </p:childTnLst>
        </p:cTn>
      </p:par>
    </p:tnLst>
    <p:bldLst>
      <p:bldP spid="614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frosted800x600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0" y="188913"/>
            <a:ext cx="914400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11188" y="8810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zh-CN" sz="3200" b="1">
              <a:ea typeface="华文琥珀" pitchFamily="2" charset="-122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" y="1857364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    愿同学们在今后的语文学习中，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用欣赏的眼光去碰触作者的内心，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</a:rPr>
              <a:t>不断提高自己的文学鉴赏能力。</a:t>
            </a:r>
            <a:endParaRPr lang="zh-CN" altLang="en-US" sz="4800" dirty="0" smtClean="0">
              <a:solidFill>
                <a:srgbClr val="FF0000"/>
              </a:solidFill>
            </a:endParaRPr>
          </a:p>
          <a:p>
            <a:r>
              <a:rPr lang="en-US" sz="4800" dirty="0">
                <a:solidFill>
                  <a:srgbClr val="FF0000"/>
                </a:solidFill>
              </a:rPr>
              <a:t> 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686" name="WordArt 6"/>
          <p:cNvSpPr>
            <a:spLocks noChangeArrowheads="1" noChangeShapeType="1" noTextEdit="1"/>
          </p:cNvSpPr>
          <p:nvPr/>
        </p:nvSpPr>
        <p:spPr bwMode="auto">
          <a:xfrm>
            <a:off x="1908175" y="2133600"/>
            <a:ext cx="4968875" cy="26019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再 见！</a:t>
            </a:r>
          </a:p>
        </p:txBody>
      </p:sp>
      <p:pic>
        <p:nvPicPr>
          <p:cNvPr id="71688" name="星空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79388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345" fill="hold"/>
                                        <p:tgtEl>
                                          <p:spTgt spid="716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179388" y="620713"/>
            <a:ext cx="8640762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/>
              <a:t>李白         举杯邀明月，对影成三人　</a:t>
            </a:r>
          </a:p>
          <a:p>
            <a:r>
              <a:rPr kumimoji="1" lang="zh-CN" altLang="en-US" sz="3200" b="1"/>
              <a:t>　　</a:t>
            </a:r>
          </a:p>
          <a:p>
            <a:r>
              <a:rPr kumimoji="1" lang="zh-CN" altLang="en-US" sz="3200" b="1"/>
              <a:t>陶渊明    采菊东篱下，悠然见南山</a:t>
            </a:r>
          </a:p>
          <a:p>
            <a:r>
              <a:rPr kumimoji="1" lang="zh-CN" altLang="en-US" sz="3200" b="1"/>
              <a:t> </a:t>
            </a:r>
          </a:p>
          <a:p>
            <a:r>
              <a:rPr kumimoji="1" lang="zh-CN" altLang="en-US" sz="3200" b="1"/>
              <a:t>欧阳修      醉翁之意不在酒，在乎山水之间也</a:t>
            </a:r>
          </a:p>
          <a:p>
            <a:endParaRPr kumimoji="1" lang="zh-CN" altLang="en-US" sz="3200" b="1"/>
          </a:p>
          <a:p>
            <a:r>
              <a:rPr kumimoji="1" lang="zh-CN" altLang="en-US" sz="3200" b="1"/>
              <a:t>苏轼　      明月几时有，把酒问青天</a:t>
            </a:r>
          </a:p>
          <a:p>
            <a:endParaRPr kumimoji="1" lang="en-US" altLang="zh-CN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柳引游人入画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571869" y="3860800"/>
            <a:ext cx="557213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5400" b="1" dirty="0">
                <a:solidFill>
                  <a:srgbClr val="FF0000"/>
                </a:solidFill>
                <a:ea typeface="黑体" pitchFamily="2" charset="-122"/>
              </a:rPr>
              <a:t>欲把西湖比西子</a:t>
            </a:r>
          </a:p>
          <a:p>
            <a:r>
              <a:rPr kumimoji="1" lang="zh-CN" altLang="en-US" sz="5400" b="1" dirty="0">
                <a:solidFill>
                  <a:srgbClr val="FF0000"/>
                </a:solidFill>
                <a:ea typeface="黑体" pitchFamily="2" charset="-122"/>
              </a:rPr>
              <a:t>淡妆浓抹总相宜</a:t>
            </a:r>
          </a:p>
          <a:p>
            <a:r>
              <a:rPr kumimoji="1" lang="zh-CN" altLang="en-US" sz="5400" b="1" dirty="0">
                <a:solidFill>
                  <a:srgbClr val="FF0000"/>
                </a:solidFill>
                <a:ea typeface="黑体" pitchFamily="2" charset="-122"/>
              </a:rPr>
              <a:t>            </a:t>
            </a:r>
            <a:r>
              <a:rPr kumimoji="1" lang="en-US" altLang="zh-CN" sz="5400" b="1" dirty="0" smtClean="0">
                <a:solidFill>
                  <a:srgbClr val="FF0000"/>
                </a:solidFill>
                <a:ea typeface="黑体" pitchFamily="2" charset="-122"/>
              </a:rPr>
              <a:t>——</a:t>
            </a:r>
            <a:r>
              <a:rPr kumimoji="1" lang="zh-CN" altLang="en-US" sz="5400" b="1" dirty="0">
                <a:solidFill>
                  <a:srgbClr val="FF0000"/>
                </a:solidFill>
                <a:ea typeface="黑体" pitchFamily="2" charset="-122"/>
              </a:rPr>
              <a:t>苏轼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西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0"/>
            <a:ext cx="3373447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900113" y="547688"/>
            <a:ext cx="1584325" cy="5545137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214414" y="928670"/>
            <a:ext cx="1027096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6000" b="1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湖心亭看雪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14282" y="3786190"/>
            <a:ext cx="7143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 dirty="0"/>
              <a:t>张</a:t>
            </a:r>
          </a:p>
          <a:p>
            <a:endParaRPr kumimoji="1" lang="en-US" altLang="zh-CN" sz="3600" b="1" dirty="0" smtClean="0"/>
          </a:p>
          <a:p>
            <a:r>
              <a:rPr kumimoji="1" lang="zh-CN" altLang="en-US" sz="3600" b="1" dirty="0" smtClean="0"/>
              <a:t>岱</a:t>
            </a:r>
            <a:endParaRPr kumimoji="1" lang="zh-CN" altLang="en-US" sz="3600" b="1" dirty="0"/>
          </a:p>
        </p:txBody>
      </p:sp>
      <p:pic>
        <p:nvPicPr>
          <p:cNvPr id="6" name="Picture 2" descr="p1wi"/>
          <p:cNvPicPr>
            <a:picLocks noChangeAspect="1" noChangeArrowheads="1" noCrop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6072197" y="0"/>
            <a:ext cx="29831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湖心亭看雪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20" y="5857892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28600" y="5867400"/>
            <a:ext cx="457200" cy="381000"/>
          </a:xfrm>
          <a:prstGeom prst="rect">
            <a:avLst/>
          </a:prstGeom>
          <a:solidFill>
            <a:srgbClr val="CDF5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7143768" y="4071942"/>
            <a:ext cx="1657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0000FF"/>
                </a:solidFill>
              </a:rPr>
              <a:t>gēng</a:t>
            </a:r>
            <a:r>
              <a:rPr kumimoji="1" lang="en-US" altLang="zh-CN" sz="4000" b="1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2700338" y="3716338"/>
            <a:ext cx="1265237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40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kumimoji="1" lang="en-US" altLang="zh-CN"/>
          </a:p>
        </p:txBody>
      </p:sp>
      <p:sp>
        <p:nvSpPr>
          <p:cNvPr id="105485" name="Text Box 13"/>
          <p:cNvSpPr txBox="1">
            <a:spLocks noChangeArrowheads="1"/>
          </p:cNvSpPr>
          <p:nvPr/>
        </p:nvSpPr>
        <p:spPr bwMode="auto">
          <a:xfrm>
            <a:off x="2143108" y="3143248"/>
            <a:ext cx="1219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0000FF"/>
                </a:solidFill>
              </a:rPr>
              <a:t>cuì</a:t>
            </a:r>
            <a:endParaRPr kumimoji="1"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105486" name="Text Box 14"/>
          <p:cNvSpPr txBox="1">
            <a:spLocks noChangeArrowheads="1"/>
          </p:cNvSpPr>
          <p:nvPr/>
        </p:nvSpPr>
        <p:spPr bwMode="auto">
          <a:xfrm>
            <a:off x="2143108" y="4071942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0000FF"/>
                </a:solidFill>
              </a:rPr>
              <a:t>sōng</a:t>
            </a:r>
            <a:endParaRPr kumimoji="1"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105488" name="Text Box 16"/>
          <p:cNvSpPr txBox="1">
            <a:spLocks noChangeArrowheads="1"/>
          </p:cNvSpPr>
          <p:nvPr/>
        </p:nvSpPr>
        <p:spPr bwMode="auto">
          <a:xfrm>
            <a:off x="7215206" y="3143248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0000FF"/>
                </a:solidFill>
              </a:rPr>
              <a:t>nán</a:t>
            </a:r>
            <a:endParaRPr kumimoji="1"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105489" name="Text Box 17"/>
          <p:cNvSpPr txBox="1">
            <a:spLocks noChangeArrowheads="1"/>
          </p:cNvSpPr>
          <p:nvPr/>
        </p:nvSpPr>
        <p:spPr bwMode="auto">
          <a:xfrm>
            <a:off x="7215206" y="1357298"/>
            <a:ext cx="167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0000FF"/>
                </a:solidFill>
              </a:rPr>
              <a:t>ji</a:t>
            </a:r>
            <a:r>
              <a:rPr kumimoji="1" lang="en-US" altLang="zh-CN" sz="4000" b="1" dirty="0" err="1">
                <a:solidFill>
                  <a:srgbClr val="0000FF"/>
                </a:solidFill>
                <a:cs typeface="Times New Roman" pitchFamily="18" charset="0"/>
              </a:rPr>
              <a:t>è</a:t>
            </a:r>
            <a:endParaRPr kumimoji="1" lang="en-US" altLang="zh-CN" dirty="0"/>
          </a:p>
        </p:txBody>
      </p:sp>
      <p:sp>
        <p:nvSpPr>
          <p:cNvPr id="105490" name="Text Box 18"/>
          <p:cNvSpPr txBox="1">
            <a:spLocks noChangeArrowheads="1"/>
          </p:cNvSpPr>
          <p:nvPr/>
        </p:nvSpPr>
        <p:spPr bwMode="auto">
          <a:xfrm>
            <a:off x="7143768" y="2214554"/>
            <a:ext cx="169865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0000FF"/>
                </a:solidFill>
              </a:rPr>
              <a:t>qiǎng</a:t>
            </a:r>
            <a:endParaRPr kumimoji="1" lang="en-US" altLang="zh-CN" dirty="0"/>
          </a:p>
        </p:txBody>
      </p:sp>
      <p:sp>
        <p:nvSpPr>
          <p:cNvPr id="105492" name="Text Box 20"/>
          <p:cNvSpPr txBox="1">
            <a:spLocks noChangeArrowheads="1"/>
          </p:cNvSpPr>
          <p:nvPr/>
        </p:nvSpPr>
        <p:spPr bwMode="auto">
          <a:xfrm>
            <a:off x="2071670" y="1428736"/>
            <a:ext cx="18716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 err="1">
                <a:solidFill>
                  <a:srgbClr val="0000FF"/>
                </a:solidFill>
              </a:rPr>
              <a:t>zhēn</a:t>
            </a:r>
            <a:endParaRPr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105493" name="Text Box 21"/>
          <p:cNvSpPr txBox="1">
            <a:spLocks noChangeArrowheads="1"/>
          </p:cNvSpPr>
          <p:nvPr/>
        </p:nvSpPr>
        <p:spPr bwMode="auto">
          <a:xfrm>
            <a:off x="500034" y="1214422"/>
            <a:ext cx="707233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zh-CN" altLang="en-US" sz="4000" b="1" dirty="0" smtClean="0">
                <a:solidFill>
                  <a:srgbClr val="0000FF"/>
                </a:solidFill>
              </a:rPr>
              <a:t>崇</a:t>
            </a:r>
            <a:r>
              <a:rPr kumimoji="1" lang="zh-CN" altLang="en-US" sz="4000" b="1" dirty="0" smtClean="0">
                <a:solidFill>
                  <a:srgbClr val="FF0000"/>
                </a:solidFill>
              </a:rPr>
              <a:t>祯                          </a:t>
            </a:r>
            <a:r>
              <a:rPr kumimoji="1" lang="zh-CN" altLang="en-US" sz="4000" b="1" dirty="0" smtClean="0">
                <a:solidFill>
                  <a:srgbClr val="0000FF"/>
                </a:solidFill>
              </a:rPr>
              <a:t>一</a:t>
            </a:r>
            <a:r>
              <a:rPr kumimoji="1" lang="zh-CN" altLang="en-US" sz="4000" b="1" dirty="0">
                <a:solidFill>
                  <a:srgbClr val="FF0000"/>
                </a:solidFill>
              </a:rPr>
              <a:t>芥</a:t>
            </a:r>
            <a:endParaRPr kumimoji="1" lang="zh-CN" altLang="en-US" sz="4000" b="1" dirty="0">
              <a:solidFill>
                <a:schemeClr val="folHlink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拏                              </a:t>
            </a:r>
            <a:r>
              <a:rPr kumimoji="1" lang="zh-CN" altLang="en-US" sz="4000" b="1" dirty="0" smtClean="0">
                <a:solidFill>
                  <a:srgbClr val="FF3300"/>
                </a:solidFill>
              </a:rPr>
              <a:t>强</a:t>
            </a:r>
            <a:r>
              <a:rPr kumimoji="1" lang="zh-CN" altLang="en-US" sz="4000" b="1" dirty="0">
                <a:solidFill>
                  <a:srgbClr val="0000FF"/>
                </a:solidFill>
              </a:rPr>
              <a:t>饮</a:t>
            </a:r>
            <a:endParaRPr kumimoji="1"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4000" b="1" dirty="0">
                <a:solidFill>
                  <a:srgbClr val="FF0000"/>
                </a:solidFill>
              </a:rPr>
              <a:t>毳</a:t>
            </a:r>
            <a:r>
              <a:rPr kumimoji="1" lang="zh-CN" altLang="en-US" sz="4000" b="1" dirty="0" smtClean="0">
                <a:solidFill>
                  <a:srgbClr val="0000FF"/>
                </a:solidFill>
              </a:rPr>
              <a:t>衣                          </a:t>
            </a:r>
            <a:r>
              <a:rPr kumimoji="1" lang="zh-CN" altLang="en-US" sz="4000" b="1" dirty="0" smtClean="0">
                <a:solidFill>
                  <a:srgbClr val="FF0000"/>
                </a:solidFill>
              </a:rPr>
              <a:t>喃喃</a:t>
            </a:r>
            <a:endParaRPr kumimoji="1"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4000" b="1" dirty="0">
                <a:solidFill>
                  <a:srgbClr val="0000FF"/>
                </a:solidFill>
              </a:rPr>
              <a:t>雾</a:t>
            </a:r>
            <a:r>
              <a:rPr kumimoji="1" lang="zh-CN" altLang="en-US" sz="4000" b="1" dirty="0">
                <a:solidFill>
                  <a:srgbClr val="FF0000"/>
                </a:solidFill>
              </a:rPr>
              <a:t>凇                          </a:t>
            </a:r>
            <a:r>
              <a:rPr kumimoji="1" lang="zh-CN" altLang="en-US" sz="4000" b="1" dirty="0" smtClean="0">
                <a:solidFill>
                  <a:srgbClr val="0000FF"/>
                </a:solidFill>
              </a:rPr>
              <a:t>是日</a:t>
            </a:r>
            <a:r>
              <a:rPr kumimoji="1" lang="zh-CN" altLang="en-US" sz="4000" b="1" dirty="0" smtClean="0">
                <a:solidFill>
                  <a:srgbClr val="FF0000"/>
                </a:solidFill>
              </a:rPr>
              <a:t>更</a:t>
            </a:r>
            <a:r>
              <a:rPr kumimoji="1" lang="zh-CN" altLang="en-US" sz="4000" b="1" dirty="0" smtClean="0">
                <a:solidFill>
                  <a:srgbClr val="0000FF"/>
                </a:solidFill>
              </a:rPr>
              <a:t>定</a:t>
            </a:r>
            <a:endParaRPr kumimoji="1"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4000" b="1" dirty="0">
                <a:solidFill>
                  <a:srgbClr val="FF0000"/>
                </a:solidFill>
              </a:rPr>
              <a:t>沆砀                     </a:t>
            </a:r>
            <a:r>
              <a:rPr kumimoji="1" lang="zh-CN" altLang="en-US" sz="4000" b="1" dirty="0" smtClean="0">
                <a:solidFill>
                  <a:srgbClr val="FF0000"/>
                </a:solidFill>
              </a:rPr>
              <a:t>     更</a:t>
            </a:r>
            <a:r>
              <a:rPr kumimoji="1" lang="zh-CN" altLang="en-US" sz="4000" b="1" dirty="0" smtClean="0">
                <a:solidFill>
                  <a:srgbClr val="0000FF"/>
                </a:solidFill>
              </a:rPr>
              <a:t>有</a:t>
            </a:r>
            <a:r>
              <a:rPr kumimoji="1" lang="zh-CN" altLang="en-US" sz="4000" b="1" dirty="0">
                <a:solidFill>
                  <a:srgbClr val="0000FF"/>
                </a:solidFill>
              </a:rPr>
              <a:t>此人</a:t>
            </a:r>
          </a:p>
        </p:txBody>
      </p:sp>
      <p:sp>
        <p:nvSpPr>
          <p:cNvPr id="105494" name="Text Box 22"/>
          <p:cNvSpPr txBox="1">
            <a:spLocks noChangeArrowheads="1"/>
          </p:cNvSpPr>
          <p:nvPr/>
        </p:nvSpPr>
        <p:spPr bwMode="auto">
          <a:xfrm>
            <a:off x="2143108" y="2285992"/>
            <a:ext cx="129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 err="1" smtClean="0">
                <a:solidFill>
                  <a:srgbClr val="0000FF"/>
                </a:solidFill>
              </a:rPr>
              <a:t>ná</a:t>
            </a:r>
            <a:endParaRPr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105495" name="Text Box 23"/>
          <p:cNvSpPr txBox="1">
            <a:spLocks noChangeArrowheads="1"/>
          </p:cNvSpPr>
          <p:nvPr/>
        </p:nvSpPr>
        <p:spPr bwMode="auto">
          <a:xfrm>
            <a:off x="2000232" y="5000636"/>
            <a:ext cx="2330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>
                <a:solidFill>
                  <a:srgbClr val="0000FF"/>
                </a:solidFill>
              </a:rPr>
              <a:t>hàngdàng</a:t>
            </a:r>
            <a:endParaRPr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105496" name="Text Box 24"/>
          <p:cNvSpPr txBox="1">
            <a:spLocks noChangeArrowheads="1"/>
          </p:cNvSpPr>
          <p:nvPr/>
        </p:nvSpPr>
        <p:spPr bwMode="auto">
          <a:xfrm>
            <a:off x="7215206" y="5000636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>
                <a:solidFill>
                  <a:srgbClr val="0000FF"/>
                </a:solidFill>
              </a:rPr>
              <a:t>gèng</a:t>
            </a:r>
            <a:endParaRPr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17" name="WordArt 25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2035159" cy="8111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预习亭</a:t>
            </a:r>
          </a:p>
        </p:txBody>
      </p:sp>
      <p:sp>
        <p:nvSpPr>
          <p:cNvPr id="18" name="WordArt 13"/>
          <p:cNvSpPr>
            <a:spLocks noChangeArrowheads="1" noChangeShapeType="1" noTextEdit="1"/>
          </p:cNvSpPr>
          <p:nvPr/>
        </p:nvSpPr>
        <p:spPr bwMode="auto">
          <a:xfrm>
            <a:off x="3786182" y="357166"/>
            <a:ext cx="3071834" cy="6969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 dirty="0">
                <a:ln w="952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E0F0E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谁</a:t>
            </a:r>
            <a:r>
              <a:rPr lang="zh-CN" altLang="en-US" sz="3600" b="1" i="1" kern="10" dirty="0" smtClean="0">
                <a:ln w="952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E0F0E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来读一读</a:t>
            </a:r>
            <a:r>
              <a:rPr lang="en-US" altLang="zh-CN" sz="3600" b="1" i="1" kern="10" dirty="0" smtClean="0">
                <a:ln w="952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E0F0E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:</a:t>
            </a:r>
            <a:endParaRPr lang="zh-CN" altLang="en-US" sz="3600" b="1" i="1" kern="10" dirty="0">
              <a:ln w="9525">
                <a:solidFill>
                  <a:srgbClr val="FFFF99"/>
                </a:solidFill>
                <a:round/>
                <a:headEnd/>
                <a:tailEnd/>
              </a:ln>
              <a:solidFill>
                <a:srgbClr val="FE0F0E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8" grpId="0" autoUpdateAnimBg="0"/>
      <p:bldP spid="105481" grpId="0" autoUpdateAnimBg="0"/>
      <p:bldP spid="105485" grpId="0" autoUpdateAnimBg="0"/>
      <p:bldP spid="105486" grpId="0" autoUpdateAnimBg="0"/>
      <p:bldP spid="105488" grpId="0" autoUpdateAnimBg="0"/>
      <p:bldP spid="105489" grpId="0" autoUpdateAnimBg="0"/>
      <p:bldP spid="105490" grpId="0" autoUpdateAnimBg="0"/>
      <p:bldP spid="105492" grpId="0"/>
      <p:bldP spid="105494" grpId="0"/>
      <p:bldP spid="105495" grpId="0"/>
      <p:bldP spid="105496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03671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4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2214546" y="571480"/>
            <a:ext cx="5929354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谁能读一读？读出句中停顿</a:t>
            </a:r>
            <a:endParaRPr lang="zh-CN" altLang="en-US" sz="3600" b="1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500298" y="2143116"/>
            <a:ext cx="5286412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/>
              <a:t>湖中人鸟声俱绝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43108" y="4143380"/>
            <a:ext cx="6143668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/>
              <a:t>一童子烧酒炉正沸</a:t>
            </a:r>
          </a:p>
        </p:txBody>
      </p:sp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3857620" y="2143116"/>
            <a:ext cx="2357454" cy="863601"/>
            <a:chOff x="1746" y="1298"/>
            <a:chExt cx="1270" cy="454"/>
          </a:xfrm>
        </p:grpSpPr>
        <p:sp>
          <p:nvSpPr>
            <p:cNvPr id="10" name="Line 7"/>
            <p:cNvSpPr>
              <a:spLocks noChangeShapeType="1"/>
            </p:cNvSpPr>
            <p:nvPr/>
          </p:nvSpPr>
          <p:spPr bwMode="auto">
            <a:xfrm flipH="1">
              <a:off x="1746" y="1298"/>
              <a:ext cx="136" cy="454"/>
            </a:xfrm>
            <a:prstGeom prst="line">
              <a:avLst/>
            </a:prstGeom>
            <a:noFill/>
            <a:ln w="38100">
              <a:solidFill>
                <a:srgbClr val="FE0F0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H="1">
              <a:off x="2880" y="1298"/>
              <a:ext cx="136" cy="454"/>
            </a:xfrm>
            <a:prstGeom prst="line">
              <a:avLst/>
            </a:prstGeom>
            <a:noFill/>
            <a:ln w="38100">
              <a:solidFill>
                <a:srgbClr val="FE0F0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9"/>
          <p:cNvGrpSpPr>
            <a:grpSpLocks/>
          </p:cNvGrpSpPr>
          <p:nvPr/>
        </p:nvGrpSpPr>
        <p:grpSpPr bwMode="auto">
          <a:xfrm>
            <a:off x="4143372" y="4286256"/>
            <a:ext cx="1643074" cy="792162"/>
            <a:chOff x="2018" y="2341"/>
            <a:chExt cx="835" cy="499"/>
          </a:xfrm>
        </p:grpSpPr>
        <p:sp>
          <p:nvSpPr>
            <p:cNvPr id="13" name="Line 10"/>
            <p:cNvSpPr>
              <a:spLocks noChangeShapeType="1"/>
            </p:cNvSpPr>
            <p:nvPr/>
          </p:nvSpPr>
          <p:spPr bwMode="auto">
            <a:xfrm flipH="1">
              <a:off x="2018" y="2341"/>
              <a:ext cx="136" cy="454"/>
            </a:xfrm>
            <a:prstGeom prst="line">
              <a:avLst/>
            </a:prstGeom>
            <a:noFill/>
            <a:ln w="38100">
              <a:solidFill>
                <a:srgbClr val="FE0F0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H="1">
              <a:off x="2762" y="2341"/>
              <a:ext cx="91" cy="499"/>
            </a:xfrm>
            <a:prstGeom prst="line">
              <a:avLst/>
            </a:prstGeom>
            <a:noFill/>
            <a:ln w="38100">
              <a:solidFill>
                <a:srgbClr val="FE0F0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5" name="湖心亭看雪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5857892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510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2195513" y="981075"/>
            <a:ext cx="2305049" cy="8048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助译堂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2428868"/>
            <a:ext cx="65008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、课文写了一件什么事</a:t>
            </a:r>
            <a:r>
              <a:rPr lang="zh-CN" altLang="en-US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？</a:t>
            </a:r>
            <a:endParaRPr lang="en-US" altLang="zh-CN" sz="4000" b="1" dirty="0" smtClean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（请用最简练的语言概括）</a:t>
            </a:r>
            <a:endParaRPr lang="zh-CN" altLang="en-US" sz="40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、张岱什么</a:t>
            </a:r>
            <a:r>
              <a:rPr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时间去的</a:t>
            </a:r>
            <a:r>
              <a:rPr lang="zh-CN" altLang="en-US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？</a:t>
            </a:r>
            <a:endParaRPr lang="en-US" altLang="zh-CN" sz="4000" b="1" dirty="0" smtClean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、是什么情景下去的？</a:t>
            </a:r>
            <a:endParaRPr lang="zh-CN" altLang="en-US" sz="40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、张岱是</a:t>
            </a:r>
            <a:r>
              <a:rPr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怎样去的</a:t>
            </a:r>
            <a:r>
              <a:rPr lang="zh-CN" altLang="en-US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？</a:t>
            </a:r>
            <a:endParaRPr lang="en-US" altLang="zh-CN" sz="4000" b="1" dirty="0" smtClean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40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、几个人去的？</a:t>
            </a:r>
            <a:endParaRPr lang="zh-CN" altLang="en-US" sz="40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天云山水一白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0"/>
            <a:ext cx="4929190" cy="6857999"/>
          </a:xfrm>
          <a:prstGeom prst="rect">
            <a:avLst/>
          </a:prstGeom>
        </p:spPr>
      </p:pic>
      <p:pic>
        <p:nvPicPr>
          <p:cNvPr id="3" name="图片 2" descr="雾凇典型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00561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910" y="4071942"/>
            <a:ext cx="8215338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800" b="1" dirty="0" smtClean="0">
                <a:solidFill>
                  <a:srgbClr val="0000FF"/>
                </a:solidFill>
              </a:rPr>
              <a:t>雾凇沆砀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，天与云与山与水，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</a:rPr>
              <a:t>上下</a:t>
            </a:r>
            <a:r>
              <a:rPr lang="zh-CN" altLang="en-US" sz="4800" b="1" dirty="0" smtClean="0">
                <a:solidFill>
                  <a:srgbClr val="0000FF"/>
                </a:solidFill>
              </a:rPr>
              <a:t>一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白。</a:t>
            </a: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357158" y="2643182"/>
            <a:ext cx="4429156" cy="1000107"/>
          </a:xfrm>
          <a:prstGeom prst="wedgeEllipseCallout">
            <a:avLst>
              <a:gd name="adj1" fmla="val -11823"/>
              <a:gd name="adj2" fmla="val 10521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</a:rPr>
              <a:t>冰花一片弥漫</a:t>
            </a:r>
            <a:endParaRPr lang="zh-CN" altLang="zh-CN" sz="3600" b="1" dirty="0">
              <a:solidFill>
                <a:srgbClr val="0000FF"/>
              </a:solidFill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2357422" y="5572140"/>
            <a:ext cx="1785950" cy="1071570"/>
          </a:xfrm>
          <a:prstGeom prst="wedgeEllipseCallout">
            <a:avLst>
              <a:gd name="adj1" fmla="val -55993"/>
              <a:gd name="adj2" fmla="val -7711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 dirty="0" smtClean="0">
                <a:solidFill>
                  <a:srgbClr val="0000FF"/>
                </a:solidFill>
              </a:rPr>
              <a:t>全</a:t>
            </a:r>
            <a:endParaRPr lang="zh-CN" altLang="zh-CN" sz="4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Text Box 2"/>
          <p:cNvSpPr txBox="1">
            <a:spLocks noChangeArrowheads="1"/>
          </p:cNvSpPr>
          <p:nvPr/>
        </p:nvSpPr>
        <p:spPr bwMode="auto">
          <a:xfrm>
            <a:off x="381000" y="1295400"/>
            <a:ext cx="746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>
              <a:latin typeface="Arial" charset="0"/>
            </a:endParaRPr>
          </a:p>
        </p:txBody>
      </p:sp>
      <p:pic>
        <p:nvPicPr>
          <p:cNvPr id="220163" name="Picture 3" descr="未标题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71472" y="2928934"/>
            <a:ext cx="5857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</a:rPr>
              <a:t>湖上影子，惟长堤一痕，湖心亭一点，与余舟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一芥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，舟中人两三粒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而已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6357918" y="1643050"/>
            <a:ext cx="2786082" cy="3000396"/>
          </a:xfrm>
          <a:prstGeom prst="wedgeEllipseCallout">
            <a:avLst>
              <a:gd name="adj1" fmla="val -53343"/>
              <a:gd name="adj2" fmla="val 24985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/>
              <a:t>一棵小草。芥：小草，形容船小</a:t>
            </a:r>
            <a:r>
              <a:rPr kumimoji="1" lang="zh-CN" altLang="en-US" sz="3200" b="1" dirty="0" smtClean="0"/>
              <a:t>。译为</a:t>
            </a:r>
            <a:r>
              <a:rPr kumimoji="1" lang="zh-CN" altLang="en-US" sz="3200" b="1" dirty="0" smtClean="0">
                <a:solidFill>
                  <a:srgbClr val="FF0000"/>
                </a:solidFill>
              </a:rPr>
              <a:t>一叶</a:t>
            </a:r>
            <a:endParaRPr kumimoji="1"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572000" y="4643446"/>
            <a:ext cx="2214578" cy="1143008"/>
          </a:xfrm>
          <a:prstGeom prst="wedgeEllipseCallout">
            <a:avLst>
              <a:gd name="adj1" fmla="val -56606"/>
              <a:gd name="adj2" fmla="val -44035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0000FF"/>
                </a:solidFill>
              </a:rPr>
              <a:t>罢了</a:t>
            </a:r>
            <a:endParaRPr lang="zh-CN" altLang="zh-CN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3014</TotalTime>
  <Pages>0</Pages>
  <Words>821</Words>
  <Characters>0</Characters>
  <Application>Microsoft PowerPoint</Application>
  <DocSecurity>0</DocSecurity>
  <PresentationFormat>全屏显示(4:3)</PresentationFormat>
  <Lines>0</Lines>
  <Paragraphs>122</Paragraphs>
  <Slides>22</Slides>
  <Notes>0</Notes>
  <HiddenSlides>0</HiddenSlides>
  <MMClips>5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Stream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我也玩穿越：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Personal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SDWM</cp:lastModifiedBy>
  <cp:revision>www.ywzx8.com</cp:revision>
  <cp:lastPrinted>1900-01-04T05:08:28Z</cp:lastPrinted>
  <dcterms:created xsi:type="dcterms:W3CDTF">2003-11-19T13:46:02Z</dcterms:created>
  <dcterms:modified xsi:type="dcterms:W3CDTF">2015-02-04T13:35:11Z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