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3"/>
          <p:cNvSpPr>
            <a:spLocks noChangeArrowheads="1" noChangeShapeType="1"/>
          </p:cNvSpPr>
          <p:nvPr/>
        </p:nvSpPr>
        <p:spPr bwMode="auto">
          <a:xfrm>
            <a:off x="3071813" y="1143000"/>
            <a:ext cx="3527425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normalizeH="1">
                <a:ln w="9360" cmpd="sng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壶口与龙门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29063" y="4167188"/>
            <a:ext cx="2179637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叶其扬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842963"/>
            <a:ext cx="80645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>
                <a:solidFill>
                  <a:srgbClr val="AD1F1F"/>
                </a:solidFill>
              </a:rPr>
              <a:t>3</a:t>
            </a:r>
            <a:r>
              <a:rPr lang="zh-CN" altLang="en-US" sz="3600">
                <a:solidFill>
                  <a:srgbClr val="AD1F1F"/>
                </a:solidFill>
              </a:rPr>
              <a:t>、作者从哪几方面介绍了龙门？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11188" y="1973263"/>
            <a:ext cx="7993062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000">
                <a:solidFill>
                  <a:srgbClr val="FF0000"/>
                </a:solidFill>
              </a:rPr>
              <a:t>       位置、景观、历史地位以及发展现状。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68313" y="3773488"/>
            <a:ext cx="867568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>
                <a:solidFill>
                  <a:srgbClr val="AD1F1F"/>
                </a:solidFill>
              </a:rPr>
              <a:t>4</a:t>
            </a:r>
            <a:r>
              <a:rPr lang="zh-CN" altLang="en-US" sz="3600">
                <a:solidFill>
                  <a:srgbClr val="AD1F1F"/>
                </a:solidFill>
              </a:rPr>
              <a:t>、作者采用了哪些说明方法？请举例。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20725" y="4859338"/>
            <a:ext cx="80994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000">
                <a:solidFill>
                  <a:srgbClr val="FF0000"/>
                </a:solidFill>
              </a:rPr>
              <a:t> 列数字、打比方、作比较、</a:t>
            </a: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000">
                <a:solidFill>
                  <a:srgbClr val="FF0000"/>
                </a:solidFill>
              </a:rPr>
              <a:t> 举例子、引资料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4925" y="117475"/>
            <a:ext cx="65516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5400" b="1">
                <a:solidFill>
                  <a:schemeClr val="tx1"/>
                </a:solidFill>
              </a:rPr>
              <a:t>本文主旨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09538" y="1198563"/>
            <a:ext cx="9001125" cy="304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 dirty="0">
                <a:solidFill>
                  <a:srgbClr val="FF0000"/>
                </a:solidFill>
              </a:rPr>
              <a:t>       </a:t>
            </a:r>
            <a:r>
              <a:rPr lang="zh-CN" altLang="en-US" sz="4800" dirty="0">
                <a:solidFill>
                  <a:srgbClr val="FF0000"/>
                </a:solidFill>
              </a:rPr>
              <a:t>本文描绘了黄河的壶口和</a:t>
            </a:r>
            <a:r>
              <a:rPr lang="zh-CN" altLang="en-US" sz="4800" dirty="0" smtClean="0">
                <a:solidFill>
                  <a:srgbClr val="FF0000"/>
                </a:solidFill>
              </a:rPr>
              <a:t>龙门的</a:t>
            </a:r>
            <a:r>
              <a:rPr lang="zh-CN" altLang="en-US" sz="4800" dirty="0">
                <a:solidFill>
                  <a:srgbClr val="FF0000"/>
                </a:solidFill>
              </a:rPr>
              <a:t>地理位置、特点及其壮观景色，表达了对祖国壮丽河山的赞美之情。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68313" y="620713"/>
            <a:ext cx="25193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6000">
                <a:solidFill>
                  <a:srgbClr val="FF9900"/>
                </a:solidFill>
              </a:rPr>
              <a:t>结构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2132856"/>
            <a:ext cx="85090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 b="1" dirty="0">
                <a:solidFill>
                  <a:srgbClr val="AD1F1F"/>
                </a:solidFill>
              </a:rPr>
              <a:t>壶口和龙门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187624" y="1700808"/>
            <a:ext cx="4824536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dirty="0" smtClean="0">
                <a:solidFill>
                  <a:srgbClr val="000000"/>
                </a:solidFill>
              </a:rPr>
              <a:t>1</a:t>
            </a:r>
            <a:r>
              <a:rPr lang="zh-CN" altLang="en-US" sz="3600" dirty="0" smtClean="0">
                <a:solidFill>
                  <a:srgbClr val="000000"/>
                </a:solidFill>
              </a:rPr>
              <a:t>）地理位置</a:t>
            </a:r>
            <a:r>
              <a:rPr lang="zh-CN" altLang="en-US" sz="3600" dirty="0">
                <a:solidFill>
                  <a:srgbClr val="000000"/>
                </a:solidFill>
              </a:rPr>
              <a:t>、特征：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43608" y="3140968"/>
            <a:ext cx="4248472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dirty="0" smtClean="0">
                <a:solidFill>
                  <a:srgbClr val="000000"/>
                </a:solidFill>
              </a:rPr>
              <a:t>2--3</a:t>
            </a:r>
            <a:r>
              <a:rPr lang="zh-CN" altLang="en-US" sz="3600" dirty="0" smtClean="0">
                <a:solidFill>
                  <a:srgbClr val="000000"/>
                </a:solidFill>
              </a:rPr>
              <a:t>）壶</a:t>
            </a:r>
            <a:r>
              <a:rPr lang="zh-CN" altLang="en-US" sz="3600" dirty="0">
                <a:solidFill>
                  <a:srgbClr val="000000"/>
                </a:solidFill>
              </a:rPr>
              <a:t>口瀑布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331640" y="4869160"/>
            <a:ext cx="2952328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 smtClean="0">
                <a:solidFill>
                  <a:srgbClr val="000000"/>
                </a:solidFill>
              </a:rPr>
              <a:t>（</a:t>
            </a:r>
            <a:r>
              <a:rPr lang="en-US" altLang="zh-CN" sz="3600" dirty="0" smtClean="0">
                <a:solidFill>
                  <a:srgbClr val="000000"/>
                </a:solidFill>
              </a:rPr>
              <a:t>4—6</a:t>
            </a:r>
            <a:r>
              <a:rPr lang="zh-CN" altLang="en-US" sz="3600" dirty="0" smtClean="0">
                <a:solidFill>
                  <a:srgbClr val="000000"/>
                </a:solidFill>
              </a:rPr>
              <a:t>）龙门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5436096" y="3068960"/>
            <a:ext cx="576262" cy="231775"/>
          </a:xfrm>
          <a:prstGeom prst="line">
            <a:avLst/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V="1">
            <a:off x="4644008" y="4581127"/>
            <a:ext cx="1512168" cy="432048"/>
          </a:xfrm>
          <a:prstGeom prst="line">
            <a:avLst/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499992" y="5229200"/>
            <a:ext cx="1440160" cy="0"/>
          </a:xfrm>
          <a:prstGeom prst="line">
            <a:avLst/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5508104" y="3573016"/>
            <a:ext cx="576262" cy="217487"/>
          </a:xfrm>
          <a:prstGeom prst="line">
            <a:avLst/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4644008" y="5445224"/>
            <a:ext cx="1368151" cy="432048"/>
          </a:xfrm>
          <a:prstGeom prst="line">
            <a:avLst/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5868144" y="1700808"/>
            <a:ext cx="2736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气势磅礴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119812" y="2708920"/>
            <a:ext cx="30241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>
                <a:solidFill>
                  <a:srgbClr val="FF0000"/>
                </a:solidFill>
              </a:rPr>
              <a:t>位置、得名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5903912" y="3356992"/>
            <a:ext cx="32400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“红霞瑞马”</a:t>
            </a: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5903913" y="4293096"/>
            <a:ext cx="324008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“龙门三激浪”</a:t>
            </a: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5903912" y="4869160"/>
            <a:ext cx="324008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历史地位</a:t>
            </a: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5903912" y="5517232"/>
            <a:ext cx="32400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发展现状</a:t>
            </a:r>
          </a:p>
        </p:txBody>
      </p:sp>
      <p:sp>
        <p:nvSpPr>
          <p:cNvPr id="15378" name="AutoShape 18"/>
          <p:cNvSpPr>
            <a:spLocks/>
          </p:cNvSpPr>
          <p:nvPr/>
        </p:nvSpPr>
        <p:spPr bwMode="auto">
          <a:xfrm>
            <a:off x="755576" y="2060848"/>
            <a:ext cx="431800" cy="3167063"/>
          </a:xfrm>
          <a:prstGeom prst="leftBrace">
            <a:avLst>
              <a:gd name="adj1" fmla="val 61121"/>
              <a:gd name="adj2" fmla="val 50000"/>
            </a:avLst>
          </a:prstGeom>
          <a:noFill/>
          <a:ln w="9360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8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4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1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6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  <p:bldP spid="15368" grpId="0" animBg="1"/>
      <p:bldP spid="15369" grpId="0" animBg="1"/>
      <p:bldP spid="15370" grpId="0" animBg="1"/>
      <p:bldP spid="153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95288" y="765175"/>
            <a:ext cx="3671887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5400">
                <a:solidFill>
                  <a:srgbClr val="FF9900"/>
                </a:solidFill>
              </a:rPr>
              <a:t>学习写法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2204864"/>
            <a:ext cx="7561263" cy="77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4400" dirty="0">
                <a:solidFill>
                  <a:srgbClr val="FF0000"/>
                </a:solidFill>
              </a:rPr>
              <a:t>1</a:t>
            </a:r>
            <a:r>
              <a:rPr lang="zh-CN" altLang="en-US" sz="4400" dirty="0">
                <a:solidFill>
                  <a:srgbClr val="FF0000"/>
                </a:solidFill>
              </a:rPr>
              <a:t>、抓住特征</a:t>
            </a:r>
            <a:r>
              <a:rPr lang="zh-CN" altLang="en-US" sz="4400" dirty="0" smtClean="0">
                <a:solidFill>
                  <a:srgbClr val="FF0000"/>
                </a:solidFill>
              </a:rPr>
              <a:t>分别说明</a:t>
            </a:r>
            <a:r>
              <a:rPr lang="zh-CN" altLang="en-US" sz="4400" dirty="0">
                <a:solidFill>
                  <a:srgbClr val="FF0000"/>
                </a:solidFill>
              </a:rPr>
              <a:t>的</a:t>
            </a:r>
            <a:r>
              <a:rPr lang="zh-CN" altLang="en-US" sz="4400" dirty="0" smtClean="0">
                <a:solidFill>
                  <a:srgbClr val="FF0000"/>
                </a:solidFill>
              </a:rPr>
              <a:t>方法。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3789040"/>
            <a:ext cx="8640763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4400" dirty="0">
                <a:solidFill>
                  <a:srgbClr val="FF0000"/>
                </a:solidFill>
              </a:rPr>
              <a:t>2</a:t>
            </a:r>
            <a:r>
              <a:rPr lang="zh-CN" altLang="en-US" sz="4400" dirty="0">
                <a:solidFill>
                  <a:srgbClr val="FF0000"/>
                </a:solidFill>
              </a:rPr>
              <a:t>、运用多种说明方法进行说明。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30213" y="1387475"/>
            <a:ext cx="8208962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sz="4000">
                <a:solidFill>
                  <a:srgbClr val="AD1F1F"/>
                </a:solidFill>
              </a:rPr>
              <a:t>《</a:t>
            </a:r>
            <a:r>
              <a:rPr lang="zh-CN" altLang="en-US" sz="4000">
                <a:solidFill>
                  <a:srgbClr val="AD1F1F"/>
                </a:solidFill>
              </a:rPr>
              <a:t>壶口与龙门</a:t>
            </a:r>
            <a:r>
              <a:rPr lang="en-GB" altLang="en-US" sz="4000">
                <a:solidFill>
                  <a:srgbClr val="AD1F1F"/>
                </a:solidFill>
              </a:rPr>
              <a:t>》</a:t>
            </a:r>
            <a:r>
              <a:rPr lang="zh-CN" altLang="en-US" sz="4000">
                <a:solidFill>
                  <a:srgbClr val="AD1F1F"/>
                </a:solidFill>
              </a:rPr>
              <a:t>和前面的文章比较起来，文体有什么不一样？ 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5900" y="2979738"/>
            <a:ext cx="8424863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200">
                <a:solidFill>
                  <a:srgbClr val="FF0000"/>
                </a:solidFill>
              </a:rPr>
              <a:t>       和前面的文章比较起来，前面的文章是借助写某一事物的某一个方面，来表达和寄托作者的某种思想感情，所以他们的文体是</a:t>
            </a:r>
            <a:r>
              <a:rPr lang="zh-CN" altLang="en-US" sz="3200">
                <a:solidFill>
                  <a:srgbClr val="000000"/>
                </a:solidFill>
              </a:rPr>
              <a:t>散文</a:t>
            </a:r>
            <a:r>
              <a:rPr lang="zh-CN" altLang="en-US" sz="3200">
                <a:solidFill>
                  <a:srgbClr val="FF0000"/>
                </a:solidFill>
              </a:rPr>
              <a:t>。而这篇文章重在告诉我们有关壶口和龙门的有关知识，让我们对它有所了解，这样的文章，是一篇</a:t>
            </a:r>
            <a:r>
              <a:rPr lang="zh-CN" altLang="en-US" sz="3200">
                <a:solidFill>
                  <a:srgbClr val="000000"/>
                </a:solidFill>
              </a:rPr>
              <a:t>说明文</a:t>
            </a:r>
            <a:r>
              <a:rPr lang="zh-CN" altLang="en-US" sz="3200">
                <a:solidFill>
                  <a:srgbClr val="FF0000"/>
                </a:solidFill>
              </a:rPr>
              <a:t>。 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85750" y="342900"/>
            <a:ext cx="4033838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5400">
                <a:solidFill>
                  <a:srgbClr val="FF9900"/>
                </a:solidFill>
              </a:rPr>
              <a:t>探究质疑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49238" y="1079500"/>
            <a:ext cx="8391525" cy="508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       说明文，就是以</a:t>
            </a:r>
            <a:r>
              <a:rPr lang="zh-CN" altLang="en-US" sz="3600" dirty="0">
                <a:solidFill>
                  <a:srgbClr val="000000"/>
                </a:solidFill>
              </a:rPr>
              <a:t>说明</a:t>
            </a:r>
            <a:r>
              <a:rPr lang="zh-CN" altLang="en-US" sz="3600" dirty="0">
                <a:solidFill>
                  <a:srgbClr val="FF0000"/>
                </a:solidFill>
              </a:rPr>
              <a:t>为主要表达方式来</a:t>
            </a:r>
            <a:r>
              <a:rPr lang="zh-CN" altLang="en-US" sz="3600" dirty="0">
                <a:solidFill>
                  <a:srgbClr val="000000"/>
                </a:solidFill>
              </a:rPr>
              <a:t>解说事物</a:t>
            </a:r>
            <a:r>
              <a:rPr lang="zh-CN" altLang="en-US" sz="3600" dirty="0">
                <a:solidFill>
                  <a:srgbClr val="FF0000"/>
                </a:solidFill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</a:rPr>
              <a:t>阐明事理</a:t>
            </a:r>
            <a:r>
              <a:rPr lang="zh-CN" altLang="en-US" sz="3600" dirty="0">
                <a:solidFill>
                  <a:srgbClr val="FF0000"/>
                </a:solidFill>
              </a:rPr>
              <a:t>而给人以知识的文章。它通过对实体事物的解说，或对抽象整理的阐释，使人们对事物的形态、构造、性质、种类，成因、功能，关系或对事理的概念、特点、来源、演变、异同等有所认识，从而获得有关的知识。</a:t>
            </a: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dirty="0">
                <a:solidFill>
                  <a:srgbClr val="FF0000"/>
                </a:solidFill>
              </a:rPr>
              <a:t>       以说明为主是说明文与其他文体从</a:t>
            </a:r>
            <a:r>
              <a:rPr lang="zh-CN" altLang="en-US" sz="3600" dirty="0">
                <a:solidFill>
                  <a:srgbClr val="002060"/>
                </a:solidFill>
              </a:rPr>
              <a:t>表达方式</a:t>
            </a:r>
            <a:r>
              <a:rPr lang="zh-CN" altLang="en-US" sz="3600" dirty="0">
                <a:solidFill>
                  <a:srgbClr val="FF0000"/>
                </a:solidFill>
              </a:rPr>
              <a:t>上相区别的标志。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9750" y="179388"/>
            <a:ext cx="3714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800">
                <a:solidFill>
                  <a:srgbClr val="FF0000"/>
                </a:solidFill>
              </a:rPr>
              <a:t>知识链接：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9388" y="525463"/>
            <a:ext cx="8640762" cy="558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6000">
                <a:solidFill>
                  <a:srgbClr val="FF0000"/>
                </a:solidFill>
              </a:rPr>
              <a:t>常见的说明方法有</a:t>
            </a:r>
            <a:r>
              <a:rPr lang="zh-CN" altLang="en-US" sz="6000">
                <a:solidFill>
                  <a:srgbClr val="000000"/>
                </a:solidFill>
              </a:rPr>
              <a:t>举例子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作引用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分类别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列图表（数字）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作比较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引资料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下定义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作诠释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打比方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摹状貌</a:t>
            </a:r>
            <a:r>
              <a:rPr lang="zh-CN" altLang="en-US" sz="60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000000"/>
                </a:solidFill>
              </a:rPr>
              <a:t>作假设</a:t>
            </a:r>
            <a:r>
              <a:rPr lang="zh-CN" altLang="en-US" sz="6000">
                <a:solidFill>
                  <a:srgbClr val="FF0000"/>
                </a:solidFill>
              </a:rPr>
              <a:t>等</a:t>
            </a:r>
            <a:r>
              <a:rPr lang="en-US" sz="6000">
                <a:solidFill>
                  <a:srgbClr val="FF0000"/>
                </a:solidFill>
              </a:rPr>
              <a:t>11</a:t>
            </a:r>
            <a:r>
              <a:rPr lang="zh-CN" altLang="en-US" sz="6000">
                <a:solidFill>
                  <a:srgbClr val="FF0000"/>
                </a:solidFill>
              </a:rPr>
              <a:t>种。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9750" y="2519363"/>
            <a:ext cx="8280400" cy="35052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>
            <a:outerShdw dist="50760" dir="5400000" algn="ctr" rotWithShape="0">
              <a:srgbClr val="000000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200">
                <a:solidFill>
                  <a:srgbClr val="FFFF00"/>
                </a:solidFill>
              </a:rPr>
              <a:t>       黄河象一条腾飞的巨龙，穿行在西北黄土高原的秦晋大峡谷中，当流经壶口时，宽约</a:t>
            </a:r>
            <a:r>
              <a:rPr lang="en-US" sz="3200">
                <a:solidFill>
                  <a:srgbClr val="FFFF00"/>
                </a:solidFill>
              </a:rPr>
              <a:t>400</a:t>
            </a:r>
            <a:r>
              <a:rPr lang="zh-CN" altLang="en-US" sz="3200">
                <a:solidFill>
                  <a:srgbClr val="FFFF00"/>
                </a:solidFill>
              </a:rPr>
              <a:t>米左右的河水突然收束一槽，形成特大马蹄状瀑布群。主瀑布宽</a:t>
            </a:r>
            <a:r>
              <a:rPr lang="en-US" sz="3200">
                <a:solidFill>
                  <a:srgbClr val="FFFF00"/>
                </a:solidFill>
              </a:rPr>
              <a:t>40</a:t>
            </a:r>
            <a:r>
              <a:rPr lang="zh-CN" altLang="en-US" sz="3200">
                <a:solidFill>
                  <a:srgbClr val="FFFF00"/>
                </a:solidFill>
              </a:rPr>
              <a:t>米，落差</a:t>
            </a:r>
            <a:r>
              <a:rPr lang="en-US" sz="3200">
                <a:solidFill>
                  <a:srgbClr val="FFFF00"/>
                </a:solidFill>
              </a:rPr>
              <a:t>30</a:t>
            </a:r>
            <a:r>
              <a:rPr lang="zh-CN" altLang="en-US" sz="3200">
                <a:solidFill>
                  <a:srgbClr val="FFFF00"/>
                </a:solidFill>
              </a:rPr>
              <a:t>多米，瀑布涛声轰鸣，水雾升空，惊天动地，气吞山河，为黄河第一大瀑布，也是我国仅次于贵州黄果树瀑布的第二大瀑布。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71438"/>
            <a:ext cx="38512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5400">
                <a:solidFill>
                  <a:srgbClr val="FF0000"/>
                </a:solidFill>
              </a:rPr>
              <a:t>壶口瀑布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6659563" y="5949950"/>
            <a:ext cx="223361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360" cmpd="sng">
                  <a:solidFill>
                    <a:srgbClr val="AD1F1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7819" dir="2700000" algn="ctr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/>
              </a:rPr>
              <a:t>黄河龙门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82575" y="539750"/>
            <a:ext cx="8358188" cy="3933825"/>
          </a:xfrm>
          <a:prstGeom prst="rect">
            <a:avLst/>
          </a:prstGeom>
          <a:solidFill>
            <a:srgbClr val="000000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2800">
                <a:solidFill>
                  <a:srgbClr val="FF0000"/>
                </a:solidFill>
              </a:rPr>
              <a:t>       龙门</a:t>
            </a:r>
            <a:r>
              <a:rPr lang="en-US" sz="2800">
                <a:solidFill>
                  <a:srgbClr val="FF0000"/>
                </a:solidFill>
              </a:rPr>
              <a:t>, </a:t>
            </a:r>
            <a:r>
              <a:rPr lang="zh-CN" altLang="en-US" sz="2800">
                <a:solidFill>
                  <a:srgbClr val="FF0000"/>
                </a:solidFill>
              </a:rPr>
              <a:t>位于山西河津县城西北</a:t>
            </a:r>
            <a:r>
              <a:rPr lang="en-US" sz="2800">
                <a:solidFill>
                  <a:srgbClr val="FF0000"/>
                </a:solidFill>
              </a:rPr>
              <a:t>12</a:t>
            </a:r>
            <a:r>
              <a:rPr lang="zh-CN" altLang="en-US" sz="2800">
                <a:solidFill>
                  <a:srgbClr val="FF0000"/>
                </a:solidFill>
              </a:rPr>
              <a:t>公里的黄河峡谷中。龙门是黄河从壶口咆哮而下的晋陕大峡谷的最窄处。。河水冲向天空，在一阵喧嚣之后，从空中颤抖着摔下来，落入谷底，这才算跳出了龙门。龙门三激浪，是黄河上千百年来的奇观，激起了古今多少文人的诗情。这里水流湍急，相传鲤鱼如果能跳过龙门就可成龙。这个传说表达了人们对付出艰苦努力后到达理想境界的美好愿望，也激励着中华儿女顽强拼搏，奋斗不息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117475"/>
            <a:ext cx="52197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800" b="1">
                <a:solidFill>
                  <a:srgbClr val="FF3300"/>
                </a:solidFill>
              </a:rPr>
              <a:t>重点字词积累 </a:t>
            </a:r>
            <a:r>
              <a:rPr lang="zh-CN" altLang="en-US" sz="4800">
                <a:solidFill>
                  <a:srgbClr val="FF9900"/>
                </a:solidFill>
              </a:rPr>
              <a:t>：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-33338" y="718553"/>
            <a:ext cx="9142413" cy="551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 dirty="0" smtClean="0">
                <a:solidFill>
                  <a:srgbClr val="000000"/>
                </a:solidFill>
              </a:rPr>
              <a:t>磅    </a:t>
            </a:r>
            <a:r>
              <a:rPr lang="zh-CN" altLang="en-US" sz="4400" dirty="0">
                <a:solidFill>
                  <a:srgbClr val="000000"/>
                </a:solidFill>
              </a:rPr>
              <a:t>礴    深 槽     骤  然       </a:t>
            </a:r>
            <a:r>
              <a:rPr lang="zh-CN" altLang="en-US" sz="4400" dirty="0" smtClean="0">
                <a:solidFill>
                  <a:srgbClr val="000000"/>
                </a:solidFill>
              </a:rPr>
              <a:t>   大禹</a:t>
            </a: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 dirty="0" smtClean="0">
                <a:solidFill>
                  <a:srgbClr val="000000"/>
                </a:solidFill>
              </a:rPr>
              <a:t>钳   </a:t>
            </a:r>
            <a:r>
              <a:rPr lang="zh-CN" altLang="en-US" sz="4400" dirty="0">
                <a:solidFill>
                  <a:srgbClr val="000000"/>
                </a:solidFill>
              </a:rPr>
              <a:t>制    </a:t>
            </a:r>
            <a:r>
              <a:rPr lang="zh-CN" altLang="en-US" sz="4400" dirty="0" smtClean="0">
                <a:solidFill>
                  <a:srgbClr val="000000"/>
                </a:solidFill>
              </a:rPr>
              <a:t>   厮  </a:t>
            </a:r>
            <a:r>
              <a:rPr lang="zh-CN" altLang="en-US" sz="4400" dirty="0">
                <a:solidFill>
                  <a:srgbClr val="000000"/>
                </a:solidFill>
              </a:rPr>
              <a:t>打     </a:t>
            </a:r>
            <a:r>
              <a:rPr lang="zh-CN" altLang="en-US" sz="4400" dirty="0" smtClean="0">
                <a:solidFill>
                  <a:srgbClr val="000000"/>
                </a:solidFill>
              </a:rPr>
              <a:t>  咆   </a:t>
            </a:r>
            <a:r>
              <a:rPr lang="zh-CN" altLang="en-US" sz="4400" dirty="0">
                <a:solidFill>
                  <a:srgbClr val="000000"/>
                </a:solidFill>
              </a:rPr>
              <a:t>哮   </a:t>
            </a:r>
            <a:r>
              <a:rPr lang="zh-CN" altLang="en-US" sz="4400" dirty="0" smtClean="0">
                <a:solidFill>
                  <a:srgbClr val="000000"/>
                </a:solidFill>
              </a:rPr>
              <a:t>   </a:t>
            </a:r>
            <a:r>
              <a:rPr lang="zh-CN" altLang="en-US" sz="4400" dirty="0">
                <a:solidFill>
                  <a:srgbClr val="000000"/>
                </a:solidFill>
              </a:rPr>
              <a:t>刹  </a:t>
            </a:r>
            <a:r>
              <a:rPr lang="zh-CN" altLang="en-US" sz="4400" dirty="0" smtClean="0">
                <a:solidFill>
                  <a:srgbClr val="000000"/>
                </a:solidFill>
              </a:rPr>
              <a:t> 那</a:t>
            </a: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400" dirty="0">
                <a:solidFill>
                  <a:srgbClr val="000000"/>
                </a:solidFill>
              </a:rPr>
              <a:t>     舵  杆     分    外     厮  打</a:t>
            </a: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zh-CN" altLang="en-US" sz="4400" dirty="0">
              <a:solidFill>
                <a:srgbClr val="000000"/>
              </a:solidFill>
            </a:endParaRPr>
          </a:p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zh-CN" altLang="en-US" sz="4400" dirty="0">
              <a:solidFill>
                <a:srgbClr val="000000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484784"/>
            <a:ext cx="19351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3600" dirty="0" err="1">
                <a:solidFill>
                  <a:srgbClr val="FF3300"/>
                </a:solidFill>
              </a:rPr>
              <a:t>pánɡ</a:t>
            </a:r>
            <a:r>
              <a:rPr lang="en-GB" altLang="zh-CN" sz="3600" dirty="0">
                <a:solidFill>
                  <a:srgbClr val="FF3300"/>
                </a:solidFill>
              </a:rPr>
              <a:t> </a:t>
            </a:r>
            <a:r>
              <a:rPr lang="en-GB" altLang="zh-CN" sz="3600" dirty="0" err="1">
                <a:solidFill>
                  <a:srgbClr val="FF3300"/>
                </a:solidFill>
              </a:rPr>
              <a:t>bó</a:t>
            </a:r>
            <a:r>
              <a:rPr lang="en-GB" altLang="zh-CN" sz="3600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411760" y="1484784"/>
            <a:ext cx="15541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</a:rPr>
              <a:t>   cáo </a:t>
            </a:r>
            <a:r>
              <a:rPr lang="zh-CN" altLang="en-US" sz="3600" dirty="0"/>
              <a:t> 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851920" y="1412776"/>
            <a:ext cx="1444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600" b="1" dirty="0" err="1">
                <a:solidFill>
                  <a:srgbClr val="FF3300"/>
                </a:solidFill>
              </a:rPr>
              <a:t>zhòu</a:t>
            </a:r>
            <a:r>
              <a:rPr lang="en-GB" altLang="zh-CN" sz="3600" b="1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948264" y="1484784"/>
            <a:ext cx="10239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</a:rPr>
              <a:t>  yǔ 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3429000"/>
            <a:ext cx="20113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3600" b="1" dirty="0" err="1">
                <a:solidFill>
                  <a:srgbClr val="FF3300"/>
                </a:solidFill>
              </a:rPr>
              <a:t>qián</a:t>
            </a:r>
            <a:r>
              <a:rPr lang="en-GB" altLang="zh-CN" sz="3600" b="1" dirty="0">
                <a:solidFill>
                  <a:srgbClr val="FF3300"/>
                </a:solidFill>
              </a:rPr>
              <a:t> </a:t>
            </a:r>
            <a:r>
              <a:rPr lang="en-GB" altLang="zh-CN" sz="3600" b="1" dirty="0" err="1">
                <a:solidFill>
                  <a:srgbClr val="FF3300"/>
                </a:solidFill>
              </a:rPr>
              <a:t>zhì</a:t>
            </a:r>
            <a:r>
              <a:rPr lang="en-GB" altLang="zh-CN" sz="3600" b="1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484438" y="3502025"/>
            <a:ext cx="16208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</a:rPr>
              <a:t>sī  </a:t>
            </a:r>
            <a:r>
              <a:rPr lang="zh-CN" altLang="en-US" sz="3600" b="1" dirty="0" smtClean="0">
                <a:solidFill>
                  <a:srgbClr val="FF3300"/>
                </a:solidFill>
              </a:rPr>
              <a:t>   </a:t>
            </a:r>
            <a:r>
              <a:rPr lang="zh-CN" altLang="en-US" sz="3600" b="1" dirty="0">
                <a:solidFill>
                  <a:srgbClr val="FF3300"/>
                </a:solidFill>
              </a:rPr>
              <a:t>dǎ 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716463" y="3573463"/>
            <a:ext cx="21637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3600" b="1">
                <a:solidFill>
                  <a:srgbClr val="FF3300"/>
                </a:solidFill>
              </a:rPr>
              <a:t>páo xiāo</a:t>
            </a:r>
            <a:r>
              <a:rPr lang="en-GB" altLang="zh-CN"/>
              <a:t>  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8488" y="3644900"/>
            <a:ext cx="16962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3600" b="1" dirty="0" err="1">
                <a:solidFill>
                  <a:srgbClr val="FF3300"/>
                </a:solidFill>
              </a:rPr>
              <a:t>chà</a:t>
            </a:r>
            <a:r>
              <a:rPr lang="en-GB" altLang="zh-CN" sz="3600" b="1" dirty="0">
                <a:solidFill>
                  <a:srgbClr val="FF3300"/>
                </a:solidFill>
              </a:rPr>
              <a:t> </a:t>
            </a:r>
            <a:r>
              <a:rPr lang="en-GB" altLang="zh-CN" sz="3600" b="1" dirty="0" smtClean="0">
                <a:solidFill>
                  <a:srgbClr val="FF3300"/>
                </a:solidFill>
              </a:rPr>
              <a:t>  </a:t>
            </a:r>
            <a:r>
              <a:rPr lang="en-GB" altLang="zh-CN" sz="3600" b="1" dirty="0" err="1" smtClean="0">
                <a:solidFill>
                  <a:srgbClr val="FF3300"/>
                </a:solidFill>
              </a:rPr>
              <a:t>nà</a:t>
            </a:r>
            <a:r>
              <a:rPr lang="en-GB" altLang="zh-CN" dirty="0" smtClean="0"/>
              <a:t> </a:t>
            </a:r>
            <a:endParaRPr lang="en-GB" altLang="zh-CN" dirty="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12775" y="4941888"/>
            <a:ext cx="20367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sz="3600" b="1">
                <a:solidFill>
                  <a:srgbClr val="FF3300"/>
                </a:solidFill>
              </a:rPr>
              <a:t>duò ɡǎn 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987675" y="4868863"/>
            <a:ext cx="18859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</a:rPr>
              <a:t>fēn  wài</a:t>
            </a:r>
            <a:r>
              <a:rPr lang="zh-CN" altLang="en-US"/>
              <a:t> 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508625" y="4941888"/>
            <a:ext cx="15414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</a:rPr>
              <a:t>sī   dǎ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3100"/>
            <a:ext cx="91440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3"/>
          <p:cNvSpPr>
            <a:spLocks noChangeArrowheads="1" noChangeShapeType="1"/>
          </p:cNvSpPr>
          <p:nvPr/>
        </p:nvSpPr>
        <p:spPr bwMode="auto">
          <a:xfrm>
            <a:off x="2339975" y="765175"/>
            <a:ext cx="4752975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6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17819" dir="2700000" algn="ctr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/>
              </a:rPr>
              <a:t>自由朗读</a:t>
            </a:r>
            <a:r>
              <a:rPr lang="zh-CN" altLang="en-US" sz="3600" b="1" kern="10" dirty="0">
                <a:ln w="126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17819" dir="2700000" algn="ctr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/>
              </a:rPr>
              <a:t>课文</a:t>
            </a:r>
          </a:p>
        </p:txBody>
      </p:sp>
      <p:sp>
        <p:nvSpPr>
          <p:cNvPr id="11268" name="WordArt 4"/>
          <p:cNvSpPr>
            <a:spLocks noChangeArrowheads="1" noChangeShapeType="1"/>
          </p:cNvSpPr>
          <p:nvPr/>
        </p:nvSpPr>
        <p:spPr bwMode="auto">
          <a:xfrm>
            <a:off x="7164388" y="6380163"/>
            <a:ext cx="17287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360" cmpd="sng">
                  <a:solidFill>
                    <a:srgbClr val="FFC42F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17819" dir="2700000" algn="ctr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/>
              </a:rPr>
              <a:t>黄河大禹渡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542925"/>
            <a:ext cx="360045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5400">
                <a:solidFill>
                  <a:srgbClr val="FF9900"/>
                </a:solidFill>
              </a:rPr>
              <a:t>整体感知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757238" y="4514850"/>
            <a:ext cx="8135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>
                <a:solidFill>
                  <a:srgbClr val="AD1F1F"/>
                </a:solidFill>
              </a:rPr>
              <a:t>2</a:t>
            </a:r>
            <a:r>
              <a:rPr lang="zh-CN" altLang="en-US" sz="3600">
                <a:solidFill>
                  <a:srgbClr val="AD1F1F"/>
                </a:solidFill>
              </a:rPr>
              <a:t>、作者从哪几方面介绍了壶口？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755650" y="1916113"/>
            <a:ext cx="655161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>
                <a:solidFill>
                  <a:srgbClr val="AD1F1F"/>
                </a:solidFill>
              </a:rPr>
              <a:t>1</a:t>
            </a:r>
            <a:r>
              <a:rPr lang="zh-CN" altLang="en-US" sz="3600">
                <a:solidFill>
                  <a:srgbClr val="AD1F1F"/>
                </a:solidFill>
              </a:rPr>
              <a:t>、壶口和龙门有什么特点？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55650" y="2925763"/>
            <a:ext cx="7848600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000">
                <a:solidFill>
                  <a:srgbClr val="FF0000"/>
                </a:solidFill>
              </a:rPr>
              <a:t>       地理位置险要，景象气势磅礴，令人神往。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755650" y="5429250"/>
            <a:ext cx="6551613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tabLst>
                <a:tab pos="0" algn="l"/>
                <a:tab pos="447675" algn="l"/>
                <a:tab pos="895350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4000">
                <a:solidFill>
                  <a:srgbClr val="FF0000"/>
                </a:solidFill>
              </a:rPr>
              <a:t>       位置、得名以及奇景。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667</Words>
  <Application>Microsoft Office PowerPoint</Application>
  <PresentationFormat>全屏显示(4:3)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dell</cp:lastModifiedBy>
  <cp:revision>www.ywzx8.com</cp:revision>
  <dcterms:created xsi:type="dcterms:W3CDTF">2015-03-17T05:55:57Z</dcterms:created>
  <dcterms:modified xsi:type="dcterms:W3CDTF">2015-03-17T06:16:17Z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