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9" r:id="rId2"/>
    <p:sldId id="339" r:id="rId3"/>
    <p:sldId id="330" r:id="rId4"/>
    <p:sldId id="326" r:id="rId5"/>
    <p:sldId id="331" r:id="rId6"/>
    <p:sldId id="336" r:id="rId7"/>
    <p:sldId id="256" r:id="rId8"/>
    <p:sldId id="333" r:id="rId9"/>
    <p:sldId id="291" r:id="rId10"/>
    <p:sldId id="292" r:id="rId11"/>
    <p:sldId id="293" r:id="rId12"/>
    <p:sldId id="319" r:id="rId13"/>
    <p:sldId id="301" r:id="rId14"/>
    <p:sldId id="262" r:id="rId15"/>
    <p:sldId id="298" r:id="rId16"/>
    <p:sldId id="297" r:id="rId17"/>
    <p:sldId id="300" r:id="rId18"/>
    <p:sldId id="307" r:id="rId19"/>
    <p:sldId id="318" r:id="rId20"/>
    <p:sldId id="302" r:id="rId21"/>
    <p:sldId id="325" r:id="rId22"/>
    <p:sldId id="305" r:id="rId23"/>
    <p:sldId id="273" r:id="rId24"/>
    <p:sldId id="324" r:id="rId25"/>
    <p:sldId id="323" r:id="rId26"/>
    <p:sldId id="315" r:id="rId27"/>
    <p:sldId id="316" r:id="rId28"/>
    <p:sldId id="317" r:id="rId29"/>
    <p:sldId id="328" r:id="rId30"/>
    <p:sldId id="322" r:id="rId31"/>
    <p:sldId id="341" r:id="rId32"/>
    <p:sldId id="337" r:id="rId33"/>
    <p:sldId id="329"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24" autoAdjust="0"/>
  </p:normalViewPr>
  <p:slideViewPr>
    <p:cSldViewPr>
      <p:cViewPr varScale="1">
        <p:scale>
          <a:sx n="66" d="100"/>
          <a:sy n="66" d="100"/>
        </p:scale>
        <p:origin x="-1506" y="-108"/>
      </p:cViewPr>
      <p:guideLst>
        <p:guide orient="horz" pos="2160"/>
        <p:guide pos="2880"/>
      </p:guideLst>
    </p:cSldViewPr>
  </p:slideViewPr>
  <p:outlineViewPr>
    <p:cViewPr>
      <p:scale>
        <a:sx n="33" d="100"/>
        <a:sy n="33" d="100"/>
      </p:scale>
      <p:origin x="0" y="477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9597949-CC72-4D71-8B88-6E7834C1C47B}" type="datetimeFigureOut">
              <a:rPr lang="zh-CN" altLang="en-US"/>
              <a:pPr>
                <a:defRPr/>
              </a:pPr>
              <a:t>2014/3/5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779F6FEB-639E-445A-91C8-0DBD47B52F0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headEnd/>
            <a:tailEnd/>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A16D80-98E8-48EA-9914-0F258E3F55B6}" type="slidenum">
              <a:rPr lang="zh-CN" altLang="en-US"/>
              <a:pPr fontAlgn="base">
                <a:spcBef>
                  <a:spcPct val="0"/>
                </a:spcBef>
                <a:spcAft>
                  <a:spcPct val="0"/>
                </a:spcAft>
                <a:defRPr/>
              </a:pPr>
              <a:t>9</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EEA6F5-14D7-4B49-B535-C74558286F9C}" type="slidenum">
              <a:rPr lang="en-US" altLang="zh-CN"/>
              <a:pPr fontAlgn="base">
                <a:spcBef>
                  <a:spcPct val="0"/>
                </a:spcBef>
                <a:spcAft>
                  <a:spcPct val="0"/>
                </a:spcAft>
                <a:defRPr/>
              </a:pPr>
              <a:t>27</a:t>
            </a:fld>
            <a:endParaRPr lang="en-US" altLang="zh-CN"/>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5BF1A1-92A5-44D0-AF26-BBCC026131E5}" type="slidenum">
              <a:rPr lang="en-US" altLang="zh-CN"/>
              <a:pPr fontAlgn="base">
                <a:spcBef>
                  <a:spcPct val="0"/>
                </a:spcBef>
                <a:spcAft>
                  <a:spcPct val="0"/>
                </a:spcAft>
                <a:defRPr/>
              </a:pPr>
              <a:t>29</a:t>
            </a:fld>
            <a:endParaRPr lang="en-US" altLang="zh-CN"/>
          </a:p>
        </p:txBody>
      </p:sp>
      <p:sp>
        <p:nvSpPr>
          <p:cNvPr id="48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75AE54-60FB-4D52-A044-AE8CB41A9BD2}" type="slidenum">
              <a:rPr lang="en-US" altLang="zh-CN"/>
              <a:pPr fontAlgn="base">
                <a:spcBef>
                  <a:spcPct val="0"/>
                </a:spcBef>
                <a:spcAft>
                  <a:spcPct val="0"/>
                </a:spcAft>
                <a:defRPr/>
              </a:pPr>
              <a:t>31</a:t>
            </a:fld>
            <a:endParaRPr lang="en-US" altLang="zh-CN"/>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69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TextEdi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5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D526ED-67FE-498D-AF96-C67B3E330638}" type="slidenum">
              <a:rPr lang="zh-CN" altLang="en-US"/>
              <a:pPr fontAlgn="base">
                <a:spcBef>
                  <a:spcPct val="0"/>
                </a:spcBef>
                <a:spcAft>
                  <a:spcPct val="0"/>
                </a:spcAft>
                <a:defRPr/>
              </a:pPr>
              <a:t>11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535DBD-B1AA-4BAD-98CA-16FF3CB678DA}" type="slidenum">
              <a:rPr lang="en-US" altLang="zh-CN"/>
              <a:pPr fontAlgn="base">
                <a:spcBef>
                  <a:spcPct val="0"/>
                </a:spcBef>
                <a:spcAft>
                  <a:spcPct val="0"/>
                </a:spcAft>
                <a:defRPr/>
              </a:pPr>
              <a:t>12</a:t>
            </a:fld>
            <a:endParaRPr lang="en-US" altLang="zh-CN"/>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734625-7DE0-4BCF-B6BE-68E7D47504CD}" type="slidenum">
              <a:rPr lang="zh-CN" altLang="en-US"/>
              <a:pPr fontAlgn="base">
                <a:spcBef>
                  <a:spcPct val="0"/>
                </a:spcBef>
                <a:spcAft>
                  <a:spcPct val="0"/>
                </a:spcAft>
                <a:defRPr/>
              </a:pPr>
              <a:t>14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75AE54-60FB-4D52-A044-AE8CB41A9BD2}" type="slidenum">
              <a:rPr lang="en-US" altLang="zh-CN"/>
              <a:pPr fontAlgn="base">
                <a:spcBef>
                  <a:spcPct val="0"/>
                </a:spcBef>
                <a:spcAft>
                  <a:spcPct val="0"/>
                </a:spcAft>
                <a:defRPr/>
              </a:pPr>
              <a:t>16</a:t>
            </a:fld>
            <a:endParaRPr lang="en-US" altLang="zh-CN"/>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69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77D4BF-5E36-4562-97F5-0F75B83BC795}" type="slidenum">
              <a:rPr lang="en-US" altLang="zh-CN"/>
              <a:pPr fontAlgn="base">
                <a:spcBef>
                  <a:spcPct val="0"/>
                </a:spcBef>
                <a:spcAft>
                  <a:spcPct val="0"/>
                </a:spcAft>
                <a:defRPr/>
              </a:pPr>
              <a:t>17</a:t>
            </a:fld>
            <a:endParaRPr lang="en-US" altLang="zh-CN"/>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779F6FEB-639E-445A-91C8-0DBD47B52F06}" type="slidenum">
              <a:rPr lang="zh-CN" altLang="en-US" smtClean="0"/>
              <a:pPr>
                <a:defRPr/>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7BA3E6-2147-4F40-9247-8AD1BDBBD023}" type="slidenum">
              <a:rPr lang="en-US" altLang="zh-CN"/>
              <a:pPr fontAlgn="base">
                <a:spcBef>
                  <a:spcPct val="0"/>
                </a:spcBef>
                <a:spcAft>
                  <a:spcPct val="0"/>
                </a:spcAft>
                <a:defRPr/>
              </a:pPr>
              <a:t>25</a:t>
            </a:fld>
            <a:endParaRPr lang="en-US" altLang="zh-CN"/>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zh-CN" altLang="en-US" sz="3200" b="1" smtClean="0">
                <a:solidFill>
                  <a:srgbClr val="FF3333"/>
                </a:solidFill>
              </a:rPr>
              <a:t>山一程、水一程，身在异乡忍独行？风一更、雪一更，故园乡音可曾听？</a:t>
            </a:r>
          </a:p>
          <a:p>
            <a:pPr eaLnBrk="1" hangingPunct="1">
              <a:spcBef>
                <a:spcPct val="0"/>
              </a:spcBef>
            </a:pPr>
            <a:r>
              <a:rPr lang="zh-CN" altLang="en-US" sz="3200" b="1" smtClean="0">
                <a:solidFill>
                  <a:srgbClr val="FF3333"/>
                </a:solidFill>
              </a:rPr>
              <a:t/>
            </a:r>
            <a:br>
              <a:rPr lang="zh-CN" altLang="en-US" sz="3200" b="1" smtClean="0">
                <a:solidFill>
                  <a:srgbClr val="FF3333"/>
                </a:solidFill>
              </a:rPr>
            </a:br>
            <a:endParaRPr lang="zh-CN" altLang="en-US" sz="3200" b="1" smtClean="0">
              <a:solidFill>
                <a:srgbClr val="FF3333"/>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378761-61F9-405C-B45A-8BCFEC4556C0}" type="slidenum">
              <a:rPr lang="en-US" altLang="zh-CN"/>
              <a:pPr fontAlgn="base">
                <a:spcBef>
                  <a:spcPct val="0"/>
                </a:spcBef>
                <a:spcAft>
                  <a:spcPct val="0"/>
                </a:spcAft>
                <a:defRPr/>
              </a:pPr>
              <a:t>26</a:t>
            </a:fld>
            <a:endParaRPr lang="en-US" altLang="zh-CN"/>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5C441C9-6BA9-4AF5-AB62-01018D8D6BBE}" type="datetimeFigureOut">
              <a:rPr lang="zh-CN" altLang="en-US"/>
              <a:pPr>
                <a:defRPr/>
              </a:pPr>
              <a:t>2014/3/5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E1869A5-79ED-4AFD-8332-8EB413140AC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5CFC03-9640-44BA-84DE-C88E9867679B}" type="datetimeFigureOut">
              <a:rPr lang="zh-CN" altLang="en-US"/>
              <a:pPr>
                <a:defRPr/>
              </a:pPr>
              <a:t>2014/3/5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10C95BA-493F-4A8F-A4BE-36F28AAAB94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794A85F-5908-410F-8F90-06E3E349CA16}" type="datetimeFigureOut">
              <a:rPr lang="zh-CN" altLang="en-US"/>
              <a:pPr>
                <a:defRPr/>
              </a:pPr>
              <a:t>2014/3/5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0203EB1-40C3-41FC-9593-3AD614F64B4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9FBC4A-EDF0-4855-9241-ADBE6188EDE7}" type="datetimeFigureOut">
              <a:rPr lang="zh-CN" altLang="en-US"/>
              <a:pPr>
                <a:defRPr/>
              </a:pPr>
              <a:t>2014/3/5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5228BD-EB37-457E-BDF9-27D9E9A6F7B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2470297-C6BA-4417-94E2-F8DC57AC0727}" type="datetimeFigureOut">
              <a:rPr lang="zh-CN" altLang="en-US"/>
              <a:pPr>
                <a:defRPr/>
              </a:pPr>
              <a:t>2014/3/5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F740880-A947-4DAB-82FF-832F756346AB}"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7158DFB-52AE-4A40-8A82-F7C994F76E39}" type="datetimeFigureOut">
              <a:rPr lang="zh-CN" altLang="en-US"/>
              <a:pPr>
                <a:defRPr/>
              </a:pPr>
              <a:t>2014/3/5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F1861ED-FD6E-4756-BAE5-BDA0F8DB807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B1E3AA3-0DA7-47B6-ABD2-15DADC46775D}" type="datetimeFigureOut">
              <a:rPr lang="zh-CN" altLang="en-US"/>
              <a:pPr>
                <a:defRPr/>
              </a:pPr>
              <a:t>2014/3/5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63EBAE2-288F-46B7-9188-CCE7C7706AA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C0A10DD-52EC-49D2-A269-E9A229677215}" type="datetimeFigureOut">
              <a:rPr lang="zh-CN" altLang="en-US"/>
              <a:pPr>
                <a:defRPr/>
              </a:pPr>
              <a:t>2014/3/5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F6BAD1C-7897-4E46-B558-146E5D5EA69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E75A1FC-1B07-49D7-8EF5-F3CE16790EF6}" type="datetimeFigureOut">
              <a:rPr lang="zh-CN" altLang="en-US"/>
              <a:pPr>
                <a:defRPr/>
              </a:pPr>
              <a:t>2014/3/5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B846FAC-A3B8-4FCF-8AC9-17D86B0FFDF4}"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C17667F-791B-4191-9B83-1EFA6B7C91F6}" type="datetimeFigureOut">
              <a:rPr lang="zh-CN" altLang="en-US"/>
              <a:pPr>
                <a:defRPr/>
              </a:pPr>
              <a:t>2014/3/5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229D973-971C-4603-8921-BD5317B5A82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A8C56BE-67A5-476C-8A04-6A758A92A78A}" type="datetimeFigureOut">
              <a:rPr lang="zh-CN" altLang="en-US"/>
              <a:pPr>
                <a:defRPr/>
              </a:pPr>
              <a:t>2014/3/5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97E8A4-DD99-482D-91D9-4B29378A8D3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75E6708-7EF1-46E1-BAB4-487894C4E928}" type="datetimeFigureOut">
              <a:rPr lang="zh-CN" altLang="en-US"/>
              <a:pPr>
                <a:defRPr/>
              </a:pPr>
              <a:t>2014/3/5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5426B69-720D-48C0-BCFD-E6DC95C1099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image" Target="../media/image4.gif"/></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audio" Target="file:///H:\&#25925;&#20065;&#30340;&#27029;&#26641;&#35828;&#35838;\&#36153;&#32724;-&#25925;&#20065;&#30340;&#20113;.mp3"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7"/>
          <p:cNvPicPr>
            <a:picLocks noChangeAspect="1" noChangeArrowheads="1"/>
          </p:cNvPicPr>
          <p:nvPr/>
        </p:nvPicPr>
        <p:blipFill>
          <a:blip r:embed="rId2" cstate="print"/>
          <a:srcRect/>
          <a:stretch>
            <a:fillRect/>
          </a:stretch>
        </p:blipFill>
        <p:spPr bwMode="auto">
          <a:xfrm>
            <a:off x="1588" y="-747713"/>
            <a:ext cx="9140825" cy="8124826"/>
          </a:xfrm>
          <a:prstGeom prst="rect">
            <a:avLst/>
          </a:prstGeom>
          <a:noFill/>
          <a:ln w="9525">
            <a:noFill/>
            <a:miter lim="800000"/>
            <a:headEnd/>
            <a:tailEnd/>
          </a:ln>
        </p:spPr>
      </p:pic>
      <p:sp>
        <p:nvSpPr>
          <p:cNvPr id="36873" name="WordArt 9"/>
          <p:cNvSpPr>
            <a:spLocks noChangeArrowheads="1" noChangeShapeType="1" noTextEdit="1"/>
          </p:cNvSpPr>
          <p:nvPr/>
        </p:nvSpPr>
        <p:spPr bwMode="auto">
          <a:xfrm>
            <a:off x="0" y="836613"/>
            <a:ext cx="9144000" cy="2447925"/>
          </a:xfrm>
          <a:prstGeom prst="rect">
            <a:avLst/>
          </a:prstGeom>
        </p:spPr>
        <p:txBody>
          <a:bodyPr wrap="none" fromWordArt="1">
            <a:prstTxWarp prst="textTriangleInverted">
              <a:avLst>
                <a:gd name="adj" fmla="val 50000"/>
              </a:avLst>
            </a:prstTxWarp>
          </a:bodyPr>
          <a:lstStyle/>
          <a:p>
            <a:r>
              <a:rPr lang="zh-CN" altLang="en-US" sz="6000" b="1" kern="10" spc="3000" normalizeH="1">
                <a:ln w="28575">
                  <a:solidFill>
                    <a:srgbClr val="FF0000"/>
                  </a:solidFill>
                  <a:miter lim="800000"/>
                  <a:headEnd/>
                  <a:tailEnd/>
                </a:ln>
                <a:solidFill>
                  <a:srgbClr val="FF0000"/>
                </a:solidFill>
                <a:latin typeface="+mn-ea"/>
                <a:ea typeface="+mn-ea"/>
                <a:cs typeface="+mn-ea"/>
              </a:rPr>
              <a:t>欢迎各位领导 老师光临指导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5000" fill="hold"/>
                                        <p:tgtEl>
                                          <p:spTgt spid="36873"/>
                                        </p:tgtEl>
                                        <p:attrNameLst>
                                          <p:attrName>ppt_w</p:attrName>
                                        </p:attrNameLst>
                                      </p:cBhvr>
                                      <p:tavLst>
                                        <p:tav tm="0" fmla="#ppt_w*sin(2.5*pi*$)">
                                          <p:val>
                                            <p:fltVal val="0"/>
                                          </p:val>
                                        </p:tav>
                                        <p:tav tm="100000">
                                          <p:val>
                                            <p:fltVal val="1"/>
                                          </p:val>
                                        </p:tav>
                                      </p:tavLst>
                                    </p:anim>
                                    <p:anim calcmode="lin" valueType="num">
                                      <p:cBhvr>
                                        <p:cTn id="8" dur="5000" fill="hold"/>
                                        <p:tgtEl>
                                          <p:spTgt spid="368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2" name="TextBox 21"/>
          <p:cNvSpPr txBox="1">
            <a:spLocks noChangeArrowheads="1"/>
          </p:cNvSpPr>
          <p:nvPr/>
        </p:nvSpPr>
        <p:spPr bwMode="auto">
          <a:xfrm>
            <a:off x="1258888" y="2349500"/>
            <a:ext cx="5329237" cy="2308225"/>
          </a:xfrm>
          <a:prstGeom prst="rect">
            <a:avLst/>
          </a:prstGeom>
          <a:noFill/>
          <a:ln w="9525">
            <a:noFill/>
            <a:miter lim="800000"/>
            <a:headEnd/>
            <a:tailEnd/>
          </a:ln>
        </p:spPr>
        <p:txBody>
          <a:bodyPr>
            <a:spAutoFit/>
          </a:bodyPr>
          <a:lstStyle/>
          <a:p>
            <a:r>
              <a:rPr lang="zh-CN" altLang="en-US" sz="3600">
                <a:latin typeface="华文新魏"/>
                <a:ea typeface="华文新魏"/>
                <a:cs typeface="华文新魏"/>
              </a:rPr>
              <a:t>蓊 郁       庇护         镌刻           淳朴         脸颊         搁浅</a:t>
            </a:r>
            <a:endParaRPr lang="en-US" altLang="zh-CN" sz="3600">
              <a:latin typeface="华文新魏"/>
              <a:ea typeface="华文新魏"/>
              <a:cs typeface="华文新魏"/>
            </a:endParaRPr>
          </a:p>
          <a:p>
            <a:r>
              <a:rPr lang="zh-CN" altLang="en-US" sz="3600">
                <a:latin typeface="华文新魏"/>
                <a:ea typeface="华文新魏"/>
                <a:cs typeface="华文新魏"/>
              </a:rPr>
              <a:t>悠然自得         童心未泯</a:t>
            </a:r>
            <a:endParaRPr lang="en-US" altLang="zh-CN" sz="3600">
              <a:latin typeface="华文新魏"/>
              <a:ea typeface="华文新魏"/>
              <a:cs typeface="华文新魏"/>
            </a:endParaRPr>
          </a:p>
          <a:p>
            <a:r>
              <a:rPr lang="zh-CN" altLang="en-US" sz="3600">
                <a:latin typeface="华文新魏"/>
                <a:ea typeface="华文新魏"/>
                <a:cs typeface="华文新魏"/>
              </a:rPr>
              <a:t>赏心悦目         战战兢兢</a:t>
            </a:r>
          </a:p>
        </p:txBody>
      </p:sp>
      <p:sp>
        <p:nvSpPr>
          <p:cNvPr id="19459" name="TextBox 3"/>
          <p:cNvSpPr txBox="1">
            <a:spLocks noChangeArrowheads="1"/>
          </p:cNvSpPr>
          <p:nvPr/>
        </p:nvSpPr>
        <p:spPr bwMode="auto">
          <a:xfrm>
            <a:off x="1331913" y="908050"/>
            <a:ext cx="2236787" cy="708025"/>
          </a:xfrm>
          <a:prstGeom prst="rect">
            <a:avLst/>
          </a:prstGeom>
          <a:noFill/>
          <a:ln w="9525">
            <a:noFill/>
            <a:miter lim="800000"/>
            <a:headEnd/>
            <a:tailEnd/>
          </a:ln>
        </p:spPr>
        <p:txBody>
          <a:bodyPr wrap="none">
            <a:spAutoFit/>
          </a:bodyPr>
          <a:lstStyle/>
          <a:p>
            <a:r>
              <a:rPr lang="zh-CN" altLang="en-US" sz="4000">
                <a:latin typeface="华文新魏"/>
                <a:ea typeface="华文新魏"/>
                <a:cs typeface="华文新魏"/>
              </a:rPr>
              <a:t>预习检测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10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2">
                                            <p:txEl>
                                              <p:pRg st="1" end="1"/>
                                            </p:txEl>
                                          </p:spTgt>
                                        </p:tgtEl>
                                        <p:attrNameLst>
                                          <p:attrName>style.visibility</p:attrName>
                                        </p:attrNameLst>
                                      </p:cBhvr>
                                      <p:to>
                                        <p:strVal val="visible"/>
                                      </p:to>
                                    </p:set>
                                    <p:anim calcmode="lin" valueType="num">
                                      <p:cBhvr>
                                        <p:cTn id="15" dur="1000" fill="hold"/>
                                        <p:tgtEl>
                                          <p:spTgt spid="22">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2">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2">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
                                            <p:txEl>
                                              <p:pRg st="1" end="1"/>
                                            </p:txEl>
                                          </p:spTgt>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0"/>
                                  </p:stCondLst>
                                  <p:childTnLst>
                                    <p:set>
                                      <p:cBhvr>
                                        <p:cTn id="20" dur="1" fill="hold">
                                          <p:stCondLst>
                                            <p:cond delay="0"/>
                                          </p:stCondLst>
                                        </p:cTn>
                                        <p:tgtEl>
                                          <p:spTgt spid="22">
                                            <p:txEl>
                                              <p:pRg st="2" end="2"/>
                                            </p:txEl>
                                          </p:spTgt>
                                        </p:tgtEl>
                                        <p:attrNameLst>
                                          <p:attrName>style.visibility</p:attrName>
                                        </p:attrNameLst>
                                      </p:cBhvr>
                                      <p:to>
                                        <p:strVal val="visible"/>
                                      </p:to>
                                    </p:set>
                                    <p:anim calcmode="lin" valueType="num">
                                      <p:cBhvr>
                                        <p:cTn id="21" dur="1000" fill="hold"/>
                                        <p:tgtEl>
                                          <p:spTgt spid="22">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2">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22">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2">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2124075" y="1773238"/>
            <a:ext cx="6769100" cy="677862"/>
          </a:xfrm>
          <a:prstGeom prst="rect">
            <a:avLst/>
          </a:prstGeom>
          <a:noFill/>
          <a:ln w="9525">
            <a:noFill/>
            <a:miter lim="800000"/>
            <a:headEnd/>
            <a:tailEnd/>
          </a:ln>
        </p:spPr>
        <p:txBody>
          <a:bodyPr>
            <a:spAutoFit/>
          </a:bodyPr>
          <a:lstStyle/>
          <a:p>
            <a:pPr>
              <a:lnSpc>
                <a:spcPct val="150000"/>
              </a:lnSpc>
            </a:pPr>
            <a:r>
              <a:rPr lang="zh-CN" altLang="en-US" sz="2800" b="1">
                <a:solidFill>
                  <a:srgbClr val="0000CC"/>
                </a:solidFill>
                <a:latin typeface="华文新魏"/>
                <a:ea typeface="华文新魏"/>
                <a:cs typeface="华文新魏"/>
              </a:rPr>
              <a:t>       </a:t>
            </a:r>
            <a:endParaRPr lang="zh-CN" altLang="en-US" sz="2800" b="1">
              <a:latin typeface="华文新魏"/>
              <a:ea typeface="华文新魏"/>
              <a:cs typeface="华文新魏"/>
            </a:endParaRPr>
          </a:p>
        </p:txBody>
      </p:sp>
      <p:sp>
        <p:nvSpPr>
          <p:cNvPr id="20483" name="Text Box 4"/>
          <p:cNvSpPr txBox="1">
            <a:spLocks noChangeArrowheads="1"/>
          </p:cNvSpPr>
          <p:nvPr/>
        </p:nvSpPr>
        <p:spPr bwMode="auto">
          <a:xfrm>
            <a:off x="2159000" y="5084763"/>
            <a:ext cx="684213" cy="738187"/>
          </a:xfrm>
          <a:prstGeom prst="rect">
            <a:avLst/>
          </a:prstGeom>
          <a:noFill/>
          <a:ln w="9525" algn="ctr">
            <a:noFill/>
            <a:miter lim="800000"/>
            <a:headEnd/>
            <a:tailEnd/>
          </a:ln>
        </p:spPr>
        <p:txBody>
          <a:bodyPr>
            <a:spAutoFit/>
          </a:bodyPr>
          <a:lstStyle/>
          <a:p>
            <a:pPr>
              <a:lnSpc>
                <a:spcPct val="150000"/>
              </a:lnSpc>
            </a:pPr>
            <a:r>
              <a:rPr lang="zh-CN" altLang="en-US" sz="2800" b="1">
                <a:latin typeface="华文新魏"/>
                <a:ea typeface="华文新魏"/>
                <a:cs typeface="华文新魏"/>
              </a:rPr>
              <a:t>    </a:t>
            </a:r>
            <a:endParaRPr lang="zh-CN" altLang="en-US" sz="2800" b="1">
              <a:solidFill>
                <a:srgbClr val="0000CC"/>
              </a:solidFill>
              <a:latin typeface="华文新魏"/>
              <a:ea typeface="华文新魏"/>
              <a:cs typeface="华文新魏"/>
            </a:endParaRPr>
          </a:p>
        </p:txBody>
      </p:sp>
      <p:sp>
        <p:nvSpPr>
          <p:cNvPr id="12294" name="TextBox 12"/>
          <p:cNvSpPr txBox="1">
            <a:spLocks noChangeArrowheads="1"/>
          </p:cNvSpPr>
          <p:nvPr/>
        </p:nvSpPr>
        <p:spPr bwMode="auto">
          <a:xfrm>
            <a:off x="323850" y="1484313"/>
            <a:ext cx="8640763" cy="831850"/>
          </a:xfrm>
          <a:prstGeom prst="rect">
            <a:avLst/>
          </a:prstGeom>
          <a:noFill/>
          <a:ln w="9525">
            <a:noFill/>
            <a:miter lim="800000"/>
            <a:headEnd/>
            <a:tailEnd/>
          </a:ln>
        </p:spPr>
        <p:txBody>
          <a:bodyPr>
            <a:spAutoFit/>
          </a:bodyPr>
          <a:lstStyle/>
          <a:p>
            <a:r>
              <a:rPr lang="zh-CN" altLang="en-US" sz="2400" b="1">
                <a:latin typeface="华文新魏"/>
                <a:ea typeface="华文新魏"/>
                <a:cs typeface="华文新魏"/>
              </a:rPr>
              <a:t>1、</a:t>
            </a:r>
            <a:r>
              <a:rPr lang="zh-CN" altLang="en-US" sz="2400">
                <a:latin typeface="华文新魏"/>
                <a:ea typeface="华文新魏"/>
                <a:cs typeface="华文新魏"/>
              </a:rPr>
              <a:t>根据课文的标题，可以推测出作者写作的重点是什么？</a:t>
            </a:r>
          </a:p>
          <a:p>
            <a:endParaRPr lang="zh-CN" altLang="en-US" sz="2400" b="1">
              <a:latin typeface="华文新魏"/>
              <a:ea typeface="华文新魏"/>
              <a:cs typeface="华文新魏"/>
            </a:endParaRPr>
          </a:p>
        </p:txBody>
      </p:sp>
      <p:sp>
        <p:nvSpPr>
          <p:cNvPr id="7" name="TextBox 6"/>
          <p:cNvSpPr txBox="1"/>
          <p:nvPr/>
        </p:nvSpPr>
        <p:spPr>
          <a:xfrm>
            <a:off x="467544" y="188640"/>
            <a:ext cx="4288353" cy="707886"/>
          </a:xfrm>
          <a:prstGeom prst="rect">
            <a:avLst/>
          </a:prstGeom>
          <a:solidFill>
            <a:srgbClr val="92D050"/>
          </a:solidFill>
          <a:scene3d>
            <a:camera prst="orthographicFront"/>
            <a:lightRig rig="threePt" dir="t"/>
          </a:scene3d>
          <a:sp3d>
            <a:bevelT prst="angle"/>
          </a:sp3d>
        </p:spPr>
        <p:txBody>
          <a:bodyPr wrap="none">
            <a:spAutoFit/>
          </a:bodyPr>
          <a:lstStyle/>
          <a:p>
            <a:pPr fontAlgn="auto">
              <a:spcBef>
                <a:spcPts val="0"/>
              </a:spcBef>
              <a:spcAft>
                <a:spcPts val="0"/>
              </a:spcAft>
              <a:defRPr/>
            </a:pPr>
            <a:r>
              <a:rPr lang="zh-CN" altLang="en-US" sz="4000" dirty="0">
                <a:latin typeface="华文新魏" pitchFamily="2" charset="-122"/>
                <a:ea typeface="华文新魏" pitchFamily="2" charset="-122"/>
              </a:rPr>
              <a:t>整体感知：想一想</a:t>
            </a:r>
          </a:p>
        </p:txBody>
      </p:sp>
      <p:sp>
        <p:nvSpPr>
          <p:cNvPr id="9" name="TextBox 8"/>
          <p:cNvSpPr txBox="1">
            <a:spLocks noChangeArrowheads="1"/>
          </p:cNvSpPr>
          <p:nvPr/>
        </p:nvSpPr>
        <p:spPr bwMode="auto">
          <a:xfrm>
            <a:off x="250825" y="2420938"/>
            <a:ext cx="8128000" cy="461962"/>
          </a:xfrm>
          <a:prstGeom prst="rect">
            <a:avLst/>
          </a:prstGeom>
          <a:noFill/>
          <a:ln w="9525">
            <a:noFill/>
            <a:miter lim="800000"/>
            <a:headEnd/>
            <a:tailEnd/>
          </a:ln>
        </p:spPr>
        <p:txBody>
          <a:bodyPr wrap="none">
            <a:spAutoFit/>
          </a:bodyPr>
          <a:lstStyle/>
          <a:p>
            <a:r>
              <a:rPr lang="en-US" altLang="zh-CN" b="1">
                <a:latin typeface="Calibri" pitchFamily="34" charset="0"/>
              </a:rPr>
              <a:t> </a:t>
            </a:r>
            <a:r>
              <a:rPr lang="en-US" altLang="zh-CN" sz="2400">
                <a:latin typeface="华文新魏"/>
                <a:ea typeface="华文新魏"/>
                <a:cs typeface="华文新魏"/>
              </a:rPr>
              <a:t>2</a:t>
            </a:r>
            <a:r>
              <a:rPr lang="zh-CN" altLang="en-US" sz="2400">
                <a:latin typeface="华文新魏"/>
                <a:ea typeface="华文新魏"/>
                <a:cs typeface="华文新魏"/>
              </a:rPr>
              <a:t>、根据作者的生平，可以推测出他会以怎样的心情来写？</a:t>
            </a:r>
          </a:p>
        </p:txBody>
      </p:sp>
      <p:sp>
        <p:nvSpPr>
          <p:cNvPr id="10" name="TextBox 9"/>
          <p:cNvSpPr txBox="1">
            <a:spLocks noChangeArrowheads="1"/>
          </p:cNvSpPr>
          <p:nvPr/>
        </p:nvSpPr>
        <p:spPr bwMode="auto">
          <a:xfrm>
            <a:off x="684213" y="1989138"/>
            <a:ext cx="5040312" cy="400050"/>
          </a:xfrm>
          <a:prstGeom prst="rect">
            <a:avLst/>
          </a:prstGeom>
          <a:noFill/>
          <a:ln w="9525">
            <a:noFill/>
            <a:miter lim="800000"/>
            <a:headEnd/>
            <a:tailEnd/>
          </a:ln>
        </p:spPr>
        <p:txBody>
          <a:bodyPr>
            <a:spAutoFit/>
          </a:bodyPr>
          <a:lstStyle/>
          <a:p>
            <a:r>
              <a:rPr lang="zh-CN" altLang="en-US" sz="2000">
                <a:latin typeface="华文新魏"/>
                <a:ea typeface="华文新魏"/>
                <a:cs typeface="华文新魏"/>
              </a:rPr>
              <a:t>作者写作重点是</a:t>
            </a:r>
            <a:r>
              <a:rPr lang="zh-CN" altLang="en-US" sz="2000">
                <a:latin typeface="Calibri" pitchFamily="34" charset="0"/>
                <a:ea typeface="华文行楷"/>
                <a:cs typeface="华文行楷"/>
              </a:rPr>
              <a:t>生长在故乡的榕树</a:t>
            </a:r>
            <a:r>
              <a:rPr lang="zh-CN" altLang="en-US" sz="2000" b="1">
                <a:latin typeface="Calibri" pitchFamily="34" charset="0"/>
              </a:rPr>
              <a:t>。</a:t>
            </a:r>
            <a:endParaRPr lang="zh-CN" altLang="en-US" sz="2000">
              <a:latin typeface="Calibri" pitchFamily="34" charset="0"/>
            </a:endParaRPr>
          </a:p>
        </p:txBody>
      </p:sp>
      <p:sp>
        <p:nvSpPr>
          <p:cNvPr id="11" name="TextBox 10"/>
          <p:cNvSpPr txBox="1">
            <a:spLocks noChangeArrowheads="1"/>
          </p:cNvSpPr>
          <p:nvPr/>
        </p:nvSpPr>
        <p:spPr bwMode="auto">
          <a:xfrm>
            <a:off x="395288" y="2924175"/>
            <a:ext cx="8280400" cy="401638"/>
          </a:xfrm>
          <a:prstGeom prst="rect">
            <a:avLst/>
          </a:prstGeom>
          <a:noFill/>
          <a:ln w="9525">
            <a:noFill/>
            <a:miter lim="800000"/>
            <a:headEnd/>
            <a:tailEnd/>
          </a:ln>
        </p:spPr>
        <p:txBody>
          <a:bodyPr>
            <a:spAutoFit/>
          </a:bodyPr>
          <a:lstStyle/>
          <a:p>
            <a:r>
              <a:rPr lang="zh-CN" altLang="en-US" sz="2000">
                <a:latin typeface="华文新魏"/>
                <a:ea typeface="华文新魏"/>
                <a:cs typeface="华文新魏"/>
              </a:rPr>
              <a:t>由于作者客居他乡，所以他很有可能会以</a:t>
            </a:r>
            <a:r>
              <a:rPr lang="zh-CN" altLang="en-US" sz="2000" b="1">
                <a:latin typeface="华文新魏"/>
                <a:ea typeface="华文新魏"/>
                <a:cs typeface="华文新魏"/>
              </a:rPr>
              <a:t>思乡怀旧</a:t>
            </a:r>
            <a:r>
              <a:rPr lang="zh-CN" altLang="en-US" sz="2000">
                <a:latin typeface="华文新魏"/>
                <a:ea typeface="华文新魏"/>
                <a:cs typeface="华文新魏"/>
              </a:rPr>
              <a:t>心情来创作本文。</a:t>
            </a:r>
          </a:p>
        </p:txBody>
      </p:sp>
      <p:sp>
        <p:nvSpPr>
          <p:cNvPr id="16" name="TextBox 15"/>
          <p:cNvSpPr txBox="1">
            <a:spLocks noChangeArrowheads="1"/>
          </p:cNvSpPr>
          <p:nvPr/>
        </p:nvSpPr>
        <p:spPr bwMode="auto">
          <a:xfrm>
            <a:off x="323850" y="3429000"/>
            <a:ext cx="8064500" cy="1323975"/>
          </a:xfrm>
          <a:prstGeom prst="rect">
            <a:avLst/>
          </a:prstGeom>
          <a:noFill/>
          <a:ln w="9525">
            <a:noFill/>
            <a:miter lim="800000"/>
            <a:headEnd/>
            <a:tailEnd/>
          </a:ln>
        </p:spPr>
        <p:txBody>
          <a:bodyPr>
            <a:spAutoFit/>
          </a:bodyPr>
          <a:lstStyle/>
          <a:p>
            <a:r>
              <a:rPr lang="zh-CN" altLang="en-US" sz="2000">
                <a:solidFill>
                  <a:srgbClr val="FF0000"/>
                </a:solidFill>
                <a:latin typeface="华文行楷"/>
                <a:ea typeface="华文行楷"/>
                <a:cs typeface="华文行楷"/>
              </a:rPr>
              <a:t>思乡怀旧</a:t>
            </a:r>
            <a:r>
              <a:rPr lang="zh-CN" altLang="en-US" sz="2000">
                <a:latin typeface="华文新魏"/>
                <a:ea typeface="华文新魏"/>
                <a:cs typeface="华文新魏"/>
              </a:rPr>
              <a:t>是散文常见的主题。人们常借别具深意的物或富有特色的景来抒发思乡之情。</a:t>
            </a:r>
          </a:p>
          <a:p>
            <a:r>
              <a:rPr lang="zh-CN" altLang="en-US" sz="2000">
                <a:latin typeface="华文新魏"/>
                <a:ea typeface="华文新魏"/>
                <a:cs typeface="华文新魏"/>
              </a:rPr>
              <a:t>       本文的作家黄河浪，因为生于榕树之乡福建，而把思乡之情寄托在榕树这种景上。</a:t>
            </a:r>
          </a:p>
        </p:txBody>
      </p:sp>
      <p:pic>
        <p:nvPicPr>
          <p:cNvPr id="12" name="图片 11" descr="erj8m4jm.jpg"/>
          <p:cNvPicPr>
            <a:picLocks noChangeAspect="1"/>
          </p:cNvPicPr>
          <p:nvPr/>
        </p:nvPicPr>
        <p:blipFill>
          <a:blip r:embed="rId4" cstate="print"/>
          <a:stretch>
            <a:fillRect/>
          </a:stretch>
        </p:blipFill>
        <p:spPr>
          <a:xfrm>
            <a:off x="7164288" y="5531517"/>
            <a:ext cx="1979712" cy="1326483"/>
          </a:xfrm>
          <a:prstGeom prst="rect">
            <a:avLst/>
          </a:prstGeom>
          <a:effectLst>
            <a:softEdge rad="63500"/>
          </a:effectLst>
        </p:spPr>
      </p:pic>
      <p:sp>
        <p:nvSpPr>
          <p:cNvPr id="20493" name="TextBox 12"/>
          <p:cNvSpPr txBox="1">
            <a:spLocks noChangeArrowheads="1"/>
          </p:cNvSpPr>
          <p:nvPr/>
        </p:nvSpPr>
        <p:spPr bwMode="auto">
          <a:xfrm>
            <a:off x="250825" y="4941888"/>
            <a:ext cx="8532813" cy="830262"/>
          </a:xfrm>
          <a:prstGeom prst="rect">
            <a:avLst/>
          </a:prstGeom>
          <a:noFill/>
          <a:ln w="9525">
            <a:noFill/>
            <a:miter lim="800000"/>
            <a:headEnd/>
            <a:tailEnd/>
          </a:ln>
        </p:spPr>
        <p:txBody>
          <a:bodyPr>
            <a:spAutoFit/>
          </a:bodyPr>
          <a:lstStyle/>
          <a:p>
            <a:r>
              <a:rPr lang="en-US" altLang="zh-CN" sz="2400" dirty="0">
                <a:latin typeface="华文新魏"/>
                <a:ea typeface="华文新魏"/>
                <a:cs typeface="华文新魏"/>
              </a:rPr>
              <a:t>3</a:t>
            </a:r>
            <a:r>
              <a:rPr lang="zh-CN" altLang="en-US" sz="2400" dirty="0">
                <a:latin typeface="华文新魏"/>
                <a:ea typeface="华文新魏"/>
                <a:cs typeface="华文新魏"/>
              </a:rPr>
              <a:t>、课文写了哪些地方的榕树？据此可以将文章分为几个层次？各层次之间怎么过渡的？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2294">
                                            <p:txEl>
                                              <p:pRg st="0" end="0"/>
                                            </p:txEl>
                                          </p:spTgt>
                                        </p:tgtEl>
                                        <p:attrNameLst>
                                          <p:attrName>style.visibility</p:attrName>
                                        </p:attrNameLst>
                                      </p:cBhvr>
                                      <p:to>
                                        <p:strVal val="visible"/>
                                      </p:to>
                                    </p:set>
                                    <p:anim calcmode="lin" valueType="num">
                                      <p:cBhvr>
                                        <p:cTn id="15" dur="1000" fill="hold"/>
                                        <p:tgtEl>
                                          <p:spTgt spid="1229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229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1229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1229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p:cTn id="23"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1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9">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9">
                                            <p:txEl>
                                              <p:pRg st="0" end="0"/>
                                            </p:txEl>
                                          </p:spTgt>
                                        </p:tgtEl>
                                        <p:attrNameLst>
                                          <p:attrName>style.rotation</p:attrName>
                                        </p:attrNameLst>
                                      </p:cBhvr>
                                      <p:tavLst>
                                        <p:tav tm="0">
                                          <p:val>
                                            <p:fltVal val="90"/>
                                          </p:val>
                                        </p:tav>
                                        <p:tav tm="100000">
                                          <p:val>
                                            <p:fltVal val="0"/>
                                          </p:val>
                                        </p:tav>
                                      </p:tavLst>
                                    </p:anim>
                                    <p:animEffect transition="in" filter="fade">
                                      <p:cBhvr>
                                        <p:cTn id="34" dur="10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 calcmode="lin" valueType="num">
                                      <p:cBhvr>
                                        <p:cTn id="39"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0"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41" dur="1000" fill="hold"/>
                                        <p:tgtEl>
                                          <p:spTgt spid="1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blinds(horizontal)">
                                      <p:cBhvr>
                                        <p:cTn id="47" dur="500"/>
                                        <p:tgtEl>
                                          <p:spTgt spid="16">
                                            <p:txEl>
                                              <p:pRg st="0" end="0"/>
                                            </p:txEl>
                                          </p:spTgt>
                                        </p:tgtEl>
                                      </p:cBhvr>
                                    </p:animEffect>
                                  </p:childTnLst>
                                </p:cTn>
                              </p:par>
                              <p:par>
                                <p:cTn id="48" presetID="3" presetClass="entr" presetSubtype="10" fill="hold" nodeType="withEffect">
                                  <p:stCondLst>
                                    <p:cond delay="0"/>
                                  </p:stCondLst>
                                  <p:childTnLst>
                                    <p:set>
                                      <p:cBhvr>
                                        <p:cTn id="49" dur="1" fill="hold">
                                          <p:stCondLst>
                                            <p:cond delay="0"/>
                                          </p:stCondLst>
                                        </p:cTn>
                                        <p:tgtEl>
                                          <p:spTgt spid="16">
                                            <p:txEl>
                                              <p:pRg st="1" end="1"/>
                                            </p:txEl>
                                          </p:spTgt>
                                        </p:tgtEl>
                                        <p:attrNameLst>
                                          <p:attrName>style.visibility</p:attrName>
                                        </p:attrNameLst>
                                      </p:cBhvr>
                                      <p:to>
                                        <p:strVal val="visible"/>
                                      </p:to>
                                    </p:set>
                                    <p:animEffect transition="in" filter="blinds(horizontal)">
                                      <p:cBhvr>
                                        <p:cTn id="50" dur="500"/>
                                        <p:tgtEl>
                                          <p:spTgt spid="16">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0493">
                                            <p:txEl>
                                              <p:pRg st="0" end="0"/>
                                            </p:txEl>
                                          </p:spTgt>
                                        </p:tgtEl>
                                        <p:attrNameLst>
                                          <p:attrName>style.visibility</p:attrName>
                                        </p:attrNameLst>
                                      </p:cBhvr>
                                      <p:to>
                                        <p:strVal val="visible"/>
                                      </p:to>
                                    </p:set>
                                    <p:anim calcmode="lin" valueType="num">
                                      <p:cBhvr>
                                        <p:cTn id="55" dur="1000" fill="hold"/>
                                        <p:tgtEl>
                                          <p:spTgt spid="20493">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20493">
                                            <p:txEl>
                                              <p:pRg st="0" end="0"/>
                                            </p:txEl>
                                          </p:spTgt>
                                        </p:tgtEl>
                                        <p:attrNameLst>
                                          <p:attrName>ppt_h</p:attrName>
                                        </p:attrNameLst>
                                      </p:cBhvr>
                                      <p:tavLst>
                                        <p:tav tm="0">
                                          <p:val>
                                            <p:fltVal val="0"/>
                                          </p:val>
                                        </p:tav>
                                        <p:tav tm="100000">
                                          <p:val>
                                            <p:strVal val="#ppt_h"/>
                                          </p:val>
                                        </p:tav>
                                      </p:tavLst>
                                    </p:anim>
                                    <p:anim calcmode="lin" valueType="num">
                                      <p:cBhvr>
                                        <p:cTn id="57" dur="1000" fill="hold"/>
                                        <p:tgtEl>
                                          <p:spTgt spid="20493">
                                            <p:txEl>
                                              <p:pRg st="0" end="0"/>
                                            </p:txEl>
                                          </p:spTgt>
                                        </p:tgtEl>
                                        <p:attrNameLst>
                                          <p:attrName>style.rotation</p:attrName>
                                        </p:attrNameLst>
                                      </p:cBhvr>
                                      <p:tavLst>
                                        <p:tav tm="0">
                                          <p:val>
                                            <p:fltVal val="90"/>
                                          </p:val>
                                        </p:tav>
                                        <p:tav tm="100000">
                                          <p:val>
                                            <p:fltVal val="0"/>
                                          </p:val>
                                        </p:tav>
                                      </p:tavLst>
                                    </p:anim>
                                    <p:animEffect transition="in" filter="fade">
                                      <p:cBhvr>
                                        <p:cTn id="58" dur="1000"/>
                                        <p:tgtEl>
                                          <p:spTgt spid="204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a:hlinkClick r:id="rId3" action="ppaction://hlinksldjump"/>
          </p:cNvPr>
          <p:cNvSpPr>
            <a:spLocks noChangeArrowheads="1"/>
          </p:cNvSpPr>
          <p:nvPr/>
        </p:nvSpPr>
        <p:spPr bwMode="auto">
          <a:xfrm>
            <a:off x="5219700" y="3140075"/>
            <a:ext cx="1008063" cy="576263"/>
          </a:xfrm>
          <a:prstGeom prst="rect">
            <a:avLst/>
          </a:prstGeom>
          <a:solidFill>
            <a:schemeClr val="bg1">
              <a:alpha val="43921"/>
            </a:schemeClr>
          </a:solidFill>
          <a:ln w="9525">
            <a:solidFill>
              <a:schemeClr val="tx1"/>
            </a:solidFill>
            <a:miter lim="800000"/>
            <a:headEnd/>
            <a:tailEnd/>
          </a:ln>
        </p:spPr>
        <p:txBody>
          <a:bodyPr wrap="none" anchor="ctr"/>
          <a:lstStyle/>
          <a:p>
            <a:endParaRPr lang="zh-CN" altLang="en-US">
              <a:latin typeface="Calibri" pitchFamily="34" charset="0"/>
            </a:endParaRPr>
          </a:p>
        </p:txBody>
      </p:sp>
      <p:sp>
        <p:nvSpPr>
          <p:cNvPr id="16387" name="Text Box 3"/>
          <p:cNvSpPr txBox="1">
            <a:spLocks noChangeArrowheads="1"/>
          </p:cNvSpPr>
          <p:nvPr/>
        </p:nvSpPr>
        <p:spPr bwMode="auto">
          <a:xfrm>
            <a:off x="1908175" y="1989138"/>
            <a:ext cx="3328988" cy="579437"/>
          </a:xfrm>
          <a:prstGeom prst="rect">
            <a:avLst/>
          </a:prstGeom>
          <a:noFill/>
          <a:ln w="9525">
            <a:noFill/>
            <a:miter lim="800000"/>
            <a:headEnd/>
            <a:tailEnd/>
          </a:ln>
        </p:spPr>
        <p:txBody>
          <a:bodyPr>
            <a:spAutoFit/>
          </a:bodyPr>
          <a:lstStyle/>
          <a:p>
            <a:pPr>
              <a:spcBef>
                <a:spcPct val="50000"/>
              </a:spcBef>
            </a:pPr>
            <a:r>
              <a:rPr lang="zh-CN" altLang="en-US" sz="3200">
                <a:latin typeface="华文新魏"/>
                <a:ea typeface="华文新魏"/>
                <a:cs typeface="华文新魏"/>
              </a:rPr>
              <a:t>香港住所的榕树</a:t>
            </a:r>
          </a:p>
        </p:txBody>
      </p:sp>
      <p:sp>
        <p:nvSpPr>
          <p:cNvPr id="16388" name="Text Box 4"/>
          <p:cNvSpPr txBox="1">
            <a:spLocks noChangeArrowheads="1"/>
          </p:cNvSpPr>
          <p:nvPr/>
        </p:nvSpPr>
        <p:spPr bwMode="auto">
          <a:xfrm>
            <a:off x="1835150" y="3140075"/>
            <a:ext cx="3257550" cy="579438"/>
          </a:xfrm>
          <a:prstGeom prst="rect">
            <a:avLst/>
          </a:prstGeom>
          <a:noFill/>
          <a:ln w="9525">
            <a:noFill/>
            <a:miter lim="800000"/>
            <a:headEnd/>
            <a:tailEnd/>
          </a:ln>
        </p:spPr>
        <p:txBody>
          <a:bodyPr>
            <a:spAutoFit/>
          </a:bodyPr>
          <a:lstStyle/>
          <a:p>
            <a:pPr>
              <a:spcBef>
                <a:spcPct val="50000"/>
              </a:spcBef>
            </a:pPr>
            <a:r>
              <a:rPr lang="zh-CN" altLang="en-US" sz="3200">
                <a:latin typeface="华文新魏"/>
                <a:ea typeface="华文新魏"/>
                <a:cs typeface="华文新魏"/>
              </a:rPr>
              <a:t>大陆故乡的榕树</a:t>
            </a:r>
          </a:p>
        </p:txBody>
      </p:sp>
      <p:sp>
        <p:nvSpPr>
          <p:cNvPr id="16389" name="Text Box 5"/>
          <p:cNvSpPr txBox="1">
            <a:spLocks noChangeArrowheads="1"/>
          </p:cNvSpPr>
          <p:nvPr/>
        </p:nvSpPr>
        <p:spPr bwMode="auto">
          <a:xfrm>
            <a:off x="1908175" y="4292600"/>
            <a:ext cx="3328988" cy="579438"/>
          </a:xfrm>
          <a:prstGeom prst="rect">
            <a:avLst/>
          </a:prstGeom>
          <a:noFill/>
          <a:ln w="9525">
            <a:noFill/>
            <a:miter lim="800000"/>
            <a:headEnd/>
            <a:tailEnd/>
          </a:ln>
        </p:spPr>
        <p:txBody>
          <a:bodyPr>
            <a:spAutoFit/>
          </a:bodyPr>
          <a:lstStyle/>
          <a:p>
            <a:pPr>
              <a:spcBef>
                <a:spcPct val="50000"/>
              </a:spcBef>
            </a:pPr>
            <a:r>
              <a:rPr lang="zh-CN" altLang="en-US" sz="3200">
                <a:latin typeface="华文新魏"/>
                <a:ea typeface="华文新魏"/>
                <a:cs typeface="华文新魏"/>
              </a:rPr>
              <a:t>香港住所的榕树</a:t>
            </a:r>
          </a:p>
        </p:txBody>
      </p:sp>
      <p:sp>
        <p:nvSpPr>
          <p:cNvPr id="16390" name="Text Box 6"/>
          <p:cNvSpPr txBox="1">
            <a:spLocks noChangeArrowheads="1"/>
          </p:cNvSpPr>
          <p:nvPr/>
        </p:nvSpPr>
        <p:spPr bwMode="auto">
          <a:xfrm>
            <a:off x="5148263" y="2060575"/>
            <a:ext cx="1622425" cy="579438"/>
          </a:xfrm>
          <a:prstGeom prst="rect">
            <a:avLst/>
          </a:prstGeom>
          <a:noFill/>
          <a:ln w="9525">
            <a:noFill/>
            <a:miter lim="800000"/>
            <a:headEnd/>
            <a:tailEnd/>
          </a:ln>
        </p:spPr>
        <p:txBody>
          <a:bodyPr>
            <a:spAutoFit/>
          </a:bodyPr>
          <a:lstStyle/>
          <a:p>
            <a:pPr>
              <a:spcBef>
                <a:spcPct val="50000"/>
              </a:spcBef>
            </a:pPr>
            <a:r>
              <a:rPr lang="zh-CN" altLang="en-US" sz="3200">
                <a:solidFill>
                  <a:srgbClr val="0000FF"/>
                </a:solidFill>
                <a:latin typeface="华文新魏"/>
                <a:ea typeface="华文新魏"/>
                <a:cs typeface="华文新魏"/>
              </a:rPr>
              <a:t>眼前</a:t>
            </a:r>
          </a:p>
        </p:txBody>
      </p:sp>
      <p:grpSp>
        <p:nvGrpSpPr>
          <p:cNvPr id="2" name="Group 7"/>
          <p:cNvGrpSpPr>
            <a:grpSpLocks/>
          </p:cNvGrpSpPr>
          <p:nvPr/>
        </p:nvGrpSpPr>
        <p:grpSpPr bwMode="auto">
          <a:xfrm>
            <a:off x="5148263" y="2852738"/>
            <a:ext cx="1622425" cy="842962"/>
            <a:chOff x="2886" y="2468"/>
            <a:chExt cx="1022" cy="531"/>
          </a:xfrm>
        </p:grpSpPr>
        <p:sp>
          <p:nvSpPr>
            <p:cNvPr id="22549" name="Text Box 8"/>
            <p:cNvSpPr txBox="1">
              <a:spLocks noChangeArrowheads="1"/>
            </p:cNvSpPr>
            <p:nvPr/>
          </p:nvSpPr>
          <p:spPr bwMode="auto">
            <a:xfrm>
              <a:off x="2886" y="2595"/>
              <a:ext cx="1022" cy="404"/>
            </a:xfrm>
            <a:prstGeom prst="rect">
              <a:avLst/>
            </a:prstGeom>
            <a:noFill/>
            <a:ln w="9525">
              <a:noFill/>
              <a:miter lim="800000"/>
              <a:headEnd/>
              <a:tailEnd/>
            </a:ln>
          </p:spPr>
          <p:txBody>
            <a:bodyPr>
              <a:spAutoFit/>
            </a:bodyPr>
            <a:lstStyle/>
            <a:p>
              <a:pPr>
                <a:spcBef>
                  <a:spcPct val="50000"/>
                </a:spcBef>
              </a:pPr>
              <a:r>
                <a:rPr lang="zh-CN" altLang="en-US" sz="3600">
                  <a:solidFill>
                    <a:srgbClr val="0000FF"/>
                  </a:solidFill>
                  <a:latin typeface="华文新魏"/>
                  <a:ea typeface="华文新魏"/>
                  <a:cs typeface="华文新魏"/>
                </a:rPr>
                <a:t>回忆</a:t>
              </a:r>
            </a:p>
          </p:txBody>
        </p:sp>
        <p:sp>
          <p:nvSpPr>
            <p:cNvPr id="22550" name="Line 9"/>
            <p:cNvSpPr>
              <a:spLocks noChangeShapeType="1"/>
            </p:cNvSpPr>
            <p:nvPr/>
          </p:nvSpPr>
          <p:spPr bwMode="auto">
            <a:xfrm>
              <a:off x="3107" y="2468"/>
              <a:ext cx="0" cy="191"/>
            </a:xfrm>
            <a:prstGeom prst="line">
              <a:avLst/>
            </a:prstGeom>
            <a:noFill/>
            <a:ln w="9525">
              <a:solidFill>
                <a:schemeClr val="tx1"/>
              </a:solidFill>
              <a:round/>
              <a:headEnd/>
              <a:tailEnd type="triangle" w="med" len="med"/>
            </a:ln>
          </p:spPr>
          <p:txBody>
            <a:bodyPr/>
            <a:lstStyle/>
            <a:p>
              <a:endParaRPr lang="zh-CN" altLang="en-US"/>
            </a:p>
          </p:txBody>
        </p:sp>
      </p:grpSp>
      <p:grpSp>
        <p:nvGrpSpPr>
          <p:cNvPr id="3" name="Group 10"/>
          <p:cNvGrpSpPr>
            <a:grpSpLocks/>
          </p:cNvGrpSpPr>
          <p:nvPr/>
        </p:nvGrpSpPr>
        <p:grpSpPr bwMode="auto">
          <a:xfrm>
            <a:off x="5219700" y="4076700"/>
            <a:ext cx="1624013" cy="766763"/>
            <a:chOff x="2885" y="2886"/>
            <a:chExt cx="1023" cy="483"/>
          </a:xfrm>
        </p:grpSpPr>
        <p:sp>
          <p:nvSpPr>
            <p:cNvPr id="22547" name="Text Box 11"/>
            <p:cNvSpPr txBox="1">
              <a:spLocks noChangeArrowheads="1"/>
            </p:cNvSpPr>
            <p:nvPr/>
          </p:nvSpPr>
          <p:spPr bwMode="auto">
            <a:xfrm>
              <a:off x="2885" y="3004"/>
              <a:ext cx="1023" cy="365"/>
            </a:xfrm>
            <a:prstGeom prst="rect">
              <a:avLst/>
            </a:prstGeom>
            <a:noFill/>
            <a:ln w="9525">
              <a:noFill/>
              <a:miter lim="800000"/>
              <a:headEnd/>
              <a:tailEnd/>
            </a:ln>
          </p:spPr>
          <p:txBody>
            <a:bodyPr>
              <a:spAutoFit/>
            </a:bodyPr>
            <a:lstStyle/>
            <a:p>
              <a:pPr>
                <a:spcBef>
                  <a:spcPct val="50000"/>
                </a:spcBef>
              </a:pPr>
              <a:r>
                <a:rPr lang="zh-CN" altLang="en-US" sz="3200">
                  <a:solidFill>
                    <a:srgbClr val="0000FF"/>
                  </a:solidFill>
                  <a:latin typeface="华文新魏"/>
                  <a:ea typeface="华文新魏"/>
                  <a:cs typeface="华文新魏"/>
                </a:rPr>
                <a:t>眼前</a:t>
              </a:r>
            </a:p>
          </p:txBody>
        </p:sp>
        <p:sp>
          <p:nvSpPr>
            <p:cNvPr id="22548" name="Line 12"/>
            <p:cNvSpPr>
              <a:spLocks noChangeShapeType="1"/>
            </p:cNvSpPr>
            <p:nvPr/>
          </p:nvSpPr>
          <p:spPr bwMode="auto">
            <a:xfrm>
              <a:off x="3097" y="2886"/>
              <a:ext cx="0" cy="191"/>
            </a:xfrm>
            <a:prstGeom prst="line">
              <a:avLst/>
            </a:prstGeom>
            <a:noFill/>
            <a:ln w="9525">
              <a:solidFill>
                <a:schemeClr val="tx1"/>
              </a:solidFill>
              <a:round/>
              <a:headEnd/>
              <a:tailEnd type="triangle" w="med" len="med"/>
            </a:ln>
          </p:spPr>
          <p:txBody>
            <a:bodyPr/>
            <a:lstStyle/>
            <a:p>
              <a:endParaRPr lang="zh-CN" altLang="en-US"/>
            </a:p>
          </p:txBody>
        </p:sp>
      </p:grpSp>
      <p:grpSp>
        <p:nvGrpSpPr>
          <p:cNvPr id="4" name="Group 13"/>
          <p:cNvGrpSpPr>
            <a:grpSpLocks/>
          </p:cNvGrpSpPr>
          <p:nvPr/>
        </p:nvGrpSpPr>
        <p:grpSpPr bwMode="auto">
          <a:xfrm>
            <a:off x="6372225" y="2420938"/>
            <a:ext cx="2771775" cy="2232025"/>
            <a:chOff x="3606" y="2341"/>
            <a:chExt cx="1361" cy="845"/>
          </a:xfrm>
        </p:grpSpPr>
        <p:sp>
          <p:nvSpPr>
            <p:cNvPr id="22545" name="AutoShape 14"/>
            <p:cNvSpPr>
              <a:spLocks/>
            </p:cNvSpPr>
            <p:nvPr/>
          </p:nvSpPr>
          <p:spPr bwMode="auto">
            <a:xfrm>
              <a:off x="3606" y="2341"/>
              <a:ext cx="71" cy="845"/>
            </a:xfrm>
            <a:prstGeom prst="rightBrace">
              <a:avLst>
                <a:gd name="adj1" fmla="val 99178"/>
                <a:gd name="adj2" fmla="val 50000"/>
              </a:avLst>
            </a:prstGeom>
            <a:noFill/>
            <a:ln w="9525">
              <a:solidFill>
                <a:schemeClr val="tx1"/>
              </a:solidFill>
              <a:round/>
              <a:headEnd/>
              <a:tailEnd/>
            </a:ln>
          </p:spPr>
          <p:txBody>
            <a:bodyPr wrap="none" anchor="ctr"/>
            <a:lstStyle/>
            <a:p>
              <a:endParaRPr lang="zh-CN" altLang="en-US">
                <a:latin typeface="Calibri" pitchFamily="34" charset="0"/>
              </a:endParaRPr>
            </a:p>
          </p:txBody>
        </p:sp>
        <p:sp>
          <p:nvSpPr>
            <p:cNvPr id="22546" name="Text Box 15"/>
            <p:cNvSpPr txBox="1">
              <a:spLocks noChangeArrowheads="1"/>
            </p:cNvSpPr>
            <p:nvPr/>
          </p:nvSpPr>
          <p:spPr bwMode="auto">
            <a:xfrm>
              <a:off x="3732" y="2568"/>
              <a:ext cx="1235" cy="266"/>
            </a:xfrm>
            <a:prstGeom prst="rect">
              <a:avLst/>
            </a:prstGeom>
            <a:noFill/>
            <a:ln w="9525">
              <a:noFill/>
              <a:miter lim="800000"/>
              <a:headEnd/>
              <a:tailEnd/>
            </a:ln>
          </p:spPr>
          <p:txBody>
            <a:bodyPr>
              <a:spAutoFit/>
            </a:bodyPr>
            <a:lstStyle/>
            <a:p>
              <a:pPr>
                <a:spcBef>
                  <a:spcPct val="50000"/>
                </a:spcBef>
              </a:pPr>
              <a:r>
                <a:rPr lang="zh-CN" altLang="en-US" sz="4000">
                  <a:latin typeface="华文新魏"/>
                  <a:ea typeface="华文新魏"/>
                  <a:cs typeface="华文新魏"/>
                </a:rPr>
                <a:t>基本思路</a:t>
              </a:r>
            </a:p>
          </p:txBody>
        </p:sp>
      </p:grpSp>
      <p:sp>
        <p:nvSpPr>
          <p:cNvPr id="22538" name="Rectangle 16"/>
          <p:cNvSpPr>
            <a:spLocks noChangeArrowheads="1"/>
          </p:cNvSpPr>
          <p:nvPr/>
        </p:nvSpPr>
        <p:spPr bwMode="auto">
          <a:xfrm>
            <a:off x="1403350" y="115888"/>
            <a:ext cx="6985000" cy="523875"/>
          </a:xfrm>
          <a:prstGeom prst="rect">
            <a:avLst/>
          </a:prstGeom>
          <a:noFill/>
          <a:ln w="9525">
            <a:noFill/>
            <a:miter lim="800000"/>
            <a:headEnd/>
            <a:tailEnd/>
          </a:ln>
        </p:spPr>
        <p:txBody>
          <a:bodyPr>
            <a:spAutoFit/>
          </a:bodyPr>
          <a:lstStyle/>
          <a:p>
            <a:r>
              <a:rPr lang="en-US" altLang="zh-CN" sz="2800" b="1">
                <a:latin typeface="Tahoma" pitchFamily="34" charset="0"/>
              </a:rPr>
              <a:t>      </a:t>
            </a:r>
            <a:endParaRPr lang="zh-CN" altLang="en-US" sz="3200" b="1">
              <a:solidFill>
                <a:srgbClr val="FF0000"/>
              </a:solidFill>
              <a:latin typeface="Tahoma" pitchFamily="34" charset="0"/>
              <a:ea typeface="黑体" pitchFamily="2" charset="-122"/>
            </a:endParaRPr>
          </a:p>
        </p:txBody>
      </p:sp>
      <p:pic>
        <p:nvPicPr>
          <p:cNvPr id="22539" name="Picture 17" descr="70"/>
          <p:cNvPicPr>
            <a:picLocks noChangeAspect="1" noChangeArrowheads="1" noCrop="1"/>
          </p:cNvPicPr>
          <p:nvPr/>
        </p:nvPicPr>
        <p:blipFill>
          <a:blip r:embed="rId4" cstate="print"/>
          <a:srcRect/>
          <a:stretch>
            <a:fillRect/>
          </a:stretch>
        </p:blipFill>
        <p:spPr bwMode="auto">
          <a:xfrm>
            <a:off x="179388" y="260350"/>
            <a:ext cx="2089150" cy="1655763"/>
          </a:xfrm>
          <a:prstGeom prst="rect">
            <a:avLst/>
          </a:prstGeom>
          <a:noFill/>
          <a:ln w="9525">
            <a:noFill/>
            <a:miter lim="800000"/>
            <a:headEnd/>
            <a:tailEnd/>
          </a:ln>
        </p:spPr>
      </p:pic>
      <p:sp>
        <p:nvSpPr>
          <p:cNvPr id="16403" name="Line 19">
            <a:hlinkClick r:id="rId5" action="ppaction://hlinksldjump"/>
          </p:cNvPr>
          <p:cNvSpPr>
            <a:spLocks noChangeShapeType="1"/>
          </p:cNvSpPr>
          <p:nvPr/>
        </p:nvSpPr>
        <p:spPr bwMode="auto">
          <a:xfrm>
            <a:off x="2195513" y="2636838"/>
            <a:ext cx="2592387" cy="0"/>
          </a:xfrm>
          <a:prstGeom prst="line">
            <a:avLst/>
          </a:prstGeom>
          <a:noFill/>
          <a:ln w="38100">
            <a:solidFill>
              <a:srgbClr val="FF0000"/>
            </a:solidFill>
            <a:round/>
            <a:headEnd/>
            <a:tailEnd/>
          </a:ln>
        </p:spPr>
        <p:txBody>
          <a:bodyPr/>
          <a:lstStyle/>
          <a:p>
            <a:endParaRPr lang="zh-CN" altLang="en-US"/>
          </a:p>
        </p:txBody>
      </p:sp>
      <p:sp>
        <p:nvSpPr>
          <p:cNvPr id="16404" name="Line 20">
            <a:hlinkClick r:id="rId6" action="ppaction://hlinksldjump"/>
          </p:cNvPr>
          <p:cNvSpPr>
            <a:spLocks noChangeShapeType="1"/>
          </p:cNvSpPr>
          <p:nvPr/>
        </p:nvSpPr>
        <p:spPr bwMode="auto">
          <a:xfrm>
            <a:off x="2124075" y="3716338"/>
            <a:ext cx="2592388" cy="0"/>
          </a:xfrm>
          <a:prstGeom prst="line">
            <a:avLst/>
          </a:prstGeom>
          <a:noFill/>
          <a:ln w="38100">
            <a:solidFill>
              <a:srgbClr val="FF0000"/>
            </a:solidFill>
            <a:round/>
            <a:headEnd/>
            <a:tailEnd/>
          </a:ln>
        </p:spPr>
        <p:txBody>
          <a:bodyPr/>
          <a:lstStyle/>
          <a:p>
            <a:endParaRPr lang="zh-CN" altLang="en-US"/>
          </a:p>
        </p:txBody>
      </p:sp>
      <p:sp>
        <p:nvSpPr>
          <p:cNvPr id="16405" name="Line 21">
            <a:hlinkClick r:id="rId5" action="ppaction://hlinksldjump"/>
          </p:cNvPr>
          <p:cNvSpPr>
            <a:spLocks noChangeShapeType="1"/>
          </p:cNvSpPr>
          <p:nvPr/>
        </p:nvSpPr>
        <p:spPr bwMode="auto">
          <a:xfrm>
            <a:off x="2124075" y="4868863"/>
            <a:ext cx="2592388" cy="0"/>
          </a:xfrm>
          <a:prstGeom prst="line">
            <a:avLst/>
          </a:prstGeom>
          <a:noFill/>
          <a:ln w="38100">
            <a:solidFill>
              <a:srgbClr val="FF0000"/>
            </a:solidFill>
            <a:round/>
            <a:headEnd/>
            <a:tailEnd/>
          </a:ln>
        </p:spPr>
        <p:txBody>
          <a:bodyPr/>
          <a:lstStyle/>
          <a:p>
            <a:endParaRPr lang="zh-CN" altLang="en-US"/>
          </a:p>
        </p:txBody>
      </p:sp>
      <p:sp>
        <p:nvSpPr>
          <p:cNvPr id="16406" name="Text Box 22"/>
          <p:cNvSpPr txBox="1">
            <a:spLocks noChangeArrowheads="1"/>
          </p:cNvSpPr>
          <p:nvPr/>
        </p:nvSpPr>
        <p:spPr bwMode="auto">
          <a:xfrm>
            <a:off x="879475" y="5378450"/>
            <a:ext cx="8013700" cy="946150"/>
          </a:xfrm>
          <a:prstGeom prst="rect">
            <a:avLst/>
          </a:prstGeom>
          <a:noFill/>
          <a:ln w="9525">
            <a:noFill/>
            <a:miter lim="800000"/>
            <a:headEnd/>
            <a:tailEnd/>
          </a:ln>
        </p:spPr>
        <p:txBody>
          <a:bodyPr>
            <a:spAutoFit/>
          </a:bodyPr>
          <a:lstStyle/>
          <a:p>
            <a:r>
              <a:rPr kumimoji="1" lang="zh-CN" altLang="en-US" sz="2800">
                <a:latin typeface="华文新魏"/>
                <a:ea typeface="华文新魏"/>
                <a:cs typeface="华文新魏"/>
              </a:rPr>
              <a:t>三个部分从</a:t>
            </a:r>
            <a:r>
              <a:rPr kumimoji="1" lang="zh-CN" altLang="en-US" sz="2800">
                <a:solidFill>
                  <a:srgbClr val="FF3300"/>
                </a:solidFill>
                <a:latin typeface="华文新魏"/>
                <a:ea typeface="华文新魏"/>
                <a:cs typeface="华文新魏"/>
              </a:rPr>
              <a:t>时间</a:t>
            </a:r>
            <a:r>
              <a:rPr kumimoji="1" lang="zh-CN" altLang="en-US" sz="2800">
                <a:latin typeface="华文新魏"/>
                <a:ea typeface="华文新魏"/>
                <a:cs typeface="华文新魏"/>
              </a:rPr>
              <a:t>看，分别写</a:t>
            </a:r>
            <a:r>
              <a:rPr kumimoji="1" lang="zh-CN" altLang="en-US" sz="2800">
                <a:solidFill>
                  <a:srgbClr val="FF3300"/>
                </a:solidFill>
                <a:latin typeface="华文新魏"/>
                <a:ea typeface="华文新魏"/>
                <a:cs typeface="华文新魏"/>
              </a:rPr>
              <a:t>眼前、过去、眼前；</a:t>
            </a:r>
            <a:r>
              <a:rPr kumimoji="1" lang="zh-CN" altLang="en-US" sz="2800">
                <a:solidFill>
                  <a:srgbClr val="000000"/>
                </a:solidFill>
                <a:latin typeface="华文新魏"/>
                <a:ea typeface="华文新魏"/>
                <a:cs typeface="华文新魏"/>
              </a:rPr>
              <a:t>从</a:t>
            </a:r>
            <a:r>
              <a:rPr kumimoji="1" lang="zh-CN" altLang="en-US" sz="2800">
                <a:solidFill>
                  <a:srgbClr val="FF3300"/>
                </a:solidFill>
                <a:latin typeface="华文新魏"/>
                <a:ea typeface="华文新魏"/>
                <a:cs typeface="华文新魏"/>
              </a:rPr>
              <a:t>空间</a:t>
            </a:r>
            <a:r>
              <a:rPr kumimoji="1" lang="zh-CN" altLang="en-US" sz="2800">
                <a:solidFill>
                  <a:srgbClr val="000000"/>
                </a:solidFill>
                <a:latin typeface="华文新魏"/>
                <a:ea typeface="华文新魏"/>
                <a:cs typeface="华文新魏"/>
              </a:rPr>
              <a:t>看，分别写</a:t>
            </a:r>
            <a:r>
              <a:rPr kumimoji="1" lang="zh-CN" altLang="en-US" sz="2800">
                <a:solidFill>
                  <a:srgbClr val="FF3300"/>
                </a:solidFill>
                <a:latin typeface="华文新魏"/>
                <a:ea typeface="华文新魏"/>
                <a:cs typeface="华文新魏"/>
              </a:rPr>
              <a:t>香港、福建、香港。</a:t>
            </a:r>
            <a:endParaRPr lang="zh-CN" altLang="en-US" sz="2800">
              <a:latin typeface="华文新魏"/>
              <a:ea typeface="华文新魏"/>
              <a:cs typeface="华文新魏"/>
            </a:endParaRPr>
          </a:p>
        </p:txBody>
      </p:sp>
      <p:pic>
        <p:nvPicPr>
          <p:cNvPr id="22544" name="图片 21" descr="图目击片1.png"/>
          <p:cNvPicPr>
            <a:picLocks noChangeAspect="1"/>
          </p:cNvPicPr>
          <p:nvPr/>
        </p:nvPicPr>
        <p:blipFill>
          <a:blip r:embed="rId7" cstate="print"/>
          <a:srcRect/>
          <a:stretch>
            <a:fillRect/>
          </a:stretch>
        </p:blipFill>
        <p:spPr bwMode="auto">
          <a:xfrm>
            <a:off x="5076825" y="0"/>
            <a:ext cx="4067175" cy="2349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16403"/>
                                        </p:tgtEl>
                                        <p:attrNameLst>
                                          <p:attrName>style.visibility</p:attrName>
                                        </p:attrNameLst>
                                      </p:cBhvr>
                                      <p:to>
                                        <p:strVal val="visible"/>
                                      </p:to>
                                    </p:set>
                                    <p:anim calcmode="lin" valueType="num">
                                      <p:cBhvr>
                                        <p:cTn id="13" dur="500" fill="hold"/>
                                        <p:tgtEl>
                                          <p:spTgt spid="16403"/>
                                        </p:tgtEl>
                                        <p:attrNameLst>
                                          <p:attrName>ppt_w</p:attrName>
                                        </p:attrNameLst>
                                      </p:cBhvr>
                                      <p:tavLst>
                                        <p:tav tm="0">
                                          <p:val>
                                            <p:strVal val="#ppt_w*0.05"/>
                                          </p:val>
                                        </p:tav>
                                        <p:tav tm="100000">
                                          <p:val>
                                            <p:strVal val="#ppt_w"/>
                                          </p:val>
                                        </p:tav>
                                      </p:tavLst>
                                    </p:anim>
                                    <p:anim calcmode="lin" valueType="num">
                                      <p:cBhvr>
                                        <p:cTn id="14" dur="500" fill="hold"/>
                                        <p:tgtEl>
                                          <p:spTgt spid="16403"/>
                                        </p:tgtEl>
                                        <p:attrNameLst>
                                          <p:attrName>ppt_h</p:attrName>
                                        </p:attrNameLst>
                                      </p:cBhvr>
                                      <p:tavLst>
                                        <p:tav tm="0">
                                          <p:val>
                                            <p:strVal val="#ppt_h"/>
                                          </p:val>
                                        </p:tav>
                                        <p:tav tm="100000">
                                          <p:val>
                                            <p:strVal val="#ppt_h"/>
                                          </p:val>
                                        </p:tav>
                                      </p:tavLst>
                                    </p:anim>
                                    <p:anim calcmode="lin" valueType="num">
                                      <p:cBhvr>
                                        <p:cTn id="15" dur="500" fill="hold"/>
                                        <p:tgtEl>
                                          <p:spTgt spid="16403"/>
                                        </p:tgtEl>
                                        <p:attrNameLst>
                                          <p:attrName>ppt_x</p:attrName>
                                        </p:attrNameLst>
                                      </p:cBhvr>
                                      <p:tavLst>
                                        <p:tav tm="0">
                                          <p:val>
                                            <p:strVal val="#ppt_x-.2"/>
                                          </p:val>
                                        </p:tav>
                                        <p:tav tm="100000">
                                          <p:val>
                                            <p:strVal val="#ppt_x"/>
                                          </p:val>
                                        </p:tav>
                                      </p:tavLst>
                                    </p:anim>
                                    <p:anim calcmode="lin" valueType="num">
                                      <p:cBhvr>
                                        <p:cTn id="16" dur="500" fill="hold"/>
                                        <p:tgtEl>
                                          <p:spTgt spid="16403"/>
                                        </p:tgtEl>
                                        <p:attrNameLst>
                                          <p:attrName>ppt_y</p:attrName>
                                        </p:attrNameLst>
                                      </p:cBhvr>
                                      <p:tavLst>
                                        <p:tav tm="0">
                                          <p:val>
                                            <p:strVal val="#ppt_y"/>
                                          </p:val>
                                        </p:tav>
                                        <p:tav tm="100000">
                                          <p:val>
                                            <p:strVal val="#ppt_y"/>
                                          </p:val>
                                        </p:tav>
                                      </p:tavLst>
                                    </p:anim>
                                    <p:animEffect transition="in" filter="fade">
                                      <p:cBhvr>
                                        <p:cTn id="17" dur="500"/>
                                        <p:tgtEl>
                                          <p:spTgt spid="1640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6388"/>
                                        </p:tgtEl>
                                        <p:attrNameLst>
                                          <p:attrName>style.visibility</p:attrName>
                                        </p:attrNameLst>
                                      </p:cBhvr>
                                      <p:to>
                                        <p:strVal val="visible"/>
                                      </p:to>
                                    </p:set>
                                    <p:anim calcmode="lin" valueType="num">
                                      <p:cBhvr additive="base">
                                        <p:cTn id="22" dur="500" fill="hold"/>
                                        <p:tgtEl>
                                          <p:spTgt spid="16388"/>
                                        </p:tgtEl>
                                        <p:attrNameLst>
                                          <p:attrName>ppt_x</p:attrName>
                                        </p:attrNameLst>
                                      </p:cBhvr>
                                      <p:tavLst>
                                        <p:tav tm="0">
                                          <p:val>
                                            <p:strVal val="0-#ppt_w/2"/>
                                          </p:val>
                                        </p:tav>
                                        <p:tav tm="100000">
                                          <p:val>
                                            <p:strVal val="#ppt_x"/>
                                          </p:val>
                                        </p:tav>
                                      </p:tavLst>
                                    </p:anim>
                                    <p:anim calcmode="lin" valueType="num">
                                      <p:cBhvr additive="base">
                                        <p:cTn id="23"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4" presetClass="entr" presetSubtype="0" accel="100000" fill="hold" grpId="0" nodeType="clickEffect">
                                  <p:stCondLst>
                                    <p:cond delay="0"/>
                                  </p:stCondLst>
                                  <p:childTnLst>
                                    <p:set>
                                      <p:cBhvr>
                                        <p:cTn id="27" dur="1" fill="hold">
                                          <p:stCondLst>
                                            <p:cond delay="0"/>
                                          </p:stCondLst>
                                        </p:cTn>
                                        <p:tgtEl>
                                          <p:spTgt spid="16404"/>
                                        </p:tgtEl>
                                        <p:attrNameLst>
                                          <p:attrName>style.visibility</p:attrName>
                                        </p:attrNameLst>
                                      </p:cBhvr>
                                      <p:to>
                                        <p:strVal val="visible"/>
                                      </p:to>
                                    </p:set>
                                    <p:anim calcmode="lin" valueType="num">
                                      <p:cBhvr>
                                        <p:cTn id="28" dur="500" fill="hold"/>
                                        <p:tgtEl>
                                          <p:spTgt spid="16404"/>
                                        </p:tgtEl>
                                        <p:attrNameLst>
                                          <p:attrName>ppt_w</p:attrName>
                                        </p:attrNameLst>
                                      </p:cBhvr>
                                      <p:tavLst>
                                        <p:tav tm="0">
                                          <p:val>
                                            <p:strVal val="#ppt_w*0.05"/>
                                          </p:val>
                                        </p:tav>
                                        <p:tav tm="100000">
                                          <p:val>
                                            <p:strVal val="#ppt_w"/>
                                          </p:val>
                                        </p:tav>
                                      </p:tavLst>
                                    </p:anim>
                                    <p:anim calcmode="lin" valueType="num">
                                      <p:cBhvr>
                                        <p:cTn id="29" dur="500" fill="hold"/>
                                        <p:tgtEl>
                                          <p:spTgt spid="16404"/>
                                        </p:tgtEl>
                                        <p:attrNameLst>
                                          <p:attrName>ppt_h</p:attrName>
                                        </p:attrNameLst>
                                      </p:cBhvr>
                                      <p:tavLst>
                                        <p:tav tm="0">
                                          <p:val>
                                            <p:strVal val="#ppt_h"/>
                                          </p:val>
                                        </p:tav>
                                        <p:tav tm="100000">
                                          <p:val>
                                            <p:strVal val="#ppt_h"/>
                                          </p:val>
                                        </p:tav>
                                      </p:tavLst>
                                    </p:anim>
                                    <p:anim calcmode="lin" valueType="num">
                                      <p:cBhvr>
                                        <p:cTn id="30" dur="500" fill="hold"/>
                                        <p:tgtEl>
                                          <p:spTgt spid="16404"/>
                                        </p:tgtEl>
                                        <p:attrNameLst>
                                          <p:attrName>ppt_x</p:attrName>
                                        </p:attrNameLst>
                                      </p:cBhvr>
                                      <p:tavLst>
                                        <p:tav tm="0">
                                          <p:val>
                                            <p:strVal val="#ppt_x-.2"/>
                                          </p:val>
                                        </p:tav>
                                        <p:tav tm="100000">
                                          <p:val>
                                            <p:strVal val="#ppt_x"/>
                                          </p:val>
                                        </p:tav>
                                      </p:tavLst>
                                    </p:anim>
                                    <p:anim calcmode="lin" valueType="num">
                                      <p:cBhvr>
                                        <p:cTn id="31" dur="500" fill="hold"/>
                                        <p:tgtEl>
                                          <p:spTgt spid="16404"/>
                                        </p:tgtEl>
                                        <p:attrNameLst>
                                          <p:attrName>ppt_y</p:attrName>
                                        </p:attrNameLst>
                                      </p:cBhvr>
                                      <p:tavLst>
                                        <p:tav tm="0">
                                          <p:val>
                                            <p:strVal val="#ppt_y"/>
                                          </p:val>
                                        </p:tav>
                                        <p:tav tm="100000">
                                          <p:val>
                                            <p:strVal val="#ppt_y"/>
                                          </p:val>
                                        </p:tav>
                                      </p:tavLst>
                                    </p:anim>
                                    <p:animEffect transition="in" filter="fade">
                                      <p:cBhvr>
                                        <p:cTn id="32" dur="500"/>
                                        <p:tgtEl>
                                          <p:spTgt spid="1640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89"/>
                                        </p:tgtEl>
                                        <p:attrNameLst>
                                          <p:attrName>style.visibility</p:attrName>
                                        </p:attrNameLst>
                                      </p:cBhvr>
                                      <p:to>
                                        <p:strVal val="visible"/>
                                      </p:to>
                                    </p:set>
                                    <p:anim calcmode="lin" valueType="num">
                                      <p:cBhvr additive="base">
                                        <p:cTn id="37" dur="500" fill="hold"/>
                                        <p:tgtEl>
                                          <p:spTgt spid="16389"/>
                                        </p:tgtEl>
                                        <p:attrNameLst>
                                          <p:attrName>ppt_x</p:attrName>
                                        </p:attrNameLst>
                                      </p:cBhvr>
                                      <p:tavLst>
                                        <p:tav tm="0">
                                          <p:val>
                                            <p:strVal val="0-#ppt_w/2"/>
                                          </p:val>
                                        </p:tav>
                                        <p:tav tm="100000">
                                          <p:val>
                                            <p:strVal val="#ppt_x"/>
                                          </p:val>
                                        </p:tav>
                                      </p:tavLst>
                                    </p:anim>
                                    <p:anim calcmode="lin" valueType="num">
                                      <p:cBhvr additive="base">
                                        <p:cTn id="38"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16405"/>
                                        </p:tgtEl>
                                        <p:attrNameLst>
                                          <p:attrName>style.visibility</p:attrName>
                                        </p:attrNameLst>
                                      </p:cBhvr>
                                      <p:to>
                                        <p:strVal val="visible"/>
                                      </p:to>
                                    </p:set>
                                    <p:anim calcmode="lin" valueType="num">
                                      <p:cBhvr>
                                        <p:cTn id="43" dur="500" fill="hold"/>
                                        <p:tgtEl>
                                          <p:spTgt spid="16405"/>
                                        </p:tgtEl>
                                        <p:attrNameLst>
                                          <p:attrName>ppt_w</p:attrName>
                                        </p:attrNameLst>
                                      </p:cBhvr>
                                      <p:tavLst>
                                        <p:tav tm="0">
                                          <p:val>
                                            <p:strVal val="#ppt_w*0.05"/>
                                          </p:val>
                                        </p:tav>
                                        <p:tav tm="100000">
                                          <p:val>
                                            <p:strVal val="#ppt_w"/>
                                          </p:val>
                                        </p:tav>
                                      </p:tavLst>
                                    </p:anim>
                                    <p:anim calcmode="lin" valueType="num">
                                      <p:cBhvr>
                                        <p:cTn id="44" dur="500" fill="hold"/>
                                        <p:tgtEl>
                                          <p:spTgt spid="16405"/>
                                        </p:tgtEl>
                                        <p:attrNameLst>
                                          <p:attrName>ppt_h</p:attrName>
                                        </p:attrNameLst>
                                      </p:cBhvr>
                                      <p:tavLst>
                                        <p:tav tm="0">
                                          <p:val>
                                            <p:strVal val="#ppt_h"/>
                                          </p:val>
                                        </p:tav>
                                        <p:tav tm="100000">
                                          <p:val>
                                            <p:strVal val="#ppt_h"/>
                                          </p:val>
                                        </p:tav>
                                      </p:tavLst>
                                    </p:anim>
                                    <p:anim calcmode="lin" valueType="num">
                                      <p:cBhvr>
                                        <p:cTn id="45" dur="500" fill="hold"/>
                                        <p:tgtEl>
                                          <p:spTgt spid="16405"/>
                                        </p:tgtEl>
                                        <p:attrNameLst>
                                          <p:attrName>ppt_x</p:attrName>
                                        </p:attrNameLst>
                                      </p:cBhvr>
                                      <p:tavLst>
                                        <p:tav tm="0">
                                          <p:val>
                                            <p:strVal val="#ppt_x-.2"/>
                                          </p:val>
                                        </p:tav>
                                        <p:tav tm="100000">
                                          <p:val>
                                            <p:strVal val="#ppt_x"/>
                                          </p:val>
                                        </p:tav>
                                      </p:tavLst>
                                    </p:anim>
                                    <p:anim calcmode="lin" valueType="num">
                                      <p:cBhvr>
                                        <p:cTn id="46" dur="500" fill="hold"/>
                                        <p:tgtEl>
                                          <p:spTgt spid="16405"/>
                                        </p:tgtEl>
                                        <p:attrNameLst>
                                          <p:attrName>ppt_y</p:attrName>
                                        </p:attrNameLst>
                                      </p:cBhvr>
                                      <p:tavLst>
                                        <p:tav tm="0">
                                          <p:val>
                                            <p:strVal val="#ppt_y"/>
                                          </p:val>
                                        </p:tav>
                                        <p:tav tm="100000">
                                          <p:val>
                                            <p:strVal val="#ppt_y"/>
                                          </p:val>
                                        </p:tav>
                                      </p:tavLst>
                                    </p:anim>
                                    <p:animEffect transition="in" filter="fade">
                                      <p:cBhvr>
                                        <p:cTn id="47" dur="500"/>
                                        <p:tgtEl>
                                          <p:spTgt spid="16405"/>
                                        </p:tgtEl>
                                      </p:cBhvr>
                                    </p:animEffect>
                                  </p:childTnLst>
                                </p:cTn>
                              </p:par>
                            </p:childTnLst>
                          </p:cTn>
                        </p:par>
                      </p:childTnLst>
                    </p:cTn>
                  </p:par>
                  <p:par>
                    <p:cTn id="48" fill="hold">
                      <p:stCondLst>
                        <p:cond delay="indefinite"/>
                      </p:stCondLst>
                      <p:childTnLst>
                        <p:par>
                          <p:cTn id="49" fill="hold">
                            <p:stCondLst>
                              <p:cond delay="0"/>
                            </p:stCondLst>
                            <p:childTnLst>
                              <p:par>
                                <p:cTn id="50" presetID="40" presetClass="entr" presetSubtype="0" fill="hold" grpId="0" nodeType="clickEffect">
                                  <p:stCondLst>
                                    <p:cond delay="0"/>
                                  </p:stCondLst>
                                  <p:iterate type="lt">
                                    <p:tmPct val="10000"/>
                                  </p:iterate>
                                  <p:childTnLst>
                                    <p:set>
                                      <p:cBhvr>
                                        <p:cTn id="51" dur="1" fill="hold">
                                          <p:stCondLst>
                                            <p:cond delay="0"/>
                                          </p:stCondLst>
                                        </p:cTn>
                                        <p:tgtEl>
                                          <p:spTgt spid="16390"/>
                                        </p:tgtEl>
                                        <p:attrNameLst>
                                          <p:attrName>style.visibility</p:attrName>
                                        </p:attrNameLst>
                                      </p:cBhvr>
                                      <p:to>
                                        <p:strVal val="visible"/>
                                      </p:to>
                                    </p:set>
                                    <p:animEffect transition="in" filter="fade">
                                      <p:cBhvr>
                                        <p:cTn id="52" dur="1000"/>
                                        <p:tgtEl>
                                          <p:spTgt spid="16390"/>
                                        </p:tgtEl>
                                      </p:cBhvr>
                                    </p:animEffect>
                                    <p:anim calcmode="lin" valueType="num">
                                      <p:cBhvr>
                                        <p:cTn id="53" dur="1000" fill="hold"/>
                                        <p:tgtEl>
                                          <p:spTgt spid="16390"/>
                                        </p:tgtEl>
                                        <p:attrNameLst>
                                          <p:attrName>ppt_x</p:attrName>
                                        </p:attrNameLst>
                                      </p:cBhvr>
                                      <p:tavLst>
                                        <p:tav tm="0">
                                          <p:val>
                                            <p:strVal val="#ppt_x-.1"/>
                                          </p:val>
                                        </p:tav>
                                        <p:tav tm="100000">
                                          <p:val>
                                            <p:strVal val="#ppt_x"/>
                                          </p:val>
                                        </p:tav>
                                      </p:tavLst>
                                    </p:anim>
                                    <p:anim calcmode="lin" valueType="num">
                                      <p:cBhvr>
                                        <p:cTn id="54" dur="10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blinds(horizontal)">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638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blinds(horizontal)">
                                      <p:cBhvr>
                                        <p:cTn id="73" dur="500"/>
                                        <p:tgtEl>
                                          <p:spTgt spid="4"/>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6406"/>
                                        </p:tgtEl>
                                        <p:attrNameLst>
                                          <p:attrName>style.visibility</p:attrName>
                                        </p:attrNameLst>
                                      </p:cBhvr>
                                      <p:to>
                                        <p:strVal val="visible"/>
                                      </p:to>
                                    </p:set>
                                    <p:animEffect transition="in" filter="blinds(horizontal)">
                                      <p:cBhvr>
                                        <p:cTn id="78"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utoUpdateAnimBg="0"/>
      <p:bldP spid="16388" grpId="0" autoUpdateAnimBg="0"/>
      <p:bldP spid="16389" grpId="0" autoUpdateAnimBg="0"/>
      <p:bldP spid="16390" grpId="0" autoUpdateAnimBg="0"/>
      <p:bldP spid="16403" grpId="0" animBg="1"/>
      <p:bldP spid="16404" grpId="0" animBg="1"/>
      <p:bldP spid="16405" grpId="0" animBg="1"/>
      <p:bldP spid="1640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3"/>
          <p:cNvSpPr>
            <a:spLocks noGrp="1" noChangeArrowheads="1"/>
          </p:cNvSpPr>
          <p:nvPr>
            <p:ph type="body" idx="4294967295"/>
          </p:nvPr>
        </p:nvSpPr>
        <p:spPr>
          <a:xfrm>
            <a:off x="0" y="1196975"/>
            <a:ext cx="8712200" cy="1081088"/>
          </a:xfrm>
        </p:spPr>
        <p:txBody>
          <a:bodyPr/>
          <a:lstStyle/>
          <a:p>
            <a:pPr eaLnBrk="1" hangingPunct="1"/>
            <a:r>
              <a:rPr lang="zh-CN" altLang="en-US" sz="2800" dirty="0" smtClean="0">
                <a:latin typeface="华文新魏"/>
                <a:ea typeface="华文新魏"/>
                <a:cs typeface="华文新魏"/>
              </a:rPr>
              <a:t>本文的三个部分衔接过渡自然。文章是这样过渡：</a:t>
            </a:r>
          </a:p>
        </p:txBody>
      </p:sp>
      <p:sp>
        <p:nvSpPr>
          <p:cNvPr id="20484" name="Rectangle 4"/>
          <p:cNvSpPr>
            <a:spLocks noChangeArrowheads="1"/>
          </p:cNvSpPr>
          <p:nvPr/>
        </p:nvSpPr>
        <p:spPr bwMode="auto">
          <a:xfrm>
            <a:off x="0" y="1773238"/>
            <a:ext cx="9144000" cy="4651375"/>
          </a:xfrm>
          <a:prstGeom prst="rect">
            <a:avLst/>
          </a:prstGeom>
          <a:noFill/>
          <a:ln w="9525">
            <a:noFill/>
            <a:miter lim="800000"/>
            <a:headEnd/>
            <a:tailEnd/>
          </a:ln>
        </p:spPr>
        <p:txBody>
          <a:bodyPr/>
          <a:lstStyle/>
          <a:p>
            <a:pPr marL="342900" indent="-342900">
              <a:spcBef>
                <a:spcPct val="20000"/>
              </a:spcBef>
            </a:pPr>
            <a:r>
              <a:rPr lang="en-US" altLang="zh-CN" sz="2800" dirty="0">
                <a:latin typeface="华文新魏"/>
                <a:ea typeface="华文新魏"/>
                <a:cs typeface="华文新魏"/>
              </a:rPr>
              <a:t>①</a:t>
            </a:r>
            <a:r>
              <a:rPr lang="zh-CN" altLang="en-US" sz="2800" dirty="0">
                <a:solidFill>
                  <a:srgbClr val="0000FF"/>
                </a:solidFill>
                <a:latin typeface="华文新魏"/>
                <a:ea typeface="华文新魏"/>
                <a:cs typeface="华文新魏"/>
              </a:rPr>
              <a:t>第三段是过渡段</a:t>
            </a:r>
            <a:r>
              <a:rPr lang="zh-CN" altLang="en-US" sz="2800" dirty="0">
                <a:latin typeface="华文新魏"/>
                <a:ea typeface="华文新魏"/>
                <a:cs typeface="华文新魏"/>
              </a:rPr>
              <a:t>。其中，</a:t>
            </a:r>
            <a:r>
              <a:rPr lang="zh-CN" altLang="en-US" sz="2800" dirty="0">
                <a:solidFill>
                  <a:srgbClr val="0000FF"/>
                </a:solidFill>
                <a:latin typeface="华文新魏"/>
                <a:ea typeface="华文新魏"/>
                <a:cs typeface="华文新魏"/>
              </a:rPr>
              <a:t>“我的心却像一只小鸟，从哨音里展翅飞出去</a:t>
            </a:r>
            <a:r>
              <a:rPr lang="en-US" altLang="zh-CN" sz="2800" dirty="0">
                <a:solidFill>
                  <a:srgbClr val="0000FF"/>
                </a:solidFill>
                <a:latin typeface="华文新魏"/>
                <a:ea typeface="华文新魏"/>
                <a:cs typeface="华文新魏"/>
              </a:rPr>
              <a:t>……</a:t>
            </a:r>
            <a:r>
              <a:rPr lang="zh-CN" altLang="en-US" sz="2800" dirty="0">
                <a:solidFill>
                  <a:srgbClr val="0000FF"/>
                </a:solidFill>
                <a:latin typeface="华文新魏"/>
                <a:ea typeface="华文新魏"/>
                <a:cs typeface="华文新魏"/>
              </a:rPr>
              <a:t>停落在故乡熟悉的大榕树上。我仿佛又看到</a:t>
            </a:r>
            <a:r>
              <a:rPr lang="en-US" altLang="zh-CN" sz="2800" dirty="0">
                <a:solidFill>
                  <a:srgbClr val="0000FF"/>
                </a:solidFill>
                <a:latin typeface="华文新魏"/>
                <a:ea typeface="华文新魏"/>
                <a:cs typeface="华文新魏"/>
              </a:rPr>
              <a:t>……</a:t>
            </a:r>
            <a:r>
              <a:rPr lang="zh-CN" altLang="en-US" sz="2800" dirty="0">
                <a:solidFill>
                  <a:srgbClr val="0000FF"/>
                </a:solidFill>
                <a:latin typeface="华文新魏"/>
                <a:ea typeface="华文新魏"/>
                <a:cs typeface="华文新魏"/>
              </a:rPr>
              <a:t>看到</a:t>
            </a:r>
            <a:r>
              <a:rPr lang="en-US" altLang="zh-CN" sz="2800" dirty="0">
                <a:solidFill>
                  <a:srgbClr val="0000FF"/>
                </a:solidFill>
                <a:latin typeface="华文新魏"/>
                <a:ea typeface="华文新魏"/>
                <a:cs typeface="华文新魏"/>
              </a:rPr>
              <a:t>……”</a:t>
            </a:r>
            <a:r>
              <a:rPr lang="zh-CN" altLang="en-US" sz="2800" dirty="0">
                <a:latin typeface="华文新魏"/>
                <a:ea typeface="华文新魏"/>
                <a:cs typeface="华文新魏"/>
              </a:rPr>
              <a:t>这些词句，像一座桥，把眼前景物与思想情怀联系起来，过渡得巧妙自然。</a:t>
            </a:r>
          </a:p>
          <a:p>
            <a:pPr marL="342900" indent="-342900">
              <a:spcBef>
                <a:spcPct val="20000"/>
              </a:spcBef>
            </a:pPr>
            <a:r>
              <a:rPr lang="zh-CN" altLang="en-US" sz="2800" dirty="0">
                <a:latin typeface="华文新魏"/>
                <a:ea typeface="华文新魏"/>
                <a:cs typeface="华文新魏"/>
              </a:rPr>
              <a:t>②</a:t>
            </a:r>
            <a:r>
              <a:rPr lang="zh-CN" altLang="en-US" sz="2800" dirty="0">
                <a:solidFill>
                  <a:srgbClr val="0000FF"/>
                </a:solidFill>
                <a:latin typeface="华文新魏"/>
                <a:ea typeface="华文新魏"/>
                <a:cs typeface="华文新魏"/>
              </a:rPr>
              <a:t>“那样的日子不会再回来了”</a:t>
            </a:r>
            <a:r>
              <a:rPr lang="zh-CN" altLang="en-US" sz="2800" dirty="0">
                <a:latin typeface="华文新魏"/>
                <a:ea typeface="华文新魏"/>
                <a:cs typeface="华文新魏"/>
              </a:rPr>
              <a:t>一句，总结了上文，表明了回忆的结束。</a:t>
            </a:r>
            <a:r>
              <a:rPr lang="zh-CN" altLang="en-US" sz="2800" dirty="0">
                <a:solidFill>
                  <a:srgbClr val="0000FF"/>
                </a:solidFill>
                <a:latin typeface="华文新魏"/>
                <a:ea typeface="华文新魏"/>
                <a:cs typeface="华文新魏"/>
              </a:rPr>
              <a:t>“我仿佛刚刚从一场梦中醒转，身上还留有榕树叶隙漏下的清凉”</a:t>
            </a:r>
            <a:r>
              <a:rPr lang="zh-CN" altLang="en-US" sz="2800" dirty="0">
                <a:latin typeface="华文新魏"/>
                <a:ea typeface="华文新魏"/>
                <a:cs typeface="华文新魏"/>
              </a:rPr>
              <a:t>一句，和上面的夏夜描写承接，衔接自然、巧妙。</a:t>
            </a:r>
          </a:p>
        </p:txBody>
      </p:sp>
      <p:pic>
        <p:nvPicPr>
          <p:cNvPr id="24580" name="Picture 17" descr="70"/>
          <p:cNvPicPr>
            <a:picLocks noChangeAspect="1" noChangeArrowheads="1" noCrop="1"/>
          </p:cNvPicPr>
          <p:nvPr/>
        </p:nvPicPr>
        <p:blipFill>
          <a:blip r:embed="rId2" cstate="print"/>
          <a:srcRect/>
          <a:stretch>
            <a:fillRect/>
          </a:stretch>
        </p:blipFill>
        <p:spPr bwMode="auto">
          <a:xfrm>
            <a:off x="7056438" y="4625975"/>
            <a:ext cx="2087562" cy="2232025"/>
          </a:xfrm>
          <a:prstGeom prst="rect">
            <a:avLst/>
          </a:prstGeom>
          <a:noFill/>
          <a:ln w="9525">
            <a:noFill/>
            <a:miter lim="800000"/>
            <a:headEnd/>
            <a:tailEnd/>
          </a:ln>
        </p:spPr>
      </p:pic>
      <p:pic>
        <p:nvPicPr>
          <p:cNvPr id="24581" name="图片 5" descr="图目击片1.png"/>
          <p:cNvPicPr>
            <a:picLocks noChangeAspect="1"/>
          </p:cNvPicPr>
          <p:nvPr/>
        </p:nvPicPr>
        <p:blipFill>
          <a:blip r:embed="rId3" cstate="print"/>
          <a:srcRect/>
          <a:stretch>
            <a:fillRect/>
          </a:stretch>
        </p:blipFill>
        <p:spPr bwMode="auto">
          <a:xfrm>
            <a:off x="5472113" y="0"/>
            <a:ext cx="3671887" cy="20113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20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0484">
                                            <p:txEl>
                                              <p:pRg st="0" end="0"/>
                                            </p:txEl>
                                          </p:spTgt>
                                        </p:tgtEl>
                                        <p:attrNameLst>
                                          <p:attrName>style.visibility</p:attrName>
                                        </p:attrNameLst>
                                      </p:cBhvr>
                                      <p:to>
                                        <p:strVal val="visible"/>
                                      </p:to>
                                    </p:set>
                                    <p:animEffect transition="in" filter="blinds(horizontal)">
                                      <p:cBhvr>
                                        <p:cTn id="13" dur="2000"/>
                                        <p:tgtEl>
                                          <p:spTgt spid="2048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484">
                                            <p:txEl>
                                              <p:pRg st="1" end="1"/>
                                            </p:txEl>
                                          </p:spTgt>
                                        </p:tgtEl>
                                        <p:attrNameLst>
                                          <p:attrName>style.visibility</p:attrName>
                                        </p:attrNameLst>
                                      </p:cBhvr>
                                      <p:to>
                                        <p:strVal val="visible"/>
                                      </p:to>
                                    </p:set>
                                    <p:animEffect transition="in" filter="blinds(horizontal)">
                                      <p:cBhvr>
                                        <p:cTn id="18" dur="2000"/>
                                        <p:tgtEl>
                                          <p:spTgt spid="204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395288" y="1773238"/>
            <a:ext cx="8064500" cy="1096962"/>
          </a:xfrm>
          <a:prstGeom prst="rect">
            <a:avLst/>
          </a:prstGeom>
          <a:noFill/>
          <a:ln w="9525">
            <a:noFill/>
            <a:miter lim="800000"/>
            <a:headEnd/>
            <a:tailEnd/>
          </a:ln>
        </p:spPr>
        <p:txBody>
          <a:bodyPr>
            <a:spAutoFit/>
          </a:bodyPr>
          <a:lstStyle/>
          <a:p>
            <a:r>
              <a:rPr lang="en-US" altLang="zh-CN" sz="2400" dirty="0">
                <a:latin typeface="华文新魏"/>
                <a:ea typeface="华文新魏"/>
                <a:cs typeface="华文新魏"/>
              </a:rPr>
              <a:t>1</a:t>
            </a:r>
            <a:r>
              <a:rPr lang="zh-CN" altLang="en-US" sz="2400" dirty="0">
                <a:latin typeface="华文新魏"/>
                <a:ea typeface="华文新魏"/>
                <a:cs typeface="华文新魏"/>
              </a:rPr>
              <a:t>、围绕故乡的榕树，作者回忆了与之相关的哪些人和事情？作者用什么将这些事情连缀起来？</a:t>
            </a:r>
          </a:p>
          <a:p>
            <a:endParaRPr lang="zh-CN" altLang="en-US" dirty="0">
              <a:latin typeface="Calibri" pitchFamily="34" charset="0"/>
            </a:endParaRPr>
          </a:p>
        </p:txBody>
      </p:sp>
      <p:pic>
        <p:nvPicPr>
          <p:cNvPr id="7" name="图片 6" descr="erj8m4jm.jpg"/>
          <p:cNvPicPr>
            <a:picLocks noChangeAspect="1"/>
          </p:cNvPicPr>
          <p:nvPr/>
        </p:nvPicPr>
        <p:blipFill>
          <a:blip r:embed="rId3" cstate="print"/>
          <a:stretch>
            <a:fillRect/>
          </a:stretch>
        </p:blipFill>
        <p:spPr>
          <a:xfrm>
            <a:off x="0" y="3933056"/>
            <a:ext cx="9144000" cy="2924944"/>
          </a:xfrm>
          <a:prstGeom prst="rect">
            <a:avLst/>
          </a:prstGeom>
          <a:effectLst>
            <a:softEdge rad="635000"/>
          </a:effectLst>
        </p:spPr>
      </p:pic>
      <p:pic>
        <p:nvPicPr>
          <p:cNvPr id="25604" name="图片 7" descr="图目击片1.png"/>
          <p:cNvPicPr>
            <a:picLocks noChangeAspect="1"/>
          </p:cNvPicPr>
          <p:nvPr/>
        </p:nvPicPr>
        <p:blipFill>
          <a:blip r:embed="rId4" cstate="print"/>
          <a:srcRect/>
          <a:stretch>
            <a:fillRect/>
          </a:stretch>
        </p:blipFill>
        <p:spPr bwMode="auto">
          <a:xfrm>
            <a:off x="5472113" y="0"/>
            <a:ext cx="3671887" cy="2011363"/>
          </a:xfrm>
          <a:prstGeom prst="rect">
            <a:avLst/>
          </a:prstGeom>
          <a:noFill/>
          <a:ln w="9525">
            <a:noFill/>
            <a:miter lim="800000"/>
            <a:headEnd/>
            <a:tailEnd/>
          </a:ln>
        </p:spPr>
      </p:pic>
      <p:sp>
        <p:nvSpPr>
          <p:cNvPr id="9" name="TextBox 8"/>
          <p:cNvSpPr txBox="1"/>
          <p:nvPr/>
        </p:nvSpPr>
        <p:spPr>
          <a:xfrm>
            <a:off x="467544" y="476672"/>
            <a:ext cx="4288353" cy="707886"/>
          </a:xfrm>
          <a:prstGeom prst="rect">
            <a:avLst/>
          </a:prstGeom>
          <a:solidFill>
            <a:srgbClr val="92D050"/>
          </a:solidFill>
          <a:scene3d>
            <a:camera prst="orthographicFront"/>
            <a:lightRig rig="threePt" dir="t"/>
          </a:scene3d>
          <a:sp3d>
            <a:bevelT prst="angle"/>
          </a:sp3d>
        </p:spPr>
        <p:txBody>
          <a:bodyPr wrap="none">
            <a:spAutoFit/>
          </a:bodyPr>
          <a:lstStyle/>
          <a:p>
            <a:pPr fontAlgn="auto">
              <a:spcBef>
                <a:spcPts val="0"/>
              </a:spcBef>
              <a:spcAft>
                <a:spcPts val="0"/>
              </a:spcAft>
              <a:defRPr/>
            </a:pPr>
            <a:r>
              <a:rPr lang="zh-CN" altLang="en-US" sz="4000" dirty="0">
                <a:latin typeface="华文新魏" pitchFamily="2" charset="-122"/>
                <a:ea typeface="华文新魏" pitchFamily="2" charset="-122"/>
              </a:rPr>
              <a:t>讨论探究：理一理</a:t>
            </a:r>
          </a:p>
        </p:txBody>
      </p:sp>
      <p:sp>
        <p:nvSpPr>
          <p:cNvPr id="25608" name="Rectangle 1"/>
          <p:cNvSpPr>
            <a:spLocks noChangeArrowheads="1"/>
          </p:cNvSpPr>
          <p:nvPr/>
        </p:nvSpPr>
        <p:spPr bwMode="auto">
          <a:xfrm>
            <a:off x="395288" y="3141663"/>
            <a:ext cx="7848600" cy="830262"/>
          </a:xfrm>
          <a:prstGeom prst="rect">
            <a:avLst/>
          </a:prstGeom>
          <a:noFill/>
          <a:ln w="9525">
            <a:noFill/>
            <a:miter lim="800000"/>
            <a:headEnd/>
            <a:tailEnd/>
          </a:ln>
        </p:spPr>
        <p:txBody>
          <a:bodyPr anchor="ctr">
            <a:spAutoFit/>
          </a:bodyPr>
          <a:lstStyle/>
          <a:p>
            <a:r>
              <a:rPr lang="en-US" altLang="zh-CN" sz="2400" dirty="0">
                <a:latin typeface="华文新魏"/>
                <a:ea typeface="华文新魏"/>
                <a:cs typeface="Times New Roman" pitchFamily="18" charset="0"/>
              </a:rPr>
              <a:t>2</a:t>
            </a:r>
            <a:r>
              <a:rPr lang="zh-CN" altLang="en-US" sz="2400" dirty="0">
                <a:latin typeface="华文新魏"/>
                <a:ea typeface="华文新魏"/>
                <a:cs typeface="Times New Roman" pitchFamily="18" charset="0"/>
              </a:rPr>
              <a:t>、作者思念故乡，为什么不直接写故乡的人和事，而着笔写榕树？ </a:t>
            </a:r>
            <a:endParaRPr lang="zh-CN" altLang="en-US" sz="2400" dirty="0">
              <a:latin typeface="华文新魏"/>
              <a:ea typeface="华文新魏"/>
              <a:cs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2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2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2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25608">
                                            <p:txEl>
                                              <p:pRg st="0" end="0"/>
                                            </p:txEl>
                                          </p:spTgt>
                                        </p:tgtEl>
                                        <p:attrNameLst>
                                          <p:attrName>style.visibility</p:attrName>
                                        </p:attrNameLst>
                                      </p:cBhvr>
                                      <p:to>
                                        <p:strVal val="visible"/>
                                      </p:to>
                                    </p:set>
                                    <p:anim calcmode="lin" valueType="num">
                                      <p:cBhvr>
                                        <p:cTn id="23" dur="2000" fill="hold"/>
                                        <p:tgtEl>
                                          <p:spTgt spid="25608">
                                            <p:txEl>
                                              <p:pRg st="0" end="0"/>
                                            </p:txEl>
                                          </p:spTgt>
                                        </p:tgtEl>
                                        <p:attrNameLst>
                                          <p:attrName>ppt_w</p:attrName>
                                        </p:attrNameLst>
                                      </p:cBhvr>
                                      <p:tavLst>
                                        <p:tav tm="0">
                                          <p:val>
                                            <p:fltVal val="0"/>
                                          </p:val>
                                        </p:tav>
                                        <p:tav tm="100000">
                                          <p:val>
                                            <p:strVal val="#ppt_w"/>
                                          </p:val>
                                        </p:tav>
                                      </p:tavLst>
                                    </p:anim>
                                    <p:anim calcmode="lin" valueType="num">
                                      <p:cBhvr>
                                        <p:cTn id="24" dur="2000" fill="hold"/>
                                        <p:tgtEl>
                                          <p:spTgt spid="25608">
                                            <p:txEl>
                                              <p:pRg st="0" end="0"/>
                                            </p:txEl>
                                          </p:spTgt>
                                        </p:tgtEl>
                                        <p:attrNameLst>
                                          <p:attrName>ppt_h</p:attrName>
                                        </p:attrNameLst>
                                      </p:cBhvr>
                                      <p:tavLst>
                                        <p:tav tm="0">
                                          <p:val>
                                            <p:fltVal val="0"/>
                                          </p:val>
                                        </p:tav>
                                        <p:tav tm="100000">
                                          <p:val>
                                            <p:strVal val="#ppt_h"/>
                                          </p:val>
                                        </p:tav>
                                      </p:tavLst>
                                    </p:anim>
                                    <p:anim calcmode="lin" valueType="num">
                                      <p:cBhvr>
                                        <p:cTn id="25" dur="2000" fill="hold"/>
                                        <p:tgtEl>
                                          <p:spTgt spid="2560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6" dur="2000" fill="hold"/>
                                        <p:tgtEl>
                                          <p:spTgt spid="2560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2772" name="Text Box 4"/>
          <p:cNvSpPr txBox="1">
            <a:spLocks noChangeArrowheads="1"/>
          </p:cNvSpPr>
          <p:nvPr/>
        </p:nvSpPr>
        <p:spPr bwMode="auto">
          <a:xfrm>
            <a:off x="1260475" y="3500438"/>
            <a:ext cx="2665413" cy="519112"/>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划树船的乐趣</a:t>
            </a:r>
          </a:p>
        </p:txBody>
      </p:sp>
      <p:sp>
        <p:nvSpPr>
          <p:cNvPr id="32773" name="Text Box 5"/>
          <p:cNvSpPr txBox="1">
            <a:spLocks noChangeArrowheads="1"/>
          </p:cNvSpPr>
          <p:nvPr/>
        </p:nvSpPr>
        <p:spPr bwMode="auto">
          <a:xfrm>
            <a:off x="1476375" y="2422525"/>
            <a:ext cx="2501900" cy="954088"/>
          </a:xfrm>
          <a:prstGeom prst="rect">
            <a:avLst/>
          </a:prstGeom>
          <a:noFill/>
          <a:ln w="9525">
            <a:noFill/>
            <a:miter lim="800000"/>
            <a:headEnd/>
            <a:tailEnd/>
          </a:ln>
        </p:spPr>
        <p:txBody>
          <a:bodyPr>
            <a:spAutoFit/>
          </a:bodyPr>
          <a:lstStyle/>
          <a:p>
            <a:r>
              <a:rPr lang="en-US" altLang="zh-CN" sz="2800" b="1">
                <a:solidFill>
                  <a:srgbClr val="00B050"/>
                </a:solidFill>
                <a:latin typeface="方正舒体" pitchFamily="2" charset="-122"/>
                <a:ea typeface="方正舒体" pitchFamily="2" charset="-122"/>
              </a:rPr>
              <a:t>“</a:t>
            </a:r>
            <a:r>
              <a:rPr lang="zh-CN" altLang="en-US" sz="2800" b="1">
                <a:solidFill>
                  <a:srgbClr val="00B050"/>
                </a:solidFill>
                <a:latin typeface="方正舒体" pitchFamily="2" charset="-122"/>
                <a:ea typeface="方正舒体" pitchFamily="2" charset="-122"/>
              </a:rPr>
              <a:t>驼背”的传说</a:t>
            </a:r>
          </a:p>
        </p:txBody>
      </p:sp>
      <p:sp>
        <p:nvSpPr>
          <p:cNvPr id="32774" name="Text Box 6"/>
          <p:cNvSpPr txBox="1">
            <a:spLocks noChangeArrowheads="1"/>
          </p:cNvSpPr>
          <p:nvPr/>
        </p:nvSpPr>
        <p:spPr bwMode="auto">
          <a:xfrm>
            <a:off x="1763713" y="1484313"/>
            <a:ext cx="2241550" cy="523875"/>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香烧求树神</a:t>
            </a:r>
          </a:p>
        </p:txBody>
      </p:sp>
      <p:sp>
        <p:nvSpPr>
          <p:cNvPr id="32775" name="Text Box 7"/>
          <p:cNvSpPr txBox="1">
            <a:spLocks noChangeArrowheads="1"/>
          </p:cNvSpPr>
          <p:nvPr/>
        </p:nvSpPr>
        <p:spPr bwMode="auto">
          <a:xfrm>
            <a:off x="5292725" y="1557338"/>
            <a:ext cx="2259013" cy="519112"/>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折枝祭祖先</a:t>
            </a:r>
          </a:p>
        </p:txBody>
      </p:sp>
      <p:sp>
        <p:nvSpPr>
          <p:cNvPr id="32776" name="Text Box 8"/>
          <p:cNvSpPr txBox="1">
            <a:spLocks noChangeArrowheads="1"/>
          </p:cNvSpPr>
          <p:nvPr/>
        </p:nvSpPr>
        <p:spPr bwMode="auto">
          <a:xfrm>
            <a:off x="3421063" y="620713"/>
            <a:ext cx="2233612" cy="519112"/>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用汁液治癣</a:t>
            </a:r>
          </a:p>
        </p:txBody>
      </p:sp>
      <p:sp>
        <p:nvSpPr>
          <p:cNvPr id="32777" name="Text Box 9"/>
          <p:cNvSpPr txBox="1">
            <a:spLocks noChangeArrowheads="1"/>
          </p:cNvSpPr>
          <p:nvPr/>
        </p:nvSpPr>
        <p:spPr bwMode="auto">
          <a:xfrm>
            <a:off x="5364163" y="2492375"/>
            <a:ext cx="2259012" cy="519113"/>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榕树下纳凉</a:t>
            </a:r>
          </a:p>
        </p:txBody>
      </p:sp>
      <p:sp>
        <p:nvSpPr>
          <p:cNvPr id="32778" name="Text Box 10"/>
          <p:cNvSpPr txBox="1">
            <a:spLocks noChangeArrowheads="1"/>
          </p:cNvSpPr>
          <p:nvPr/>
        </p:nvSpPr>
        <p:spPr bwMode="auto">
          <a:xfrm>
            <a:off x="5508625" y="3573463"/>
            <a:ext cx="2257425" cy="519112"/>
          </a:xfrm>
          <a:prstGeom prst="rect">
            <a:avLst/>
          </a:prstGeom>
          <a:noFill/>
          <a:ln w="9525">
            <a:noFill/>
            <a:miter lim="800000"/>
            <a:headEnd/>
            <a:tailEnd/>
          </a:ln>
        </p:spPr>
        <p:txBody>
          <a:bodyPr>
            <a:spAutoFit/>
          </a:bodyPr>
          <a:lstStyle/>
          <a:p>
            <a:r>
              <a:rPr lang="zh-CN" altLang="en-US" sz="2800" b="1">
                <a:solidFill>
                  <a:srgbClr val="00B050"/>
                </a:solidFill>
                <a:latin typeface="方正舒体" pitchFamily="2" charset="-122"/>
                <a:ea typeface="方正舒体" pitchFamily="2" charset="-122"/>
              </a:rPr>
              <a:t>愉快的夏夜</a:t>
            </a:r>
          </a:p>
        </p:txBody>
      </p:sp>
      <p:sp>
        <p:nvSpPr>
          <p:cNvPr id="32779" name="Freeform 11"/>
          <p:cNvSpPr>
            <a:spLocks/>
          </p:cNvSpPr>
          <p:nvPr/>
        </p:nvSpPr>
        <p:spPr bwMode="auto">
          <a:xfrm>
            <a:off x="3492500" y="4770438"/>
            <a:ext cx="600075" cy="2087562"/>
          </a:xfrm>
          <a:custGeom>
            <a:avLst/>
            <a:gdLst/>
            <a:ahLst/>
            <a:cxnLst>
              <a:cxn ang="0">
                <a:pos x="91" y="0"/>
              </a:cxn>
              <a:cxn ang="0">
                <a:pos x="363" y="453"/>
              </a:cxn>
              <a:cxn ang="0">
                <a:pos x="0" y="1315"/>
              </a:cxn>
            </a:cxnLst>
            <a:rect l="0" t="0" r="r" b="b"/>
            <a:pathLst>
              <a:path w="378" h="1315">
                <a:moveTo>
                  <a:pt x="91" y="0"/>
                </a:moveTo>
                <a:cubicBezTo>
                  <a:pt x="234" y="117"/>
                  <a:pt x="378" y="234"/>
                  <a:pt x="363" y="453"/>
                </a:cubicBezTo>
                <a:cubicBezTo>
                  <a:pt x="348" y="672"/>
                  <a:pt x="60" y="1186"/>
                  <a:pt x="0" y="1315"/>
                </a:cubicBezTo>
              </a:path>
            </a:pathLst>
          </a:custGeom>
          <a:solidFill>
            <a:schemeClr val="bg1"/>
          </a:solidFill>
          <a:ln w="50800">
            <a:solidFill>
              <a:schemeClr val="bg2">
                <a:lumMod val="50000"/>
              </a:schemeClr>
            </a:solidFill>
            <a:round/>
            <a:headEnd/>
            <a:tailEnd/>
          </a:ln>
          <a:effectLst/>
        </p:spPr>
        <p:txBody>
          <a:bodyPr/>
          <a:lstStyle/>
          <a:p>
            <a:pPr fontAlgn="auto">
              <a:spcBef>
                <a:spcPts val="0"/>
              </a:spcBef>
              <a:spcAft>
                <a:spcPts val="0"/>
              </a:spcAft>
              <a:defRPr/>
            </a:pPr>
            <a:endParaRPr lang="zh-CN" altLang="en-US">
              <a:latin typeface="+mn-lt"/>
              <a:ea typeface="+mn-ea"/>
            </a:endParaRPr>
          </a:p>
        </p:txBody>
      </p:sp>
      <p:sp>
        <p:nvSpPr>
          <p:cNvPr id="32780" name="Freeform 12"/>
          <p:cNvSpPr>
            <a:spLocks/>
          </p:cNvSpPr>
          <p:nvPr/>
        </p:nvSpPr>
        <p:spPr bwMode="auto">
          <a:xfrm>
            <a:off x="5534025" y="4770438"/>
            <a:ext cx="827088" cy="2087562"/>
          </a:xfrm>
          <a:custGeom>
            <a:avLst/>
            <a:gdLst/>
            <a:ahLst/>
            <a:cxnLst>
              <a:cxn ang="0">
                <a:pos x="204" y="0"/>
              </a:cxn>
              <a:cxn ang="0">
                <a:pos x="23" y="408"/>
              </a:cxn>
              <a:cxn ang="0">
                <a:pos x="340" y="1315"/>
              </a:cxn>
            </a:cxnLst>
            <a:rect l="0" t="0" r="r" b="b"/>
            <a:pathLst>
              <a:path w="340" h="1315">
                <a:moveTo>
                  <a:pt x="204" y="0"/>
                </a:moveTo>
                <a:cubicBezTo>
                  <a:pt x="102" y="94"/>
                  <a:pt x="0" y="189"/>
                  <a:pt x="23" y="408"/>
                </a:cubicBezTo>
                <a:cubicBezTo>
                  <a:pt x="46" y="627"/>
                  <a:pt x="193" y="971"/>
                  <a:pt x="340" y="1315"/>
                </a:cubicBezTo>
              </a:path>
            </a:pathLst>
          </a:custGeom>
          <a:noFill/>
          <a:ln w="50800">
            <a:solidFill>
              <a:schemeClr val="bg2">
                <a:lumMod val="50000"/>
              </a:schemeClr>
            </a:solidFill>
            <a:round/>
            <a:headEnd/>
            <a:tailEnd/>
          </a:ln>
          <a:effectLst/>
        </p:spPr>
        <p:txBody>
          <a:bodyPr/>
          <a:lstStyle/>
          <a:p>
            <a:pPr fontAlgn="auto">
              <a:spcBef>
                <a:spcPts val="0"/>
              </a:spcBef>
              <a:spcAft>
                <a:spcPts val="0"/>
              </a:spcAft>
              <a:defRPr/>
            </a:pPr>
            <a:endParaRPr lang="zh-CN" altLang="en-US">
              <a:latin typeface="+mn-lt"/>
              <a:ea typeface="+mn-ea"/>
            </a:endParaRPr>
          </a:p>
        </p:txBody>
      </p:sp>
      <p:sp>
        <p:nvSpPr>
          <p:cNvPr id="32781" name="Freeform 13"/>
          <p:cNvSpPr>
            <a:spLocks/>
          </p:cNvSpPr>
          <p:nvPr/>
        </p:nvSpPr>
        <p:spPr bwMode="auto">
          <a:xfrm>
            <a:off x="973138" y="3141663"/>
            <a:ext cx="369887" cy="1366837"/>
          </a:xfrm>
          <a:custGeom>
            <a:avLst/>
            <a:gdLst>
              <a:gd name="T0" fmla="*/ 369887 w 233"/>
              <a:gd name="T1" fmla="*/ 1366837 h 861"/>
              <a:gd name="T2" fmla="*/ 11112 w 233"/>
              <a:gd name="T3" fmla="*/ 719137 h 861"/>
              <a:gd name="T4" fmla="*/ 298450 w 233"/>
              <a:gd name="T5" fmla="*/ 0 h 861"/>
              <a:gd name="T6" fmla="*/ 0 60000 65536"/>
              <a:gd name="T7" fmla="*/ 0 60000 65536"/>
              <a:gd name="T8" fmla="*/ 0 60000 65536"/>
              <a:gd name="T9" fmla="*/ 0 w 233"/>
              <a:gd name="T10" fmla="*/ 0 h 861"/>
              <a:gd name="T11" fmla="*/ 233 w 233"/>
              <a:gd name="T12" fmla="*/ 861 h 861"/>
            </a:gdLst>
            <a:ahLst/>
            <a:cxnLst>
              <a:cxn ang="T6">
                <a:pos x="T0" y="T1"/>
              </a:cxn>
              <a:cxn ang="T7">
                <a:pos x="T2" y="T3"/>
              </a:cxn>
              <a:cxn ang="T8">
                <a:pos x="T4" y="T5"/>
              </a:cxn>
            </a:cxnLst>
            <a:rect l="T9" t="T10" r="T11" b="T12"/>
            <a:pathLst>
              <a:path w="233" h="861">
                <a:moveTo>
                  <a:pt x="233" y="861"/>
                </a:moveTo>
                <a:cubicBezTo>
                  <a:pt x="123" y="728"/>
                  <a:pt x="14" y="596"/>
                  <a:pt x="7" y="453"/>
                </a:cubicBezTo>
                <a:cubicBezTo>
                  <a:pt x="0" y="310"/>
                  <a:pt x="158" y="75"/>
                  <a:pt x="188" y="0"/>
                </a:cubicBezTo>
              </a:path>
            </a:pathLst>
          </a:custGeom>
          <a:solidFill>
            <a:schemeClr val="bg1"/>
          </a:solidFill>
          <a:ln w="50800">
            <a:solidFill>
              <a:srgbClr val="00B050"/>
            </a:solidFill>
            <a:round/>
            <a:headEnd/>
            <a:tailEnd/>
          </a:ln>
        </p:spPr>
        <p:txBody>
          <a:bodyPr/>
          <a:lstStyle/>
          <a:p>
            <a:endParaRPr lang="zh-CN" altLang="en-US"/>
          </a:p>
        </p:txBody>
      </p:sp>
      <p:sp>
        <p:nvSpPr>
          <p:cNvPr id="32782" name="Freeform 14"/>
          <p:cNvSpPr>
            <a:spLocks/>
          </p:cNvSpPr>
          <p:nvPr/>
        </p:nvSpPr>
        <p:spPr bwMode="auto">
          <a:xfrm>
            <a:off x="1189038" y="1628775"/>
            <a:ext cx="369887" cy="1366838"/>
          </a:xfrm>
          <a:custGeom>
            <a:avLst/>
            <a:gdLst>
              <a:gd name="T0" fmla="*/ 369887 w 233"/>
              <a:gd name="T1" fmla="*/ 1366838 h 861"/>
              <a:gd name="T2" fmla="*/ 11112 w 233"/>
              <a:gd name="T3" fmla="*/ 719138 h 861"/>
              <a:gd name="T4" fmla="*/ 298450 w 233"/>
              <a:gd name="T5" fmla="*/ 0 h 861"/>
              <a:gd name="T6" fmla="*/ 0 60000 65536"/>
              <a:gd name="T7" fmla="*/ 0 60000 65536"/>
              <a:gd name="T8" fmla="*/ 0 60000 65536"/>
              <a:gd name="T9" fmla="*/ 0 w 233"/>
              <a:gd name="T10" fmla="*/ 0 h 861"/>
              <a:gd name="T11" fmla="*/ 233 w 233"/>
              <a:gd name="T12" fmla="*/ 861 h 861"/>
            </a:gdLst>
            <a:ahLst/>
            <a:cxnLst>
              <a:cxn ang="T6">
                <a:pos x="T0" y="T1"/>
              </a:cxn>
              <a:cxn ang="T7">
                <a:pos x="T2" y="T3"/>
              </a:cxn>
              <a:cxn ang="T8">
                <a:pos x="T4" y="T5"/>
              </a:cxn>
            </a:cxnLst>
            <a:rect l="T9" t="T10" r="T11" b="T12"/>
            <a:pathLst>
              <a:path w="233" h="861">
                <a:moveTo>
                  <a:pt x="233" y="861"/>
                </a:moveTo>
                <a:cubicBezTo>
                  <a:pt x="123" y="728"/>
                  <a:pt x="14" y="596"/>
                  <a:pt x="7" y="453"/>
                </a:cubicBezTo>
                <a:cubicBezTo>
                  <a:pt x="0" y="310"/>
                  <a:pt x="158" y="75"/>
                  <a:pt x="188" y="0"/>
                </a:cubicBezTo>
              </a:path>
            </a:pathLst>
          </a:custGeom>
          <a:noFill/>
          <a:ln w="50800">
            <a:solidFill>
              <a:srgbClr val="00B050"/>
            </a:solidFill>
            <a:round/>
            <a:headEnd/>
            <a:tailEnd/>
          </a:ln>
        </p:spPr>
        <p:txBody>
          <a:bodyPr/>
          <a:lstStyle/>
          <a:p>
            <a:endParaRPr lang="zh-CN" altLang="en-US"/>
          </a:p>
        </p:txBody>
      </p:sp>
      <p:sp>
        <p:nvSpPr>
          <p:cNvPr id="32783" name="Freeform 15"/>
          <p:cNvSpPr>
            <a:spLocks/>
          </p:cNvSpPr>
          <p:nvPr/>
        </p:nvSpPr>
        <p:spPr bwMode="auto">
          <a:xfrm>
            <a:off x="2052638" y="188913"/>
            <a:ext cx="5113337" cy="1008062"/>
          </a:xfrm>
          <a:custGeom>
            <a:avLst/>
            <a:gdLst>
              <a:gd name="T0" fmla="*/ 0 w 2631"/>
              <a:gd name="T1" fmla="*/ 745425 h 522"/>
              <a:gd name="T2" fmla="*/ 2645098 w 2631"/>
              <a:gd name="T3" fmla="*/ 44417 h 522"/>
              <a:gd name="T4" fmla="*/ 5113337 w 2631"/>
              <a:gd name="T5" fmla="*/ 1008062 h 522"/>
              <a:gd name="T6" fmla="*/ 0 60000 65536"/>
              <a:gd name="T7" fmla="*/ 0 60000 65536"/>
              <a:gd name="T8" fmla="*/ 0 60000 65536"/>
              <a:gd name="T9" fmla="*/ 0 w 2631"/>
              <a:gd name="T10" fmla="*/ 0 h 522"/>
              <a:gd name="T11" fmla="*/ 2631 w 2631"/>
              <a:gd name="T12" fmla="*/ 522 h 522"/>
            </a:gdLst>
            <a:ahLst/>
            <a:cxnLst>
              <a:cxn ang="T6">
                <a:pos x="T0" y="T1"/>
              </a:cxn>
              <a:cxn ang="T7">
                <a:pos x="T2" y="T3"/>
              </a:cxn>
              <a:cxn ang="T8">
                <a:pos x="T4" y="T5"/>
              </a:cxn>
            </a:cxnLst>
            <a:rect l="T9" t="T10" r="T11" b="T12"/>
            <a:pathLst>
              <a:path w="2631" h="522">
                <a:moveTo>
                  <a:pt x="0" y="386"/>
                </a:moveTo>
                <a:cubicBezTo>
                  <a:pt x="461" y="193"/>
                  <a:pt x="923" y="0"/>
                  <a:pt x="1361" y="23"/>
                </a:cubicBezTo>
                <a:cubicBezTo>
                  <a:pt x="1799" y="46"/>
                  <a:pt x="2465" y="431"/>
                  <a:pt x="2631" y="522"/>
                </a:cubicBezTo>
              </a:path>
            </a:pathLst>
          </a:custGeom>
          <a:noFill/>
          <a:ln w="50800">
            <a:solidFill>
              <a:srgbClr val="00B050"/>
            </a:solidFill>
            <a:round/>
            <a:headEnd/>
            <a:tailEnd/>
          </a:ln>
        </p:spPr>
        <p:txBody>
          <a:bodyPr/>
          <a:lstStyle/>
          <a:p>
            <a:endParaRPr lang="zh-CN" altLang="en-US"/>
          </a:p>
        </p:txBody>
      </p:sp>
      <p:sp>
        <p:nvSpPr>
          <p:cNvPr id="32784" name="Freeform 16"/>
          <p:cNvSpPr>
            <a:spLocks/>
          </p:cNvSpPr>
          <p:nvPr/>
        </p:nvSpPr>
        <p:spPr bwMode="auto">
          <a:xfrm rot="10800000">
            <a:off x="7669213" y="1341438"/>
            <a:ext cx="441325" cy="1511300"/>
          </a:xfrm>
          <a:custGeom>
            <a:avLst/>
            <a:gdLst>
              <a:gd name="T0" fmla="*/ 441325 w 233"/>
              <a:gd name="T1" fmla="*/ 1511300 h 861"/>
              <a:gd name="T2" fmla="*/ 13259 w 233"/>
              <a:gd name="T3" fmla="*/ 795144 h 861"/>
              <a:gd name="T4" fmla="*/ 356091 w 233"/>
              <a:gd name="T5" fmla="*/ 0 h 861"/>
              <a:gd name="T6" fmla="*/ 0 60000 65536"/>
              <a:gd name="T7" fmla="*/ 0 60000 65536"/>
              <a:gd name="T8" fmla="*/ 0 60000 65536"/>
              <a:gd name="T9" fmla="*/ 0 w 233"/>
              <a:gd name="T10" fmla="*/ 0 h 861"/>
              <a:gd name="T11" fmla="*/ 233 w 233"/>
              <a:gd name="T12" fmla="*/ 861 h 861"/>
            </a:gdLst>
            <a:ahLst/>
            <a:cxnLst>
              <a:cxn ang="T6">
                <a:pos x="T0" y="T1"/>
              </a:cxn>
              <a:cxn ang="T7">
                <a:pos x="T2" y="T3"/>
              </a:cxn>
              <a:cxn ang="T8">
                <a:pos x="T4" y="T5"/>
              </a:cxn>
            </a:cxnLst>
            <a:rect l="T9" t="T10" r="T11" b="T12"/>
            <a:pathLst>
              <a:path w="233" h="861">
                <a:moveTo>
                  <a:pt x="233" y="861"/>
                </a:moveTo>
                <a:cubicBezTo>
                  <a:pt x="123" y="728"/>
                  <a:pt x="14" y="596"/>
                  <a:pt x="7" y="453"/>
                </a:cubicBezTo>
                <a:cubicBezTo>
                  <a:pt x="0" y="310"/>
                  <a:pt x="158" y="75"/>
                  <a:pt x="188" y="0"/>
                </a:cubicBezTo>
              </a:path>
            </a:pathLst>
          </a:custGeom>
          <a:noFill/>
          <a:ln w="50800">
            <a:solidFill>
              <a:srgbClr val="00B050"/>
            </a:solidFill>
            <a:round/>
            <a:headEnd/>
            <a:tailEnd/>
          </a:ln>
        </p:spPr>
        <p:txBody>
          <a:bodyPr/>
          <a:lstStyle/>
          <a:p>
            <a:endParaRPr lang="zh-CN" altLang="en-US"/>
          </a:p>
        </p:txBody>
      </p:sp>
      <p:sp>
        <p:nvSpPr>
          <p:cNvPr id="32785" name="Freeform 17"/>
          <p:cNvSpPr>
            <a:spLocks/>
          </p:cNvSpPr>
          <p:nvPr/>
        </p:nvSpPr>
        <p:spPr bwMode="auto">
          <a:xfrm rot="10800000">
            <a:off x="7885113" y="3068638"/>
            <a:ext cx="441325" cy="1511300"/>
          </a:xfrm>
          <a:custGeom>
            <a:avLst/>
            <a:gdLst>
              <a:gd name="T0" fmla="*/ 441325 w 233"/>
              <a:gd name="T1" fmla="*/ 1511300 h 861"/>
              <a:gd name="T2" fmla="*/ 13259 w 233"/>
              <a:gd name="T3" fmla="*/ 795144 h 861"/>
              <a:gd name="T4" fmla="*/ 356091 w 233"/>
              <a:gd name="T5" fmla="*/ 0 h 861"/>
              <a:gd name="T6" fmla="*/ 0 60000 65536"/>
              <a:gd name="T7" fmla="*/ 0 60000 65536"/>
              <a:gd name="T8" fmla="*/ 0 60000 65536"/>
              <a:gd name="T9" fmla="*/ 0 w 233"/>
              <a:gd name="T10" fmla="*/ 0 h 861"/>
              <a:gd name="T11" fmla="*/ 233 w 233"/>
              <a:gd name="T12" fmla="*/ 861 h 861"/>
            </a:gdLst>
            <a:ahLst/>
            <a:cxnLst>
              <a:cxn ang="T6">
                <a:pos x="T0" y="T1"/>
              </a:cxn>
              <a:cxn ang="T7">
                <a:pos x="T2" y="T3"/>
              </a:cxn>
              <a:cxn ang="T8">
                <a:pos x="T4" y="T5"/>
              </a:cxn>
            </a:cxnLst>
            <a:rect l="T9" t="T10" r="T11" b="T12"/>
            <a:pathLst>
              <a:path w="233" h="861">
                <a:moveTo>
                  <a:pt x="233" y="861"/>
                </a:moveTo>
                <a:cubicBezTo>
                  <a:pt x="123" y="728"/>
                  <a:pt x="14" y="596"/>
                  <a:pt x="7" y="453"/>
                </a:cubicBezTo>
                <a:cubicBezTo>
                  <a:pt x="0" y="310"/>
                  <a:pt x="158" y="75"/>
                  <a:pt x="188" y="0"/>
                </a:cubicBezTo>
              </a:path>
            </a:pathLst>
          </a:custGeom>
          <a:noFill/>
          <a:ln w="50800">
            <a:solidFill>
              <a:srgbClr val="00B050"/>
            </a:solidFill>
            <a:round/>
            <a:headEnd/>
            <a:tailEnd/>
          </a:ln>
        </p:spPr>
        <p:txBody>
          <a:bodyPr/>
          <a:lstStyle/>
          <a:p>
            <a:endParaRPr lang="zh-CN" altLang="en-US"/>
          </a:p>
        </p:txBody>
      </p:sp>
      <p:sp>
        <p:nvSpPr>
          <p:cNvPr id="32786" name="Text Box 18"/>
          <p:cNvSpPr txBox="1">
            <a:spLocks noChangeArrowheads="1"/>
          </p:cNvSpPr>
          <p:nvPr/>
        </p:nvSpPr>
        <p:spPr bwMode="auto">
          <a:xfrm>
            <a:off x="4427538" y="3811588"/>
            <a:ext cx="936625" cy="3046412"/>
          </a:xfrm>
          <a:prstGeom prst="rect">
            <a:avLst/>
          </a:prstGeom>
          <a:noFill/>
          <a:ln w="9525">
            <a:noFill/>
            <a:miter lim="800000"/>
            <a:headEnd/>
            <a:tailEnd/>
          </a:ln>
          <a:effectLst/>
        </p:spPr>
        <p:txBody>
          <a:bodyPr>
            <a:spAutoFit/>
          </a:bodyPr>
          <a:lstStyle/>
          <a:p>
            <a:pPr fontAlgn="auto">
              <a:spcBef>
                <a:spcPts val="0"/>
              </a:spcBef>
              <a:spcAft>
                <a:spcPts val="0"/>
              </a:spcAft>
              <a:defRPr/>
            </a:pPr>
            <a:endParaRPr lang="en-US" altLang="zh-CN" sz="3200" b="1" dirty="0">
              <a:latin typeface="+mn-lt"/>
              <a:ea typeface="黑体" pitchFamily="49" charset="-122"/>
            </a:endParaRPr>
          </a:p>
          <a:p>
            <a:pPr fontAlgn="auto">
              <a:spcBef>
                <a:spcPts val="0"/>
              </a:spcBef>
              <a:spcAft>
                <a:spcPts val="0"/>
              </a:spcAft>
              <a:defRPr/>
            </a:pPr>
            <a:r>
              <a:rPr lang="zh-CN" altLang="en-US" sz="4000" b="1" dirty="0">
                <a:solidFill>
                  <a:schemeClr val="bg2">
                    <a:lumMod val="50000"/>
                  </a:schemeClr>
                </a:solidFill>
                <a:latin typeface="华文新魏" pitchFamily="2" charset="-122"/>
                <a:ea typeface="华文新魏" pitchFamily="2" charset="-122"/>
              </a:rPr>
              <a:t>思乡之情</a:t>
            </a:r>
          </a:p>
        </p:txBody>
      </p:sp>
      <p:sp>
        <p:nvSpPr>
          <p:cNvPr id="27665" name="Text Box 19"/>
          <p:cNvSpPr txBox="1">
            <a:spLocks noChangeArrowheads="1"/>
          </p:cNvSpPr>
          <p:nvPr/>
        </p:nvSpPr>
        <p:spPr bwMode="auto">
          <a:xfrm>
            <a:off x="4429125" y="1557338"/>
            <a:ext cx="647700" cy="2862262"/>
          </a:xfrm>
          <a:prstGeom prst="rect">
            <a:avLst/>
          </a:prstGeom>
          <a:noFill/>
          <a:ln w="9525">
            <a:noFill/>
            <a:miter lim="800000"/>
            <a:headEnd/>
            <a:tailEnd/>
          </a:ln>
        </p:spPr>
        <p:txBody>
          <a:bodyPr>
            <a:spAutoFit/>
          </a:bodyPr>
          <a:lstStyle/>
          <a:p>
            <a:r>
              <a:rPr lang="zh-CN" altLang="en-US" sz="3600" b="1">
                <a:solidFill>
                  <a:srgbClr val="00B050"/>
                </a:solidFill>
                <a:latin typeface="华文新魏"/>
                <a:ea typeface="华文新魏"/>
                <a:cs typeface="华文新魏"/>
              </a:rPr>
              <a:t>故乡的榕树</a:t>
            </a:r>
          </a:p>
        </p:txBody>
      </p:sp>
      <p:sp>
        <p:nvSpPr>
          <p:cNvPr id="32788" name="Text Box 20"/>
          <p:cNvSpPr txBox="1">
            <a:spLocks noChangeArrowheads="1"/>
          </p:cNvSpPr>
          <p:nvPr/>
        </p:nvSpPr>
        <p:spPr bwMode="auto">
          <a:xfrm>
            <a:off x="1908175" y="5661025"/>
            <a:ext cx="1152525" cy="519113"/>
          </a:xfrm>
          <a:prstGeom prst="rect">
            <a:avLst/>
          </a:prstGeom>
          <a:noFill/>
          <a:ln w="9525">
            <a:noFill/>
            <a:miter lim="800000"/>
            <a:headEnd/>
            <a:tailEnd/>
          </a:ln>
        </p:spPr>
        <p:txBody>
          <a:bodyPr>
            <a:spAutoFit/>
          </a:bodyPr>
          <a:lstStyle/>
          <a:p>
            <a:r>
              <a:rPr lang="zh-CN" altLang="en-US" sz="2800" b="1">
                <a:latin typeface="方正舒体" pitchFamily="2" charset="-122"/>
                <a:ea typeface="方正舒体" pitchFamily="2" charset="-122"/>
              </a:rPr>
              <a:t>小溪</a:t>
            </a:r>
          </a:p>
        </p:txBody>
      </p:sp>
      <p:sp>
        <p:nvSpPr>
          <p:cNvPr id="32789" name="Text Box 21"/>
          <p:cNvSpPr txBox="1">
            <a:spLocks noChangeArrowheads="1"/>
          </p:cNvSpPr>
          <p:nvPr/>
        </p:nvSpPr>
        <p:spPr bwMode="auto">
          <a:xfrm>
            <a:off x="6732588" y="5734050"/>
            <a:ext cx="1439862" cy="519113"/>
          </a:xfrm>
          <a:prstGeom prst="rect">
            <a:avLst/>
          </a:prstGeom>
          <a:noFill/>
          <a:ln w="9525">
            <a:noFill/>
            <a:miter lim="800000"/>
            <a:headEnd/>
            <a:tailEnd/>
          </a:ln>
        </p:spPr>
        <p:txBody>
          <a:bodyPr>
            <a:spAutoFit/>
          </a:bodyPr>
          <a:lstStyle/>
          <a:p>
            <a:r>
              <a:rPr lang="zh-CN" altLang="en-US" sz="2800" b="1">
                <a:latin typeface="方正舒体" pitchFamily="2" charset="-122"/>
                <a:ea typeface="方正舒体" pitchFamily="2" charset="-122"/>
              </a:rPr>
              <a:t>石桥</a:t>
            </a:r>
          </a:p>
        </p:txBody>
      </p:sp>
      <p:sp>
        <p:nvSpPr>
          <p:cNvPr id="32790" name="Text Box 22"/>
          <p:cNvSpPr txBox="1">
            <a:spLocks noChangeArrowheads="1"/>
          </p:cNvSpPr>
          <p:nvPr/>
        </p:nvSpPr>
        <p:spPr bwMode="auto">
          <a:xfrm>
            <a:off x="1763713" y="4149725"/>
            <a:ext cx="1728787" cy="396875"/>
          </a:xfrm>
          <a:prstGeom prst="rect">
            <a:avLst/>
          </a:prstGeom>
          <a:noFill/>
          <a:ln w="9525">
            <a:noFill/>
            <a:miter lim="800000"/>
            <a:headEnd/>
            <a:tailEnd/>
          </a:ln>
        </p:spPr>
        <p:txBody>
          <a:bodyPr>
            <a:spAutoFit/>
          </a:bodyPr>
          <a:lstStyle/>
          <a:p>
            <a:r>
              <a:rPr lang="zh-CN" altLang="en-US" sz="2000" b="1">
                <a:solidFill>
                  <a:srgbClr val="00B050"/>
                </a:solidFill>
                <a:latin typeface="Calibri" pitchFamily="34" charset="0"/>
                <a:ea typeface="黑体" pitchFamily="2" charset="-122"/>
              </a:rPr>
              <a:t>（小伙伴）</a:t>
            </a:r>
          </a:p>
        </p:txBody>
      </p:sp>
      <p:sp>
        <p:nvSpPr>
          <p:cNvPr id="32791" name="Text Box 23"/>
          <p:cNvSpPr txBox="1">
            <a:spLocks noChangeArrowheads="1"/>
          </p:cNvSpPr>
          <p:nvPr/>
        </p:nvSpPr>
        <p:spPr bwMode="auto">
          <a:xfrm>
            <a:off x="3852863" y="1125538"/>
            <a:ext cx="1439862" cy="396875"/>
          </a:xfrm>
          <a:prstGeom prst="rect">
            <a:avLst/>
          </a:prstGeom>
          <a:noFill/>
          <a:ln w="9525">
            <a:noFill/>
            <a:miter lim="800000"/>
            <a:headEnd/>
            <a:tailEnd/>
          </a:ln>
        </p:spPr>
        <p:txBody>
          <a:bodyPr>
            <a:spAutoFit/>
          </a:bodyPr>
          <a:lstStyle/>
          <a:p>
            <a:r>
              <a:rPr lang="zh-CN" altLang="en-US" sz="2000" b="1">
                <a:solidFill>
                  <a:srgbClr val="00B050"/>
                </a:solidFill>
                <a:latin typeface="Calibri" pitchFamily="34" charset="0"/>
                <a:ea typeface="黑体" pitchFamily="2" charset="-122"/>
              </a:rPr>
              <a:t>（母亲）</a:t>
            </a:r>
          </a:p>
        </p:txBody>
      </p:sp>
      <p:sp>
        <p:nvSpPr>
          <p:cNvPr id="32792" name="Text Box 24"/>
          <p:cNvSpPr txBox="1">
            <a:spLocks noChangeArrowheads="1"/>
          </p:cNvSpPr>
          <p:nvPr/>
        </p:nvSpPr>
        <p:spPr bwMode="auto">
          <a:xfrm>
            <a:off x="5653088" y="2060575"/>
            <a:ext cx="1655762" cy="396875"/>
          </a:xfrm>
          <a:prstGeom prst="rect">
            <a:avLst/>
          </a:prstGeom>
          <a:noFill/>
          <a:ln w="9525">
            <a:noFill/>
            <a:miter lim="800000"/>
            <a:headEnd/>
            <a:tailEnd/>
          </a:ln>
        </p:spPr>
        <p:txBody>
          <a:bodyPr>
            <a:spAutoFit/>
          </a:bodyPr>
          <a:lstStyle/>
          <a:p>
            <a:r>
              <a:rPr lang="zh-CN" altLang="en-US" sz="2000" b="1">
                <a:solidFill>
                  <a:srgbClr val="00B050"/>
                </a:solidFill>
                <a:latin typeface="Calibri" pitchFamily="34" charset="0"/>
                <a:ea typeface="黑体" pitchFamily="2" charset="-122"/>
              </a:rPr>
              <a:t>（老祖母）</a:t>
            </a:r>
          </a:p>
        </p:txBody>
      </p:sp>
      <p:sp>
        <p:nvSpPr>
          <p:cNvPr id="32793" name="Text Box 25"/>
          <p:cNvSpPr txBox="1">
            <a:spLocks noChangeArrowheads="1"/>
          </p:cNvSpPr>
          <p:nvPr/>
        </p:nvSpPr>
        <p:spPr bwMode="auto">
          <a:xfrm>
            <a:off x="5884863" y="3141663"/>
            <a:ext cx="1352550" cy="396875"/>
          </a:xfrm>
          <a:prstGeom prst="rect">
            <a:avLst/>
          </a:prstGeom>
          <a:noFill/>
          <a:ln w="9525">
            <a:noFill/>
            <a:miter lim="800000"/>
            <a:headEnd/>
            <a:tailEnd/>
          </a:ln>
        </p:spPr>
        <p:txBody>
          <a:bodyPr>
            <a:spAutoFit/>
          </a:bodyPr>
          <a:lstStyle/>
          <a:p>
            <a:r>
              <a:rPr lang="zh-CN" altLang="en-US" sz="2000" b="1">
                <a:solidFill>
                  <a:srgbClr val="00B050"/>
                </a:solidFill>
                <a:latin typeface="Calibri" pitchFamily="34" charset="0"/>
                <a:ea typeface="黑体" pitchFamily="2" charset="-122"/>
              </a:rPr>
              <a:t>（乡亲）</a:t>
            </a:r>
          </a:p>
        </p:txBody>
      </p:sp>
      <p:sp>
        <p:nvSpPr>
          <p:cNvPr id="32795" name="Text Box 27"/>
          <p:cNvSpPr txBox="1">
            <a:spLocks noChangeArrowheads="1"/>
          </p:cNvSpPr>
          <p:nvPr/>
        </p:nvSpPr>
        <p:spPr bwMode="auto">
          <a:xfrm>
            <a:off x="184150" y="333375"/>
            <a:ext cx="800100" cy="3240088"/>
          </a:xfrm>
          <a:prstGeom prst="rect">
            <a:avLst/>
          </a:prstGeom>
          <a:noFill/>
          <a:ln w="9525">
            <a:noFill/>
            <a:miter lim="800000"/>
            <a:headEnd/>
            <a:tailEnd/>
          </a:ln>
        </p:spPr>
        <p:txBody>
          <a:bodyPr vert="eaVert">
            <a:spAutoFit/>
          </a:bodyPr>
          <a:lstStyle/>
          <a:p>
            <a:r>
              <a:rPr lang="zh-CN" altLang="en-US" sz="4000">
                <a:latin typeface="Calibri" pitchFamily="34" charset="0"/>
              </a:rPr>
              <a:t>托物抒情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88">
                                            <p:txEl>
                                              <p:pRg st="0" end="0"/>
                                            </p:txEl>
                                          </p:spTgt>
                                        </p:tgtEl>
                                        <p:attrNameLst>
                                          <p:attrName>style.visibility</p:attrName>
                                        </p:attrNameLst>
                                      </p:cBhvr>
                                      <p:to>
                                        <p:strVal val="visible"/>
                                      </p:to>
                                    </p:set>
                                    <p:animEffect transition="in" filter="blinds(horizontal)">
                                      <p:cBhvr>
                                        <p:cTn id="7" dur="500"/>
                                        <p:tgtEl>
                                          <p:spTgt spid="327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89"/>
                                        </p:tgtEl>
                                        <p:attrNameLst>
                                          <p:attrName>style.visibility</p:attrName>
                                        </p:attrNameLst>
                                      </p:cBhvr>
                                      <p:to>
                                        <p:strVal val="visible"/>
                                      </p:to>
                                    </p:set>
                                    <p:animEffect transition="in" filter="blinds(horizontal)">
                                      <p:cBhvr>
                                        <p:cTn id="12" dur="500"/>
                                        <p:tgtEl>
                                          <p:spTgt spid="3278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2"/>
                                        </p:tgtEl>
                                        <p:attrNameLst>
                                          <p:attrName>style.visibility</p:attrName>
                                        </p:attrNameLst>
                                      </p:cBhvr>
                                      <p:to>
                                        <p:strVal val="visible"/>
                                      </p:to>
                                    </p:set>
                                    <p:animEffect transition="in" filter="blinds(horizontal)">
                                      <p:cBhvr>
                                        <p:cTn id="17" dur="500"/>
                                        <p:tgtEl>
                                          <p:spTgt spid="3277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blinds(horizontal)">
                                      <p:cBhvr>
                                        <p:cTn id="22" dur="500"/>
                                        <p:tgtEl>
                                          <p:spTgt spid="3277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74"/>
                                        </p:tgtEl>
                                        <p:attrNameLst>
                                          <p:attrName>style.visibility</p:attrName>
                                        </p:attrNameLst>
                                      </p:cBhvr>
                                      <p:to>
                                        <p:strVal val="visible"/>
                                      </p:to>
                                    </p:set>
                                    <p:animEffect transition="in" filter="blinds(horizontal)">
                                      <p:cBhvr>
                                        <p:cTn id="27" dur="500"/>
                                        <p:tgtEl>
                                          <p:spTgt spid="3277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776"/>
                                        </p:tgtEl>
                                        <p:attrNameLst>
                                          <p:attrName>style.visibility</p:attrName>
                                        </p:attrNameLst>
                                      </p:cBhvr>
                                      <p:to>
                                        <p:strVal val="visible"/>
                                      </p:to>
                                    </p:set>
                                    <p:animEffect transition="in" filter="blinds(horizontal)">
                                      <p:cBhvr>
                                        <p:cTn id="32" dur="500"/>
                                        <p:tgtEl>
                                          <p:spTgt spid="3277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2775"/>
                                        </p:tgtEl>
                                        <p:attrNameLst>
                                          <p:attrName>style.visibility</p:attrName>
                                        </p:attrNameLst>
                                      </p:cBhvr>
                                      <p:to>
                                        <p:strVal val="visible"/>
                                      </p:to>
                                    </p:set>
                                    <p:animEffect transition="in" filter="blinds(horizontal)">
                                      <p:cBhvr>
                                        <p:cTn id="37" dur="500"/>
                                        <p:tgtEl>
                                          <p:spTgt spid="3277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2777"/>
                                        </p:tgtEl>
                                        <p:attrNameLst>
                                          <p:attrName>style.visibility</p:attrName>
                                        </p:attrNameLst>
                                      </p:cBhvr>
                                      <p:to>
                                        <p:strVal val="visible"/>
                                      </p:to>
                                    </p:set>
                                    <p:animEffect transition="in" filter="blinds(horizontal)">
                                      <p:cBhvr>
                                        <p:cTn id="42" dur="500"/>
                                        <p:tgtEl>
                                          <p:spTgt spid="3277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2778"/>
                                        </p:tgtEl>
                                        <p:attrNameLst>
                                          <p:attrName>style.visibility</p:attrName>
                                        </p:attrNameLst>
                                      </p:cBhvr>
                                      <p:to>
                                        <p:strVal val="visible"/>
                                      </p:to>
                                    </p:set>
                                    <p:animEffect transition="in" filter="blinds(horizontal)">
                                      <p:cBhvr>
                                        <p:cTn id="47" dur="500"/>
                                        <p:tgtEl>
                                          <p:spTgt spid="3277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2781"/>
                                        </p:tgtEl>
                                        <p:attrNameLst>
                                          <p:attrName>style.visibility</p:attrName>
                                        </p:attrNameLst>
                                      </p:cBhvr>
                                      <p:to>
                                        <p:strVal val="visible"/>
                                      </p:to>
                                    </p:set>
                                    <p:animEffect transition="in" filter="blinds(horizontal)">
                                      <p:cBhvr>
                                        <p:cTn id="52" dur="500"/>
                                        <p:tgtEl>
                                          <p:spTgt spid="3278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2782"/>
                                        </p:tgtEl>
                                        <p:attrNameLst>
                                          <p:attrName>style.visibility</p:attrName>
                                        </p:attrNameLst>
                                      </p:cBhvr>
                                      <p:to>
                                        <p:strVal val="visible"/>
                                      </p:to>
                                    </p:set>
                                    <p:animEffect transition="in" filter="blinds(horizontal)">
                                      <p:cBhvr>
                                        <p:cTn id="57" dur="500"/>
                                        <p:tgtEl>
                                          <p:spTgt spid="3278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2783"/>
                                        </p:tgtEl>
                                        <p:attrNameLst>
                                          <p:attrName>style.visibility</p:attrName>
                                        </p:attrNameLst>
                                      </p:cBhvr>
                                      <p:to>
                                        <p:strVal val="visible"/>
                                      </p:to>
                                    </p:set>
                                    <p:animEffect transition="in" filter="blinds(horizontal)">
                                      <p:cBhvr>
                                        <p:cTn id="62" dur="500"/>
                                        <p:tgtEl>
                                          <p:spTgt spid="3278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2784"/>
                                        </p:tgtEl>
                                        <p:attrNameLst>
                                          <p:attrName>style.visibility</p:attrName>
                                        </p:attrNameLst>
                                      </p:cBhvr>
                                      <p:to>
                                        <p:strVal val="visible"/>
                                      </p:to>
                                    </p:set>
                                    <p:animEffect transition="in" filter="blinds(horizontal)">
                                      <p:cBhvr>
                                        <p:cTn id="67" dur="500"/>
                                        <p:tgtEl>
                                          <p:spTgt spid="3278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2785"/>
                                        </p:tgtEl>
                                        <p:attrNameLst>
                                          <p:attrName>style.visibility</p:attrName>
                                        </p:attrNameLst>
                                      </p:cBhvr>
                                      <p:to>
                                        <p:strVal val="visible"/>
                                      </p:to>
                                    </p:set>
                                    <p:animEffect transition="in" filter="blinds(horizontal)">
                                      <p:cBhvr>
                                        <p:cTn id="72" dur="500"/>
                                        <p:tgtEl>
                                          <p:spTgt spid="3278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32779"/>
                                        </p:tgtEl>
                                        <p:attrNameLst>
                                          <p:attrName>style.visibility</p:attrName>
                                        </p:attrNameLst>
                                      </p:cBhvr>
                                      <p:to>
                                        <p:strVal val="visible"/>
                                      </p:to>
                                    </p:set>
                                    <p:animEffect transition="in" filter="blinds(horizontal)">
                                      <p:cBhvr>
                                        <p:cTn id="77" dur="500"/>
                                        <p:tgtEl>
                                          <p:spTgt spid="3277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32780"/>
                                        </p:tgtEl>
                                        <p:attrNameLst>
                                          <p:attrName>style.visibility</p:attrName>
                                        </p:attrNameLst>
                                      </p:cBhvr>
                                      <p:to>
                                        <p:strVal val="visible"/>
                                      </p:to>
                                    </p:set>
                                    <p:animEffect transition="in" filter="blinds(horizontal)">
                                      <p:cBhvr>
                                        <p:cTn id="82" dur="500"/>
                                        <p:tgtEl>
                                          <p:spTgt spid="3278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32790">
                                            <p:txEl>
                                              <p:pRg st="0" end="0"/>
                                            </p:txEl>
                                          </p:spTgt>
                                        </p:tgtEl>
                                        <p:attrNameLst>
                                          <p:attrName>style.visibility</p:attrName>
                                        </p:attrNameLst>
                                      </p:cBhvr>
                                      <p:to>
                                        <p:strVal val="visible"/>
                                      </p:to>
                                    </p:set>
                                    <p:animEffect transition="in" filter="blinds(horizontal)">
                                      <p:cBhvr>
                                        <p:cTn id="87" dur="500"/>
                                        <p:tgtEl>
                                          <p:spTgt spid="32790">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32791">
                                            <p:txEl>
                                              <p:pRg st="0" end="0"/>
                                            </p:txEl>
                                          </p:spTgt>
                                        </p:tgtEl>
                                        <p:attrNameLst>
                                          <p:attrName>style.visibility</p:attrName>
                                        </p:attrNameLst>
                                      </p:cBhvr>
                                      <p:to>
                                        <p:strVal val="visible"/>
                                      </p:to>
                                    </p:set>
                                    <p:animEffect transition="in" filter="blinds(horizontal)">
                                      <p:cBhvr>
                                        <p:cTn id="92" dur="500"/>
                                        <p:tgtEl>
                                          <p:spTgt spid="32791">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32792"/>
                                        </p:tgtEl>
                                        <p:attrNameLst>
                                          <p:attrName>style.visibility</p:attrName>
                                        </p:attrNameLst>
                                      </p:cBhvr>
                                      <p:to>
                                        <p:strVal val="visible"/>
                                      </p:to>
                                    </p:set>
                                    <p:animEffect transition="in" filter="blinds(horizontal)">
                                      <p:cBhvr>
                                        <p:cTn id="97" dur="500"/>
                                        <p:tgtEl>
                                          <p:spTgt spid="3279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32793">
                                            <p:txEl>
                                              <p:pRg st="0" end="0"/>
                                            </p:txEl>
                                          </p:spTgt>
                                        </p:tgtEl>
                                        <p:attrNameLst>
                                          <p:attrName>style.visibility</p:attrName>
                                        </p:attrNameLst>
                                      </p:cBhvr>
                                      <p:to>
                                        <p:strVal val="visible"/>
                                      </p:to>
                                    </p:set>
                                    <p:animEffect transition="in" filter="blinds(horizontal)">
                                      <p:cBhvr>
                                        <p:cTn id="102" dur="500"/>
                                        <p:tgtEl>
                                          <p:spTgt spid="32793">
                                            <p:txEl>
                                              <p:pRg st="0" end="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32786"/>
                                        </p:tgtEl>
                                        <p:attrNameLst>
                                          <p:attrName>style.visibility</p:attrName>
                                        </p:attrNameLst>
                                      </p:cBhvr>
                                      <p:to>
                                        <p:strVal val="visible"/>
                                      </p:to>
                                    </p:set>
                                    <p:animEffect transition="in" filter="blinds(horizontal)">
                                      <p:cBhvr>
                                        <p:cTn id="107" dur="500"/>
                                        <p:tgtEl>
                                          <p:spTgt spid="32786"/>
                                        </p:tgtEl>
                                      </p:cBhvr>
                                    </p:animEffect>
                                  </p:childTnLst>
                                </p:cTn>
                              </p:par>
                            </p:childTnLst>
                          </p:cTn>
                        </p:par>
                      </p:childTnLst>
                    </p:cTn>
                  </p:par>
                  <p:par>
                    <p:cTn id="108" fill="hold">
                      <p:stCondLst>
                        <p:cond delay="indefinite"/>
                      </p:stCondLst>
                      <p:childTnLst>
                        <p:par>
                          <p:cTn id="109" fill="hold">
                            <p:stCondLst>
                              <p:cond delay="0"/>
                            </p:stCondLst>
                            <p:childTnLst>
                              <p:par>
                                <p:cTn id="110" presetID="55" presetClass="entr" presetSubtype="0" fill="hold" grpId="0" nodeType="clickEffect">
                                  <p:stCondLst>
                                    <p:cond delay="0"/>
                                  </p:stCondLst>
                                  <p:childTnLst>
                                    <p:set>
                                      <p:cBhvr>
                                        <p:cTn id="111" dur="1" fill="hold">
                                          <p:stCondLst>
                                            <p:cond delay="0"/>
                                          </p:stCondLst>
                                        </p:cTn>
                                        <p:tgtEl>
                                          <p:spTgt spid="32795"/>
                                        </p:tgtEl>
                                        <p:attrNameLst>
                                          <p:attrName>style.visibility</p:attrName>
                                        </p:attrNameLst>
                                      </p:cBhvr>
                                      <p:to>
                                        <p:strVal val="visible"/>
                                      </p:to>
                                    </p:set>
                                    <p:anim calcmode="lin" valueType="num">
                                      <p:cBhvr>
                                        <p:cTn id="112" dur="1000" fill="hold"/>
                                        <p:tgtEl>
                                          <p:spTgt spid="32795"/>
                                        </p:tgtEl>
                                        <p:attrNameLst>
                                          <p:attrName>ppt_w</p:attrName>
                                        </p:attrNameLst>
                                      </p:cBhvr>
                                      <p:tavLst>
                                        <p:tav tm="0">
                                          <p:val>
                                            <p:strVal val="#ppt_w*0.70"/>
                                          </p:val>
                                        </p:tav>
                                        <p:tav tm="100000">
                                          <p:val>
                                            <p:strVal val="#ppt_w"/>
                                          </p:val>
                                        </p:tav>
                                      </p:tavLst>
                                    </p:anim>
                                    <p:anim calcmode="lin" valueType="num">
                                      <p:cBhvr>
                                        <p:cTn id="113" dur="1000" fill="hold"/>
                                        <p:tgtEl>
                                          <p:spTgt spid="32795"/>
                                        </p:tgtEl>
                                        <p:attrNameLst>
                                          <p:attrName>ppt_h</p:attrName>
                                        </p:attrNameLst>
                                      </p:cBhvr>
                                      <p:tavLst>
                                        <p:tav tm="0">
                                          <p:val>
                                            <p:strVal val="#ppt_h"/>
                                          </p:val>
                                        </p:tav>
                                        <p:tav tm="100000">
                                          <p:val>
                                            <p:strVal val="#ppt_h"/>
                                          </p:val>
                                        </p:tav>
                                      </p:tavLst>
                                    </p:anim>
                                    <p:animEffect transition="in" filter="fade">
                                      <p:cBhvr>
                                        <p:cTn id="114" dur="1000"/>
                                        <p:tgtEl>
                                          <p:spTgt spid="32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p:bldP spid="32774" grpId="0"/>
      <p:bldP spid="32775" grpId="0"/>
      <p:bldP spid="32776" grpId="0"/>
      <p:bldP spid="32777" grpId="0"/>
      <p:bldP spid="32778" grpId="0"/>
      <p:bldP spid="32781" grpId="0" animBg="1"/>
      <p:bldP spid="32782" grpId="0" animBg="1"/>
      <p:bldP spid="32783" grpId="0" animBg="1"/>
      <p:bldP spid="32784" grpId="0" animBg="1"/>
      <p:bldP spid="32785" grpId="0" animBg="1"/>
      <p:bldP spid="32786" grpId="0"/>
      <p:bldP spid="32789" grpId="0"/>
      <p:bldP spid="32792" grpId="0"/>
      <p:bldP spid="3279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9000"/>
            <a:lum/>
          </a:blip>
          <a:srcRect/>
          <a:stretch>
            <a:fillRect l="-9000" r="-9000"/>
          </a:stretch>
        </a:blipFill>
        <a:effectLst/>
      </p:bgPr>
    </p:bg>
    <p:spTree>
      <p:nvGrpSpPr>
        <p:cNvPr id="1" name=""/>
        <p:cNvGrpSpPr/>
        <p:nvPr/>
      </p:nvGrpSpPr>
      <p:grpSpPr>
        <a:xfrm>
          <a:off x="0" y="0"/>
          <a:ext cx="0" cy="0"/>
          <a:chOff x="0" y="0"/>
          <a:chExt cx="0" cy="0"/>
        </a:xfrm>
      </p:grpSpPr>
      <p:sp>
        <p:nvSpPr>
          <p:cNvPr id="45059" name="Text Box 3"/>
          <p:cNvSpPr txBox="1">
            <a:spLocks noChangeArrowheads="1"/>
          </p:cNvSpPr>
          <p:nvPr/>
        </p:nvSpPr>
        <p:spPr bwMode="auto">
          <a:xfrm>
            <a:off x="1231900" y="1125538"/>
            <a:ext cx="3124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缘物生情思故乡</a:t>
            </a:r>
          </a:p>
        </p:txBody>
      </p:sp>
      <p:sp>
        <p:nvSpPr>
          <p:cNvPr id="45060" name="Text Box 4"/>
          <p:cNvSpPr txBox="1">
            <a:spLocks noChangeArrowheads="1"/>
          </p:cNvSpPr>
          <p:nvPr/>
        </p:nvSpPr>
        <p:spPr bwMode="auto">
          <a:xfrm>
            <a:off x="1074738" y="2781300"/>
            <a:ext cx="2057400" cy="519113"/>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游子忆故乡</a:t>
            </a:r>
          </a:p>
        </p:txBody>
      </p:sp>
      <p:sp>
        <p:nvSpPr>
          <p:cNvPr id="45061" name="Text Box 5"/>
          <p:cNvSpPr txBox="1">
            <a:spLocks noChangeArrowheads="1"/>
          </p:cNvSpPr>
          <p:nvPr/>
        </p:nvSpPr>
        <p:spPr bwMode="auto">
          <a:xfrm>
            <a:off x="947738" y="5338763"/>
            <a:ext cx="1828800" cy="946150"/>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回复思绪抒发感慨</a:t>
            </a:r>
          </a:p>
        </p:txBody>
      </p:sp>
      <p:sp>
        <p:nvSpPr>
          <p:cNvPr id="45062" name="Line 6"/>
          <p:cNvSpPr>
            <a:spLocks noChangeShapeType="1"/>
          </p:cNvSpPr>
          <p:nvPr/>
        </p:nvSpPr>
        <p:spPr bwMode="auto">
          <a:xfrm>
            <a:off x="1908175" y="1700213"/>
            <a:ext cx="0" cy="990600"/>
          </a:xfrm>
          <a:prstGeom prst="line">
            <a:avLst/>
          </a:prstGeom>
          <a:noFill/>
          <a:ln w="9525">
            <a:solidFill>
              <a:schemeClr val="tx2"/>
            </a:solidFill>
            <a:miter lim="800000"/>
            <a:headEnd/>
            <a:tailEnd type="triangle" w="med" len="med"/>
          </a:ln>
        </p:spPr>
        <p:txBody>
          <a:bodyPr wrap="none"/>
          <a:lstStyle/>
          <a:p>
            <a:endParaRPr lang="zh-CN" altLang="en-US"/>
          </a:p>
        </p:txBody>
      </p:sp>
      <p:sp>
        <p:nvSpPr>
          <p:cNvPr id="45063" name="Line 7"/>
          <p:cNvSpPr>
            <a:spLocks noChangeShapeType="1"/>
          </p:cNvSpPr>
          <p:nvPr/>
        </p:nvSpPr>
        <p:spPr bwMode="auto">
          <a:xfrm>
            <a:off x="1835150" y="3573463"/>
            <a:ext cx="0" cy="1511300"/>
          </a:xfrm>
          <a:prstGeom prst="line">
            <a:avLst/>
          </a:prstGeom>
          <a:noFill/>
          <a:ln w="9525">
            <a:solidFill>
              <a:schemeClr val="tx2"/>
            </a:solidFill>
            <a:miter lim="800000"/>
            <a:headEnd/>
            <a:tailEnd type="triangle" w="med" len="med"/>
          </a:ln>
        </p:spPr>
        <p:txBody>
          <a:bodyPr wrap="none"/>
          <a:lstStyle/>
          <a:p>
            <a:endParaRPr lang="zh-CN" altLang="en-US"/>
          </a:p>
        </p:txBody>
      </p:sp>
      <p:sp>
        <p:nvSpPr>
          <p:cNvPr id="45064" name="AutoShape 8"/>
          <p:cNvSpPr>
            <a:spLocks/>
          </p:cNvSpPr>
          <p:nvPr/>
        </p:nvSpPr>
        <p:spPr bwMode="auto">
          <a:xfrm>
            <a:off x="2987675" y="2276475"/>
            <a:ext cx="215900" cy="1600200"/>
          </a:xfrm>
          <a:prstGeom prst="leftBrace">
            <a:avLst>
              <a:gd name="adj1" fmla="val 61765"/>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65" name="Text Box 9"/>
          <p:cNvSpPr txBox="1">
            <a:spLocks noChangeArrowheads="1"/>
          </p:cNvSpPr>
          <p:nvPr/>
        </p:nvSpPr>
        <p:spPr bwMode="auto">
          <a:xfrm>
            <a:off x="3319463" y="1989138"/>
            <a:ext cx="3124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故乡的山、水、人</a:t>
            </a:r>
          </a:p>
        </p:txBody>
      </p:sp>
      <p:sp>
        <p:nvSpPr>
          <p:cNvPr id="45066" name="Text Box 10"/>
          <p:cNvSpPr txBox="1">
            <a:spLocks noChangeArrowheads="1"/>
          </p:cNvSpPr>
          <p:nvPr/>
        </p:nvSpPr>
        <p:spPr bwMode="auto">
          <a:xfrm>
            <a:off x="3162300" y="3486150"/>
            <a:ext cx="2057400" cy="519113"/>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村头老</a:t>
            </a:r>
            <a:r>
              <a:rPr kumimoji="1" lang="zh-CN" altLang="en-US" sz="2800" b="1">
                <a:solidFill>
                  <a:srgbClr val="FF0000"/>
                </a:solidFill>
                <a:latin typeface="Times New Roman" pitchFamily="18" charset="0"/>
              </a:rPr>
              <a:t>榕树</a:t>
            </a:r>
          </a:p>
        </p:txBody>
      </p:sp>
      <p:sp>
        <p:nvSpPr>
          <p:cNvPr id="45067" name="AutoShape 11"/>
          <p:cNvSpPr>
            <a:spLocks/>
          </p:cNvSpPr>
          <p:nvPr/>
        </p:nvSpPr>
        <p:spPr bwMode="auto">
          <a:xfrm>
            <a:off x="5076825" y="2852738"/>
            <a:ext cx="358775" cy="1828800"/>
          </a:xfrm>
          <a:prstGeom prst="leftBrace">
            <a:avLst>
              <a:gd name="adj1" fmla="val 42478"/>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68" name="Text Box 12"/>
          <p:cNvSpPr txBox="1">
            <a:spLocks noChangeArrowheads="1"/>
          </p:cNvSpPr>
          <p:nvPr/>
        </p:nvSpPr>
        <p:spPr bwMode="auto">
          <a:xfrm>
            <a:off x="5508625" y="2636838"/>
            <a:ext cx="17526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外在形态</a:t>
            </a:r>
          </a:p>
        </p:txBody>
      </p:sp>
      <p:sp>
        <p:nvSpPr>
          <p:cNvPr id="45069" name="Text Box 13"/>
          <p:cNvSpPr txBox="1">
            <a:spLocks noChangeArrowheads="1"/>
          </p:cNvSpPr>
          <p:nvPr/>
        </p:nvSpPr>
        <p:spPr bwMode="auto">
          <a:xfrm>
            <a:off x="5364163" y="4364038"/>
            <a:ext cx="18288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榕树故事</a:t>
            </a:r>
          </a:p>
        </p:txBody>
      </p:sp>
      <p:sp>
        <p:nvSpPr>
          <p:cNvPr id="45070" name="AutoShape 14"/>
          <p:cNvSpPr>
            <a:spLocks/>
          </p:cNvSpPr>
          <p:nvPr/>
        </p:nvSpPr>
        <p:spPr bwMode="auto">
          <a:xfrm>
            <a:off x="6877050" y="3605213"/>
            <a:ext cx="242888" cy="2209800"/>
          </a:xfrm>
          <a:prstGeom prst="leftBrace">
            <a:avLst>
              <a:gd name="adj1" fmla="val 75817"/>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71" name="Text Box 15"/>
          <p:cNvSpPr txBox="1">
            <a:spLocks noChangeArrowheads="1"/>
          </p:cNvSpPr>
          <p:nvPr/>
        </p:nvSpPr>
        <p:spPr bwMode="auto">
          <a:xfrm>
            <a:off x="7119938" y="3376613"/>
            <a:ext cx="12954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神话</a:t>
            </a:r>
          </a:p>
        </p:txBody>
      </p:sp>
      <p:sp>
        <p:nvSpPr>
          <p:cNvPr id="45072" name="Text Box 16"/>
          <p:cNvSpPr txBox="1">
            <a:spLocks noChangeArrowheads="1"/>
          </p:cNvSpPr>
          <p:nvPr/>
        </p:nvSpPr>
        <p:spPr bwMode="auto">
          <a:xfrm>
            <a:off x="7119938" y="4062413"/>
            <a:ext cx="1600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祈祷</a:t>
            </a:r>
          </a:p>
        </p:txBody>
      </p:sp>
      <p:sp>
        <p:nvSpPr>
          <p:cNvPr id="45073" name="Text Box 17"/>
          <p:cNvSpPr txBox="1">
            <a:spLocks noChangeArrowheads="1"/>
          </p:cNvSpPr>
          <p:nvPr/>
        </p:nvSpPr>
        <p:spPr bwMode="auto">
          <a:xfrm>
            <a:off x="7119938" y="4748213"/>
            <a:ext cx="13716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乘凉</a:t>
            </a:r>
          </a:p>
        </p:txBody>
      </p:sp>
      <p:sp>
        <p:nvSpPr>
          <p:cNvPr id="45074" name="Text Box 18"/>
          <p:cNvSpPr txBox="1">
            <a:spLocks noChangeArrowheads="1"/>
          </p:cNvSpPr>
          <p:nvPr/>
        </p:nvSpPr>
        <p:spPr bwMode="auto">
          <a:xfrm>
            <a:off x="7119938" y="5357813"/>
            <a:ext cx="1219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童趣</a:t>
            </a:r>
          </a:p>
        </p:txBody>
      </p:sp>
      <p:sp>
        <p:nvSpPr>
          <p:cNvPr id="45075" name="Text Box 19"/>
          <p:cNvSpPr txBox="1">
            <a:spLocks noChangeArrowheads="1"/>
          </p:cNvSpPr>
          <p:nvPr/>
        </p:nvSpPr>
        <p:spPr bwMode="auto">
          <a:xfrm>
            <a:off x="3563938" y="1125538"/>
            <a:ext cx="2449512" cy="517525"/>
          </a:xfrm>
          <a:prstGeom prst="rect">
            <a:avLst/>
          </a:prstGeom>
          <a:noFill/>
          <a:ln w="9525">
            <a:noFill/>
            <a:miter lim="800000"/>
            <a:headEnd/>
            <a:tailEnd/>
          </a:ln>
        </p:spPr>
        <p:txBody>
          <a:bodyPr>
            <a:spAutoFit/>
          </a:bodyPr>
          <a:lstStyle/>
          <a:p>
            <a:pPr>
              <a:spcBef>
                <a:spcPct val="50000"/>
              </a:spcBef>
            </a:pPr>
            <a:r>
              <a:rPr kumimoji="1" lang="zh-CN" altLang="en-US" sz="2800" b="1">
                <a:solidFill>
                  <a:srgbClr val="FF0000"/>
                </a:solidFill>
                <a:latin typeface="Times New Roman" pitchFamily="18" charset="0"/>
              </a:rPr>
              <a:t>（香港榕树）</a:t>
            </a:r>
          </a:p>
        </p:txBody>
      </p:sp>
      <p:sp>
        <p:nvSpPr>
          <p:cNvPr id="45076" name="Text Box 20"/>
          <p:cNvSpPr txBox="1">
            <a:spLocks noChangeArrowheads="1"/>
          </p:cNvSpPr>
          <p:nvPr/>
        </p:nvSpPr>
        <p:spPr bwMode="auto">
          <a:xfrm>
            <a:off x="7740650" y="1268413"/>
            <a:ext cx="1584325" cy="581025"/>
          </a:xfrm>
          <a:prstGeom prst="rect">
            <a:avLst/>
          </a:prstGeom>
          <a:noFill/>
          <a:ln w="9525">
            <a:noFill/>
            <a:miter lim="800000"/>
            <a:headEnd/>
            <a:tailEnd/>
          </a:ln>
        </p:spPr>
        <p:txBody>
          <a:bodyPr>
            <a:spAutoFit/>
          </a:bodyPr>
          <a:lstStyle/>
          <a:p>
            <a:pPr>
              <a:spcBef>
                <a:spcPct val="50000"/>
              </a:spcBef>
            </a:pPr>
            <a:r>
              <a:rPr kumimoji="1" lang="zh-CN" altLang="en-US" sz="3200" b="1">
                <a:solidFill>
                  <a:srgbClr val="FF0000"/>
                </a:solidFill>
                <a:latin typeface="Times New Roman" pitchFamily="18" charset="0"/>
              </a:rPr>
              <a:t>（景）</a:t>
            </a:r>
          </a:p>
        </p:txBody>
      </p:sp>
      <p:sp>
        <p:nvSpPr>
          <p:cNvPr id="45077" name="Text Box 21"/>
          <p:cNvSpPr txBox="1">
            <a:spLocks noChangeArrowheads="1"/>
          </p:cNvSpPr>
          <p:nvPr/>
        </p:nvSpPr>
        <p:spPr bwMode="auto">
          <a:xfrm>
            <a:off x="7580313" y="5876925"/>
            <a:ext cx="1600200" cy="579438"/>
          </a:xfrm>
          <a:prstGeom prst="rect">
            <a:avLst/>
          </a:prstGeom>
          <a:noFill/>
          <a:ln w="9525">
            <a:noFill/>
            <a:miter lim="800000"/>
            <a:headEnd/>
            <a:tailEnd/>
          </a:ln>
        </p:spPr>
        <p:txBody>
          <a:bodyPr>
            <a:spAutoFit/>
          </a:bodyPr>
          <a:lstStyle/>
          <a:p>
            <a:pPr>
              <a:spcBef>
                <a:spcPct val="50000"/>
              </a:spcBef>
            </a:pPr>
            <a:r>
              <a:rPr kumimoji="1" lang="en-US" altLang="zh-CN" sz="2400">
                <a:latin typeface="Times New Roman" pitchFamily="18" charset="0"/>
              </a:rPr>
              <a:t>  </a:t>
            </a:r>
            <a:r>
              <a:rPr kumimoji="1" lang="zh-CN" altLang="en-US" sz="3200" b="1">
                <a:solidFill>
                  <a:srgbClr val="FF0000"/>
                </a:solidFill>
                <a:latin typeface="Times New Roman" pitchFamily="18" charset="0"/>
              </a:rPr>
              <a:t>（情）</a:t>
            </a:r>
          </a:p>
        </p:txBody>
      </p:sp>
      <p:sp>
        <p:nvSpPr>
          <p:cNvPr id="45078" name="Line 22"/>
          <p:cNvSpPr>
            <a:spLocks noChangeShapeType="1"/>
          </p:cNvSpPr>
          <p:nvPr/>
        </p:nvSpPr>
        <p:spPr bwMode="auto">
          <a:xfrm>
            <a:off x="8459788" y="1989138"/>
            <a:ext cx="0" cy="1655762"/>
          </a:xfrm>
          <a:prstGeom prst="line">
            <a:avLst/>
          </a:prstGeom>
          <a:noFill/>
          <a:ln w="19050">
            <a:solidFill>
              <a:schemeClr val="tx2"/>
            </a:solidFill>
            <a:miter lim="800000"/>
            <a:headEnd/>
            <a:tailEnd type="triangle" w="med" len="med"/>
          </a:ln>
        </p:spPr>
        <p:txBody>
          <a:bodyPr wrap="none"/>
          <a:lstStyle/>
          <a:p>
            <a:endParaRPr lang="zh-CN" altLang="en-US"/>
          </a:p>
        </p:txBody>
      </p:sp>
      <p:sp>
        <p:nvSpPr>
          <p:cNvPr id="45079" name="WordArt 23"/>
          <p:cNvSpPr>
            <a:spLocks noChangeArrowheads="1" noChangeShapeType="1" noTextEdit="1"/>
          </p:cNvSpPr>
          <p:nvPr/>
        </p:nvSpPr>
        <p:spPr bwMode="auto">
          <a:xfrm>
            <a:off x="5364163" y="476250"/>
            <a:ext cx="2303462" cy="1512888"/>
          </a:xfrm>
          <a:prstGeom prst="rect">
            <a:avLst/>
          </a:prstGeom>
        </p:spPr>
        <p:txBody>
          <a:bodyPr wrap="none" fromWordArt="1">
            <a:prstTxWarp prst="textPlain">
              <a:avLst>
                <a:gd name="adj" fmla="val 50000"/>
              </a:avLst>
            </a:prstTxWarp>
            <a:scene3d>
              <a:camera prst="legacyPerspectiveBottomRight">
                <a:rot lat="0" lon="21239996" rev="0"/>
              </a:camera>
              <a:lightRig rig="legacyHarsh3" dir="l"/>
            </a:scene3d>
            <a:sp3d extrusionH="430200" prstMaterial="legacyMatte">
              <a:extrusionClr>
                <a:srgbClr val="C0C0C0"/>
              </a:extrusionClr>
            </a:sp3d>
          </a:bodyPr>
          <a:lstStyle/>
          <a:p>
            <a:pPr algn="ctr"/>
            <a:r>
              <a:rPr lang="zh-CN" altLang="en-US" sz="3600" kern="10">
                <a:ln w="9525">
                  <a:round/>
                  <a:headEnd/>
                  <a:tailEnd/>
                </a:ln>
                <a:gradFill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宋体"/>
                <a:ea typeface="宋体"/>
              </a:rPr>
              <a:t>寄情于物</a:t>
            </a:r>
          </a:p>
        </p:txBody>
      </p:sp>
      <p:sp>
        <p:nvSpPr>
          <p:cNvPr id="45081" name="Line 25"/>
          <p:cNvSpPr>
            <a:spLocks noChangeShapeType="1"/>
          </p:cNvSpPr>
          <p:nvPr/>
        </p:nvSpPr>
        <p:spPr bwMode="auto">
          <a:xfrm>
            <a:off x="2843213" y="6092825"/>
            <a:ext cx="4897437" cy="0"/>
          </a:xfrm>
          <a:prstGeom prst="line">
            <a:avLst/>
          </a:prstGeom>
          <a:noFill/>
          <a:ln w="9525">
            <a:solidFill>
              <a:schemeClr val="tx1"/>
            </a:solidFill>
            <a:round/>
            <a:headEnd/>
            <a:tailEnd type="triangle" w="med" len="med"/>
          </a:ln>
        </p:spPr>
        <p:txBody>
          <a:bodyPr/>
          <a:lstStyle/>
          <a:p>
            <a:endParaRPr lang="zh-CN" altLang="en-US"/>
          </a:p>
        </p:txBody>
      </p:sp>
      <p:sp>
        <p:nvSpPr>
          <p:cNvPr id="45082" name="Text Box 26"/>
          <p:cNvSpPr txBox="1">
            <a:spLocks noChangeArrowheads="1"/>
          </p:cNvSpPr>
          <p:nvPr/>
        </p:nvSpPr>
        <p:spPr bwMode="auto">
          <a:xfrm>
            <a:off x="7740650" y="3716338"/>
            <a:ext cx="1584325" cy="579437"/>
          </a:xfrm>
          <a:prstGeom prst="rect">
            <a:avLst/>
          </a:prstGeom>
          <a:noFill/>
          <a:ln w="9525">
            <a:noFill/>
            <a:miter lim="800000"/>
            <a:headEnd/>
            <a:tailEnd/>
          </a:ln>
        </p:spPr>
        <p:txBody>
          <a:bodyPr>
            <a:spAutoFit/>
          </a:bodyPr>
          <a:lstStyle/>
          <a:p>
            <a:pPr>
              <a:spcBef>
                <a:spcPct val="50000"/>
              </a:spcBef>
            </a:pPr>
            <a:r>
              <a:rPr kumimoji="1" lang="zh-CN" altLang="en-US" sz="3200" b="1">
                <a:solidFill>
                  <a:srgbClr val="FF0000"/>
                </a:solidFill>
                <a:latin typeface="Times New Roman" pitchFamily="18" charset="0"/>
              </a:rPr>
              <a:t>（事）</a:t>
            </a:r>
          </a:p>
        </p:txBody>
      </p:sp>
      <p:sp>
        <p:nvSpPr>
          <p:cNvPr id="45083" name="Line 27"/>
          <p:cNvSpPr>
            <a:spLocks noChangeShapeType="1"/>
          </p:cNvSpPr>
          <p:nvPr/>
        </p:nvSpPr>
        <p:spPr bwMode="auto">
          <a:xfrm>
            <a:off x="8459788" y="4365625"/>
            <a:ext cx="0" cy="1368425"/>
          </a:xfrm>
          <a:prstGeom prst="line">
            <a:avLst/>
          </a:prstGeom>
          <a:noFill/>
          <a:ln w="19050">
            <a:solidFill>
              <a:schemeClr val="tx2"/>
            </a:solidFill>
            <a:miter lim="800000"/>
            <a:headEnd/>
            <a:tailEnd type="triangle" w="med" len="med"/>
          </a:ln>
        </p:spPr>
        <p:txBody>
          <a:bodyPr wrap="none"/>
          <a:lstStyle/>
          <a:p>
            <a:endParaRPr lang="zh-CN" altLang="en-US"/>
          </a:p>
        </p:txBody>
      </p:sp>
      <p:sp>
        <p:nvSpPr>
          <p:cNvPr id="28698" name="Rectangle 28"/>
          <p:cNvSpPr>
            <a:spLocks noChangeArrowheads="1"/>
          </p:cNvSpPr>
          <p:nvPr/>
        </p:nvSpPr>
        <p:spPr bwMode="auto">
          <a:xfrm>
            <a:off x="250825" y="188913"/>
            <a:ext cx="2700338" cy="711200"/>
          </a:xfrm>
          <a:prstGeom prst="rect">
            <a:avLst/>
          </a:prstGeom>
          <a:noFill/>
          <a:ln w="9525">
            <a:noFill/>
            <a:miter lim="800000"/>
            <a:headEnd/>
            <a:tailEnd/>
          </a:ln>
        </p:spPr>
        <p:txBody>
          <a:bodyPr anchor="ctr"/>
          <a:lstStyle/>
          <a:p>
            <a:pPr algn="ctr"/>
            <a:r>
              <a:rPr lang="zh-CN" altLang="en-US" sz="3600">
                <a:solidFill>
                  <a:srgbClr val="FF00FF"/>
                </a:solidFill>
                <a:latin typeface="Calibri" pitchFamily="34" charset="0"/>
                <a:ea typeface="华文新魏"/>
                <a:cs typeface="华文新魏"/>
              </a:rPr>
              <a:t>写作手法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linds(horizontal)">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75"/>
                                        </p:tgtEl>
                                        <p:attrNameLst>
                                          <p:attrName>style.visibility</p:attrName>
                                        </p:attrNameLst>
                                      </p:cBhvr>
                                      <p:to>
                                        <p:strVal val="visible"/>
                                      </p:to>
                                    </p:set>
                                    <p:animEffect transition="in" filter="blinds(horizontal)">
                                      <p:cBhvr>
                                        <p:cTn id="12" dur="500"/>
                                        <p:tgtEl>
                                          <p:spTgt spid="45075"/>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5062"/>
                                        </p:tgtEl>
                                        <p:attrNameLst>
                                          <p:attrName>style.visibility</p:attrName>
                                        </p:attrNameLst>
                                      </p:cBhvr>
                                      <p:to>
                                        <p:strVal val="visible"/>
                                      </p:to>
                                    </p:set>
                                    <p:animEffect transition="in" filter="dissolve">
                                      <p:cBhvr>
                                        <p:cTn id="16" dur="500"/>
                                        <p:tgtEl>
                                          <p:spTgt spid="45062"/>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45060"/>
                                        </p:tgtEl>
                                        <p:attrNameLst>
                                          <p:attrName>style.visibility</p:attrName>
                                        </p:attrNameLst>
                                      </p:cBhvr>
                                      <p:to>
                                        <p:strVal val="visible"/>
                                      </p:to>
                                    </p:set>
                                    <p:animEffect transition="in" filter="blinds(horizontal)">
                                      <p:cBhvr>
                                        <p:cTn id="20" dur="500"/>
                                        <p:tgtEl>
                                          <p:spTgt spid="45060"/>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45063"/>
                                        </p:tgtEl>
                                        <p:attrNameLst>
                                          <p:attrName>style.visibility</p:attrName>
                                        </p:attrNameLst>
                                      </p:cBhvr>
                                      <p:to>
                                        <p:strVal val="visible"/>
                                      </p:to>
                                    </p:set>
                                    <p:animEffect transition="in" filter="dissolve">
                                      <p:cBhvr>
                                        <p:cTn id="24" dur="500"/>
                                        <p:tgtEl>
                                          <p:spTgt spid="45063"/>
                                        </p:tgtEl>
                                      </p:cBhvr>
                                    </p:animEffect>
                                  </p:childTnLst>
                                </p:cTn>
                              </p:par>
                            </p:childTnLst>
                          </p:cTn>
                        </p:par>
                        <p:par>
                          <p:cTn id="25" fill="hold">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45061"/>
                                        </p:tgtEl>
                                        <p:attrNameLst>
                                          <p:attrName>style.visibility</p:attrName>
                                        </p:attrNameLst>
                                      </p:cBhvr>
                                      <p:to>
                                        <p:strVal val="visible"/>
                                      </p:to>
                                    </p:set>
                                    <p:animEffect transition="in" filter="blinds(horizontal)">
                                      <p:cBhvr>
                                        <p:cTn id="28" dur="500"/>
                                        <p:tgtEl>
                                          <p:spTgt spid="4506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5064"/>
                                        </p:tgtEl>
                                        <p:attrNameLst>
                                          <p:attrName>style.visibility</p:attrName>
                                        </p:attrNameLst>
                                      </p:cBhvr>
                                      <p:to>
                                        <p:strVal val="visible"/>
                                      </p:to>
                                    </p:set>
                                    <p:animEffect transition="in" filter="dissolve">
                                      <p:cBhvr>
                                        <p:cTn id="33" dur="500"/>
                                        <p:tgtEl>
                                          <p:spTgt spid="45064"/>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45065"/>
                                        </p:tgtEl>
                                        <p:attrNameLst>
                                          <p:attrName>style.visibility</p:attrName>
                                        </p:attrNameLst>
                                      </p:cBhvr>
                                      <p:to>
                                        <p:strVal val="visible"/>
                                      </p:to>
                                    </p:set>
                                    <p:animEffect transition="in" filter="blinds(horizontal)">
                                      <p:cBhvr>
                                        <p:cTn id="37" dur="500"/>
                                        <p:tgtEl>
                                          <p:spTgt spid="45065"/>
                                        </p:tgtEl>
                                      </p:cBhvr>
                                    </p:animEffect>
                                  </p:childTnLst>
                                </p:cTn>
                              </p:par>
                            </p:childTnLst>
                          </p:cTn>
                        </p:par>
                        <p:par>
                          <p:cTn id="38" fill="hold">
                            <p:stCondLst>
                              <p:cond delay="1000"/>
                            </p:stCondLst>
                            <p:childTnLst>
                              <p:par>
                                <p:cTn id="39" presetID="3" presetClass="entr" presetSubtype="10" fill="hold" grpId="0" nodeType="afterEffect">
                                  <p:stCondLst>
                                    <p:cond delay="0"/>
                                  </p:stCondLst>
                                  <p:childTnLst>
                                    <p:set>
                                      <p:cBhvr>
                                        <p:cTn id="40" dur="1" fill="hold">
                                          <p:stCondLst>
                                            <p:cond delay="0"/>
                                          </p:stCondLst>
                                        </p:cTn>
                                        <p:tgtEl>
                                          <p:spTgt spid="45066"/>
                                        </p:tgtEl>
                                        <p:attrNameLst>
                                          <p:attrName>style.visibility</p:attrName>
                                        </p:attrNameLst>
                                      </p:cBhvr>
                                      <p:to>
                                        <p:strVal val="visible"/>
                                      </p:to>
                                    </p:set>
                                    <p:animEffect transition="in" filter="blinds(horizontal)">
                                      <p:cBhvr>
                                        <p:cTn id="41" dur="500"/>
                                        <p:tgtEl>
                                          <p:spTgt spid="45066"/>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45067"/>
                                        </p:tgtEl>
                                        <p:attrNameLst>
                                          <p:attrName>style.visibility</p:attrName>
                                        </p:attrNameLst>
                                      </p:cBhvr>
                                      <p:to>
                                        <p:strVal val="visible"/>
                                      </p:to>
                                    </p:set>
                                    <p:animEffect transition="in" filter="dissolve">
                                      <p:cBhvr>
                                        <p:cTn id="46" dur="500"/>
                                        <p:tgtEl>
                                          <p:spTgt spid="45067"/>
                                        </p:tgtEl>
                                      </p:cBhvr>
                                    </p:animEffect>
                                  </p:childTnLst>
                                </p:cTn>
                              </p:par>
                            </p:childTnLst>
                          </p:cTn>
                        </p:par>
                        <p:par>
                          <p:cTn id="47" fill="hold">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45068"/>
                                        </p:tgtEl>
                                        <p:attrNameLst>
                                          <p:attrName>style.visibility</p:attrName>
                                        </p:attrNameLst>
                                      </p:cBhvr>
                                      <p:to>
                                        <p:strVal val="visible"/>
                                      </p:to>
                                    </p:set>
                                    <p:animEffect transition="in" filter="blinds(horizontal)">
                                      <p:cBhvr>
                                        <p:cTn id="50" dur="500"/>
                                        <p:tgtEl>
                                          <p:spTgt spid="45068"/>
                                        </p:tgtEl>
                                      </p:cBhvr>
                                    </p:animEffect>
                                  </p:childTnLst>
                                </p:cTn>
                              </p:par>
                            </p:childTnLst>
                          </p:cTn>
                        </p:par>
                        <p:par>
                          <p:cTn id="51" fill="hold">
                            <p:stCondLst>
                              <p:cond delay="1000"/>
                            </p:stCondLst>
                            <p:childTnLst>
                              <p:par>
                                <p:cTn id="52" presetID="3" presetClass="entr" presetSubtype="10" fill="hold" grpId="0" nodeType="afterEffect">
                                  <p:stCondLst>
                                    <p:cond delay="0"/>
                                  </p:stCondLst>
                                  <p:childTnLst>
                                    <p:set>
                                      <p:cBhvr>
                                        <p:cTn id="53" dur="1" fill="hold">
                                          <p:stCondLst>
                                            <p:cond delay="0"/>
                                          </p:stCondLst>
                                        </p:cTn>
                                        <p:tgtEl>
                                          <p:spTgt spid="45069"/>
                                        </p:tgtEl>
                                        <p:attrNameLst>
                                          <p:attrName>style.visibility</p:attrName>
                                        </p:attrNameLst>
                                      </p:cBhvr>
                                      <p:to>
                                        <p:strVal val="visible"/>
                                      </p:to>
                                    </p:set>
                                    <p:animEffect transition="in" filter="blinds(horizontal)">
                                      <p:cBhvr>
                                        <p:cTn id="54" dur="500"/>
                                        <p:tgtEl>
                                          <p:spTgt spid="45069"/>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45070"/>
                                        </p:tgtEl>
                                        <p:attrNameLst>
                                          <p:attrName>style.visibility</p:attrName>
                                        </p:attrNameLst>
                                      </p:cBhvr>
                                      <p:to>
                                        <p:strVal val="visible"/>
                                      </p:to>
                                    </p:set>
                                    <p:animEffect transition="in" filter="dissolve">
                                      <p:cBhvr>
                                        <p:cTn id="59" dur="500"/>
                                        <p:tgtEl>
                                          <p:spTgt spid="45070"/>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45071"/>
                                        </p:tgtEl>
                                        <p:attrNameLst>
                                          <p:attrName>style.visibility</p:attrName>
                                        </p:attrNameLst>
                                      </p:cBhvr>
                                      <p:to>
                                        <p:strVal val="visible"/>
                                      </p:to>
                                    </p:set>
                                    <p:animEffect transition="in" filter="blinds(horizontal)">
                                      <p:cBhvr>
                                        <p:cTn id="63" dur="500"/>
                                        <p:tgtEl>
                                          <p:spTgt spid="45071"/>
                                        </p:tgtEl>
                                      </p:cBhvr>
                                    </p:animEffect>
                                  </p:childTnLst>
                                </p:cTn>
                              </p:par>
                            </p:childTnLst>
                          </p:cTn>
                        </p:par>
                        <p:par>
                          <p:cTn id="64" fill="hold">
                            <p:stCondLst>
                              <p:cond delay="1000"/>
                            </p:stCondLst>
                            <p:childTnLst>
                              <p:par>
                                <p:cTn id="65" presetID="3" presetClass="entr" presetSubtype="10" fill="hold" grpId="0" nodeType="afterEffect">
                                  <p:stCondLst>
                                    <p:cond delay="0"/>
                                  </p:stCondLst>
                                  <p:childTnLst>
                                    <p:set>
                                      <p:cBhvr>
                                        <p:cTn id="66" dur="1" fill="hold">
                                          <p:stCondLst>
                                            <p:cond delay="0"/>
                                          </p:stCondLst>
                                        </p:cTn>
                                        <p:tgtEl>
                                          <p:spTgt spid="45072"/>
                                        </p:tgtEl>
                                        <p:attrNameLst>
                                          <p:attrName>style.visibility</p:attrName>
                                        </p:attrNameLst>
                                      </p:cBhvr>
                                      <p:to>
                                        <p:strVal val="visible"/>
                                      </p:to>
                                    </p:set>
                                    <p:animEffect transition="in" filter="blinds(horizontal)">
                                      <p:cBhvr>
                                        <p:cTn id="67" dur="500"/>
                                        <p:tgtEl>
                                          <p:spTgt spid="45072"/>
                                        </p:tgtEl>
                                      </p:cBhvr>
                                    </p:animEffect>
                                  </p:childTnLst>
                                </p:cTn>
                              </p:par>
                            </p:childTnLst>
                          </p:cTn>
                        </p:par>
                        <p:par>
                          <p:cTn id="68" fill="hold">
                            <p:stCondLst>
                              <p:cond delay="1500"/>
                            </p:stCondLst>
                            <p:childTnLst>
                              <p:par>
                                <p:cTn id="69" presetID="3" presetClass="entr" presetSubtype="10" fill="hold" grpId="0" nodeType="afterEffect">
                                  <p:stCondLst>
                                    <p:cond delay="0"/>
                                  </p:stCondLst>
                                  <p:childTnLst>
                                    <p:set>
                                      <p:cBhvr>
                                        <p:cTn id="70" dur="1" fill="hold">
                                          <p:stCondLst>
                                            <p:cond delay="0"/>
                                          </p:stCondLst>
                                        </p:cTn>
                                        <p:tgtEl>
                                          <p:spTgt spid="45073"/>
                                        </p:tgtEl>
                                        <p:attrNameLst>
                                          <p:attrName>style.visibility</p:attrName>
                                        </p:attrNameLst>
                                      </p:cBhvr>
                                      <p:to>
                                        <p:strVal val="visible"/>
                                      </p:to>
                                    </p:set>
                                    <p:animEffect transition="in" filter="blinds(horizontal)">
                                      <p:cBhvr>
                                        <p:cTn id="71" dur="500"/>
                                        <p:tgtEl>
                                          <p:spTgt spid="45073"/>
                                        </p:tgtEl>
                                      </p:cBhvr>
                                    </p:animEffect>
                                  </p:childTnLst>
                                </p:cTn>
                              </p:par>
                            </p:childTnLst>
                          </p:cTn>
                        </p:par>
                        <p:par>
                          <p:cTn id="72" fill="hold">
                            <p:stCondLst>
                              <p:cond delay="2000"/>
                            </p:stCondLst>
                            <p:childTnLst>
                              <p:par>
                                <p:cTn id="73" presetID="3" presetClass="entr" presetSubtype="10" fill="hold" grpId="0" nodeType="afterEffect">
                                  <p:stCondLst>
                                    <p:cond delay="0"/>
                                  </p:stCondLst>
                                  <p:childTnLst>
                                    <p:set>
                                      <p:cBhvr>
                                        <p:cTn id="74" dur="1" fill="hold">
                                          <p:stCondLst>
                                            <p:cond delay="0"/>
                                          </p:stCondLst>
                                        </p:cTn>
                                        <p:tgtEl>
                                          <p:spTgt spid="45074"/>
                                        </p:tgtEl>
                                        <p:attrNameLst>
                                          <p:attrName>style.visibility</p:attrName>
                                        </p:attrNameLst>
                                      </p:cBhvr>
                                      <p:to>
                                        <p:strVal val="visible"/>
                                      </p:to>
                                    </p:set>
                                    <p:animEffect transition="in" filter="blinds(horizontal)">
                                      <p:cBhvr>
                                        <p:cTn id="75" dur="500"/>
                                        <p:tgtEl>
                                          <p:spTgt spid="45074"/>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5076"/>
                                        </p:tgtEl>
                                        <p:attrNameLst>
                                          <p:attrName>style.visibility</p:attrName>
                                        </p:attrNameLst>
                                      </p:cBhvr>
                                      <p:to>
                                        <p:strVal val="visible"/>
                                      </p:to>
                                    </p:set>
                                    <p:animEffect transition="in" filter="blinds(horizontal)">
                                      <p:cBhvr>
                                        <p:cTn id="80" dur="500"/>
                                        <p:tgtEl>
                                          <p:spTgt spid="45076"/>
                                        </p:tgtEl>
                                      </p:cBhvr>
                                    </p:animEffect>
                                  </p:childTnLst>
                                </p:cTn>
                              </p:par>
                            </p:childTnLst>
                          </p:cTn>
                        </p:par>
                        <p:par>
                          <p:cTn id="81" fill="hold">
                            <p:stCondLst>
                              <p:cond delay="500"/>
                            </p:stCondLst>
                            <p:childTnLst>
                              <p:par>
                                <p:cTn id="82" presetID="9" presetClass="entr" presetSubtype="0" fill="hold" grpId="0" nodeType="afterEffect">
                                  <p:stCondLst>
                                    <p:cond delay="0"/>
                                  </p:stCondLst>
                                  <p:childTnLst>
                                    <p:set>
                                      <p:cBhvr>
                                        <p:cTn id="83" dur="1" fill="hold">
                                          <p:stCondLst>
                                            <p:cond delay="0"/>
                                          </p:stCondLst>
                                        </p:cTn>
                                        <p:tgtEl>
                                          <p:spTgt spid="45078"/>
                                        </p:tgtEl>
                                        <p:attrNameLst>
                                          <p:attrName>style.visibility</p:attrName>
                                        </p:attrNameLst>
                                      </p:cBhvr>
                                      <p:to>
                                        <p:strVal val="visible"/>
                                      </p:to>
                                    </p:set>
                                    <p:animEffect transition="in" filter="dissolve">
                                      <p:cBhvr>
                                        <p:cTn id="84" dur="500"/>
                                        <p:tgtEl>
                                          <p:spTgt spid="4507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45082"/>
                                        </p:tgtEl>
                                        <p:attrNameLst>
                                          <p:attrName>style.visibility</p:attrName>
                                        </p:attrNameLst>
                                      </p:cBhvr>
                                      <p:to>
                                        <p:strVal val="visible"/>
                                      </p:to>
                                    </p:set>
                                    <p:animEffect transition="in" filter="blinds(horizontal)">
                                      <p:cBhvr>
                                        <p:cTn id="89" dur="500"/>
                                        <p:tgtEl>
                                          <p:spTgt spid="45082"/>
                                        </p:tgtEl>
                                      </p:cBhvr>
                                    </p:animEffect>
                                  </p:childTnLst>
                                </p:cTn>
                              </p:par>
                            </p:childTnLst>
                          </p:cTn>
                        </p:par>
                      </p:childTnLst>
                    </p:cTn>
                  </p:par>
                  <p:par>
                    <p:cTn id="90" fill="hold">
                      <p:stCondLst>
                        <p:cond delay="indefinite"/>
                      </p:stCondLst>
                      <p:childTnLst>
                        <p:par>
                          <p:cTn id="91" fill="hold">
                            <p:stCondLst>
                              <p:cond delay="0"/>
                            </p:stCondLst>
                            <p:childTnLst>
                              <p:par>
                                <p:cTn id="92" presetID="17" presetClass="entr" presetSubtype="8" fill="hold" grpId="0" nodeType="clickEffect">
                                  <p:stCondLst>
                                    <p:cond delay="0"/>
                                  </p:stCondLst>
                                  <p:childTnLst>
                                    <p:set>
                                      <p:cBhvr>
                                        <p:cTn id="93" dur="1" fill="hold">
                                          <p:stCondLst>
                                            <p:cond delay="0"/>
                                          </p:stCondLst>
                                        </p:cTn>
                                        <p:tgtEl>
                                          <p:spTgt spid="45081"/>
                                        </p:tgtEl>
                                        <p:attrNameLst>
                                          <p:attrName>style.visibility</p:attrName>
                                        </p:attrNameLst>
                                      </p:cBhvr>
                                      <p:to>
                                        <p:strVal val="visible"/>
                                      </p:to>
                                    </p:set>
                                    <p:anim calcmode="lin" valueType="num">
                                      <p:cBhvr>
                                        <p:cTn id="94" dur="500" fill="hold"/>
                                        <p:tgtEl>
                                          <p:spTgt spid="45081"/>
                                        </p:tgtEl>
                                        <p:attrNameLst>
                                          <p:attrName>ppt_x</p:attrName>
                                        </p:attrNameLst>
                                      </p:cBhvr>
                                      <p:tavLst>
                                        <p:tav tm="0">
                                          <p:val>
                                            <p:strVal val="#ppt_x-#ppt_w/2"/>
                                          </p:val>
                                        </p:tav>
                                        <p:tav tm="100000">
                                          <p:val>
                                            <p:strVal val="#ppt_x"/>
                                          </p:val>
                                        </p:tav>
                                      </p:tavLst>
                                    </p:anim>
                                    <p:anim calcmode="lin" valueType="num">
                                      <p:cBhvr>
                                        <p:cTn id="95" dur="500" fill="hold"/>
                                        <p:tgtEl>
                                          <p:spTgt spid="45081"/>
                                        </p:tgtEl>
                                        <p:attrNameLst>
                                          <p:attrName>ppt_y</p:attrName>
                                        </p:attrNameLst>
                                      </p:cBhvr>
                                      <p:tavLst>
                                        <p:tav tm="0">
                                          <p:val>
                                            <p:strVal val="#ppt_y"/>
                                          </p:val>
                                        </p:tav>
                                        <p:tav tm="100000">
                                          <p:val>
                                            <p:strVal val="#ppt_y"/>
                                          </p:val>
                                        </p:tav>
                                      </p:tavLst>
                                    </p:anim>
                                    <p:anim calcmode="lin" valueType="num">
                                      <p:cBhvr>
                                        <p:cTn id="96" dur="500" fill="hold"/>
                                        <p:tgtEl>
                                          <p:spTgt spid="45081"/>
                                        </p:tgtEl>
                                        <p:attrNameLst>
                                          <p:attrName>ppt_w</p:attrName>
                                        </p:attrNameLst>
                                      </p:cBhvr>
                                      <p:tavLst>
                                        <p:tav tm="0">
                                          <p:val>
                                            <p:fltVal val="0"/>
                                          </p:val>
                                        </p:tav>
                                        <p:tav tm="100000">
                                          <p:val>
                                            <p:strVal val="#ppt_w"/>
                                          </p:val>
                                        </p:tav>
                                      </p:tavLst>
                                    </p:anim>
                                    <p:anim calcmode="lin" valueType="num">
                                      <p:cBhvr>
                                        <p:cTn id="97" dur="500" fill="hold"/>
                                        <p:tgtEl>
                                          <p:spTgt spid="45081"/>
                                        </p:tgtEl>
                                        <p:attrNameLst>
                                          <p:attrName>ppt_h</p:attrName>
                                        </p:attrNameLst>
                                      </p:cBhvr>
                                      <p:tavLst>
                                        <p:tav tm="0">
                                          <p:val>
                                            <p:strVal val="#ppt_h"/>
                                          </p:val>
                                        </p:tav>
                                        <p:tav tm="100000">
                                          <p:val>
                                            <p:strVal val="#ppt_h"/>
                                          </p:val>
                                        </p:tav>
                                      </p:tavLst>
                                    </p:anim>
                                  </p:childTnLst>
                                </p:cTn>
                              </p:par>
                            </p:childTnLst>
                          </p:cTn>
                        </p:par>
                        <p:par>
                          <p:cTn id="98" fill="hold">
                            <p:stCondLst>
                              <p:cond delay="500"/>
                            </p:stCondLst>
                            <p:childTnLst>
                              <p:par>
                                <p:cTn id="99" presetID="9" presetClass="entr" presetSubtype="0" fill="hold" grpId="0" nodeType="afterEffect">
                                  <p:stCondLst>
                                    <p:cond delay="0"/>
                                  </p:stCondLst>
                                  <p:childTnLst>
                                    <p:set>
                                      <p:cBhvr>
                                        <p:cTn id="100" dur="1" fill="hold">
                                          <p:stCondLst>
                                            <p:cond delay="0"/>
                                          </p:stCondLst>
                                        </p:cTn>
                                        <p:tgtEl>
                                          <p:spTgt spid="45083"/>
                                        </p:tgtEl>
                                        <p:attrNameLst>
                                          <p:attrName>style.visibility</p:attrName>
                                        </p:attrNameLst>
                                      </p:cBhvr>
                                      <p:to>
                                        <p:strVal val="visible"/>
                                      </p:to>
                                    </p:set>
                                    <p:animEffect transition="in" filter="dissolve">
                                      <p:cBhvr>
                                        <p:cTn id="101" dur="500"/>
                                        <p:tgtEl>
                                          <p:spTgt spid="45083"/>
                                        </p:tgtEl>
                                      </p:cBhvr>
                                    </p:animEffect>
                                  </p:childTnLst>
                                </p:cTn>
                              </p:par>
                            </p:childTnLst>
                          </p:cTn>
                        </p:par>
                        <p:par>
                          <p:cTn id="102" fill="hold">
                            <p:stCondLst>
                              <p:cond delay="1000"/>
                            </p:stCondLst>
                            <p:childTnLst>
                              <p:par>
                                <p:cTn id="103" presetID="3" presetClass="entr" presetSubtype="10" fill="hold" grpId="0" nodeType="afterEffect">
                                  <p:stCondLst>
                                    <p:cond delay="0"/>
                                  </p:stCondLst>
                                  <p:childTnLst>
                                    <p:set>
                                      <p:cBhvr>
                                        <p:cTn id="104" dur="1" fill="hold">
                                          <p:stCondLst>
                                            <p:cond delay="0"/>
                                          </p:stCondLst>
                                        </p:cTn>
                                        <p:tgtEl>
                                          <p:spTgt spid="45077"/>
                                        </p:tgtEl>
                                        <p:attrNameLst>
                                          <p:attrName>style.visibility</p:attrName>
                                        </p:attrNameLst>
                                      </p:cBhvr>
                                      <p:to>
                                        <p:strVal val="visible"/>
                                      </p:to>
                                    </p:set>
                                    <p:animEffect transition="in" filter="blinds(horizontal)">
                                      <p:cBhvr>
                                        <p:cTn id="105" dur="500"/>
                                        <p:tgtEl>
                                          <p:spTgt spid="45077"/>
                                        </p:tgtEl>
                                      </p:cBhvr>
                                    </p:animEffect>
                                  </p:childTnLst>
                                </p:cTn>
                              </p:par>
                            </p:childTnLst>
                          </p:cTn>
                        </p:par>
                      </p:childTnLst>
                    </p:cTn>
                  </p:par>
                  <p:par>
                    <p:cTn id="106" fill="hold">
                      <p:stCondLst>
                        <p:cond delay="indefinite"/>
                      </p:stCondLst>
                      <p:childTnLst>
                        <p:par>
                          <p:cTn id="107" fill="hold">
                            <p:stCondLst>
                              <p:cond delay="0"/>
                            </p:stCondLst>
                            <p:childTnLst>
                              <p:par>
                                <p:cTn id="108" presetID="17" presetClass="entr" presetSubtype="10" fill="hold" grpId="0" nodeType="clickEffect">
                                  <p:stCondLst>
                                    <p:cond delay="0"/>
                                  </p:stCondLst>
                                  <p:childTnLst>
                                    <p:set>
                                      <p:cBhvr>
                                        <p:cTn id="109" dur="1" fill="hold">
                                          <p:stCondLst>
                                            <p:cond delay="0"/>
                                          </p:stCondLst>
                                        </p:cTn>
                                        <p:tgtEl>
                                          <p:spTgt spid="45079"/>
                                        </p:tgtEl>
                                        <p:attrNameLst>
                                          <p:attrName>style.visibility</p:attrName>
                                        </p:attrNameLst>
                                      </p:cBhvr>
                                      <p:to>
                                        <p:strVal val="visible"/>
                                      </p:to>
                                    </p:set>
                                    <p:anim calcmode="lin" valueType="num">
                                      <p:cBhvr>
                                        <p:cTn id="110" dur="500" fill="hold"/>
                                        <p:tgtEl>
                                          <p:spTgt spid="45079"/>
                                        </p:tgtEl>
                                        <p:attrNameLst>
                                          <p:attrName>ppt_w</p:attrName>
                                        </p:attrNameLst>
                                      </p:cBhvr>
                                      <p:tavLst>
                                        <p:tav tm="0">
                                          <p:val>
                                            <p:fltVal val="0"/>
                                          </p:val>
                                        </p:tav>
                                        <p:tav tm="100000">
                                          <p:val>
                                            <p:strVal val="#ppt_w"/>
                                          </p:val>
                                        </p:tav>
                                      </p:tavLst>
                                    </p:anim>
                                    <p:anim calcmode="lin" valueType="num">
                                      <p:cBhvr>
                                        <p:cTn id="111" dur="500" fill="hold"/>
                                        <p:tgtEl>
                                          <p:spTgt spid="450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P spid="45061" grpId="0" autoUpdateAnimBg="0"/>
      <p:bldP spid="45062" grpId="0" animBg="1"/>
      <p:bldP spid="45063" grpId="0" animBg="1"/>
      <p:bldP spid="45064" grpId="0" animBg="1"/>
      <p:bldP spid="45065" grpId="0" autoUpdateAnimBg="0"/>
      <p:bldP spid="45066" grpId="0" autoUpdateAnimBg="0"/>
      <p:bldP spid="45067" grpId="0" animBg="1"/>
      <p:bldP spid="45068" grpId="0" autoUpdateAnimBg="0"/>
      <p:bldP spid="45069" grpId="0" autoUpdateAnimBg="0"/>
      <p:bldP spid="45070" grpId="0" animBg="1"/>
      <p:bldP spid="45071" grpId="0" autoUpdateAnimBg="0"/>
      <p:bldP spid="45072" grpId="0" autoUpdateAnimBg="0"/>
      <p:bldP spid="45073" grpId="0" autoUpdateAnimBg="0"/>
      <p:bldP spid="45074" grpId="0" autoUpdateAnimBg="0"/>
      <p:bldP spid="45075" grpId="0" autoUpdateAnimBg="0"/>
      <p:bldP spid="45076" grpId="0" autoUpdateAnimBg="0"/>
      <p:bldP spid="45077" grpId="0" autoUpdateAnimBg="0"/>
      <p:bldP spid="45078" grpId="0" animBg="1"/>
      <p:bldP spid="45079" grpId="0" animBg="1"/>
      <p:bldP spid="45081" grpId="0" animBg="1"/>
      <p:bldP spid="45082" grpId="0" autoUpdateAnimBg="0"/>
      <p:bldP spid="4508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0722" name="Rectangle 16"/>
          <p:cNvSpPr>
            <a:spLocks noChangeArrowheads="1"/>
          </p:cNvSpPr>
          <p:nvPr/>
        </p:nvSpPr>
        <p:spPr bwMode="auto">
          <a:xfrm>
            <a:off x="1403350" y="115888"/>
            <a:ext cx="6985000" cy="523875"/>
          </a:xfrm>
          <a:prstGeom prst="rect">
            <a:avLst/>
          </a:prstGeom>
          <a:noFill/>
          <a:ln w="9525">
            <a:noFill/>
            <a:miter lim="800000"/>
            <a:headEnd/>
            <a:tailEnd/>
          </a:ln>
        </p:spPr>
        <p:txBody>
          <a:bodyPr>
            <a:spAutoFit/>
          </a:bodyPr>
          <a:lstStyle/>
          <a:p>
            <a:r>
              <a:rPr lang="en-US" altLang="zh-CN" sz="2800" b="1">
                <a:latin typeface="Tahoma" pitchFamily="34" charset="0"/>
              </a:rPr>
              <a:t>      </a:t>
            </a:r>
            <a:endParaRPr lang="zh-CN" altLang="en-US" sz="3200" b="1">
              <a:solidFill>
                <a:srgbClr val="FF0000"/>
              </a:solidFill>
              <a:latin typeface="Tahoma" pitchFamily="34" charset="0"/>
              <a:ea typeface="黑体" pitchFamily="2" charset="-122"/>
            </a:endParaRPr>
          </a:p>
        </p:txBody>
      </p:sp>
      <p:sp>
        <p:nvSpPr>
          <p:cNvPr id="23" name="TextBox 22"/>
          <p:cNvSpPr txBox="1"/>
          <p:nvPr/>
        </p:nvSpPr>
        <p:spPr>
          <a:xfrm>
            <a:off x="323528" y="332656"/>
            <a:ext cx="4288353" cy="707886"/>
          </a:xfrm>
          <a:prstGeom prst="rect">
            <a:avLst/>
          </a:prstGeom>
          <a:solidFill>
            <a:srgbClr val="92D050"/>
          </a:solidFill>
          <a:scene3d>
            <a:camera prst="orthographicFront"/>
            <a:lightRig rig="threePt" dir="t"/>
          </a:scene3d>
          <a:sp3d>
            <a:bevelT prst="angle"/>
          </a:sp3d>
        </p:spPr>
        <p:txBody>
          <a:bodyPr wrap="none">
            <a:spAutoFit/>
          </a:bodyPr>
          <a:lstStyle/>
          <a:p>
            <a:pPr fontAlgn="auto">
              <a:spcBef>
                <a:spcPts val="0"/>
              </a:spcBef>
              <a:spcAft>
                <a:spcPts val="0"/>
              </a:spcAft>
              <a:defRPr/>
            </a:pPr>
            <a:r>
              <a:rPr lang="zh-CN" altLang="en-US" sz="4000" dirty="0" smtClean="0">
                <a:latin typeface="华文新魏" pitchFamily="2" charset="-122"/>
                <a:ea typeface="华文新魏" pitchFamily="2" charset="-122"/>
              </a:rPr>
              <a:t>研读赏析：品</a:t>
            </a:r>
            <a:r>
              <a:rPr lang="zh-CN" altLang="en-US" sz="4000" dirty="0">
                <a:latin typeface="华文新魏" pitchFamily="2" charset="-122"/>
                <a:ea typeface="华文新魏" pitchFamily="2" charset="-122"/>
              </a:rPr>
              <a:t>一品</a:t>
            </a:r>
          </a:p>
        </p:txBody>
      </p:sp>
      <p:sp>
        <p:nvSpPr>
          <p:cNvPr id="24" name="TextBox 23"/>
          <p:cNvSpPr txBox="1">
            <a:spLocks noChangeArrowheads="1"/>
          </p:cNvSpPr>
          <p:nvPr/>
        </p:nvSpPr>
        <p:spPr bwMode="auto">
          <a:xfrm>
            <a:off x="1403350" y="1989138"/>
            <a:ext cx="6048375" cy="3538537"/>
          </a:xfrm>
          <a:prstGeom prst="rect">
            <a:avLst/>
          </a:prstGeom>
          <a:noFill/>
          <a:ln w="9525">
            <a:noFill/>
            <a:miter lim="800000"/>
            <a:headEnd/>
            <a:tailEnd/>
          </a:ln>
        </p:spPr>
        <p:txBody>
          <a:bodyPr>
            <a:spAutoFit/>
          </a:bodyPr>
          <a:lstStyle/>
          <a:p>
            <a:r>
              <a:rPr lang="zh-CN" altLang="en-US" sz="2800" dirty="0">
                <a:latin typeface="华文新魏"/>
                <a:ea typeface="华文新魏"/>
                <a:cs typeface="华文新魏"/>
              </a:rPr>
              <a:t>作者是诗人，擅长用诗一般的语言描摹事物、抒发感情。本文在描写景物时，善于绘声绘色，饱含感情，创造出诗一般的意境。</a:t>
            </a:r>
          </a:p>
          <a:p>
            <a:r>
              <a:rPr lang="zh-CN" altLang="en-US" sz="2800" dirty="0">
                <a:latin typeface="华文新魏"/>
                <a:ea typeface="华文新魏"/>
                <a:cs typeface="华文新魏"/>
              </a:rPr>
              <a:t>这样一篇声情并茂的美文，你感觉到她的美了吗？请用你智慧的大脑和勤劳的双手找出文中优美语句并和所有同学共享？</a:t>
            </a:r>
          </a:p>
        </p:txBody>
      </p:sp>
      <p:pic>
        <p:nvPicPr>
          <p:cNvPr id="25" name="图片 24" descr="erj8m4jm.jpg"/>
          <p:cNvPicPr>
            <a:picLocks noChangeAspect="1"/>
          </p:cNvPicPr>
          <p:nvPr/>
        </p:nvPicPr>
        <p:blipFill>
          <a:blip r:embed="rId4" cstate="print"/>
          <a:stretch>
            <a:fillRect/>
          </a:stretch>
        </p:blipFill>
        <p:spPr>
          <a:xfrm>
            <a:off x="4499992" y="4725144"/>
            <a:ext cx="4644008" cy="2564904"/>
          </a:xfrm>
          <a:prstGeom prst="rect">
            <a:avLst/>
          </a:prstGeom>
          <a:effectLst>
            <a:softEdge rad="6350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p:cTn id="13" dur="5000" fill="hold"/>
                                        <p:tgtEl>
                                          <p:spTgt spid="24">
                                            <p:txEl>
                                              <p:pRg st="0" end="0"/>
                                            </p:txEl>
                                          </p:spTgt>
                                        </p:tgtEl>
                                        <p:attrNameLst>
                                          <p:attrName>ppt_w</p:attrName>
                                        </p:attrNameLst>
                                      </p:cBhvr>
                                      <p:tavLst>
                                        <p:tav tm="0">
                                          <p:val>
                                            <p:strVal val="#ppt_w*0.70"/>
                                          </p:val>
                                        </p:tav>
                                        <p:tav tm="100000">
                                          <p:val>
                                            <p:strVal val="#ppt_w"/>
                                          </p:val>
                                        </p:tav>
                                      </p:tavLst>
                                    </p:anim>
                                    <p:anim calcmode="lin" valueType="num">
                                      <p:cBhvr>
                                        <p:cTn id="14" dur="5000" fill="hold"/>
                                        <p:tgtEl>
                                          <p:spTgt spid="24">
                                            <p:txEl>
                                              <p:pRg st="0" end="0"/>
                                            </p:txEl>
                                          </p:spTgt>
                                        </p:tgtEl>
                                        <p:attrNameLst>
                                          <p:attrName>ppt_h</p:attrName>
                                        </p:attrNameLst>
                                      </p:cBhvr>
                                      <p:tavLst>
                                        <p:tav tm="0">
                                          <p:val>
                                            <p:strVal val="#ppt_h"/>
                                          </p:val>
                                        </p:tav>
                                        <p:tav tm="100000">
                                          <p:val>
                                            <p:strVal val="#ppt_h"/>
                                          </p:val>
                                        </p:tav>
                                      </p:tavLst>
                                    </p:anim>
                                    <p:animEffect transition="in" filter="fade">
                                      <p:cBhvr>
                                        <p:cTn id="15" dur="5000"/>
                                        <p:tgtEl>
                                          <p:spTgt spid="2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24">
                                            <p:txEl>
                                              <p:pRg st="1" end="1"/>
                                            </p:txEl>
                                          </p:spTgt>
                                        </p:tgtEl>
                                        <p:attrNameLst>
                                          <p:attrName>style.visibility</p:attrName>
                                        </p:attrNameLst>
                                      </p:cBhvr>
                                      <p:to>
                                        <p:strVal val="visible"/>
                                      </p:to>
                                    </p:set>
                                    <p:anim calcmode="lin" valueType="num">
                                      <p:cBhvr>
                                        <p:cTn id="20" dur="1000" fill="hold"/>
                                        <p:tgtEl>
                                          <p:spTgt spid="24">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24">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0" y="0"/>
            <a:ext cx="9144000" cy="1138238"/>
          </a:xfrm>
          <a:prstGeom prst="rect">
            <a:avLst/>
          </a:prstGeom>
          <a:noFill/>
          <a:ln w="9525">
            <a:noFill/>
            <a:miter lim="800000"/>
            <a:headEnd/>
            <a:tailEnd/>
          </a:ln>
        </p:spPr>
        <p:txBody>
          <a:bodyPr>
            <a:spAutoFit/>
          </a:bodyPr>
          <a:lstStyle/>
          <a:p>
            <a:pPr>
              <a:spcBef>
                <a:spcPct val="50000"/>
              </a:spcBef>
            </a:pPr>
            <a:r>
              <a:rPr lang="en-US" altLang="zh-CN" sz="3200" b="1" i="1">
                <a:solidFill>
                  <a:srgbClr val="A50021"/>
                </a:solidFill>
                <a:latin typeface="Calibri" pitchFamily="34" charset="0"/>
              </a:rPr>
              <a:t> </a:t>
            </a:r>
            <a:endParaRPr lang="zh-CN" altLang="en-US" sz="3200" b="1" i="1">
              <a:solidFill>
                <a:srgbClr val="A50021"/>
              </a:solidFill>
              <a:latin typeface="Calibri" pitchFamily="34" charset="0"/>
            </a:endParaRPr>
          </a:p>
          <a:p>
            <a:pPr>
              <a:spcBef>
                <a:spcPct val="50000"/>
              </a:spcBef>
            </a:pPr>
            <a:r>
              <a:rPr lang="zh-CN" altLang="en-US" sz="2400">
                <a:latin typeface="华文新魏"/>
                <a:ea typeface="华文新魏"/>
                <a:cs typeface="华文新魏"/>
              </a:rPr>
              <a:t>例、</a:t>
            </a:r>
            <a:r>
              <a:rPr lang="en-US" altLang="zh-CN" sz="2400">
                <a:latin typeface="华文新魏"/>
                <a:ea typeface="华文新魏"/>
                <a:cs typeface="华文新魏"/>
              </a:rPr>
              <a:t>1</a:t>
            </a:r>
            <a:r>
              <a:rPr lang="zh-CN" altLang="en-US" sz="2400">
                <a:latin typeface="华文新魏"/>
                <a:ea typeface="华文新魏"/>
                <a:cs typeface="华文新魏"/>
              </a:rPr>
              <a:t>“而我的心却像一只小鸟，</a:t>
            </a:r>
            <a:r>
              <a:rPr lang="en-US" altLang="zh-CN" sz="2400">
                <a:latin typeface="华文新魏"/>
                <a:ea typeface="华文新魏"/>
                <a:cs typeface="华文新魏"/>
              </a:rPr>
              <a:t>……</a:t>
            </a:r>
            <a:r>
              <a:rPr lang="zh-CN" altLang="en-US" sz="2400">
                <a:latin typeface="华文新魏"/>
                <a:ea typeface="华文新魏"/>
                <a:cs typeface="华文新魏"/>
              </a:rPr>
              <a:t>摇落一串串晶莹的露珠。” </a:t>
            </a:r>
          </a:p>
        </p:txBody>
      </p:sp>
      <p:sp>
        <p:nvSpPr>
          <p:cNvPr id="10244" name="Text Box 4"/>
          <p:cNvSpPr txBox="1">
            <a:spLocks noChangeArrowheads="1"/>
          </p:cNvSpPr>
          <p:nvPr/>
        </p:nvSpPr>
        <p:spPr bwMode="auto">
          <a:xfrm>
            <a:off x="179388" y="1412875"/>
            <a:ext cx="8740775" cy="4894263"/>
          </a:xfrm>
          <a:prstGeom prst="rect">
            <a:avLst/>
          </a:prstGeom>
          <a:noFill/>
          <a:ln w="9525">
            <a:noFill/>
            <a:miter lim="800000"/>
            <a:headEnd/>
            <a:tailEnd/>
          </a:ln>
        </p:spPr>
        <p:txBody>
          <a:bodyPr>
            <a:spAutoFit/>
          </a:bodyPr>
          <a:lstStyle/>
          <a:p>
            <a:pPr>
              <a:spcBef>
                <a:spcPct val="50000"/>
              </a:spcBef>
            </a:pPr>
            <a:r>
              <a:rPr lang="en-US" altLang="zh-CN" dirty="0">
                <a:latin typeface="宋体" charset="-122"/>
              </a:rPr>
              <a:t>   </a:t>
            </a:r>
            <a:r>
              <a:rPr lang="zh-CN" altLang="en-US" sz="2400" dirty="0">
                <a:latin typeface="华文新魏"/>
                <a:ea typeface="华文新魏"/>
                <a:cs typeface="华文新魏"/>
              </a:rPr>
              <a:t>分析：这一段是由眼前景象到回忆的过渡。“我的心却像一只小鸟，从哨音里展翅飞出去”，“小鸟”之喻，充分表现了心情的轻快、愉悦和联想的迅捷。“飞过迷蒙的烟水，苍茫的群山，停落在故乡熟悉的大榕树上”，照应自己千里万里远离故乡的实际，并借助飞鸟的“飞”与“停”，巧妙地引出了故乡的榕树，文笔自然，不露痕迹。“我仿佛又看到那高大魁梧的躯干，卷曲飘拂的长须和浓得化不开的团团绿云”，紧紧抓住了故乡榕树的主要特征，字里行间充满了赞美之情，“浓得化不开”，给人以“凝碧”之感。如果说这个分句主要写榕树的形的话，“看到春天新长的嫩叶，迎着金黄的阳光，透明如片片碧玉，在袅袅的，风中晃动如耳坠，摇落一串串晶莹的露珠”，则是绘色绘声地展现了榕树的美。文字虽短，却渗透着浓烈的乡情，奠定了全文基调。 </a:t>
            </a:r>
          </a:p>
        </p:txBody>
      </p:sp>
      <p:pic>
        <p:nvPicPr>
          <p:cNvPr id="4" name="图片 3" descr="erj8m4jm.jpg"/>
          <p:cNvPicPr>
            <a:picLocks noChangeAspect="1"/>
          </p:cNvPicPr>
          <p:nvPr/>
        </p:nvPicPr>
        <p:blipFill>
          <a:blip r:embed="rId4" cstate="print"/>
          <a:stretch>
            <a:fillRect/>
          </a:stretch>
        </p:blipFill>
        <p:spPr>
          <a:xfrm>
            <a:off x="6156176" y="5661249"/>
            <a:ext cx="2987824" cy="1196752"/>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 calcmode="lin" valueType="num">
                                      <p:cBhvr additive="base">
                                        <p:cTn id="7" dur="5000" fill="hold"/>
                                        <p:tgtEl>
                                          <p:spTgt spid="10243">
                                            <p:txEl>
                                              <p:pRg st="1" end="1"/>
                                            </p:txEl>
                                          </p:spTgt>
                                        </p:tgtEl>
                                        <p:attrNameLst>
                                          <p:attrName>ppt_x</p:attrName>
                                        </p:attrNameLst>
                                      </p:cBhvr>
                                      <p:tavLst>
                                        <p:tav tm="0">
                                          <p:val>
                                            <p:strVal val="1+#ppt_w/2"/>
                                          </p:val>
                                        </p:tav>
                                        <p:tav tm="100000">
                                          <p:val>
                                            <p:strVal val="#ppt_x"/>
                                          </p:val>
                                        </p:tav>
                                      </p:tavLst>
                                    </p:anim>
                                    <p:anim calcmode="lin" valueType="num">
                                      <p:cBhvr additive="base">
                                        <p:cTn id="8" dur="5000" fill="hold"/>
                                        <p:tgtEl>
                                          <p:spTgt spid="102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244">
                                            <p:txEl>
                                              <p:pRg st="0" end="0"/>
                                            </p:txEl>
                                          </p:spTgt>
                                        </p:tgtEl>
                                        <p:attrNameLst>
                                          <p:attrName>style.visibility</p:attrName>
                                        </p:attrNameLst>
                                      </p:cBhvr>
                                      <p:to>
                                        <p:strVal val="visible"/>
                                      </p:to>
                                    </p:set>
                                    <p:anim calcmode="lin" valueType="num">
                                      <p:cBhvr additive="base">
                                        <p:cTn id="13" dur="5000" fill="hold"/>
                                        <p:tgtEl>
                                          <p:spTgt spid="10244">
                                            <p:txEl>
                                              <p:pRg st="0" end="0"/>
                                            </p:txEl>
                                          </p:spTgt>
                                        </p:tgtEl>
                                        <p:attrNameLst>
                                          <p:attrName>ppt_x</p:attrName>
                                        </p:attrNameLst>
                                      </p:cBhvr>
                                      <p:tavLst>
                                        <p:tav tm="0">
                                          <p:val>
                                            <p:strVal val="0-#ppt_w/2"/>
                                          </p:val>
                                        </p:tav>
                                        <p:tav tm="100000">
                                          <p:val>
                                            <p:strVal val="#ppt_x"/>
                                          </p:val>
                                        </p:tav>
                                      </p:tavLst>
                                    </p:anim>
                                    <p:anim calcmode="lin" valueType="num">
                                      <p:cBhvr additive="base">
                                        <p:cTn id="14" dur="5000" fill="hold"/>
                                        <p:tgtEl>
                                          <p:spTgt spid="102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267" name="Text Box 3"/>
          <p:cNvSpPr txBox="1">
            <a:spLocks noChangeArrowheads="1"/>
          </p:cNvSpPr>
          <p:nvPr/>
        </p:nvSpPr>
        <p:spPr bwMode="auto">
          <a:xfrm>
            <a:off x="457200" y="457200"/>
            <a:ext cx="8077200" cy="1246188"/>
          </a:xfrm>
          <a:prstGeom prst="rect">
            <a:avLst/>
          </a:prstGeom>
          <a:noFill/>
          <a:ln w="9525">
            <a:noFill/>
            <a:miter lim="800000"/>
            <a:headEnd/>
            <a:tailEnd/>
          </a:ln>
        </p:spPr>
        <p:txBody>
          <a:bodyPr>
            <a:spAutoFit/>
          </a:bodyPr>
          <a:lstStyle/>
          <a:p>
            <a:pPr>
              <a:spcBef>
                <a:spcPct val="50000"/>
              </a:spcBef>
            </a:pPr>
            <a:r>
              <a:rPr lang="en-US" altLang="zh-CN" sz="2400" dirty="0">
                <a:latin typeface="华文新魏"/>
                <a:ea typeface="华文新魏"/>
                <a:cs typeface="华文新魏"/>
              </a:rPr>
              <a:t>2</a:t>
            </a:r>
            <a:r>
              <a:rPr lang="zh-CN" altLang="en-US" sz="2400" dirty="0">
                <a:latin typeface="华文新魏"/>
                <a:ea typeface="华文新魏"/>
                <a:cs typeface="华文新魏"/>
              </a:rPr>
              <a:t>、“我深深怀念在榕树下度过的愉快的夏夜。</a:t>
            </a:r>
            <a:r>
              <a:rPr lang="en-US" altLang="zh-CN" sz="2400" dirty="0">
                <a:latin typeface="华文新魏"/>
                <a:ea typeface="华文新魏"/>
                <a:cs typeface="华文新魏"/>
              </a:rPr>
              <a:t>……</a:t>
            </a:r>
            <a:r>
              <a:rPr lang="zh-CN" altLang="en-US" sz="2400" dirty="0">
                <a:latin typeface="华文新魏"/>
                <a:ea typeface="华文新魏"/>
                <a:cs typeface="华文新魏"/>
              </a:rPr>
              <a:t>搁浅在乱石滩上</a:t>
            </a:r>
            <a:r>
              <a:rPr lang="en-US" altLang="zh-CN" sz="2400" dirty="0">
                <a:latin typeface="华文新魏"/>
                <a:ea typeface="华文新魏"/>
                <a:cs typeface="华文新魏"/>
              </a:rPr>
              <a:t>……”</a:t>
            </a:r>
          </a:p>
          <a:p>
            <a:pPr>
              <a:spcBef>
                <a:spcPct val="50000"/>
              </a:spcBef>
            </a:pPr>
            <a:endParaRPr lang="en-US" altLang="zh-CN" dirty="0">
              <a:latin typeface="Calibri" pitchFamily="34" charset="0"/>
            </a:endParaRPr>
          </a:p>
        </p:txBody>
      </p:sp>
      <p:sp>
        <p:nvSpPr>
          <p:cNvPr id="11268" name="Text Box 4"/>
          <p:cNvSpPr txBox="1">
            <a:spLocks noChangeArrowheads="1"/>
          </p:cNvSpPr>
          <p:nvPr/>
        </p:nvSpPr>
        <p:spPr bwMode="auto">
          <a:xfrm>
            <a:off x="179388" y="1557338"/>
            <a:ext cx="8515350" cy="4656137"/>
          </a:xfrm>
          <a:prstGeom prst="rect">
            <a:avLst/>
          </a:prstGeom>
          <a:noFill/>
          <a:ln w="9525">
            <a:noFill/>
            <a:miter lim="800000"/>
            <a:headEnd/>
            <a:tailEnd/>
          </a:ln>
        </p:spPr>
        <p:txBody>
          <a:bodyPr>
            <a:spAutoFit/>
          </a:bodyPr>
          <a:lstStyle/>
          <a:p>
            <a:pPr>
              <a:spcBef>
                <a:spcPct val="50000"/>
              </a:spcBef>
            </a:pPr>
            <a:r>
              <a:rPr lang="en-US" altLang="zh-CN" b="1" dirty="0">
                <a:latin typeface="Calibri" pitchFamily="34" charset="0"/>
              </a:rPr>
              <a:t>    </a:t>
            </a:r>
            <a:r>
              <a:rPr lang="zh-CN" altLang="en-US" sz="2400" dirty="0">
                <a:latin typeface="华文新魏"/>
                <a:ea typeface="华文新魏"/>
                <a:cs typeface="华文新魏"/>
              </a:rPr>
              <a:t>分析：这一段写自己儿时在榕树下度过的愉快夏夜，描写富于生活情趣。从卧具来说极为简单：一床被单，席地而卧；几块床板，搁在长凳和桥栏杆上。人与自然紧紧融为一体。仰望黝黝树影，“用心灵与天上微笑的星星交流”，没有烦恼，没有痛苦，身心愉快。月色朦胧之中，睡意朦胧之时，嫦娥悄然飞过，桂香轻轻飘洒，流水静静唱曲，催人沉入梦乡，这种诗情画意般的描绘，意境优美，想象丰富，刻画细腻，美丽迷人，正是一首对故乡风情永难忘怀的乡恋之歌。“早上醒来”，才发现枕头不见了，“原来是掉到溪里，吸饱了水，涨鼓鼓的，搁浅在乱石滩上”，这些文字里不见任何懊恼，相反情趣盎然，令人忍俊不禁，特有的故乡风情尽在其中。</a:t>
            </a:r>
          </a:p>
          <a:p>
            <a:pPr>
              <a:spcBef>
                <a:spcPct val="50000"/>
              </a:spcBef>
            </a:pPr>
            <a:endParaRPr lang="en-US" altLang="zh-CN" dirty="0">
              <a:latin typeface="Calibri" pitchFamily="34" charset="0"/>
            </a:endParaRPr>
          </a:p>
        </p:txBody>
      </p:sp>
      <p:pic>
        <p:nvPicPr>
          <p:cNvPr id="4" name="图片 3" descr="erj8m4jm.jpg"/>
          <p:cNvPicPr>
            <a:picLocks noChangeAspect="1"/>
          </p:cNvPicPr>
          <p:nvPr/>
        </p:nvPicPr>
        <p:blipFill>
          <a:blip r:embed="rId3" cstate="print"/>
          <a:stretch>
            <a:fillRect/>
          </a:stretch>
        </p:blipFill>
        <p:spPr>
          <a:xfrm>
            <a:off x="6516216" y="5229200"/>
            <a:ext cx="2627784" cy="1628801"/>
          </a:xfrm>
          <a:prstGeom prst="rect">
            <a:avLst/>
          </a:prstGeom>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2000" fill="hold"/>
                                        <p:tgtEl>
                                          <p:spTgt spid="11267">
                                            <p:txEl>
                                              <p:pRg st="0" end="0"/>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112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268">
                                            <p:txEl>
                                              <p:pRg st="0" end="0"/>
                                            </p:txEl>
                                          </p:spTgt>
                                        </p:tgtEl>
                                        <p:attrNameLst>
                                          <p:attrName>style.visibility</p:attrName>
                                        </p:attrNameLst>
                                      </p:cBhvr>
                                      <p:to>
                                        <p:strVal val="visible"/>
                                      </p:to>
                                    </p:set>
                                    <p:anim calcmode="lin" valueType="num">
                                      <p:cBhvr additive="base">
                                        <p:cTn id="13" dur="2000" fill="hold"/>
                                        <p:tgtEl>
                                          <p:spTgt spid="11268">
                                            <p:txEl>
                                              <p:pRg st="0" end="0"/>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1126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2000" r="-22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635375" y="3141663"/>
            <a:ext cx="5868988" cy="890587"/>
          </a:xfrm>
        </p:spPr>
        <p:txBody>
          <a:bodyPr/>
          <a:lstStyle/>
          <a:p>
            <a:pPr eaLnBrk="1" hangingPunct="1"/>
            <a:r>
              <a:rPr lang="zh-CN" altLang="en-US" sz="6000" b="1" smtClean="0"/>
              <a:t>故乡的榕树</a:t>
            </a:r>
          </a:p>
        </p:txBody>
      </p:sp>
      <p:sp>
        <p:nvSpPr>
          <p:cNvPr id="3" name="副标题 2"/>
          <p:cNvSpPr>
            <a:spLocks noGrp="1"/>
          </p:cNvSpPr>
          <p:nvPr>
            <p:ph type="subTitle" idx="1"/>
          </p:nvPr>
        </p:nvSpPr>
        <p:spPr>
          <a:xfrm>
            <a:off x="6011863" y="4365625"/>
            <a:ext cx="1800225" cy="503238"/>
          </a:xfrm>
        </p:spPr>
        <p:txBody>
          <a:bodyPr rtlCol="0">
            <a:normAutofit fontScale="92500" lnSpcReduction="10000"/>
          </a:bodyPr>
          <a:lstStyle/>
          <a:p>
            <a:pPr eaLnBrk="1" fontAlgn="auto" hangingPunct="1">
              <a:spcAft>
                <a:spcPts val="0"/>
              </a:spcAft>
              <a:buFont typeface="Arial" pitchFamily="34" charset="0"/>
              <a:buNone/>
              <a:defRPr/>
            </a:pPr>
            <a:r>
              <a:rPr lang="zh-CN" altLang="en-US" b="1" dirty="0" smtClean="0">
                <a:solidFill>
                  <a:schemeClr val="tx1"/>
                </a:solidFill>
              </a:rPr>
              <a:t>黄河浪</a:t>
            </a:r>
            <a:endParaRPr lang="zh-CN" altLang="en-US" b="1" dirty="0">
              <a:solidFill>
                <a:schemeClr val="tx1"/>
              </a:solidFill>
            </a:endParaRPr>
          </a:p>
        </p:txBody>
      </p:sp>
      <p:sp>
        <p:nvSpPr>
          <p:cNvPr id="4" name="TextBox 3"/>
          <p:cNvSpPr txBox="1">
            <a:spLocks noChangeArrowheads="1"/>
          </p:cNvSpPr>
          <p:nvPr/>
        </p:nvSpPr>
        <p:spPr bwMode="auto">
          <a:xfrm>
            <a:off x="6175375" y="5842000"/>
            <a:ext cx="2968625" cy="1016000"/>
          </a:xfrm>
          <a:prstGeom prst="rect">
            <a:avLst/>
          </a:prstGeom>
          <a:noFill/>
          <a:ln w="9525">
            <a:noFill/>
            <a:miter lim="800000"/>
            <a:headEnd/>
            <a:tailEnd/>
          </a:ln>
        </p:spPr>
        <p:txBody>
          <a:bodyPr wrap="none">
            <a:spAutoFit/>
          </a:bodyPr>
          <a:lstStyle/>
          <a:p>
            <a:r>
              <a:rPr kumimoji="1" lang="zh-CN" altLang="en-US" sz="2400" b="1" dirty="0">
                <a:latin typeface="Calibri" pitchFamily="34" charset="0"/>
              </a:rPr>
              <a:t>制作、授课：罗兆欣</a:t>
            </a:r>
            <a:endParaRPr kumimoji="1" lang="en-US" altLang="zh-CN" sz="2400" b="1" dirty="0">
              <a:latin typeface="Calibri" pitchFamily="34" charset="0"/>
            </a:endParaRPr>
          </a:p>
          <a:p>
            <a:r>
              <a:rPr kumimoji="1" lang="zh-CN" altLang="en-US" dirty="0">
                <a:latin typeface="Calibri" pitchFamily="34" charset="0"/>
              </a:rPr>
              <a:t>                 </a:t>
            </a:r>
            <a:r>
              <a:rPr kumimoji="1" lang="en-US" altLang="zh-CN" dirty="0">
                <a:latin typeface="Calibri" pitchFamily="34" charset="0"/>
              </a:rPr>
              <a:t>2014/02/24</a:t>
            </a:r>
          </a:p>
          <a:p>
            <a:endParaRPr lang="zh-CN" altLang="en-US"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179388" y="1125538"/>
            <a:ext cx="8964612" cy="5400675"/>
          </a:xfrm>
        </p:spPr>
        <p:txBody>
          <a:bodyPr/>
          <a:lstStyle/>
          <a:p>
            <a:pPr eaLnBrk="1" hangingPunct="1"/>
            <a:r>
              <a:rPr lang="en-US" altLang="zh-CN" sz="2800" smtClean="0">
                <a:latin typeface="华文行楷"/>
                <a:ea typeface="华文行楷"/>
                <a:cs typeface="华文行楷"/>
              </a:rPr>
              <a:t>3</a:t>
            </a:r>
            <a:r>
              <a:rPr lang="zh-CN" altLang="en-US" sz="2800" smtClean="0">
                <a:latin typeface="华文行楷"/>
                <a:ea typeface="华文行楷"/>
                <a:cs typeface="华文行楷"/>
              </a:rPr>
              <a:t>：看到春天新长的嫩叶，迎着金黄的阳光，透明如片片碧玉，在袅袅的风中晃动如耳坠，摇落一串串晶莹的露珠。</a:t>
            </a:r>
          </a:p>
          <a:p>
            <a:pPr eaLnBrk="1" hangingPunct="1"/>
            <a:endParaRPr lang="en-US" altLang="zh-CN" sz="2800" smtClean="0">
              <a:latin typeface="华文新魏"/>
              <a:ea typeface="华文新魏"/>
              <a:cs typeface="华文新魏"/>
            </a:endParaRPr>
          </a:p>
          <a:p>
            <a:pPr eaLnBrk="1" hangingPunct="1"/>
            <a:r>
              <a:rPr lang="zh-CN" altLang="en-US" sz="2800" smtClean="0">
                <a:latin typeface="华文新魏"/>
                <a:ea typeface="华文新魏"/>
                <a:cs typeface="华文新魏"/>
              </a:rPr>
              <a:t>善于运用形象的比喻，表现出春天新长的嫩叶的可爱。</a:t>
            </a:r>
          </a:p>
          <a:p>
            <a:pPr eaLnBrk="1" hangingPunct="1"/>
            <a:r>
              <a:rPr lang="zh-CN" altLang="en-US" sz="2800" smtClean="0">
                <a:latin typeface="华文新魏"/>
                <a:ea typeface="华文新魏"/>
                <a:cs typeface="华文新魏"/>
              </a:rPr>
              <a:t>①“碧玉”来比“嫩叶”，突出了嫩叶的色泽鲜亮，并加上“片片”来修饰状其嫩叶繁多；</a:t>
            </a:r>
          </a:p>
          <a:p>
            <a:pPr eaLnBrk="1" hangingPunct="1"/>
            <a:r>
              <a:rPr lang="zh-CN" altLang="en-US" sz="2800" smtClean="0">
                <a:latin typeface="华文新魏"/>
                <a:ea typeface="华文新魏"/>
                <a:cs typeface="华文新魏"/>
              </a:rPr>
              <a:t>②“耳坠”来比“嫩叶”，既显得晶莹剔透，又具有优美的形状，摇摆在袅袅风中。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Effect transition="in" filter="fade">
                                      <p:cBhvr>
                                        <p:cTn id="7" dur="1000"/>
                                        <p:tgtEl>
                                          <p:spTgt spid="75778">
                                            <p:txEl>
                                              <p:pRg st="0" end="0"/>
                                            </p:txEl>
                                          </p:spTgt>
                                        </p:tgtEl>
                                      </p:cBhvr>
                                    </p:animEffect>
                                    <p:anim calcmode="lin" valueType="num">
                                      <p:cBhvr>
                                        <p:cTn id="8" dur="1000" fill="hold"/>
                                        <p:tgtEl>
                                          <p:spTgt spid="7577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577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577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5778">
                                            <p:txEl>
                                              <p:pRg st="2" end="2"/>
                                            </p:txEl>
                                          </p:spTgt>
                                        </p:tgtEl>
                                        <p:attrNameLst>
                                          <p:attrName>style.visibility</p:attrName>
                                        </p:attrNameLst>
                                      </p:cBhvr>
                                      <p:to>
                                        <p:strVal val="visible"/>
                                      </p:to>
                                    </p:set>
                                    <p:animEffect transition="in" filter="fade">
                                      <p:cBhvr>
                                        <p:cTn id="15" dur="1000"/>
                                        <p:tgtEl>
                                          <p:spTgt spid="75778">
                                            <p:txEl>
                                              <p:pRg st="2" end="2"/>
                                            </p:txEl>
                                          </p:spTgt>
                                        </p:tgtEl>
                                      </p:cBhvr>
                                    </p:animEffect>
                                    <p:anim calcmode="lin" valueType="num">
                                      <p:cBhvr>
                                        <p:cTn id="16" dur="1000" fill="hold"/>
                                        <p:tgtEl>
                                          <p:spTgt spid="75778">
                                            <p:txEl>
                                              <p:pRg st="2" end="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75778">
                                            <p:txEl>
                                              <p:pRg st="2" end="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577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75778">
                                            <p:txEl>
                                              <p:pRg st="3" end="3"/>
                                            </p:txEl>
                                          </p:spTgt>
                                        </p:tgtEl>
                                        <p:attrNameLst>
                                          <p:attrName>style.visibility</p:attrName>
                                        </p:attrNameLst>
                                      </p:cBhvr>
                                      <p:to>
                                        <p:strVal val="visible"/>
                                      </p:to>
                                    </p:set>
                                    <p:animEffect transition="in" filter="fade">
                                      <p:cBhvr>
                                        <p:cTn id="23" dur="1000"/>
                                        <p:tgtEl>
                                          <p:spTgt spid="75778">
                                            <p:txEl>
                                              <p:pRg st="3" end="3"/>
                                            </p:txEl>
                                          </p:spTgt>
                                        </p:tgtEl>
                                      </p:cBhvr>
                                    </p:animEffect>
                                    <p:anim calcmode="lin" valueType="num">
                                      <p:cBhvr>
                                        <p:cTn id="24" dur="1000" fill="hold"/>
                                        <p:tgtEl>
                                          <p:spTgt spid="75778">
                                            <p:txEl>
                                              <p:pRg st="3" end="3"/>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75778">
                                            <p:txEl>
                                              <p:pRg st="3" end="3"/>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577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75778">
                                            <p:txEl>
                                              <p:pRg st="4" end="4"/>
                                            </p:txEl>
                                          </p:spTgt>
                                        </p:tgtEl>
                                        <p:attrNameLst>
                                          <p:attrName>style.visibility</p:attrName>
                                        </p:attrNameLst>
                                      </p:cBhvr>
                                      <p:to>
                                        <p:strVal val="visible"/>
                                      </p:to>
                                    </p:set>
                                    <p:animEffect transition="in" filter="fade">
                                      <p:cBhvr>
                                        <p:cTn id="31" dur="1000"/>
                                        <p:tgtEl>
                                          <p:spTgt spid="75778">
                                            <p:txEl>
                                              <p:pRg st="4" end="4"/>
                                            </p:txEl>
                                          </p:spTgt>
                                        </p:tgtEl>
                                      </p:cBhvr>
                                    </p:animEffect>
                                    <p:anim calcmode="lin" valueType="num">
                                      <p:cBhvr>
                                        <p:cTn id="32" dur="1000" fill="hold"/>
                                        <p:tgtEl>
                                          <p:spTgt spid="75778">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75778">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577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5288" y="1628775"/>
            <a:ext cx="8208962" cy="976313"/>
          </a:xfrm>
          <a:prstGeom prst="rect">
            <a:avLst/>
          </a:prstGeom>
          <a:noFill/>
          <a:ln w="9525">
            <a:noFill/>
            <a:miter lim="800000"/>
            <a:headEnd/>
            <a:tailEnd/>
          </a:ln>
        </p:spPr>
        <p:txBody>
          <a:bodyPr>
            <a:spAutoFit/>
          </a:bodyPr>
          <a:lstStyle/>
          <a:p>
            <a:r>
              <a:rPr lang="en-US" altLang="zh-CN" sz="2000">
                <a:latin typeface="华文新魏"/>
                <a:ea typeface="华文新魏"/>
                <a:cs typeface="华文新魏"/>
              </a:rPr>
              <a:t>4</a:t>
            </a:r>
            <a:r>
              <a:rPr lang="zh-CN" altLang="en-US" sz="2000">
                <a:latin typeface="华文新魏"/>
                <a:ea typeface="华文新魏"/>
                <a:cs typeface="华文新魏"/>
              </a:rPr>
              <a:t>：那汩汩的溪水流走了我童年的岁月，那古老的石桥镌刻着我深深的记忆，记忆里的故事有榕树的叶子一样多</a:t>
            </a:r>
            <a:r>
              <a:rPr lang="en-US" altLang="zh-CN" sz="2000">
                <a:latin typeface="华文新魏"/>
                <a:ea typeface="华文新魏"/>
                <a:cs typeface="华文新魏"/>
              </a:rPr>
              <a:t>……</a:t>
            </a:r>
          </a:p>
          <a:p>
            <a:endParaRPr lang="zh-CN" altLang="en-US">
              <a:latin typeface="Calibri" pitchFamily="34" charset="0"/>
            </a:endParaRPr>
          </a:p>
        </p:txBody>
      </p:sp>
      <p:sp>
        <p:nvSpPr>
          <p:cNvPr id="6" name="矩形 5"/>
          <p:cNvSpPr>
            <a:spLocks noChangeArrowheads="1"/>
          </p:cNvSpPr>
          <p:nvPr/>
        </p:nvSpPr>
        <p:spPr bwMode="auto">
          <a:xfrm>
            <a:off x="323850" y="2349500"/>
            <a:ext cx="6624638" cy="1014413"/>
          </a:xfrm>
          <a:prstGeom prst="rect">
            <a:avLst/>
          </a:prstGeom>
          <a:noFill/>
          <a:ln w="9525">
            <a:noFill/>
            <a:miter lim="800000"/>
            <a:headEnd/>
            <a:tailEnd/>
          </a:ln>
        </p:spPr>
        <p:txBody>
          <a:bodyPr>
            <a:spAutoFit/>
          </a:bodyPr>
          <a:lstStyle/>
          <a:p>
            <a:r>
              <a:rPr lang="zh-CN" altLang="en-US" sz="2000">
                <a:solidFill>
                  <a:srgbClr val="9900CC"/>
                </a:solidFill>
                <a:latin typeface="华文新魏"/>
                <a:ea typeface="华文新魏"/>
                <a:cs typeface="华文新魏"/>
              </a:rPr>
              <a:t>这是贴切的比较句。</a:t>
            </a:r>
            <a:endParaRPr lang="en-US" altLang="zh-CN" sz="2000">
              <a:solidFill>
                <a:srgbClr val="9900CC"/>
              </a:solidFill>
              <a:latin typeface="华文新魏"/>
              <a:ea typeface="华文新魏"/>
              <a:cs typeface="华文新魏"/>
            </a:endParaRPr>
          </a:p>
          <a:p>
            <a:r>
              <a:rPr lang="zh-CN" altLang="en-US" sz="2000">
                <a:solidFill>
                  <a:srgbClr val="660066"/>
                </a:solidFill>
                <a:latin typeface="华文新魏"/>
                <a:ea typeface="华文新魏"/>
                <a:cs typeface="华文新魏"/>
              </a:rPr>
              <a:t>这是将人事与物事进行比较的用法，起到变抽象为形象的作用。</a:t>
            </a:r>
          </a:p>
        </p:txBody>
      </p:sp>
      <p:sp>
        <p:nvSpPr>
          <p:cNvPr id="7" name="TextBox 6"/>
          <p:cNvSpPr txBox="1">
            <a:spLocks noChangeArrowheads="1"/>
          </p:cNvSpPr>
          <p:nvPr/>
        </p:nvSpPr>
        <p:spPr bwMode="auto">
          <a:xfrm>
            <a:off x="395288" y="3213100"/>
            <a:ext cx="8208962" cy="1006475"/>
          </a:xfrm>
          <a:prstGeom prst="rect">
            <a:avLst/>
          </a:prstGeom>
          <a:noFill/>
          <a:ln w="9525">
            <a:noFill/>
            <a:miter lim="800000"/>
            <a:headEnd/>
            <a:tailEnd/>
          </a:ln>
        </p:spPr>
        <p:txBody>
          <a:bodyPr>
            <a:spAutoFit/>
          </a:bodyPr>
          <a:lstStyle/>
          <a:p>
            <a:r>
              <a:rPr lang="en-US" altLang="zh-CN" sz="2000">
                <a:latin typeface="华文新魏"/>
                <a:ea typeface="华文新魏"/>
                <a:cs typeface="华文新魏"/>
              </a:rPr>
              <a:t>5</a:t>
            </a:r>
            <a:r>
              <a:rPr lang="zh-CN" altLang="en-US" sz="2000">
                <a:latin typeface="华文新魏"/>
                <a:ea typeface="华文新魏"/>
                <a:cs typeface="华文新魏"/>
              </a:rPr>
              <a:t>：每当中午，亚热带强烈的阳光令屋内如焚、土地冒烟，唯有这两棵高大的榕树撑开遮天巨伞，抗拒迫人的酷热洒落一地阴凉，让晒的黝黑的农人们踏着发烫的石板路到这里透一口气。</a:t>
            </a:r>
            <a:endParaRPr lang="en-US" altLang="zh-CN" sz="2000">
              <a:latin typeface="华文新魏"/>
              <a:ea typeface="华文新魏"/>
              <a:cs typeface="华文新魏"/>
            </a:endParaRPr>
          </a:p>
        </p:txBody>
      </p:sp>
      <p:sp>
        <p:nvSpPr>
          <p:cNvPr id="8" name="TextBox 7"/>
          <p:cNvSpPr txBox="1">
            <a:spLocks noChangeArrowheads="1"/>
          </p:cNvSpPr>
          <p:nvPr/>
        </p:nvSpPr>
        <p:spPr bwMode="auto">
          <a:xfrm>
            <a:off x="395288" y="4292600"/>
            <a:ext cx="8101012" cy="1016000"/>
          </a:xfrm>
          <a:prstGeom prst="rect">
            <a:avLst/>
          </a:prstGeom>
          <a:noFill/>
          <a:ln w="9525">
            <a:noFill/>
            <a:miter lim="800000"/>
            <a:headEnd/>
            <a:tailEnd/>
          </a:ln>
        </p:spPr>
        <p:txBody>
          <a:bodyPr>
            <a:spAutoFit/>
          </a:bodyPr>
          <a:lstStyle/>
          <a:p>
            <a:r>
              <a:rPr lang="zh-CN" altLang="en-US" sz="2000">
                <a:latin typeface="华文新魏"/>
                <a:ea typeface="华文新魏"/>
                <a:cs typeface="华文新魏"/>
              </a:rPr>
              <a:t>运用</a:t>
            </a:r>
            <a:r>
              <a:rPr lang="zh-CN" altLang="en-US" sz="2000">
                <a:solidFill>
                  <a:srgbClr val="9900CC"/>
                </a:solidFill>
                <a:latin typeface="华文新魏"/>
                <a:ea typeface="华文新魏"/>
                <a:cs typeface="华文新魏"/>
              </a:rPr>
              <a:t>传神的拟人。</a:t>
            </a:r>
            <a:endParaRPr lang="zh-CN" altLang="en-US" sz="2000">
              <a:latin typeface="华文新魏"/>
              <a:ea typeface="华文新魏"/>
              <a:cs typeface="华文新魏"/>
            </a:endParaRPr>
          </a:p>
          <a:p>
            <a:r>
              <a:rPr lang="zh-CN" altLang="en-US" sz="2000">
                <a:solidFill>
                  <a:srgbClr val="660066"/>
                </a:solidFill>
                <a:latin typeface="华文新魏"/>
                <a:ea typeface="华文新魏"/>
                <a:cs typeface="华文新魏"/>
              </a:rPr>
              <a:t>把两棵枝深叶茂的榕树比拟作人撑巨伞，寓动于静，变物为人，既表现了两棵榕树的超凡形态，又显示出卓著的功能。</a:t>
            </a:r>
          </a:p>
        </p:txBody>
      </p:sp>
      <p:pic>
        <p:nvPicPr>
          <p:cNvPr id="35845" name="图片 8" descr="图目击片1.png"/>
          <p:cNvPicPr>
            <a:picLocks noChangeAspect="1"/>
          </p:cNvPicPr>
          <p:nvPr/>
        </p:nvPicPr>
        <p:blipFill>
          <a:blip r:embed="rId2" cstate="print"/>
          <a:srcRect/>
          <a:stretch>
            <a:fillRect/>
          </a:stretch>
        </p:blipFill>
        <p:spPr bwMode="auto">
          <a:xfrm>
            <a:off x="3203575" y="0"/>
            <a:ext cx="5940425" cy="2492375"/>
          </a:xfrm>
          <a:prstGeom prst="rect">
            <a:avLst/>
          </a:prstGeom>
          <a:noFill/>
          <a:ln w="9525">
            <a:noFill/>
            <a:miter lim="800000"/>
            <a:headEnd/>
            <a:tailEnd/>
          </a:ln>
        </p:spPr>
      </p:pic>
      <p:pic>
        <p:nvPicPr>
          <p:cNvPr id="10" name="图片 9" descr="erj8m4jm.jpg"/>
          <p:cNvPicPr>
            <a:picLocks noChangeAspect="1"/>
          </p:cNvPicPr>
          <p:nvPr/>
        </p:nvPicPr>
        <p:blipFill>
          <a:blip r:embed="rId3" cstate="print"/>
          <a:stretch>
            <a:fillRect/>
          </a:stretch>
        </p:blipFill>
        <p:spPr>
          <a:xfrm>
            <a:off x="0" y="5489848"/>
            <a:ext cx="4788024" cy="1368152"/>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 calcmode="lin" valueType="num">
                                      <p:cBhvr>
                                        <p:cTn id="2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p:cTn id="31"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
                                            <p:txEl>
                                              <p:pRg st="0" end="0"/>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p:cTn id="37"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8">
                                            <p:txEl>
                                              <p:pRg st="1" end="1"/>
                                            </p:txEl>
                                          </p:spTgt>
                                        </p:tgtEl>
                                        <p:attrNameLst>
                                          <p:attrName>ppt_h</p:attrName>
                                        </p:attrNameLst>
                                      </p:cBhvr>
                                      <p:tavLst>
                                        <p:tav tm="0">
                                          <p:val>
                                            <p:fltVal val="0"/>
                                          </p:val>
                                        </p:tav>
                                        <p:tav tm="100000">
                                          <p:val>
                                            <p:strVal val="#ppt_h"/>
                                          </p:val>
                                        </p:tav>
                                      </p:tavLst>
                                    </p:anim>
                                    <p:anim calcmode="lin" valueType="num">
                                      <p:cBhvr>
                                        <p:cTn id="39" dur="1000" fill="hold"/>
                                        <p:tgtEl>
                                          <p:spTgt spid="8">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0" y="1557338"/>
            <a:ext cx="8964613" cy="4537075"/>
          </a:xfrm>
        </p:spPr>
        <p:txBody>
          <a:bodyPr/>
          <a:lstStyle/>
          <a:p>
            <a:pPr eaLnBrk="1" hangingPunct="1"/>
            <a:r>
              <a:rPr lang="en-US" altLang="zh-CN" sz="2400" smtClean="0">
                <a:latin typeface="华文新魏"/>
                <a:ea typeface="华文新魏"/>
                <a:cs typeface="华文新魏"/>
              </a:rPr>
              <a:t>6</a:t>
            </a:r>
            <a:r>
              <a:rPr lang="zh-CN" altLang="en-US" sz="2400" smtClean="0">
                <a:latin typeface="华文新魏"/>
                <a:ea typeface="华文新魏"/>
                <a:cs typeface="华文新魏"/>
              </a:rPr>
              <a:t>：故乡的亲切的榕树啊，我是在你绿阴的怀抱中长大的，如果你有知觉，会知道我在这遥远的异乡怀念着你么？如果你有思想，你会像慈母一样，思念我这漂泊天涯的游子么？</a:t>
            </a:r>
            <a:endParaRPr lang="en-US" altLang="zh-CN" sz="2400" smtClean="0">
              <a:latin typeface="华文新魏"/>
              <a:ea typeface="华文新魏"/>
              <a:cs typeface="华文新魏"/>
            </a:endParaRPr>
          </a:p>
          <a:p>
            <a:pPr eaLnBrk="1" hangingPunct="1"/>
            <a:r>
              <a:rPr lang="zh-CN" altLang="en-US" sz="2400" smtClean="0">
                <a:solidFill>
                  <a:srgbClr val="9900CC"/>
                </a:solidFill>
                <a:latin typeface="华文新魏"/>
                <a:ea typeface="华文新魏"/>
                <a:cs typeface="华文新魏"/>
              </a:rPr>
              <a:t>深情的呼告语。</a:t>
            </a:r>
            <a:endParaRPr lang="zh-CN" altLang="en-US" sz="2400" smtClean="0">
              <a:solidFill>
                <a:srgbClr val="660066"/>
              </a:solidFill>
              <a:latin typeface="华文新魏"/>
              <a:ea typeface="华文新魏"/>
              <a:cs typeface="华文新魏"/>
            </a:endParaRPr>
          </a:p>
          <a:p>
            <a:pPr eaLnBrk="1" hangingPunct="1"/>
            <a:r>
              <a:rPr lang="zh-CN" altLang="en-US" sz="2400" smtClean="0">
                <a:solidFill>
                  <a:srgbClr val="660066"/>
                </a:solidFill>
                <a:latin typeface="华文新魏"/>
                <a:ea typeface="华文新魏"/>
                <a:cs typeface="华文新魏"/>
              </a:rPr>
              <a:t>以深切的呼告，直抒胸臆。并且用设问结尾，把思乡之情引到了一个更高的层次，表达了作者永远不忘故乡养育之恩，永做故乡儿子的一片诚挚之心。</a:t>
            </a:r>
          </a:p>
          <a:p>
            <a:pPr eaLnBrk="1" hangingPunct="1">
              <a:buFontTx/>
              <a:buNone/>
            </a:pPr>
            <a:endParaRPr lang="zh-CN" altLang="en-US" sz="3300" b="1" smtClean="0">
              <a:solidFill>
                <a:srgbClr val="A50021"/>
              </a:solidFill>
              <a:latin typeface="隶书"/>
              <a:ea typeface="隶书"/>
              <a:cs typeface="隶书"/>
            </a:endParaRPr>
          </a:p>
          <a:p>
            <a:pPr eaLnBrk="1" hangingPunct="1">
              <a:buFont typeface="Arial" charset="0"/>
              <a:buNone/>
            </a:pPr>
            <a:endParaRPr lang="zh-CN" altLang="en-US" sz="3600" b="1" smtClean="0">
              <a:solidFill>
                <a:srgbClr val="9900CC"/>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2706">
                                            <p:txEl>
                                              <p:pRg st="0" end="0"/>
                                            </p:txEl>
                                          </p:spTgt>
                                        </p:tgtEl>
                                        <p:attrNameLst>
                                          <p:attrName>style.visibility</p:attrName>
                                        </p:attrNameLst>
                                      </p:cBhvr>
                                      <p:to>
                                        <p:strVal val="visible"/>
                                      </p:to>
                                    </p:set>
                                    <p:anim calcmode="lin" valueType="num">
                                      <p:cBhvr>
                                        <p:cTn id="7" dur="1000" fill="hold"/>
                                        <p:tgtEl>
                                          <p:spTgt spid="72706">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270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270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2706">
                                            <p:txEl>
                                              <p:pRg st="1" end="1"/>
                                            </p:txEl>
                                          </p:spTgt>
                                        </p:tgtEl>
                                        <p:attrNameLst>
                                          <p:attrName>style.visibility</p:attrName>
                                        </p:attrNameLst>
                                      </p:cBhvr>
                                      <p:to>
                                        <p:strVal val="visible"/>
                                      </p:to>
                                    </p:set>
                                    <p:anim calcmode="lin" valueType="num">
                                      <p:cBhvr>
                                        <p:cTn id="14" dur="1000" fill="hold"/>
                                        <p:tgtEl>
                                          <p:spTgt spid="72706">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7270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72706">
                                            <p:txEl>
                                              <p:pRg st="1" end="1"/>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72706">
                                            <p:txEl>
                                              <p:pRg st="2" end="2"/>
                                            </p:txEl>
                                          </p:spTgt>
                                        </p:tgtEl>
                                        <p:attrNameLst>
                                          <p:attrName>style.visibility</p:attrName>
                                        </p:attrNameLst>
                                      </p:cBhvr>
                                      <p:to>
                                        <p:strVal val="visible"/>
                                      </p:to>
                                    </p:set>
                                    <p:anim calcmode="lin" valueType="num">
                                      <p:cBhvr>
                                        <p:cTn id="19" dur="1000" fill="hold"/>
                                        <p:tgtEl>
                                          <p:spTgt spid="72706">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72706">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727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4" name="TextBox 3"/>
          <p:cNvSpPr txBox="1"/>
          <p:nvPr/>
        </p:nvSpPr>
        <p:spPr>
          <a:xfrm>
            <a:off x="395536" y="260648"/>
            <a:ext cx="4288353" cy="707886"/>
          </a:xfrm>
          <a:prstGeom prst="rect">
            <a:avLst/>
          </a:prstGeom>
          <a:solidFill>
            <a:srgbClr val="92D050"/>
          </a:solidFill>
          <a:scene3d>
            <a:camera prst="orthographicFront"/>
            <a:lightRig rig="threePt" dir="t"/>
          </a:scene3d>
          <a:sp3d>
            <a:bevelT prst="angle"/>
          </a:sp3d>
        </p:spPr>
        <p:txBody>
          <a:bodyPr wrap="none">
            <a:spAutoFit/>
          </a:bodyPr>
          <a:lstStyle/>
          <a:p>
            <a:pPr fontAlgn="auto">
              <a:spcBef>
                <a:spcPts val="0"/>
              </a:spcBef>
              <a:spcAft>
                <a:spcPts val="0"/>
              </a:spcAft>
              <a:defRPr/>
            </a:pPr>
            <a:r>
              <a:rPr lang="zh-CN" altLang="en-US" sz="4000" dirty="0">
                <a:latin typeface="华文新魏" pitchFamily="2" charset="-122"/>
                <a:ea typeface="华文新魏" pitchFamily="2" charset="-122"/>
              </a:rPr>
              <a:t>拓展延伸：赏一赏</a:t>
            </a:r>
          </a:p>
        </p:txBody>
      </p:sp>
      <p:sp>
        <p:nvSpPr>
          <p:cNvPr id="5" name="TextBox 4"/>
          <p:cNvSpPr txBox="1">
            <a:spLocks noChangeArrowheads="1"/>
          </p:cNvSpPr>
          <p:nvPr/>
        </p:nvSpPr>
        <p:spPr bwMode="auto">
          <a:xfrm>
            <a:off x="0" y="1196975"/>
            <a:ext cx="9144000" cy="2216150"/>
          </a:xfrm>
          <a:prstGeom prst="rect">
            <a:avLst/>
          </a:prstGeom>
          <a:noFill/>
          <a:ln w="9525">
            <a:noFill/>
            <a:miter lim="800000"/>
            <a:headEnd/>
            <a:tailEnd/>
          </a:ln>
        </p:spPr>
        <p:txBody>
          <a:bodyPr>
            <a:spAutoFit/>
          </a:bodyPr>
          <a:lstStyle/>
          <a:p>
            <a:r>
              <a:rPr kumimoji="1" lang="zh-CN" altLang="en-US" sz="2400" dirty="0">
                <a:solidFill>
                  <a:srgbClr val="F82502"/>
                </a:solidFill>
                <a:latin typeface="华文新魏"/>
                <a:ea typeface="华文新魏"/>
                <a:cs typeface="华文新魏"/>
              </a:rPr>
              <a:t>      春花秋月</a:t>
            </a:r>
            <a:r>
              <a:rPr kumimoji="1" lang="zh-CN" altLang="en-US" sz="2400" dirty="0">
                <a:latin typeface="华文新魏"/>
                <a:ea typeface="华文新魏"/>
                <a:cs typeface="华文新魏"/>
              </a:rPr>
              <a:t>何时了，往事知多少。</a:t>
            </a:r>
            <a:r>
              <a:rPr kumimoji="1" lang="zh-CN" altLang="en-US" sz="2400" dirty="0">
                <a:solidFill>
                  <a:srgbClr val="F82502"/>
                </a:solidFill>
                <a:latin typeface="华文新魏"/>
                <a:ea typeface="华文新魏"/>
                <a:cs typeface="华文新魏"/>
              </a:rPr>
              <a:t>小楼</a:t>
            </a:r>
            <a:r>
              <a:rPr kumimoji="1" lang="zh-CN" altLang="en-US" sz="2400" dirty="0">
                <a:latin typeface="华文新魏"/>
                <a:ea typeface="华文新魏"/>
                <a:cs typeface="华文新魏"/>
              </a:rPr>
              <a:t>昨夜又东风，故国不堪回首月明中。</a:t>
            </a:r>
            <a:br>
              <a:rPr kumimoji="1" lang="zh-CN" altLang="en-US" sz="2400" dirty="0">
                <a:latin typeface="华文新魏"/>
                <a:ea typeface="华文新魏"/>
                <a:cs typeface="华文新魏"/>
              </a:rPr>
            </a:br>
            <a:r>
              <a:rPr kumimoji="1" lang="zh-CN" altLang="en-US" sz="2400" dirty="0">
                <a:latin typeface="华文新魏"/>
                <a:ea typeface="华文新魏"/>
                <a:cs typeface="华文新魏"/>
              </a:rPr>
              <a:t>       </a:t>
            </a:r>
            <a:r>
              <a:rPr kumimoji="1" lang="zh-CN" altLang="en-US" sz="2400" dirty="0">
                <a:solidFill>
                  <a:srgbClr val="F82502"/>
                </a:solidFill>
                <a:latin typeface="华文新魏"/>
                <a:ea typeface="华文新魏"/>
                <a:cs typeface="华文新魏"/>
              </a:rPr>
              <a:t>雕栏玉砌</a:t>
            </a:r>
            <a:r>
              <a:rPr kumimoji="1" lang="zh-CN" altLang="en-US" sz="2400" dirty="0">
                <a:latin typeface="华文新魏"/>
                <a:ea typeface="华文新魏"/>
                <a:cs typeface="华文新魏"/>
              </a:rPr>
              <a:t>应犹在，只是朱颜改。问君能有几多愁，恰似一江春水向东流。                                   </a:t>
            </a:r>
          </a:p>
          <a:p>
            <a:r>
              <a:rPr kumimoji="1" lang="zh-CN" altLang="en-US" sz="2400" dirty="0">
                <a:latin typeface="华文新魏"/>
                <a:ea typeface="华文新魏"/>
                <a:cs typeface="华文新魏"/>
              </a:rPr>
              <a:t>                                                                                    李煜</a:t>
            </a:r>
            <a:r>
              <a:rPr kumimoji="1" lang="en-US" altLang="zh-CN" sz="2400" dirty="0">
                <a:latin typeface="华文新魏"/>
                <a:ea typeface="华文新魏"/>
                <a:cs typeface="华文新魏"/>
              </a:rPr>
              <a:t>《</a:t>
            </a:r>
            <a:r>
              <a:rPr kumimoji="1" lang="zh-CN" altLang="en-US" sz="2400" dirty="0">
                <a:latin typeface="华文新魏"/>
                <a:ea typeface="华文新魏"/>
                <a:cs typeface="华文新魏"/>
              </a:rPr>
              <a:t>虞美人</a:t>
            </a:r>
            <a:r>
              <a:rPr kumimoji="1" lang="en-US" altLang="zh-CN" sz="2400" dirty="0">
                <a:latin typeface="华文新魏"/>
                <a:ea typeface="华文新魏"/>
                <a:cs typeface="华文新魏"/>
              </a:rPr>
              <a:t>》</a:t>
            </a:r>
          </a:p>
          <a:p>
            <a:endParaRPr lang="zh-CN" altLang="en-US" dirty="0">
              <a:latin typeface="Calibri" pitchFamily="34" charset="0"/>
            </a:endParaRPr>
          </a:p>
        </p:txBody>
      </p:sp>
      <p:sp>
        <p:nvSpPr>
          <p:cNvPr id="6" name="TextBox 5"/>
          <p:cNvSpPr txBox="1">
            <a:spLocks noChangeArrowheads="1"/>
          </p:cNvSpPr>
          <p:nvPr/>
        </p:nvSpPr>
        <p:spPr bwMode="auto">
          <a:xfrm>
            <a:off x="179388" y="3213100"/>
            <a:ext cx="8964612" cy="2584450"/>
          </a:xfrm>
          <a:prstGeom prst="rect">
            <a:avLst/>
          </a:prstGeom>
          <a:noFill/>
          <a:ln w="9525">
            <a:noFill/>
            <a:miter lim="800000"/>
            <a:headEnd/>
            <a:tailEnd/>
          </a:ln>
        </p:spPr>
        <p:txBody>
          <a:bodyPr>
            <a:spAutoFit/>
          </a:bodyPr>
          <a:lstStyle/>
          <a:p>
            <a:r>
              <a:rPr kumimoji="1" lang="zh-CN" altLang="en-US" sz="2400" dirty="0">
                <a:latin typeface="华文新魏"/>
                <a:ea typeface="华文新魏"/>
                <a:cs typeface="华文新魏"/>
              </a:rPr>
              <a:t>回乐峰前夜沙似雪，受降城外</a:t>
            </a:r>
            <a:r>
              <a:rPr kumimoji="1" lang="zh-CN" altLang="en-US" sz="2400" dirty="0">
                <a:solidFill>
                  <a:srgbClr val="FF0000"/>
                </a:solidFill>
                <a:latin typeface="华文新魏"/>
                <a:ea typeface="华文新魏"/>
                <a:cs typeface="华文新魏"/>
              </a:rPr>
              <a:t>月</a:t>
            </a:r>
            <a:r>
              <a:rPr kumimoji="1" lang="zh-CN" altLang="en-US" sz="2400" dirty="0">
                <a:latin typeface="华文新魏"/>
                <a:ea typeface="华文新魏"/>
                <a:cs typeface="华文新魏"/>
              </a:rPr>
              <a:t>如霜。不知何处吹</a:t>
            </a:r>
            <a:r>
              <a:rPr kumimoji="1" lang="zh-CN" altLang="en-US" sz="2400" dirty="0">
                <a:solidFill>
                  <a:srgbClr val="FF0000"/>
                </a:solidFill>
                <a:latin typeface="华文新魏"/>
                <a:ea typeface="华文新魏"/>
                <a:cs typeface="华文新魏"/>
              </a:rPr>
              <a:t>芦管</a:t>
            </a:r>
            <a:r>
              <a:rPr kumimoji="1" lang="zh-CN" altLang="en-US" sz="2400" dirty="0">
                <a:latin typeface="华文新魏"/>
                <a:ea typeface="华文新魏"/>
                <a:cs typeface="华文新魏"/>
              </a:rPr>
              <a:t>，一夜征人尽望乡。</a:t>
            </a:r>
            <a:endParaRPr kumimoji="1" lang="en-US" altLang="zh-CN" sz="2400" dirty="0">
              <a:latin typeface="华文新魏"/>
              <a:ea typeface="华文新魏"/>
              <a:cs typeface="华文新魏"/>
            </a:endParaRPr>
          </a:p>
          <a:p>
            <a:r>
              <a:rPr kumimoji="1" lang="zh-CN" altLang="en-US" sz="2400" dirty="0">
                <a:latin typeface="华文新魏"/>
                <a:ea typeface="华文新魏"/>
                <a:cs typeface="华文新魏"/>
              </a:rPr>
              <a:t>                                                                            李益</a:t>
            </a:r>
            <a:r>
              <a:rPr kumimoji="1" lang="en-US" altLang="zh-CN" sz="2400" dirty="0">
                <a:latin typeface="华文新魏"/>
                <a:ea typeface="华文新魏"/>
                <a:cs typeface="华文新魏"/>
              </a:rPr>
              <a:t>《</a:t>
            </a:r>
            <a:r>
              <a:rPr kumimoji="1" lang="zh-CN" altLang="en-US" sz="2400" dirty="0">
                <a:latin typeface="华文新魏"/>
                <a:ea typeface="华文新魏"/>
                <a:cs typeface="华文新魏"/>
              </a:rPr>
              <a:t>上受降城闻笛</a:t>
            </a:r>
            <a:r>
              <a:rPr kumimoji="1" lang="en-US" altLang="zh-CN" sz="2400" dirty="0">
                <a:latin typeface="华文新魏"/>
                <a:ea typeface="华文新魏"/>
                <a:cs typeface="华文新魏"/>
              </a:rPr>
              <a:t>》</a:t>
            </a:r>
            <a:endParaRPr kumimoji="1" lang="zh-CN" altLang="en-US" sz="2400" dirty="0">
              <a:latin typeface="华文新魏"/>
              <a:ea typeface="华文新魏"/>
              <a:cs typeface="华文新魏"/>
            </a:endParaRPr>
          </a:p>
          <a:p>
            <a:endParaRPr kumimoji="1" lang="en-US" altLang="zh-CN" b="1" dirty="0">
              <a:latin typeface="Times New Roman" pitchFamily="18" charset="0"/>
            </a:endParaRPr>
          </a:p>
          <a:p>
            <a:r>
              <a:rPr kumimoji="1" lang="en-US" altLang="zh-CN" b="1" dirty="0">
                <a:latin typeface="Times New Roman" pitchFamily="18" charset="0"/>
              </a:rPr>
              <a:t>                                                                              </a:t>
            </a:r>
            <a:endParaRPr kumimoji="1" lang="zh-CN" altLang="en-US" b="1" dirty="0">
              <a:latin typeface="Times New Roman" pitchFamily="18" charset="0"/>
            </a:endParaRPr>
          </a:p>
          <a:p>
            <a:endParaRPr kumimoji="1" lang="zh-CN" altLang="en-US" b="1" dirty="0">
              <a:latin typeface="Times New Roman" pitchFamily="18" charset="0"/>
            </a:endParaRPr>
          </a:p>
          <a:p>
            <a:r>
              <a:rPr kumimoji="1" lang="zh-CN" altLang="en-US" b="1" dirty="0">
                <a:latin typeface="Times New Roman" pitchFamily="18" charset="0"/>
              </a:rPr>
              <a:t> </a:t>
            </a:r>
          </a:p>
          <a:p>
            <a:endParaRPr lang="zh-CN" altLang="en-US" dirty="0">
              <a:latin typeface="Calibri" pitchFamily="34" charset="0"/>
            </a:endParaRPr>
          </a:p>
        </p:txBody>
      </p:sp>
      <p:sp>
        <p:nvSpPr>
          <p:cNvPr id="7" name="TextBox 6"/>
          <p:cNvSpPr txBox="1">
            <a:spLocks noChangeArrowheads="1"/>
          </p:cNvSpPr>
          <p:nvPr/>
        </p:nvSpPr>
        <p:spPr bwMode="auto">
          <a:xfrm>
            <a:off x="179388" y="4508500"/>
            <a:ext cx="8748712" cy="1939925"/>
          </a:xfrm>
          <a:prstGeom prst="rect">
            <a:avLst/>
          </a:prstGeom>
          <a:noFill/>
          <a:ln w="9525">
            <a:noFill/>
            <a:miter lim="800000"/>
            <a:headEnd/>
            <a:tailEnd/>
          </a:ln>
        </p:spPr>
        <p:txBody>
          <a:bodyPr>
            <a:spAutoFit/>
          </a:bodyPr>
          <a:lstStyle/>
          <a:p>
            <a:pPr marL="342900" indent="-342900">
              <a:spcBef>
                <a:spcPct val="20000"/>
              </a:spcBef>
            </a:pPr>
            <a:r>
              <a:rPr lang="zh-CN" altLang="en-US" sz="2400" dirty="0">
                <a:latin typeface="华文新魏"/>
                <a:ea typeface="华文新魏"/>
                <a:cs typeface="华文新魏"/>
              </a:rPr>
              <a:t>人言</a:t>
            </a:r>
            <a:r>
              <a:rPr lang="zh-CN" altLang="en-US" sz="2400" dirty="0">
                <a:solidFill>
                  <a:srgbClr val="FF0000"/>
                </a:solidFill>
                <a:latin typeface="华文新魏"/>
                <a:ea typeface="华文新魏"/>
                <a:cs typeface="华文新魏"/>
              </a:rPr>
              <a:t>落日</a:t>
            </a:r>
            <a:r>
              <a:rPr lang="zh-CN" altLang="en-US" sz="2400" dirty="0">
                <a:latin typeface="华文新魏"/>
                <a:ea typeface="华文新魏"/>
                <a:cs typeface="华文新魏"/>
              </a:rPr>
              <a:t>是天涯，望极天涯不见家。已恨碧山相阻隔，碧山还被暮云遮。</a:t>
            </a:r>
            <a:endParaRPr lang="en-US" altLang="zh-CN" sz="2400" dirty="0">
              <a:latin typeface="华文新魏"/>
              <a:ea typeface="华文新魏"/>
              <a:cs typeface="华文新魏"/>
            </a:endParaRPr>
          </a:p>
          <a:p>
            <a:pPr marL="342900" indent="-342900">
              <a:spcBef>
                <a:spcPct val="20000"/>
              </a:spcBef>
            </a:pPr>
            <a:r>
              <a:rPr lang="en-US" altLang="zh-CN" sz="2400" dirty="0">
                <a:latin typeface="华文新魏"/>
                <a:ea typeface="华文新魏"/>
                <a:cs typeface="华文新魏"/>
              </a:rPr>
              <a:t>                        </a:t>
            </a:r>
            <a:r>
              <a:rPr kumimoji="1" lang="en-US" altLang="zh-CN" sz="2400" dirty="0">
                <a:latin typeface="华文新魏"/>
                <a:ea typeface="华文新魏"/>
                <a:cs typeface="华文新魏"/>
              </a:rPr>
              <a:t>                                            </a:t>
            </a:r>
            <a:r>
              <a:rPr kumimoji="1" lang="zh-CN" altLang="en-US" sz="2400" dirty="0">
                <a:latin typeface="华文新魏"/>
                <a:ea typeface="华文新魏"/>
                <a:cs typeface="华文新魏"/>
              </a:rPr>
              <a:t>李觏</a:t>
            </a:r>
            <a:r>
              <a:rPr kumimoji="1" lang="en-US" altLang="zh-CN" sz="2400" dirty="0">
                <a:latin typeface="华文新魏"/>
                <a:ea typeface="华文新魏"/>
                <a:cs typeface="华文新魏"/>
              </a:rPr>
              <a:t>(</a:t>
            </a:r>
            <a:r>
              <a:rPr kumimoji="1" lang="en-US" altLang="zh-CN" sz="2400" dirty="0" err="1">
                <a:latin typeface="华文新魏"/>
                <a:ea typeface="华文新魏"/>
                <a:cs typeface="华文新魏"/>
              </a:rPr>
              <a:t>gòu</a:t>
            </a:r>
            <a:r>
              <a:rPr kumimoji="1" lang="en-US" altLang="zh-CN" sz="2400" dirty="0">
                <a:latin typeface="华文新魏"/>
                <a:ea typeface="华文新魏"/>
                <a:cs typeface="华文新魏"/>
              </a:rPr>
              <a:t>)·</a:t>
            </a:r>
            <a:r>
              <a:rPr kumimoji="1" lang="zh-CN" altLang="en-US" sz="2400" dirty="0">
                <a:latin typeface="华文新魏"/>
                <a:ea typeface="华文新魏"/>
                <a:cs typeface="华文新魏"/>
              </a:rPr>
              <a:t>北宋</a:t>
            </a:r>
            <a:r>
              <a:rPr kumimoji="1" lang="en-US" altLang="zh-CN" sz="2400" dirty="0">
                <a:latin typeface="华文新魏"/>
                <a:ea typeface="华文新魏"/>
                <a:cs typeface="华文新魏"/>
              </a:rPr>
              <a:t>《</a:t>
            </a:r>
            <a:r>
              <a:rPr kumimoji="1" lang="zh-CN" altLang="en-US" sz="2400" dirty="0">
                <a:latin typeface="华文新魏"/>
                <a:ea typeface="华文新魏"/>
                <a:cs typeface="华文新魏"/>
              </a:rPr>
              <a:t>相思</a:t>
            </a:r>
            <a:r>
              <a:rPr kumimoji="1" lang="en-US" altLang="zh-CN" sz="2400" dirty="0">
                <a:latin typeface="华文新魏"/>
                <a:ea typeface="华文新魏"/>
                <a:cs typeface="华文新魏"/>
              </a:rPr>
              <a:t>》</a:t>
            </a:r>
            <a:r>
              <a:rPr kumimoji="1" lang="zh-CN" altLang="en-US" sz="2400" dirty="0">
                <a:latin typeface="华文新魏"/>
                <a:ea typeface="华文新魏"/>
                <a:cs typeface="华文新魏"/>
              </a:rPr>
              <a:t> </a:t>
            </a:r>
          </a:p>
          <a:p>
            <a:pPr marL="342900" indent="-342900">
              <a:spcBef>
                <a:spcPct val="20000"/>
              </a:spcBef>
            </a:pPr>
            <a:endParaRPr kumimoji="1" lang="en-US" altLang="zh-CN" b="1" dirty="0">
              <a:latin typeface="Times New Roman" pitchFamily="18" charset="0"/>
            </a:endParaRPr>
          </a:p>
          <a:p>
            <a:pPr marL="342900" indent="-342900">
              <a:spcBef>
                <a:spcPct val="20000"/>
              </a:spcBef>
            </a:pPr>
            <a:r>
              <a:rPr kumimoji="1" lang="en-US" altLang="zh-CN" b="1" dirty="0">
                <a:latin typeface="Times New Roman" pitchFamily="18" charset="0"/>
              </a:rPr>
              <a:t>                           </a:t>
            </a:r>
            <a:endParaRPr kumimoji="1" lang="zh-CN" altLang="en-US" b="1" dirty="0">
              <a:latin typeface="Times New Roman" pitchFamily="18" charset="0"/>
            </a:endParaRPr>
          </a:p>
        </p:txBody>
      </p:sp>
      <p:pic>
        <p:nvPicPr>
          <p:cNvPr id="8" name="图片 7" descr="erj8m4jm.jpg"/>
          <p:cNvPicPr>
            <a:picLocks noChangeAspect="1"/>
          </p:cNvPicPr>
          <p:nvPr/>
        </p:nvPicPr>
        <p:blipFill>
          <a:blip r:embed="rId3" cstate="print"/>
          <a:stretch>
            <a:fillRect/>
          </a:stretch>
        </p:blipFill>
        <p:spPr>
          <a:xfrm>
            <a:off x="0" y="5445224"/>
            <a:ext cx="3635896" cy="1191207"/>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additive="base">
                                        <p:cTn id="23" dur="5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6">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 calcmode="lin" valueType="num">
                                      <p:cBhvr additive="base">
                                        <p:cTn id="27" dur="5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 calcmode="lin" valueType="num">
                                      <p:cBhvr additive="base">
                                        <p:cTn id="33" dur="5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4" dur="5000" fill="hold"/>
                                        <p:tgtEl>
                                          <p:spTgt spid="7">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 calcmode="lin" valueType="num">
                                      <p:cBhvr additive="base">
                                        <p:cTn id="37" dur="5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6000" r="-36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6000"/>
            <a:lum/>
          </a:blip>
          <a:srcRect/>
          <a:stretch>
            <a:fillRect l="-14000" r="-14000"/>
          </a:stretch>
        </a:blipFill>
        <a:effectLst/>
      </p:bgPr>
    </p:bg>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611188" y="476250"/>
            <a:ext cx="7723187" cy="461963"/>
          </a:xfrm>
          <a:prstGeom prst="rect">
            <a:avLst/>
          </a:prstGeom>
          <a:noFill/>
          <a:ln w="9525">
            <a:noFill/>
            <a:miter lim="800000"/>
            <a:headEnd/>
            <a:tailEnd/>
          </a:ln>
        </p:spPr>
        <p:txBody>
          <a:bodyPr>
            <a:spAutoFit/>
          </a:bodyPr>
          <a:lstStyle/>
          <a:p>
            <a:r>
              <a:rPr kumimoji="1" lang="zh-CN" altLang="en-US" sz="2400">
                <a:solidFill>
                  <a:srgbClr val="FF0000"/>
                </a:solidFill>
                <a:latin typeface="华文新魏"/>
                <a:ea typeface="华文新魏"/>
                <a:cs typeface="华文新魏"/>
              </a:rPr>
              <a:t>我国古代乡情诗歌中的明月短笛</a:t>
            </a:r>
          </a:p>
        </p:txBody>
      </p:sp>
      <p:sp>
        <p:nvSpPr>
          <p:cNvPr id="36867" name="Text Box 3"/>
          <p:cNvSpPr txBox="1">
            <a:spLocks noChangeArrowheads="1"/>
          </p:cNvSpPr>
          <p:nvPr/>
        </p:nvSpPr>
        <p:spPr bwMode="auto">
          <a:xfrm>
            <a:off x="323850" y="1341438"/>
            <a:ext cx="8066088" cy="830262"/>
          </a:xfrm>
          <a:prstGeom prst="rect">
            <a:avLst/>
          </a:prstGeom>
          <a:noFill/>
          <a:ln w="9525">
            <a:noFill/>
            <a:miter lim="800000"/>
            <a:headEnd/>
            <a:tailEnd/>
          </a:ln>
        </p:spPr>
        <p:txBody>
          <a:bodyPr>
            <a:spAutoFit/>
          </a:bodyPr>
          <a:lstStyle/>
          <a:p>
            <a:r>
              <a:rPr kumimoji="1" lang="en-US" altLang="zh-CN" sz="2400">
                <a:latin typeface="华文新魏"/>
                <a:ea typeface="华文新魏"/>
                <a:cs typeface="华文新魏"/>
              </a:rPr>
              <a:t>      </a:t>
            </a:r>
            <a:r>
              <a:rPr kumimoji="1" lang="zh-CN" altLang="en-US" sz="2400">
                <a:latin typeface="华文新魏"/>
                <a:ea typeface="华文新魏"/>
                <a:cs typeface="华文新魏"/>
              </a:rPr>
              <a:t>月亮具有母性情结，寄托了人们对故乡和亲人的思念。</a:t>
            </a:r>
          </a:p>
          <a:p>
            <a:r>
              <a:rPr kumimoji="1" lang="zh-CN" altLang="en-US" sz="2400">
                <a:latin typeface="华文新魏"/>
                <a:ea typeface="华文新魏"/>
                <a:cs typeface="华文新魏"/>
              </a:rPr>
              <a:t>      笛声在诗歌中的作用：衬悲情，引乡情</a:t>
            </a:r>
          </a:p>
        </p:txBody>
      </p:sp>
      <p:sp>
        <p:nvSpPr>
          <p:cNvPr id="36868" name="Text Box 4"/>
          <p:cNvSpPr txBox="1">
            <a:spLocks noChangeArrowheads="1"/>
          </p:cNvSpPr>
          <p:nvPr/>
        </p:nvSpPr>
        <p:spPr bwMode="auto">
          <a:xfrm>
            <a:off x="0" y="2492375"/>
            <a:ext cx="8604250" cy="585788"/>
          </a:xfrm>
          <a:prstGeom prst="rect">
            <a:avLst/>
          </a:prstGeom>
          <a:noFill/>
          <a:ln w="9525">
            <a:noFill/>
            <a:miter lim="800000"/>
            <a:headEnd/>
            <a:tailEnd/>
          </a:ln>
        </p:spPr>
        <p:txBody>
          <a:bodyPr>
            <a:spAutoFit/>
          </a:bodyPr>
          <a:lstStyle/>
          <a:p>
            <a:r>
              <a:rPr kumimoji="1" lang="en-US" altLang="zh-CN" sz="3200" b="1">
                <a:latin typeface="Times New Roman" pitchFamily="18" charset="0"/>
              </a:rPr>
              <a:t>       </a:t>
            </a:r>
            <a:r>
              <a:rPr kumimoji="1" lang="zh-CN" altLang="en-US" sz="2400">
                <a:solidFill>
                  <a:srgbClr val="FF0000"/>
                </a:solidFill>
                <a:latin typeface="华文新魏"/>
                <a:ea typeface="华文新魏"/>
                <a:cs typeface="华文新魏"/>
              </a:rPr>
              <a:t>我国古代乡情诗歌中常见的意象：</a:t>
            </a:r>
            <a:endParaRPr kumimoji="1" lang="zh-CN" altLang="en-US" sz="2400">
              <a:latin typeface="华文新魏"/>
              <a:ea typeface="华文新魏"/>
              <a:cs typeface="华文新魏"/>
            </a:endParaRPr>
          </a:p>
        </p:txBody>
      </p:sp>
      <p:sp>
        <p:nvSpPr>
          <p:cNvPr id="36869" name="Rectangle 5"/>
          <p:cNvSpPr>
            <a:spLocks noChangeArrowheads="1"/>
          </p:cNvSpPr>
          <p:nvPr/>
        </p:nvSpPr>
        <p:spPr bwMode="auto">
          <a:xfrm>
            <a:off x="250825" y="3213100"/>
            <a:ext cx="8231188" cy="1446213"/>
          </a:xfrm>
          <a:prstGeom prst="rect">
            <a:avLst/>
          </a:prstGeom>
          <a:noFill/>
          <a:ln w="9525">
            <a:noFill/>
            <a:miter lim="800000"/>
            <a:headEnd/>
            <a:tailEnd/>
          </a:ln>
        </p:spPr>
        <p:txBody>
          <a:bodyPr>
            <a:spAutoFit/>
          </a:bodyPr>
          <a:lstStyle/>
          <a:p>
            <a:r>
              <a:rPr kumimoji="1" lang="en-US" altLang="zh-CN" sz="4400" b="1">
                <a:latin typeface="Calibri" pitchFamily="34" charset="0"/>
              </a:rPr>
              <a:t>      </a:t>
            </a:r>
            <a:r>
              <a:rPr kumimoji="1" lang="zh-CN" altLang="en-US" sz="2400">
                <a:latin typeface="华文新魏"/>
                <a:ea typeface="华文新魏"/>
                <a:cs typeface="华文新魏"/>
              </a:rPr>
              <a:t>晨霜、明月、笛声、泪、山、水、风、雪、树、寒江、玉、碧色、落日、暮色、黄昏、酒、</a:t>
            </a:r>
            <a:r>
              <a:rPr kumimoji="1" lang="zh-CN" altLang="en-US" sz="4400" b="1">
                <a:latin typeface="Calibri"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wipe(down)">
                                      <p:cBhvr>
                                        <p:cTn id="7" dur="580">
                                          <p:stCondLst>
                                            <p:cond delay="0"/>
                                          </p:stCondLst>
                                        </p:cTn>
                                        <p:tgtEl>
                                          <p:spTgt spid="36866">
                                            <p:txEl>
                                              <p:pRg st="0" end="0"/>
                                            </p:txEl>
                                          </p:spTgt>
                                        </p:tgtEl>
                                      </p:cBhvr>
                                    </p:animEffect>
                                    <p:anim calcmode="lin" valueType="num">
                                      <p:cBhvr>
                                        <p:cTn id="8" dur="1822" tmFilter="0,0; 0.14,0.36; 0.43,0.73; 0.71,0.91; 1.0,1.0">
                                          <p:stCondLst>
                                            <p:cond delay="0"/>
                                          </p:stCondLst>
                                        </p:cTn>
                                        <p:tgtEl>
                                          <p:spTgt spid="3686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686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686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686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686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6866">
                                            <p:txEl>
                                              <p:pRg st="0" end="0"/>
                                            </p:txEl>
                                          </p:spTgt>
                                        </p:tgtEl>
                                      </p:cBhvr>
                                      <p:to x="100000" y="60000"/>
                                    </p:animScale>
                                    <p:animScale>
                                      <p:cBhvr>
                                        <p:cTn id="14" dur="166" decel="50000">
                                          <p:stCondLst>
                                            <p:cond delay="676"/>
                                          </p:stCondLst>
                                        </p:cTn>
                                        <p:tgtEl>
                                          <p:spTgt spid="36866">
                                            <p:txEl>
                                              <p:pRg st="0" end="0"/>
                                            </p:txEl>
                                          </p:spTgt>
                                        </p:tgtEl>
                                      </p:cBhvr>
                                      <p:to x="100000" y="100000"/>
                                    </p:animScale>
                                    <p:animScale>
                                      <p:cBhvr>
                                        <p:cTn id="15" dur="26">
                                          <p:stCondLst>
                                            <p:cond delay="1312"/>
                                          </p:stCondLst>
                                        </p:cTn>
                                        <p:tgtEl>
                                          <p:spTgt spid="36866">
                                            <p:txEl>
                                              <p:pRg st="0" end="0"/>
                                            </p:txEl>
                                          </p:spTgt>
                                        </p:tgtEl>
                                      </p:cBhvr>
                                      <p:to x="100000" y="80000"/>
                                    </p:animScale>
                                    <p:animScale>
                                      <p:cBhvr>
                                        <p:cTn id="16" dur="166" decel="50000">
                                          <p:stCondLst>
                                            <p:cond delay="1338"/>
                                          </p:stCondLst>
                                        </p:cTn>
                                        <p:tgtEl>
                                          <p:spTgt spid="36866">
                                            <p:txEl>
                                              <p:pRg st="0" end="0"/>
                                            </p:txEl>
                                          </p:spTgt>
                                        </p:tgtEl>
                                      </p:cBhvr>
                                      <p:to x="100000" y="100000"/>
                                    </p:animScale>
                                    <p:animScale>
                                      <p:cBhvr>
                                        <p:cTn id="17" dur="26">
                                          <p:stCondLst>
                                            <p:cond delay="1642"/>
                                          </p:stCondLst>
                                        </p:cTn>
                                        <p:tgtEl>
                                          <p:spTgt spid="36866">
                                            <p:txEl>
                                              <p:pRg st="0" end="0"/>
                                            </p:txEl>
                                          </p:spTgt>
                                        </p:tgtEl>
                                      </p:cBhvr>
                                      <p:to x="100000" y="90000"/>
                                    </p:animScale>
                                    <p:animScale>
                                      <p:cBhvr>
                                        <p:cTn id="18" dur="166" decel="50000">
                                          <p:stCondLst>
                                            <p:cond delay="1668"/>
                                          </p:stCondLst>
                                        </p:cTn>
                                        <p:tgtEl>
                                          <p:spTgt spid="36866">
                                            <p:txEl>
                                              <p:pRg st="0" end="0"/>
                                            </p:txEl>
                                          </p:spTgt>
                                        </p:tgtEl>
                                      </p:cBhvr>
                                      <p:to x="100000" y="100000"/>
                                    </p:animScale>
                                    <p:animScale>
                                      <p:cBhvr>
                                        <p:cTn id="19" dur="26">
                                          <p:stCondLst>
                                            <p:cond delay="1808"/>
                                          </p:stCondLst>
                                        </p:cTn>
                                        <p:tgtEl>
                                          <p:spTgt spid="36866">
                                            <p:txEl>
                                              <p:pRg st="0" end="0"/>
                                            </p:txEl>
                                          </p:spTgt>
                                        </p:tgtEl>
                                      </p:cBhvr>
                                      <p:to x="100000" y="95000"/>
                                    </p:animScale>
                                    <p:animScale>
                                      <p:cBhvr>
                                        <p:cTn id="20" dur="166" decel="50000">
                                          <p:stCondLst>
                                            <p:cond delay="1834"/>
                                          </p:stCondLst>
                                        </p:cTn>
                                        <p:tgtEl>
                                          <p:spTgt spid="36866">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36867">
                                            <p:txEl>
                                              <p:pRg st="0" end="0"/>
                                            </p:txEl>
                                          </p:spTgt>
                                        </p:tgtEl>
                                        <p:attrNameLst>
                                          <p:attrName>style.visibility</p:attrName>
                                        </p:attrNameLst>
                                      </p:cBhvr>
                                      <p:to>
                                        <p:strVal val="visible"/>
                                      </p:to>
                                    </p:set>
                                    <p:anim calcmode="lin" valueType="num">
                                      <p:cBhvr>
                                        <p:cTn id="25" dur="1000" fill="hold"/>
                                        <p:tgtEl>
                                          <p:spTgt spid="36867">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6867">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6867">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36867">
                                            <p:txEl>
                                              <p:pRg st="0" end="0"/>
                                            </p:txEl>
                                          </p:spTgt>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36867">
                                            <p:txEl>
                                              <p:pRg st="1" end="1"/>
                                            </p:txEl>
                                          </p:spTgt>
                                        </p:tgtEl>
                                        <p:attrNameLst>
                                          <p:attrName>style.visibility</p:attrName>
                                        </p:attrNameLst>
                                      </p:cBhvr>
                                      <p:to>
                                        <p:strVal val="visible"/>
                                      </p:to>
                                    </p:set>
                                    <p:anim calcmode="lin" valueType="num">
                                      <p:cBhvr>
                                        <p:cTn id="31" dur="1000" fill="hold"/>
                                        <p:tgtEl>
                                          <p:spTgt spid="36867">
                                            <p:txEl>
                                              <p:pRg st="1" end="1"/>
                                            </p:txEl>
                                          </p:spTgt>
                                        </p:tgtEl>
                                        <p:attrNameLst>
                                          <p:attrName>ppt_w</p:attrName>
                                        </p:attrNameLst>
                                      </p:cBhvr>
                                      <p:tavLst>
                                        <p:tav tm="0">
                                          <p:val>
                                            <p:fltVal val="0"/>
                                          </p:val>
                                        </p:tav>
                                        <p:tav tm="100000">
                                          <p:val>
                                            <p:strVal val="#ppt_w"/>
                                          </p:val>
                                        </p:tav>
                                      </p:tavLst>
                                    </p:anim>
                                    <p:anim calcmode="lin" valueType="num">
                                      <p:cBhvr>
                                        <p:cTn id="32" dur="1000" fill="hold"/>
                                        <p:tgtEl>
                                          <p:spTgt spid="36867">
                                            <p:txEl>
                                              <p:pRg st="1" end="1"/>
                                            </p:txEl>
                                          </p:spTgt>
                                        </p:tgtEl>
                                        <p:attrNameLst>
                                          <p:attrName>ppt_h</p:attrName>
                                        </p:attrNameLst>
                                      </p:cBhvr>
                                      <p:tavLst>
                                        <p:tav tm="0">
                                          <p:val>
                                            <p:fltVal val="0"/>
                                          </p:val>
                                        </p:tav>
                                        <p:tav tm="100000">
                                          <p:val>
                                            <p:strVal val="#ppt_h"/>
                                          </p:val>
                                        </p:tav>
                                      </p:tavLst>
                                    </p:anim>
                                    <p:anim calcmode="lin" valueType="num">
                                      <p:cBhvr>
                                        <p:cTn id="33" dur="1000" fill="hold"/>
                                        <p:tgtEl>
                                          <p:spTgt spid="36867">
                                            <p:txEl>
                                              <p:pRg st="1" end="1"/>
                                            </p:txEl>
                                          </p:spTgt>
                                        </p:tgtEl>
                                        <p:attrNameLst>
                                          <p:attrName>style.rotation</p:attrName>
                                        </p:attrNameLst>
                                      </p:cBhvr>
                                      <p:tavLst>
                                        <p:tav tm="0">
                                          <p:val>
                                            <p:fltVal val="90"/>
                                          </p:val>
                                        </p:tav>
                                        <p:tav tm="100000">
                                          <p:val>
                                            <p:fltVal val="0"/>
                                          </p:val>
                                        </p:tav>
                                      </p:tavLst>
                                    </p:anim>
                                    <p:animEffect transition="in" filter="fade">
                                      <p:cBhvr>
                                        <p:cTn id="34" dur="1000"/>
                                        <p:tgtEl>
                                          <p:spTgt spid="36867">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nodeType="clickEffect">
                                  <p:stCondLst>
                                    <p:cond delay="0"/>
                                  </p:stCondLst>
                                  <p:childTnLst>
                                    <p:set>
                                      <p:cBhvr>
                                        <p:cTn id="38" dur="1" fill="hold">
                                          <p:stCondLst>
                                            <p:cond delay="0"/>
                                          </p:stCondLst>
                                        </p:cTn>
                                        <p:tgtEl>
                                          <p:spTgt spid="36868">
                                            <p:txEl>
                                              <p:pRg st="0" end="0"/>
                                            </p:txEl>
                                          </p:spTgt>
                                        </p:tgtEl>
                                        <p:attrNameLst>
                                          <p:attrName>style.visibility</p:attrName>
                                        </p:attrNameLst>
                                      </p:cBhvr>
                                      <p:to>
                                        <p:strVal val="visible"/>
                                      </p:to>
                                    </p:set>
                                    <p:animEffect transition="in" filter="wipe(down)">
                                      <p:cBhvr>
                                        <p:cTn id="39" dur="580">
                                          <p:stCondLst>
                                            <p:cond delay="0"/>
                                          </p:stCondLst>
                                        </p:cTn>
                                        <p:tgtEl>
                                          <p:spTgt spid="36868">
                                            <p:txEl>
                                              <p:pRg st="0" end="0"/>
                                            </p:txEl>
                                          </p:spTgt>
                                        </p:tgtEl>
                                      </p:cBhvr>
                                    </p:animEffect>
                                    <p:anim calcmode="lin" valueType="num">
                                      <p:cBhvr>
                                        <p:cTn id="40" dur="1822" tmFilter="0,0; 0.14,0.36; 0.43,0.73; 0.71,0.91; 1.0,1.0">
                                          <p:stCondLst>
                                            <p:cond delay="0"/>
                                          </p:stCondLst>
                                        </p:cTn>
                                        <p:tgtEl>
                                          <p:spTgt spid="36868">
                                            <p:txEl>
                                              <p:pRg st="0" end="0"/>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6868">
                                            <p:txEl>
                                              <p:pRg st="0" end="0"/>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6868">
                                            <p:txEl>
                                              <p:pRg st="0" end="0"/>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6868">
                                            <p:txEl>
                                              <p:pRg st="0" end="0"/>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6868">
                                            <p:txEl>
                                              <p:pRg st="0" end="0"/>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6868">
                                            <p:txEl>
                                              <p:pRg st="0" end="0"/>
                                            </p:txEl>
                                          </p:spTgt>
                                        </p:tgtEl>
                                      </p:cBhvr>
                                      <p:to x="100000" y="60000"/>
                                    </p:animScale>
                                    <p:animScale>
                                      <p:cBhvr>
                                        <p:cTn id="46" dur="166" decel="50000">
                                          <p:stCondLst>
                                            <p:cond delay="676"/>
                                          </p:stCondLst>
                                        </p:cTn>
                                        <p:tgtEl>
                                          <p:spTgt spid="36868">
                                            <p:txEl>
                                              <p:pRg st="0" end="0"/>
                                            </p:txEl>
                                          </p:spTgt>
                                        </p:tgtEl>
                                      </p:cBhvr>
                                      <p:to x="100000" y="100000"/>
                                    </p:animScale>
                                    <p:animScale>
                                      <p:cBhvr>
                                        <p:cTn id="47" dur="26">
                                          <p:stCondLst>
                                            <p:cond delay="1312"/>
                                          </p:stCondLst>
                                        </p:cTn>
                                        <p:tgtEl>
                                          <p:spTgt spid="36868">
                                            <p:txEl>
                                              <p:pRg st="0" end="0"/>
                                            </p:txEl>
                                          </p:spTgt>
                                        </p:tgtEl>
                                      </p:cBhvr>
                                      <p:to x="100000" y="80000"/>
                                    </p:animScale>
                                    <p:animScale>
                                      <p:cBhvr>
                                        <p:cTn id="48" dur="166" decel="50000">
                                          <p:stCondLst>
                                            <p:cond delay="1338"/>
                                          </p:stCondLst>
                                        </p:cTn>
                                        <p:tgtEl>
                                          <p:spTgt spid="36868">
                                            <p:txEl>
                                              <p:pRg st="0" end="0"/>
                                            </p:txEl>
                                          </p:spTgt>
                                        </p:tgtEl>
                                      </p:cBhvr>
                                      <p:to x="100000" y="100000"/>
                                    </p:animScale>
                                    <p:animScale>
                                      <p:cBhvr>
                                        <p:cTn id="49" dur="26">
                                          <p:stCondLst>
                                            <p:cond delay="1642"/>
                                          </p:stCondLst>
                                        </p:cTn>
                                        <p:tgtEl>
                                          <p:spTgt spid="36868">
                                            <p:txEl>
                                              <p:pRg st="0" end="0"/>
                                            </p:txEl>
                                          </p:spTgt>
                                        </p:tgtEl>
                                      </p:cBhvr>
                                      <p:to x="100000" y="90000"/>
                                    </p:animScale>
                                    <p:animScale>
                                      <p:cBhvr>
                                        <p:cTn id="50" dur="166" decel="50000">
                                          <p:stCondLst>
                                            <p:cond delay="1668"/>
                                          </p:stCondLst>
                                        </p:cTn>
                                        <p:tgtEl>
                                          <p:spTgt spid="36868">
                                            <p:txEl>
                                              <p:pRg st="0" end="0"/>
                                            </p:txEl>
                                          </p:spTgt>
                                        </p:tgtEl>
                                      </p:cBhvr>
                                      <p:to x="100000" y="100000"/>
                                    </p:animScale>
                                    <p:animScale>
                                      <p:cBhvr>
                                        <p:cTn id="51" dur="26">
                                          <p:stCondLst>
                                            <p:cond delay="1808"/>
                                          </p:stCondLst>
                                        </p:cTn>
                                        <p:tgtEl>
                                          <p:spTgt spid="36868">
                                            <p:txEl>
                                              <p:pRg st="0" end="0"/>
                                            </p:txEl>
                                          </p:spTgt>
                                        </p:tgtEl>
                                      </p:cBhvr>
                                      <p:to x="100000" y="95000"/>
                                    </p:animScale>
                                    <p:animScale>
                                      <p:cBhvr>
                                        <p:cTn id="52" dur="166" decel="50000">
                                          <p:stCondLst>
                                            <p:cond delay="1834"/>
                                          </p:stCondLst>
                                        </p:cTn>
                                        <p:tgtEl>
                                          <p:spTgt spid="36868">
                                            <p:txEl>
                                              <p:pRg st="0" end="0"/>
                                            </p:txEl>
                                          </p:spTgt>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iterate type="lt">
                                    <p:tmPct val="5000"/>
                                  </p:iterate>
                                  <p:childTnLst>
                                    <p:set>
                                      <p:cBhvr>
                                        <p:cTn id="56" dur="1" fill="hold">
                                          <p:stCondLst>
                                            <p:cond delay="0"/>
                                          </p:stCondLst>
                                        </p:cTn>
                                        <p:tgtEl>
                                          <p:spTgt spid="36869">
                                            <p:txEl>
                                              <p:pRg st="0" end="0"/>
                                            </p:txEl>
                                          </p:spTgt>
                                        </p:tgtEl>
                                        <p:attrNameLst>
                                          <p:attrName>style.visibility</p:attrName>
                                        </p:attrNameLst>
                                      </p:cBhvr>
                                      <p:to>
                                        <p:strVal val="visible"/>
                                      </p:to>
                                    </p:set>
                                    <p:anim calcmode="lin" valueType="num">
                                      <p:cBhvr>
                                        <p:cTn id="57" dur="1000" fill="hold"/>
                                        <p:tgtEl>
                                          <p:spTgt spid="36869">
                                            <p:txEl>
                                              <p:pRg st="0" end="0"/>
                                            </p:txEl>
                                          </p:spTgt>
                                        </p:tgtEl>
                                        <p:attrNameLst>
                                          <p:attrName>ppt_w</p:attrName>
                                        </p:attrNameLst>
                                      </p:cBhvr>
                                      <p:tavLst>
                                        <p:tav tm="0">
                                          <p:val>
                                            <p:fltVal val="0"/>
                                          </p:val>
                                        </p:tav>
                                        <p:tav tm="100000">
                                          <p:val>
                                            <p:strVal val="#ppt_w"/>
                                          </p:val>
                                        </p:tav>
                                      </p:tavLst>
                                    </p:anim>
                                    <p:anim calcmode="lin" valueType="num">
                                      <p:cBhvr>
                                        <p:cTn id="58" dur="1000" fill="hold"/>
                                        <p:tgtEl>
                                          <p:spTgt spid="36869">
                                            <p:txEl>
                                              <p:pRg st="0" end="0"/>
                                            </p:txEl>
                                          </p:spTgt>
                                        </p:tgtEl>
                                        <p:attrNameLst>
                                          <p:attrName>ppt_h</p:attrName>
                                        </p:attrNameLst>
                                      </p:cBhvr>
                                      <p:tavLst>
                                        <p:tav tm="0">
                                          <p:val>
                                            <p:fltVal val="0"/>
                                          </p:val>
                                        </p:tav>
                                        <p:tav tm="100000">
                                          <p:val>
                                            <p:strVal val="#ppt_h"/>
                                          </p:val>
                                        </p:tav>
                                      </p:tavLst>
                                    </p:anim>
                                    <p:anim calcmode="lin" valueType="num">
                                      <p:cBhvr>
                                        <p:cTn id="59" dur="1000" fill="hold"/>
                                        <p:tgtEl>
                                          <p:spTgt spid="36869">
                                            <p:txEl>
                                              <p:pRg st="0" end="0"/>
                                            </p:txEl>
                                          </p:spTgt>
                                        </p:tgtEl>
                                        <p:attrNameLst>
                                          <p:attrName>style.rotation</p:attrName>
                                        </p:attrNameLst>
                                      </p:cBhvr>
                                      <p:tavLst>
                                        <p:tav tm="0">
                                          <p:val>
                                            <p:fltVal val="90"/>
                                          </p:val>
                                        </p:tav>
                                        <p:tav tm="100000">
                                          <p:val>
                                            <p:fltVal val="0"/>
                                          </p:val>
                                        </p:tav>
                                      </p:tavLst>
                                    </p:anim>
                                    <p:animEffect transition="in" filter="fade">
                                      <p:cBhvr>
                                        <p:cTn id="60" dur="1000"/>
                                        <p:tgtEl>
                                          <p:spTgt spid="368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6000" r="-16000"/>
          </a:stretch>
        </a:blipFill>
        <a:effectLst/>
      </p:bgPr>
    </p:bg>
    <p:spTree>
      <p:nvGrpSpPr>
        <p:cNvPr id="1" name=""/>
        <p:cNvGrpSpPr/>
        <p:nvPr/>
      </p:nvGrpSpPr>
      <p:grpSpPr>
        <a:xfrm>
          <a:off x="0" y="0"/>
          <a:ext cx="0" cy="0"/>
          <a:chOff x="0" y="0"/>
          <a:chExt cx="0" cy="0"/>
        </a:xfrm>
      </p:grpSpPr>
      <p:sp>
        <p:nvSpPr>
          <p:cNvPr id="38915" name="Text Box 3"/>
          <p:cNvSpPr txBox="1">
            <a:spLocks noChangeArrowheads="1"/>
          </p:cNvSpPr>
          <p:nvPr/>
        </p:nvSpPr>
        <p:spPr bwMode="auto">
          <a:xfrm>
            <a:off x="0" y="1557338"/>
            <a:ext cx="9109075" cy="3113087"/>
          </a:xfrm>
          <a:prstGeom prst="rect">
            <a:avLst/>
          </a:prstGeom>
          <a:noFill/>
          <a:ln w="9525">
            <a:noFill/>
            <a:miter lim="800000"/>
            <a:headEnd/>
            <a:tailEnd/>
          </a:ln>
        </p:spPr>
        <p:txBody>
          <a:bodyPr>
            <a:spAutoFit/>
          </a:bodyPr>
          <a:lstStyle/>
          <a:p>
            <a:pPr>
              <a:spcBef>
                <a:spcPct val="50000"/>
              </a:spcBef>
            </a:pPr>
            <a:r>
              <a:rPr kumimoji="1" lang="en-US" altLang="zh-CN" sz="3200">
                <a:solidFill>
                  <a:srgbClr val="C41E02"/>
                </a:solidFill>
                <a:latin typeface="Times New Roman" pitchFamily="18" charset="0"/>
              </a:rPr>
              <a:t>         </a:t>
            </a:r>
            <a:r>
              <a:rPr kumimoji="1" lang="zh-CN" altLang="en-US" sz="3600">
                <a:latin typeface="华文新魏"/>
                <a:ea typeface="华文新魏"/>
                <a:cs typeface="华文新魏"/>
              </a:rPr>
              <a:t>牵不断，割不断的朝思暮想的“家”。</a:t>
            </a:r>
          </a:p>
          <a:p>
            <a:pPr>
              <a:spcBef>
                <a:spcPct val="50000"/>
              </a:spcBef>
            </a:pPr>
            <a:r>
              <a:rPr kumimoji="1" lang="zh-CN" altLang="en-US" sz="3600">
                <a:latin typeface="华文新魏"/>
                <a:ea typeface="华文新魏"/>
                <a:cs typeface="华文新魏"/>
              </a:rPr>
              <a:t>　　　　　　             冰心</a:t>
            </a:r>
            <a:r>
              <a:rPr kumimoji="1" lang="en-US" altLang="zh-CN" sz="3600">
                <a:latin typeface="华文新魏"/>
                <a:ea typeface="华文新魏"/>
                <a:cs typeface="华文新魏"/>
              </a:rPr>
              <a:t>《</a:t>
            </a:r>
            <a:r>
              <a:rPr kumimoji="1" lang="zh-CN" altLang="en-US" sz="3600">
                <a:latin typeface="华文新魏"/>
                <a:ea typeface="华文新魏"/>
                <a:cs typeface="华文新魏"/>
              </a:rPr>
              <a:t>我的家在哪里</a:t>
            </a:r>
            <a:r>
              <a:rPr kumimoji="1" lang="en-US" altLang="zh-CN" sz="3600">
                <a:latin typeface="华文新魏"/>
                <a:ea typeface="华文新魏"/>
                <a:cs typeface="华文新魏"/>
              </a:rPr>
              <a:t>》</a:t>
            </a:r>
          </a:p>
          <a:p>
            <a:pPr>
              <a:spcBef>
                <a:spcPct val="50000"/>
              </a:spcBef>
            </a:pPr>
            <a:r>
              <a:rPr kumimoji="1" lang="en-US" altLang="zh-CN" sz="3600">
                <a:latin typeface="华文新魏"/>
                <a:ea typeface="华文新魏"/>
                <a:cs typeface="华文新魏"/>
              </a:rPr>
              <a:t>         </a:t>
            </a:r>
            <a:r>
              <a:rPr kumimoji="1" lang="zh-CN" altLang="en-US" sz="3600">
                <a:latin typeface="华文新魏"/>
                <a:ea typeface="华文新魏"/>
                <a:cs typeface="华文新魏"/>
              </a:rPr>
              <a:t>老家还是我固定的窠巢，游子的归宿。</a:t>
            </a:r>
          </a:p>
          <a:p>
            <a:pPr>
              <a:spcBef>
                <a:spcPct val="50000"/>
              </a:spcBef>
            </a:pPr>
            <a:r>
              <a:rPr kumimoji="1" lang="zh-CN" altLang="en-US" sz="3600">
                <a:latin typeface="华文新魏"/>
                <a:ea typeface="华文新魏"/>
                <a:cs typeface="华文新魏"/>
              </a:rPr>
              <a:t>　　　　　　                            孙犁</a:t>
            </a:r>
            <a:r>
              <a:rPr kumimoji="1" lang="en-US" altLang="zh-CN" sz="3600">
                <a:latin typeface="华文新魏"/>
                <a:ea typeface="华文新魏"/>
                <a:cs typeface="华文新魏"/>
              </a:rPr>
              <a:t>《</a:t>
            </a:r>
            <a:r>
              <a:rPr kumimoji="1" lang="zh-CN" altLang="en-US" sz="3600">
                <a:latin typeface="华文新魏"/>
                <a:ea typeface="华文新魏"/>
                <a:cs typeface="华文新魏"/>
              </a:rPr>
              <a:t>老家</a:t>
            </a:r>
            <a:r>
              <a:rPr kumimoji="1" lang="en-US" altLang="zh-CN" sz="3600">
                <a:latin typeface="华文新魏"/>
                <a:ea typeface="华文新魏"/>
                <a:cs typeface="华文新魏"/>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891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8915">
                                            <p:txEl>
                                              <p:pRg st="0" end="0"/>
                                            </p:txEl>
                                          </p:spTgt>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p:cTn id="13" dur="1000" fill="hold"/>
                                        <p:tgtEl>
                                          <p:spTgt spid="3891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891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891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891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iterate type="lt">
                                    <p:tmPct val="5000"/>
                                  </p:iterate>
                                  <p:childTnLst>
                                    <p:set>
                                      <p:cBhvr>
                                        <p:cTn id="20" dur="1" fill="hold">
                                          <p:stCondLst>
                                            <p:cond delay="0"/>
                                          </p:stCondLst>
                                        </p:cTn>
                                        <p:tgtEl>
                                          <p:spTgt spid="38915">
                                            <p:txEl>
                                              <p:pRg st="2" end="2"/>
                                            </p:txEl>
                                          </p:spTgt>
                                        </p:tgtEl>
                                        <p:attrNameLst>
                                          <p:attrName>style.visibility</p:attrName>
                                        </p:attrNameLst>
                                      </p:cBhvr>
                                      <p:to>
                                        <p:strVal val="visible"/>
                                      </p:to>
                                    </p:set>
                                    <p:anim calcmode="lin" valueType="num">
                                      <p:cBhvr>
                                        <p:cTn id="21" dur="1000" fill="hold"/>
                                        <p:tgtEl>
                                          <p:spTgt spid="38915">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38915">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38915">
                                            <p:txEl>
                                              <p:pRg st="2" end="2"/>
                                            </p:txEl>
                                          </p:spTgt>
                                        </p:tgtEl>
                                        <p:attrNameLst>
                                          <p:attrName>style.rotation</p:attrName>
                                        </p:attrNameLst>
                                      </p:cBhvr>
                                      <p:tavLst>
                                        <p:tav tm="0">
                                          <p:val>
                                            <p:fltVal val="90"/>
                                          </p:val>
                                        </p:tav>
                                        <p:tav tm="100000">
                                          <p:val>
                                            <p:fltVal val="0"/>
                                          </p:val>
                                        </p:tav>
                                      </p:tavLst>
                                    </p:anim>
                                    <p:animEffect transition="in" filter="fade">
                                      <p:cBhvr>
                                        <p:cTn id="24" dur="1000"/>
                                        <p:tgtEl>
                                          <p:spTgt spid="38915">
                                            <p:txEl>
                                              <p:pRg st="2" end="2"/>
                                            </p:txEl>
                                          </p:spTgt>
                                        </p:tgtEl>
                                      </p:cBhvr>
                                    </p:animEffect>
                                  </p:childTnLst>
                                </p:cTn>
                              </p:par>
                              <p:par>
                                <p:cTn id="25" presetID="31" presetClass="entr" presetSubtype="0" fill="hold" nodeType="withEffect">
                                  <p:stCondLst>
                                    <p:cond delay="0"/>
                                  </p:stCondLst>
                                  <p:iterate type="lt">
                                    <p:tmPct val="5000"/>
                                  </p:iterate>
                                  <p:childTnLst>
                                    <p:set>
                                      <p:cBhvr>
                                        <p:cTn id="26" dur="1" fill="hold">
                                          <p:stCondLst>
                                            <p:cond delay="0"/>
                                          </p:stCondLst>
                                        </p:cTn>
                                        <p:tgtEl>
                                          <p:spTgt spid="38915">
                                            <p:txEl>
                                              <p:pRg st="3" end="3"/>
                                            </p:txEl>
                                          </p:spTgt>
                                        </p:tgtEl>
                                        <p:attrNameLst>
                                          <p:attrName>style.visibility</p:attrName>
                                        </p:attrNameLst>
                                      </p:cBhvr>
                                      <p:to>
                                        <p:strVal val="visible"/>
                                      </p:to>
                                    </p:set>
                                    <p:anim calcmode="lin" valueType="num">
                                      <p:cBhvr>
                                        <p:cTn id="27" dur="1000" fill="hold"/>
                                        <p:tgtEl>
                                          <p:spTgt spid="38915">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38915">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38915">
                                            <p:txEl>
                                              <p:pRg st="3" end="3"/>
                                            </p:txEl>
                                          </p:spTgt>
                                        </p:tgtEl>
                                        <p:attrNameLst>
                                          <p:attrName>style.rotation</p:attrName>
                                        </p:attrNameLst>
                                      </p:cBhvr>
                                      <p:tavLst>
                                        <p:tav tm="0">
                                          <p:val>
                                            <p:fltVal val="90"/>
                                          </p:val>
                                        </p:tav>
                                        <p:tav tm="100000">
                                          <p:val>
                                            <p:fltVal val="0"/>
                                          </p:val>
                                        </p:tav>
                                      </p:tavLst>
                                    </p:anim>
                                    <p:animEffect transition="in" filter="fade">
                                      <p:cBhvr>
                                        <p:cTn id="30" dur="1000"/>
                                        <p:tgtEl>
                                          <p:spTgt spid="389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9000"/>
            <a:lum/>
          </a:blip>
          <a:srcRect/>
          <a:stretch>
            <a:fillRect l="-24000" r="-24000"/>
          </a:stretch>
        </a:blipFill>
        <a:effectLst/>
      </p:bgPr>
    </p:bg>
    <p:spTree>
      <p:nvGrpSpPr>
        <p:cNvPr id="1" name=""/>
        <p:cNvGrpSpPr/>
        <p:nvPr/>
      </p:nvGrpSpPr>
      <p:grpSpPr>
        <a:xfrm>
          <a:off x="0" y="0"/>
          <a:ext cx="0" cy="0"/>
          <a:chOff x="0" y="0"/>
          <a:chExt cx="0" cy="0"/>
        </a:xfrm>
      </p:grpSpPr>
      <p:sp>
        <p:nvSpPr>
          <p:cNvPr id="40964" name="Rectangle 4"/>
          <p:cNvSpPr>
            <a:spLocks noChangeArrowheads="1"/>
          </p:cNvSpPr>
          <p:nvPr/>
        </p:nvSpPr>
        <p:spPr bwMode="auto">
          <a:xfrm>
            <a:off x="323850" y="188913"/>
            <a:ext cx="4321175" cy="6442075"/>
          </a:xfrm>
          <a:prstGeom prst="rect">
            <a:avLst/>
          </a:prstGeom>
          <a:noFill/>
          <a:ln w="9525">
            <a:noFill/>
            <a:miter lim="800000"/>
            <a:headEnd/>
            <a:tailEnd/>
          </a:ln>
        </p:spPr>
        <p:txBody>
          <a:bodyPr>
            <a:spAutoFit/>
          </a:bodyPr>
          <a:lstStyle/>
          <a:p>
            <a:r>
              <a:rPr lang="zh-CN" altLang="en-US" sz="2600">
                <a:latin typeface="华文行楷"/>
                <a:ea typeface="华文行楷"/>
                <a:cs typeface="华文行楷"/>
              </a:rPr>
              <a:t>小时侯</a:t>
            </a:r>
          </a:p>
          <a:p>
            <a:r>
              <a:rPr lang="zh-CN" altLang="en-US" sz="2600">
                <a:latin typeface="华文行楷"/>
                <a:ea typeface="华文行楷"/>
                <a:cs typeface="华文行楷"/>
              </a:rPr>
              <a:t>乡愁是一枚小小的邮票</a:t>
            </a:r>
          </a:p>
          <a:p>
            <a:r>
              <a:rPr lang="zh-CN" altLang="en-US" sz="2600">
                <a:latin typeface="华文行楷"/>
                <a:ea typeface="华文行楷"/>
                <a:cs typeface="华文行楷"/>
              </a:rPr>
              <a:t>我在这头</a:t>
            </a:r>
          </a:p>
          <a:p>
            <a:r>
              <a:rPr lang="zh-CN" altLang="en-US" sz="2600">
                <a:latin typeface="华文行楷"/>
                <a:ea typeface="华文行楷"/>
                <a:cs typeface="华文行楷"/>
              </a:rPr>
              <a:t>母亲在那头</a:t>
            </a:r>
          </a:p>
          <a:p>
            <a:r>
              <a:rPr lang="zh-CN" altLang="en-US" sz="2600">
                <a:latin typeface="华文行楷"/>
                <a:ea typeface="华文行楷"/>
                <a:cs typeface="华文行楷"/>
              </a:rPr>
              <a:t>长大后</a:t>
            </a:r>
          </a:p>
          <a:p>
            <a:r>
              <a:rPr lang="zh-CN" altLang="en-US" sz="2600">
                <a:latin typeface="华文行楷"/>
                <a:ea typeface="华文行楷"/>
                <a:cs typeface="华文行楷"/>
              </a:rPr>
              <a:t>乡愁是一张窄窄的船票</a:t>
            </a:r>
          </a:p>
          <a:p>
            <a:r>
              <a:rPr lang="zh-CN" altLang="en-US" sz="2600">
                <a:latin typeface="华文行楷"/>
                <a:ea typeface="华文行楷"/>
                <a:cs typeface="华文行楷"/>
              </a:rPr>
              <a:t>我在这头</a:t>
            </a:r>
          </a:p>
          <a:p>
            <a:r>
              <a:rPr lang="zh-CN" altLang="en-US" sz="2600">
                <a:latin typeface="华文行楷"/>
                <a:ea typeface="华文行楷"/>
                <a:cs typeface="华文行楷"/>
              </a:rPr>
              <a:t>新娘在那头</a:t>
            </a:r>
          </a:p>
          <a:p>
            <a:r>
              <a:rPr lang="zh-CN" altLang="en-US" sz="2600">
                <a:latin typeface="华文行楷"/>
                <a:ea typeface="华文行楷"/>
                <a:cs typeface="华文行楷"/>
              </a:rPr>
              <a:t>后来啊</a:t>
            </a:r>
          </a:p>
          <a:p>
            <a:r>
              <a:rPr lang="zh-CN" altLang="en-US" sz="2600">
                <a:latin typeface="华文行楷"/>
                <a:ea typeface="华文行楷"/>
                <a:cs typeface="华文行楷"/>
              </a:rPr>
              <a:t>乡愁是一方矮矮的坟墓</a:t>
            </a:r>
          </a:p>
          <a:p>
            <a:r>
              <a:rPr lang="zh-CN" altLang="en-US" sz="2600">
                <a:latin typeface="华文行楷"/>
                <a:ea typeface="华文行楷"/>
                <a:cs typeface="华文行楷"/>
              </a:rPr>
              <a:t>我在外头</a:t>
            </a:r>
          </a:p>
          <a:p>
            <a:r>
              <a:rPr lang="zh-CN" altLang="en-US" sz="2600">
                <a:latin typeface="华文行楷"/>
                <a:ea typeface="华文行楷"/>
                <a:cs typeface="华文行楷"/>
              </a:rPr>
              <a:t>母亲在里头</a:t>
            </a:r>
          </a:p>
          <a:p>
            <a:r>
              <a:rPr lang="zh-CN" altLang="en-US" sz="2600">
                <a:latin typeface="华文行楷"/>
                <a:ea typeface="华文行楷"/>
                <a:cs typeface="华文行楷"/>
              </a:rPr>
              <a:t>而现在</a:t>
            </a:r>
          </a:p>
          <a:p>
            <a:r>
              <a:rPr lang="zh-CN" altLang="en-US" sz="2600">
                <a:latin typeface="华文行楷"/>
                <a:ea typeface="华文行楷"/>
                <a:cs typeface="华文行楷"/>
              </a:rPr>
              <a:t>乡愁是一湾浅浅的海峡</a:t>
            </a:r>
          </a:p>
          <a:p>
            <a:r>
              <a:rPr lang="zh-CN" altLang="en-US" sz="2600">
                <a:latin typeface="华文行楷"/>
                <a:ea typeface="华文行楷"/>
                <a:cs typeface="华文行楷"/>
              </a:rPr>
              <a:t>我在这头</a:t>
            </a:r>
          </a:p>
          <a:p>
            <a:r>
              <a:rPr lang="zh-CN" altLang="en-US" sz="2600">
                <a:latin typeface="华文行楷"/>
                <a:ea typeface="华文行楷"/>
                <a:cs typeface="华文行楷"/>
              </a:rPr>
              <a:t>大陆在那头</a:t>
            </a:r>
          </a:p>
        </p:txBody>
      </p:sp>
      <p:sp>
        <p:nvSpPr>
          <p:cNvPr id="40965" name="Text Box 5"/>
          <p:cNvSpPr txBox="1">
            <a:spLocks noChangeArrowheads="1"/>
          </p:cNvSpPr>
          <p:nvPr/>
        </p:nvSpPr>
        <p:spPr bwMode="auto">
          <a:xfrm>
            <a:off x="6227763" y="692150"/>
            <a:ext cx="2170112" cy="4176713"/>
          </a:xfrm>
          <a:prstGeom prst="rect">
            <a:avLst/>
          </a:prstGeom>
          <a:noFill/>
          <a:ln w="9525">
            <a:noFill/>
            <a:miter lim="800000"/>
            <a:headEnd/>
            <a:tailEnd/>
          </a:ln>
        </p:spPr>
        <p:txBody>
          <a:bodyPr vert="eaVert">
            <a:spAutoFit/>
          </a:bodyPr>
          <a:lstStyle/>
          <a:p>
            <a:r>
              <a:rPr lang="zh-CN" altLang="en-US" sz="12900">
                <a:latin typeface="华文新魏"/>
                <a:ea typeface="华文新魏"/>
                <a:cs typeface="华文新魏"/>
              </a:rPr>
              <a:t>乡 愁</a:t>
            </a:r>
          </a:p>
        </p:txBody>
      </p:sp>
      <p:sp>
        <p:nvSpPr>
          <p:cNvPr id="40966" name="Text Box 6"/>
          <p:cNvSpPr txBox="1">
            <a:spLocks noChangeArrowheads="1"/>
          </p:cNvSpPr>
          <p:nvPr/>
        </p:nvSpPr>
        <p:spPr bwMode="auto">
          <a:xfrm>
            <a:off x="5429250" y="3500438"/>
            <a:ext cx="922338" cy="1973262"/>
          </a:xfrm>
          <a:prstGeom prst="rect">
            <a:avLst/>
          </a:prstGeom>
          <a:noFill/>
          <a:ln w="9525">
            <a:noFill/>
            <a:miter lim="800000"/>
            <a:headEnd/>
            <a:tailEnd/>
          </a:ln>
        </p:spPr>
        <p:txBody>
          <a:bodyPr vert="eaVert" wrap="none">
            <a:spAutoFit/>
          </a:bodyPr>
          <a:lstStyle/>
          <a:p>
            <a:r>
              <a:rPr lang="zh-CN" altLang="en-US" sz="4800" b="1">
                <a:latin typeface="华文新魏"/>
                <a:ea typeface="华文新魏"/>
                <a:cs typeface="华文新魏"/>
              </a:rPr>
              <a:t>余光中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5">
                                            <p:txEl>
                                              <p:pRg st="0" end="0"/>
                                            </p:txEl>
                                          </p:spTgt>
                                        </p:tgtEl>
                                        <p:attrNameLst>
                                          <p:attrName>style.visibility</p:attrName>
                                        </p:attrNameLst>
                                      </p:cBhvr>
                                      <p:to>
                                        <p:strVal val="visible"/>
                                      </p:to>
                                    </p:set>
                                    <p:anim calcmode="lin" valueType="num">
                                      <p:cBhvr additive="base">
                                        <p:cTn id="7" dur="500" fill="hold"/>
                                        <p:tgtEl>
                                          <p:spTgt spid="409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6">
                                            <p:txEl>
                                              <p:pRg st="0" end="0"/>
                                            </p:txEl>
                                          </p:spTgt>
                                        </p:tgtEl>
                                        <p:attrNameLst>
                                          <p:attrName>style.visibility</p:attrName>
                                        </p:attrNameLst>
                                      </p:cBhvr>
                                      <p:to>
                                        <p:strVal val="visible"/>
                                      </p:to>
                                    </p:set>
                                    <p:anim calcmode="lin" valueType="num">
                                      <p:cBhvr additive="base">
                                        <p:cTn id="13" dur="500" fill="hold"/>
                                        <p:tgtEl>
                                          <p:spTgt spid="4096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40964">
                                            <p:txEl>
                                              <p:pRg st="0" end="0"/>
                                            </p:txEl>
                                          </p:spTgt>
                                        </p:tgtEl>
                                        <p:attrNameLst>
                                          <p:attrName>style.visibility</p:attrName>
                                        </p:attrNameLst>
                                      </p:cBhvr>
                                      <p:to>
                                        <p:strVal val="visible"/>
                                      </p:to>
                                    </p:set>
                                    <p:anim calcmode="lin" valueType="num">
                                      <p:cBhvr>
                                        <p:cTn id="19" dur="5000" fill="hold"/>
                                        <p:tgtEl>
                                          <p:spTgt spid="40964">
                                            <p:txEl>
                                              <p:pRg st="0" end="0"/>
                                            </p:txEl>
                                          </p:spTgt>
                                        </p:tgtEl>
                                        <p:attrNameLst>
                                          <p:attrName>ppt_w</p:attrName>
                                        </p:attrNameLst>
                                      </p:cBhvr>
                                      <p:tavLst>
                                        <p:tav tm="0">
                                          <p:val>
                                            <p:fltVal val="0"/>
                                          </p:val>
                                        </p:tav>
                                        <p:tav tm="100000">
                                          <p:val>
                                            <p:strVal val="#ppt_w"/>
                                          </p:val>
                                        </p:tav>
                                      </p:tavLst>
                                    </p:anim>
                                    <p:anim calcmode="lin" valueType="num">
                                      <p:cBhvr>
                                        <p:cTn id="20" dur="5000" fill="hold"/>
                                        <p:tgtEl>
                                          <p:spTgt spid="40964">
                                            <p:txEl>
                                              <p:pRg st="0" end="0"/>
                                            </p:txEl>
                                          </p:spTgt>
                                        </p:tgtEl>
                                        <p:attrNameLst>
                                          <p:attrName>ppt_h</p:attrName>
                                        </p:attrNameLst>
                                      </p:cBhvr>
                                      <p:tavLst>
                                        <p:tav tm="0">
                                          <p:val>
                                            <p:fltVal val="0"/>
                                          </p:val>
                                        </p:tav>
                                        <p:tav tm="100000">
                                          <p:val>
                                            <p:strVal val="#ppt_h"/>
                                          </p:val>
                                        </p:tav>
                                      </p:tavLst>
                                    </p:anim>
                                    <p:anim calcmode="lin" valueType="num">
                                      <p:cBhvr>
                                        <p:cTn id="21" dur="5000" fill="hold"/>
                                        <p:tgtEl>
                                          <p:spTgt spid="4096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2" dur="5000" fill="hold"/>
                                        <p:tgtEl>
                                          <p:spTgt spid="40964">
                                            <p:txEl>
                                              <p:pRg st="0" end="0"/>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40964">
                                            <p:txEl>
                                              <p:pRg st="1" end="1"/>
                                            </p:txEl>
                                          </p:spTgt>
                                        </p:tgtEl>
                                        <p:attrNameLst>
                                          <p:attrName>style.visibility</p:attrName>
                                        </p:attrNameLst>
                                      </p:cBhvr>
                                      <p:to>
                                        <p:strVal val="visible"/>
                                      </p:to>
                                    </p:set>
                                    <p:anim calcmode="lin" valueType="num">
                                      <p:cBhvr>
                                        <p:cTn id="25" dur="5000" fill="hold"/>
                                        <p:tgtEl>
                                          <p:spTgt spid="40964">
                                            <p:txEl>
                                              <p:pRg st="1" end="1"/>
                                            </p:txEl>
                                          </p:spTgt>
                                        </p:tgtEl>
                                        <p:attrNameLst>
                                          <p:attrName>ppt_w</p:attrName>
                                        </p:attrNameLst>
                                      </p:cBhvr>
                                      <p:tavLst>
                                        <p:tav tm="0">
                                          <p:val>
                                            <p:fltVal val="0"/>
                                          </p:val>
                                        </p:tav>
                                        <p:tav tm="100000">
                                          <p:val>
                                            <p:strVal val="#ppt_w"/>
                                          </p:val>
                                        </p:tav>
                                      </p:tavLst>
                                    </p:anim>
                                    <p:anim calcmode="lin" valueType="num">
                                      <p:cBhvr>
                                        <p:cTn id="26" dur="5000" fill="hold"/>
                                        <p:tgtEl>
                                          <p:spTgt spid="40964">
                                            <p:txEl>
                                              <p:pRg st="1" end="1"/>
                                            </p:txEl>
                                          </p:spTgt>
                                        </p:tgtEl>
                                        <p:attrNameLst>
                                          <p:attrName>ppt_h</p:attrName>
                                        </p:attrNameLst>
                                      </p:cBhvr>
                                      <p:tavLst>
                                        <p:tav tm="0">
                                          <p:val>
                                            <p:fltVal val="0"/>
                                          </p:val>
                                        </p:tav>
                                        <p:tav tm="100000">
                                          <p:val>
                                            <p:strVal val="#ppt_h"/>
                                          </p:val>
                                        </p:tav>
                                      </p:tavLst>
                                    </p:anim>
                                    <p:anim calcmode="lin" valueType="num">
                                      <p:cBhvr>
                                        <p:cTn id="27" dur="5000" fill="hold"/>
                                        <p:tgtEl>
                                          <p:spTgt spid="4096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8" dur="5000" fill="hold"/>
                                        <p:tgtEl>
                                          <p:spTgt spid="40964">
                                            <p:txEl>
                                              <p:pRg st="1" end="1"/>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0964">
                                            <p:txEl>
                                              <p:pRg st="2" end="2"/>
                                            </p:txEl>
                                          </p:spTgt>
                                        </p:tgtEl>
                                        <p:attrNameLst>
                                          <p:attrName>style.visibility</p:attrName>
                                        </p:attrNameLst>
                                      </p:cBhvr>
                                      <p:to>
                                        <p:strVal val="visible"/>
                                      </p:to>
                                    </p:set>
                                    <p:anim calcmode="lin" valueType="num">
                                      <p:cBhvr>
                                        <p:cTn id="31" dur="5000" fill="hold"/>
                                        <p:tgtEl>
                                          <p:spTgt spid="40964">
                                            <p:txEl>
                                              <p:pRg st="2" end="2"/>
                                            </p:txEl>
                                          </p:spTgt>
                                        </p:tgtEl>
                                        <p:attrNameLst>
                                          <p:attrName>ppt_w</p:attrName>
                                        </p:attrNameLst>
                                      </p:cBhvr>
                                      <p:tavLst>
                                        <p:tav tm="0">
                                          <p:val>
                                            <p:fltVal val="0"/>
                                          </p:val>
                                        </p:tav>
                                        <p:tav tm="100000">
                                          <p:val>
                                            <p:strVal val="#ppt_w"/>
                                          </p:val>
                                        </p:tav>
                                      </p:tavLst>
                                    </p:anim>
                                    <p:anim calcmode="lin" valueType="num">
                                      <p:cBhvr>
                                        <p:cTn id="32" dur="5000" fill="hold"/>
                                        <p:tgtEl>
                                          <p:spTgt spid="40964">
                                            <p:txEl>
                                              <p:pRg st="2" end="2"/>
                                            </p:txEl>
                                          </p:spTgt>
                                        </p:tgtEl>
                                        <p:attrNameLst>
                                          <p:attrName>ppt_h</p:attrName>
                                        </p:attrNameLst>
                                      </p:cBhvr>
                                      <p:tavLst>
                                        <p:tav tm="0">
                                          <p:val>
                                            <p:fltVal val="0"/>
                                          </p:val>
                                        </p:tav>
                                        <p:tav tm="100000">
                                          <p:val>
                                            <p:strVal val="#ppt_h"/>
                                          </p:val>
                                        </p:tav>
                                      </p:tavLst>
                                    </p:anim>
                                    <p:anim calcmode="lin" valueType="num">
                                      <p:cBhvr>
                                        <p:cTn id="33" dur="5000" fill="hold"/>
                                        <p:tgtEl>
                                          <p:spTgt spid="40964">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4" dur="5000" fill="hold"/>
                                        <p:tgtEl>
                                          <p:spTgt spid="40964">
                                            <p:txEl>
                                              <p:pRg st="2" end="2"/>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40964">
                                            <p:txEl>
                                              <p:pRg st="3" end="3"/>
                                            </p:txEl>
                                          </p:spTgt>
                                        </p:tgtEl>
                                        <p:attrNameLst>
                                          <p:attrName>style.visibility</p:attrName>
                                        </p:attrNameLst>
                                      </p:cBhvr>
                                      <p:to>
                                        <p:strVal val="visible"/>
                                      </p:to>
                                    </p:set>
                                    <p:anim calcmode="lin" valueType="num">
                                      <p:cBhvr>
                                        <p:cTn id="37" dur="5000" fill="hold"/>
                                        <p:tgtEl>
                                          <p:spTgt spid="40964">
                                            <p:txEl>
                                              <p:pRg st="3" end="3"/>
                                            </p:txEl>
                                          </p:spTgt>
                                        </p:tgtEl>
                                        <p:attrNameLst>
                                          <p:attrName>ppt_w</p:attrName>
                                        </p:attrNameLst>
                                      </p:cBhvr>
                                      <p:tavLst>
                                        <p:tav tm="0">
                                          <p:val>
                                            <p:fltVal val="0"/>
                                          </p:val>
                                        </p:tav>
                                        <p:tav tm="100000">
                                          <p:val>
                                            <p:strVal val="#ppt_w"/>
                                          </p:val>
                                        </p:tav>
                                      </p:tavLst>
                                    </p:anim>
                                    <p:anim calcmode="lin" valueType="num">
                                      <p:cBhvr>
                                        <p:cTn id="38" dur="5000" fill="hold"/>
                                        <p:tgtEl>
                                          <p:spTgt spid="40964">
                                            <p:txEl>
                                              <p:pRg st="3" end="3"/>
                                            </p:txEl>
                                          </p:spTgt>
                                        </p:tgtEl>
                                        <p:attrNameLst>
                                          <p:attrName>ppt_h</p:attrName>
                                        </p:attrNameLst>
                                      </p:cBhvr>
                                      <p:tavLst>
                                        <p:tav tm="0">
                                          <p:val>
                                            <p:fltVal val="0"/>
                                          </p:val>
                                        </p:tav>
                                        <p:tav tm="100000">
                                          <p:val>
                                            <p:strVal val="#ppt_h"/>
                                          </p:val>
                                        </p:tav>
                                      </p:tavLst>
                                    </p:anim>
                                    <p:anim calcmode="lin" valueType="num">
                                      <p:cBhvr>
                                        <p:cTn id="39" dur="5000" fill="hold"/>
                                        <p:tgtEl>
                                          <p:spTgt spid="40964">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0" dur="5000" fill="hold"/>
                                        <p:tgtEl>
                                          <p:spTgt spid="40964">
                                            <p:txEl>
                                              <p:pRg st="3" end="3"/>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40964">
                                            <p:txEl>
                                              <p:pRg st="4" end="4"/>
                                            </p:txEl>
                                          </p:spTgt>
                                        </p:tgtEl>
                                        <p:attrNameLst>
                                          <p:attrName>style.visibility</p:attrName>
                                        </p:attrNameLst>
                                      </p:cBhvr>
                                      <p:to>
                                        <p:strVal val="visible"/>
                                      </p:to>
                                    </p:set>
                                    <p:anim calcmode="lin" valueType="num">
                                      <p:cBhvr>
                                        <p:cTn id="43" dur="5000" fill="hold"/>
                                        <p:tgtEl>
                                          <p:spTgt spid="40964">
                                            <p:txEl>
                                              <p:pRg st="4" end="4"/>
                                            </p:txEl>
                                          </p:spTgt>
                                        </p:tgtEl>
                                        <p:attrNameLst>
                                          <p:attrName>ppt_w</p:attrName>
                                        </p:attrNameLst>
                                      </p:cBhvr>
                                      <p:tavLst>
                                        <p:tav tm="0">
                                          <p:val>
                                            <p:fltVal val="0"/>
                                          </p:val>
                                        </p:tav>
                                        <p:tav tm="100000">
                                          <p:val>
                                            <p:strVal val="#ppt_w"/>
                                          </p:val>
                                        </p:tav>
                                      </p:tavLst>
                                    </p:anim>
                                    <p:anim calcmode="lin" valueType="num">
                                      <p:cBhvr>
                                        <p:cTn id="44" dur="5000" fill="hold"/>
                                        <p:tgtEl>
                                          <p:spTgt spid="40964">
                                            <p:txEl>
                                              <p:pRg st="4" end="4"/>
                                            </p:txEl>
                                          </p:spTgt>
                                        </p:tgtEl>
                                        <p:attrNameLst>
                                          <p:attrName>ppt_h</p:attrName>
                                        </p:attrNameLst>
                                      </p:cBhvr>
                                      <p:tavLst>
                                        <p:tav tm="0">
                                          <p:val>
                                            <p:fltVal val="0"/>
                                          </p:val>
                                        </p:tav>
                                        <p:tav tm="100000">
                                          <p:val>
                                            <p:strVal val="#ppt_h"/>
                                          </p:val>
                                        </p:tav>
                                      </p:tavLst>
                                    </p:anim>
                                    <p:anim calcmode="lin" valueType="num">
                                      <p:cBhvr>
                                        <p:cTn id="45" dur="5000" fill="hold"/>
                                        <p:tgtEl>
                                          <p:spTgt spid="40964">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6" dur="5000" fill="hold"/>
                                        <p:tgtEl>
                                          <p:spTgt spid="40964">
                                            <p:txEl>
                                              <p:pRg st="4" end="4"/>
                                            </p:txEl>
                                          </p:spTgt>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40964">
                                            <p:txEl>
                                              <p:pRg st="5" end="5"/>
                                            </p:txEl>
                                          </p:spTgt>
                                        </p:tgtEl>
                                        <p:attrNameLst>
                                          <p:attrName>style.visibility</p:attrName>
                                        </p:attrNameLst>
                                      </p:cBhvr>
                                      <p:to>
                                        <p:strVal val="visible"/>
                                      </p:to>
                                    </p:set>
                                    <p:anim calcmode="lin" valueType="num">
                                      <p:cBhvr>
                                        <p:cTn id="49" dur="5000" fill="hold"/>
                                        <p:tgtEl>
                                          <p:spTgt spid="40964">
                                            <p:txEl>
                                              <p:pRg st="5" end="5"/>
                                            </p:txEl>
                                          </p:spTgt>
                                        </p:tgtEl>
                                        <p:attrNameLst>
                                          <p:attrName>ppt_w</p:attrName>
                                        </p:attrNameLst>
                                      </p:cBhvr>
                                      <p:tavLst>
                                        <p:tav tm="0">
                                          <p:val>
                                            <p:fltVal val="0"/>
                                          </p:val>
                                        </p:tav>
                                        <p:tav tm="100000">
                                          <p:val>
                                            <p:strVal val="#ppt_w"/>
                                          </p:val>
                                        </p:tav>
                                      </p:tavLst>
                                    </p:anim>
                                    <p:anim calcmode="lin" valueType="num">
                                      <p:cBhvr>
                                        <p:cTn id="50" dur="5000" fill="hold"/>
                                        <p:tgtEl>
                                          <p:spTgt spid="40964">
                                            <p:txEl>
                                              <p:pRg st="5" end="5"/>
                                            </p:txEl>
                                          </p:spTgt>
                                        </p:tgtEl>
                                        <p:attrNameLst>
                                          <p:attrName>ppt_h</p:attrName>
                                        </p:attrNameLst>
                                      </p:cBhvr>
                                      <p:tavLst>
                                        <p:tav tm="0">
                                          <p:val>
                                            <p:fltVal val="0"/>
                                          </p:val>
                                        </p:tav>
                                        <p:tav tm="100000">
                                          <p:val>
                                            <p:strVal val="#ppt_h"/>
                                          </p:val>
                                        </p:tav>
                                      </p:tavLst>
                                    </p:anim>
                                    <p:anim calcmode="lin" valueType="num">
                                      <p:cBhvr>
                                        <p:cTn id="51" dur="5000" fill="hold"/>
                                        <p:tgtEl>
                                          <p:spTgt spid="40964">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2" dur="5000" fill="hold"/>
                                        <p:tgtEl>
                                          <p:spTgt spid="40964">
                                            <p:txEl>
                                              <p:pRg st="5" end="5"/>
                                            </p:txEl>
                                          </p:spTgt>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nodeType="withEffect">
                                  <p:stCondLst>
                                    <p:cond delay="0"/>
                                  </p:stCondLst>
                                  <p:childTnLst>
                                    <p:set>
                                      <p:cBhvr>
                                        <p:cTn id="54" dur="1" fill="hold">
                                          <p:stCondLst>
                                            <p:cond delay="0"/>
                                          </p:stCondLst>
                                        </p:cTn>
                                        <p:tgtEl>
                                          <p:spTgt spid="40964">
                                            <p:txEl>
                                              <p:pRg st="6" end="6"/>
                                            </p:txEl>
                                          </p:spTgt>
                                        </p:tgtEl>
                                        <p:attrNameLst>
                                          <p:attrName>style.visibility</p:attrName>
                                        </p:attrNameLst>
                                      </p:cBhvr>
                                      <p:to>
                                        <p:strVal val="visible"/>
                                      </p:to>
                                    </p:set>
                                    <p:anim calcmode="lin" valueType="num">
                                      <p:cBhvr>
                                        <p:cTn id="55" dur="5000" fill="hold"/>
                                        <p:tgtEl>
                                          <p:spTgt spid="40964">
                                            <p:txEl>
                                              <p:pRg st="6" end="6"/>
                                            </p:txEl>
                                          </p:spTgt>
                                        </p:tgtEl>
                                        <p:attrNameLst>
                                          <p:attrName>ppt_w</p:attrName>
                                        </p:attrNameLst>
                                      </p:cBhvr>
                                      <p:tavLst>
                                        <p:tav tm="0">
                                          <p:val>
                                            <p:fltVal val="0"/>
                                          </p:val>
                                        </p:tav>
                                        <p:tav tm="100000">
                                          <p:val>
                                            <p:strVal val="#ppt_w"/>
                                          </p:val>
                                        </p:tav>
                                      </p:tavLst>
                                    </p:anim>
                                    <p:anim calcmode="lin" valueType="num">
                                      <p:cBhvr>
                                        <p:cTn id="56" dur="5000" fill="hold"/>
                                        <p:tgtEl>
                                          <p:spTgt spid="40964">
                                            <p:txEl>
                                              <p:pRg st="6" end="6"/>
                                            </p:txEl>
                                          </p:spTgt>
                                        </p:tgtEl>
                                        <p:attrNameLst>
                                          <p:attrName>ppt_h</p:attrName>
                                        </p:attrNameLst>
                                      </p:cBhvr>
                                      <p:tavLst>
                                        <p:tav tm="0">
                                          <p:val>
                                            <p:fltVal val="0"/>
                                          </p:val>
                                        </p:tav>
                                        <p:tav tm="100000">
                                          <p:val>
                                            <p:strVal val="#ppt_h"/>
                                          </p:val>
                                        </p:tav>
                                      </p:tavLst>
                                    </p:anim>
                                    <p:anim calcmode="lin" valueType="num">
                                      <p:cBhvr>
                                        <p:cTn id="57" dur="5000" fill="hold"/>
                                        <p:tgtEl>
                                          <p:spTgt spid="40964">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5000" fill="hold"/>
                                        <p:tgtEl>
                                          <p:spTgt spid="40964">
                                            <p:txEl>
                                              <p:pRg st="6" end="6"/>
                                            </p:txEl>
                                          </p:spTgt>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nodeType="withEffect">
                                  <p:stCondLst>
                                    <p:cond delay="0"/>
                                  </p:stCondLst>
                                  <p:childTnLst>
                                    <p:set>
                                      <p:cBhvr>
                                        <p:cTn id="60" dur="1" fill="hold">
                                          <p:stCondLst>
                                            <p:cond delay="0"/>
                                          </p:stCondLst>
                                        </p:cTn>
                                        <p:tgtEl>
                                          <p:spTgt spid="40964">
                                            <p:txEl>
                                              <p:pRg st="7" end="7"/>
                                            </p:txEl>
                                          </p:spTgt>
                                        </p:tgtEl>
                                        <p:attrNameLst>
                                          <p:attrName>style.visibility</p:attrName>
                                        </p:attrNameLst>
                                      </p:cBhvr>
                                      <p:to>
                                        <p:strVal val="visible"/>
                                      </p:to>
                                    </p:set>
                                    <p:anim calcmode="lin" valueType="num">
                                      <p:cBhvr>
                                        <p:cTn id="61" dur="5000" fill="hold"/>
                                        <p:tgtEl>
                                          <p:spTgt spid="40964">
                                            <p:txEl>
                                              <p:pRg st="7" end="7"/>
                                            </p:txEl>
                                          </p:spTgt>
                                        </p:tgtEl>
                                        <p:attrNameLst>
                                          <p:attrName>ppt_w</p:attrName>
                                        </p:attrNameLst>
                                      </p:cBhvr>
                                      <p:tavLst>
                                        <p:tav tm="0">
                                          <p:val>
                                            <p:fltVal val="0"/>
                                          </p:val>
                                        </p:tav>
                                        <p:tav tm="100000">
                                          <p:val>
                                            <p:strVal val="#ppt_w"/>
                                          </p:val>
                                        </p:tav>
                                      </p:tavLst>
                                    </p:anim>
                                    <p:anim calcmode="lin" valueType="num">
                                      <p:cBhvr>
                                        <p:cTn id="62" dur="5000" fill="hold"/>
                                        <p:tgtEl>
                                          <p:spTgt spid="40964">
                                            <p:txEl>
                                              <p:pRg st="7" end="7"/>
                                            </p:txEl>
                                          </p:spTgt>
                                        </p:tgtEl>
                                        <p:attrNameLst>
                                          <p:attrName>ppt_h</p:attrName>
                                        </p:attrNameLst>
                                      </p:cBhvr>
                                      <p:tavLst>
                                        <p:tav tm="0">
                                          <p:val>
                                            <p:fltVal val="0"/>
                                          </p:val>
                                        </p:tav>
                                        <p:tav tm="100000">
                                          <p:val>
                                            <p:strVal val="#ppt_h"/>
                                          </p:val>
                                        </p:tav>
                                      </p:tavLst>
                                    </p:anim>
                                    <p:anim calcmode="lin" valueType="num">
                                      <p:cBhvr>
                                        <p:cTn id="63" dur="5000" fill="hold"/>
                                        <p:tgtEl>
                                          <p:spTgt spid="40964">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4" dur="5000" fill="hold"/>
                                        <p:tgtEl>
                                          <p:spTgt spid="40964">
                                            <p:txEl>
                                              <p:pRg st="7" end="7"/>
                                            </p:txEl>
                                          </p:spTgt>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nodeType="withEffect">
                                  <p:stCondLst>
                                    <p:cond delay="0"/>
                                  </p:stCondLst>
                                  <p:childTnLst>
                                    <p:set>
                                      <p:cBhvr>
                                        <p:cTn id="66" dur="1" fill="hold">
                                          <p:stCondLst>
                                            <p:cond delay="0"/>
                                          </p:stCondLst>
                                        </p:cTn>
                                        <p:tgtEl>
                                          <p:spTgt spid="40964">
                                            <p:txEl>
                                              <p:pRg st="8" end="8"/>
                                            </p:txEl>
                                          </p:spTgt>
                                        </p:tgtEl>
                                        <p:attrNameLst>
                                          <p:attrName>style.visibility</p:attrName>
                                        </p:attrNameLst>
                                      </p:cBhvr>
                                      <p:to>
                                        <p:strVal val="visible"/>
                                      </p:to>
                                    </p:set>
                                    <p:anim calcmode="lin" valueType="num">
                                      <p:cBhvr>
                                        <p:cTn id="67" dur="5000" fill="hold"/>
                                        <p:tgtEl>
                                          <p:spTgt spid="40964">
                                            <p:txEl>
                                              <p:pRg st="8" end="8"/>
                                            </p:txEl>
                                          </p:spTgt>
                                        </p:tgtEl>
                                        <p:attrNameLst>
                                          <p:attrName>ppt_w</p:attrName>
                                        </p:attrNameLst>
                                      </p:cBhvr>
                                      <p:tavLst>
                                        <p:tav tm="0">
                                          <p:val>
                                            <p:fltVal val="0"/>
                                          </p:val>
                                        </p:tav>
                                        <p:tav tm="100000">
                                          <p:val>
                                            <p:strVal val="#ppt_w"/>
                                          </p:val>
                                        </p:tav>
                                      </p:tavLst>
                                    </p:anim>
                                    <p:anim calcmode="lin" valueType="num">
                                      <p:cBhvr>
                                        <p:cTn id="68" dur="5000" fill="hold"/>
                                        <p:tgtEl>
                                          <p:spTgt spid="40964">
                                            <p:txEl>
                                              <p:pRg st="8" end="8"/>
                                            </p:txEl>
                                          </p:spTgt>
                                        </p:tgtEl>
                                        <p:attrNameLst>
                                          <p:attrName>ppt_h</p:attrName>
                                        </p:attrNameLst>
                                      </p:cBhvr>
                                      <p:tavLst>
                                        <p:tav tm="0">
                                          <p:val>
                                            <p:fltVal val="0"/>
                                          </p:val>
                                        </p:tav>
                                        <p:tav tm="100000">
                                          <p:val>
                                            <p:strVal val="#ppt_h"/>
                                          </p:val>
                                        </p:tav>
                                      </p:tavLst>
                                    </p:anim>
                                    <p:anim calcmode="lin" valueType="num">
                                      <p:cBhvr>
                                        <p:cTn id="69" dur="5000" fill="hold"/>
                                        <p:tgtEl>
                                          <p:spTgt spid="40964">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70" dur="5000" fill="hold"/>
                                        <p:tgtEl>
                                          <p:spTgt spid="40964">
                                            <p:txEl>
                                              <p:pRg st="8" end="8"/>
                                            </p:txEl>
                                          </p:spTgt>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nodeType="withEffect">
                                  <p:stCondLst>
                                    <p:cond delay="0"/>
                                  </p:stCondLst>
                                  <p:childTnLst>
                                    <p:set>
                                      <p:cBhvr>
                                        <p:cTn id="72" dur="1" fill="hold">
                                          <p:stCondLst>
                                            <p:cond delay="0"/>
                                          </p:stCondLst>
                                        </p:cTn>
                                        <p:tgtEl>
                                          <p:spTgt spid="40964">
                                            <p:txEl>
                                              <p:pRg st="9" end="9"/>
                                            </p:txEl>
                                          </p:spTgt>
                                        </p:tgtEl>
                                        <p:attrNameLst>
                                          <p:attrName>style.visibility</p:attrName>
                                        </p:attrNameLst>
                                      </p:cBhvr>
                                      <p:to>
                                        <p:strVal val="visible"/>
                                      </p:to>
                                    </p:set>
                                    <p:anim calcmode="lin" valueType="num">
                                      <p:cBhvr>
                                        <p:cTn id="73" dur="5000" fill="hold"/>
                                        <p:tgtEl>
                                          <p:spTgt spid="40964">
                                            <p:txEl>
                                              <p:pRg st="9" end="9"/>
                                            </p:txEl>
                                          </p:spTgt>
                                        </p:tgtEl>
                                        <p:attrNameLst>
                                          <p:attrName>ppt_w</p:attrName>
                                        </p:attrNameLst>
                                      </p:cBhvr>
                                      <p:tavLst>
                                        <p:tav tm="0">
                                          <p:val>
                                            <p:fltVal val="0"/>
                                          </p:val>
                                        </p:tav>
                                        <p:tav tm="100000">
                                          <p:val>
                                            <p:strVal val="#ppt_w"/>
                                          </p:val>
                                        </p:tav>
                                      </p:tavLst>
                                    </p:anim>
                                    <p:anim calcmode="lin" valueType="num">
                                      <p:cBhvr>
                                        <p:cTn id="74" dur="5000" fill="hold"/>
                                        <p:tgtEl>
                                          <p:spTgt spid="40964">
                                            <p:txEl>
                                              <p:pRg st="9" end="9"/>
                                            </p:txEl>
                                          </p:spTgt>
                                        </p:tgtEl>
                                        <p:attrNameLst>
                                          <p:attrName>ppt_h</p:attrName>
                                        </p:attrNameLst>
                                      </p:cBhvr>
                                      <p:tavLst>
                                        <p:tav tm="0">
                                          <p:val>
                                            <p:fltVal val="0"/>
                                          </p:val>
                                        </p:tav>
                                        <p:tav tm="100000">
                                          <p:val>
                                            <p:strVal val="#ppt_h"/>
                                          </p:val>
                                        </p:tav>
                                      </p:tavLst>
                                    </p:anim>
                                    <p:anim calcmode="lin" valueType="num">
                                      <p:cBhvr>
                                        <p:cTn id="75" dur="5000" fill="hold"/>
                                        <p:tgtEl>
                                          <p:spTgt spid="40964">
                                            <p:txEl>
                                              <p:pRg st="9" end="9"/>
                                            </p:txEl>
                                          </p:spTgt>
                                        </p:tgtEl>
                                        <p:attrNameLst>
                                          <p:attrName>ppt_x</p:attrName>
                                        </p:attrNameLst>
                                      </p:cBhvr>
                                      <p:tavLst>
                                        <p:tav tm="0" fmla="#ppt_x+(cos(-2*pi*(1-$))*-#ppt_x-sin(-2*pi*(1-$))*(1-#ppt_y))*(1-$)">
                                          <p:val>
                                            <p:fltVal val="0"/>
                                          </p:val>
                                        </p:tav>
                                        <p:tav tm="100000">
                                          <p:val>
                                            <p:fltVal val="1"/>
                                          </p:val>
                                        </p:tav>
                                      </p:tavLst>
                                    </p:anim>
                                    <p:anim calcmode="lin" valueType="num">
                                      <p:cBhvr>
                                        <p:cTn id="76" dur="5000" fill="hold"/>
                                        <p:tgtEl>
                                          <p:spTgt spid="40964">
                                            <p:txEl>
                                              <p:pRg st="9" end="9"/>
                                            </p:txEl>
                                          </p:spTgt>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fill="hold" nodeType="withEffect">
                                  <p:stCondLst>
                                    <p:cond delay="0"/>
                                  </p:stCondLst>
                                  <p:childTnLst>
                                    <p:set>
                                      <p:cBhvr>
                                        <p:cTn id="78" dur="1" fill="hold">
                                          <p:stCondLst>
                                            <p:cond delay="0"/>
                                          </p:stCondLst>
                                        </p:cTn>
                                        <p:tgtEl>
                                          <p:spTgt spid="40964">
                                            <p:txEl>
                                              <p:pRg st="10" end="10"/>
                                            </p:txEl>
                                          </p:spTgt>
                                        </p:tgtEl>
                                        <p:attrNameLst>
                                          <p:attrName>style.visibility</p:attrName>
                                        </p:attrNameLst>
                                      </p:cBhvr>
                                      <p:to>
                                        <p:strVal val="visible"/>
                                      </p:to>
                                    </p:set>
                                    <p:anim calcmode="lin" valueType="num">
                                      <p:cBhvr>
                                        <p:cTn id="79" dur="5000" fill="hold"/>
                                        <p:tgtEl>
                                          <p:spTgt spid="40964">
                                            <p:txEl>
                                              <p:pRg st="10" end="10"/>
                                            </p:txEl>
                                          </p:spTgt>
                                        </p:tgtEl>
                                        <p:attrNameLst>
                                          <p:attrName>ppt_w</p:attrName>
                                        </p:attrNameLst>
                                      </p:cBhvr>
                                      <p:tavLst>
                                        <p:tav tm="0">
                                          <p:val>
                                            <p:fltVal val="0"/>
                                          </p:val>
                                        </p:tav>
                                        <p:tav tm="100000">
                                          <p:val>
                                            <p:strVal val="#ppt_w"/>
                                          </p:val>
                                        </p:tav>
                                      </p:tavLst>
                                    </p:anim>
                                    <p:anim calcmode="lin" valueType="num">
                                      <p:cBhvr>
                                        <p:cTn id="80" dur="5000" fill="hold"/>
                                        <p:tgtEl>
                                          <p:spTgt spid="40964">
                                            <p:txEl>
                                              <p:pRg st="10" end="10"/>
                                            </p:txEl>
                                          </p:spTgt>
                                        </p:tgtEl>
                                        <p:attrNameLst>
                                          <p:attrName>ppt_h</p:attrName>
                                        </p:attrNameLst>
                                      </p:cBhvr>
                                      <p:tavLst>
                                        <p:tav tm="0">
                                          <p:val>
                                            <p:fltVal val="0"/>
                                          </p:val>
                                        </p:tav>
                                        <p:tav tm="100000">
                                          <p:val>
                                            <p:strVal val="#ppt_h"/>
                                          </p:val>
                                        </p:tav>
                                      </p:tavLst>
                                    </p:anim>
                                    <p:anim calcmode="lin" valueType="num">
                                      <p:cBhvr>
                                        <p:cTn id="81" dur="5000" fill="hold"/>
                                        <p:tgtEl>
                                          <p:spTgt spid="40964">
                                            <p:txEl>
                                              <p:pRg st="10" end="10"/>
                                            </p:txEl>
                                          </p:spTgt>
                                        </p:tgtEl>
                                        <p:attrNameLst>
                                          <p:attrName>ppt_x</p:attrName>
                                        </p:attrNameLst>
                                      </p:cBhvr>
                                      <p:tavLst>
                                        <p:tav tm="0" fmla="#ppt_x+(cos(-2*pi*(1-$))*-#ppt_x-sin(-2*pi*(1-$))*(1-#ppt_y))*(1-$)">
                                          <p:val>
                                            <p:fltVal val="0"/>
                                          </p:val>
                                        </p:tav>
                                        <p:tav tm="100000">
                                          <p:val>
                                            <p:fltVal val="1"/>
                                          </p:val>
                                        </p:tav>
                                      </p:tavLst>
                                    </p:anim>
                                    <p:anim calcmode="lin" valueType="num">
                                      <p:cBhvr>
                                        <p:cTn id="82" dur="5000" fill="hold"/>
                                        <p:tgtEl>
                                          <p:spTgt spid="40964">
                                            <p:txEl>
                                              <p:pRg st="10" end="10"/>
                                            </p:txEl>
                                          </p:spTgt>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fill="hold" nodeType="withEffect">
                                  <p:stCondLst>
                                    <p:cond delay="0"/>
                                  </p:stCondLst>
                                  <p:childTnLst>
                                    <p:set>
                                      <p:cBhvr>
                                        <p:cTn id="84" dur="1" fill="hold">
                                          <p:stCondLst>
                                            <p:cond delay="0"/>
                                          </p:stCondLst>
                                        </p:cTn>
                                        <p:tgtEl>
                                          <p:spTgt spid="40964">
                                            <p:txEl>
                                              <p:pRg st="11" end="11"/>
                                            </p:txEl>
                                          </p:spTgt>
                                        </p:tgtEl>
                                        <p:attrNameLst>
                                          <p:attrName>style.visibility</p:attrName>
                                        </p:attrNameLst>
                                      </p:cBhvr>
                                      <p:to>
                                        <p:strVal val="visible"/>
                                      </p:to>
                                    </p:set>
                                    <p:anim calcmode="lin" valueType="num">
                                      <p:cBhvr>
                                        <p:cTn id="85" dur="5000" fill="hold"/>
                                        <p:tgtEl>
                                          <p:spTgt spid="40964">
                                            <p:txEl>
                                              <p:pRg st="11" end="11"/>
                                            </p:txEl>
                                          </p:spTgt>
                                        </p:tgtEl>
                                        <p:attrNameLst>
                                          <p:attrName>ppt_w</p:attrName>
                                        </p:attrNameLst>
                                      </p:cBhvr>
                                      <p:tavLst>
                                        <p:tav tm="0">
                                          <p:val>
                                            <p:fltVal val="0"/>
                                          </p:val>
                                        </p:tav>
                                        <p:tav tm="100000">
                                          <p:val>
                                            <p:strVal val="#ppt_w"/>
                                          </p:val>
                                        </p:tav>
                                      </p:tavLst>
                                    </p:anim>
                                    <p:anim calcmode="lin" valueType="num">
                                      <p:cBhvr>
                                        <p:cTn id="86" dur="5000" fill="hold"/>
                                        <p:tgtEl>
                                          <p:spTgt spid="40964">
                                            <p:txEl>
                                              <p:pRg st="11" end="11"/>
                                            </p:txEl>
                                          </p:spTgt>
                                        </p:tgtEl>
                                        <p:attrNameLst>
                                          <p:attrName>ppt_h</p:attrName>
                                        </p:attrNameLst>
                                      </p:cBhvr>
                                      <p:tavLst>
                                        <p:tav tm="0">
                                          <p:val>
                                            <p:fltVal val="0"/>
                                          </p:val>
                                        </p:tav>
                                        <p:tav tm="100000">
                                          <p:val>
                                            <p:strVal val="#ppt_h"/>
                                          </p:val>
                                        </p:tav>
                                      </p:tavLst>
                                    </p:anim>
                                    <p:anim calcmode="lin" valueType="num">
                                      <p:cBhvr>
                                        <p:cTn id="87" dur="5000" fill="hold"/>
                                        <p:tgtEl>
                                          <p:spTgt spid="40964">
                                            <p:txEl>
                                              <p:pRg st="11" end="11"/>
                                            </p:txEl>
                                          </p:spTgt>
                                        </p:tgtEl>
                                        <p:attrNameLst>
                                          <p:attrName>ppt_x</p:attrName>
                                        </p:attrNameLst>
                                      </p:cBhvr>
                                      <p:tavLst>
                                        <p:tav tm="0" fmla="#ppt_x+(cos(-2*pi*(1-$))*-#ppt_x-sin(-2*pi*(1-$))*(1-#ppt_y))*(1-$)">
                                          <p:val>
                                            <p:fltVal val="0"/>
                                          </p:val>
                                        </p:tav>
                                        <p:tav tm="100000">
                                          <p:val>
                                            <p:fltVal val="1"/>
                                          </p:val>
                                        </p:tav>
                                      </p:tavLst>
                                    </p:anim>
                                    <p:anim calcmode="lin" valueType="num">
                                      <p:cBhvr>
                                        <p:cTn id="88" dur="5000" fill="hold"/>
                                        <p:tgtEl>
                                          <p:spTgt spid="40964">
                                            <p:txEl>
                                              <p:pRg st="11" end="11"/>
                                            </p:txEl>
                                          </p:spTgt>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fill="hold" nodeType="withEffect">
                                  <p:stCondLst>
                                    <p:cond delay="0"/>
                                  </p:stCondLst>
                                  <p:childTnLst>
                                    <p:set>
                                      <p:cBhvr>
                                        <p:cTn id="90" dur="1" fill="hold">
                                          <p:stCondLst>
                                            <p:cond delay="0"/>
                                          </p:stCondLst>
                                        </p:cTn>
                                        <p:tgtEl>
                                          <p:spTgt spid="40964">
                                            <p:txEl>
                                              <p:pRg st="12" end="12"/>
                                            </p:txEl>
                                          </p:spTgt>
                                        </p:tgtEl>
                                        <p:attrNameLst>
                                          <p:attrName>style.visibility</p:attrName>
                                        </p:attrNameLst>
                                      </p:cBhvr>
                                      <p:to>
                                        <p:strVal val="visible"/>
                                      </p:to>
                                    </p:set>
                                    <p:anim calcmode="lin" valueType="num">
                                      <p:cBhvr>
                                        <p:cTn id="91" dur="5000" fill="hold"/>
                                        <p:tgtEl>
                                          <p:spTgt spid="40964">
                                            <p:txEl>
                                              <p:pRg st="12" end="12"/>
                                            </p:txEl>
                                          </p:spTgt>
                                        </p:tgtEl>
                                        <p:attrNameLst>
                                          <p:attrName>ppt_w</p:attrName>
                                        </p:attrNameLst>
                                      </p:cBhvr>
                                      <p:tavLst>
                                        <p:tav tm="0">
                                          <p:val>
                                            <p:fltVal val="0"/>
                                          </p:val>
                                        </p:tav>
                                        <p:tav tm="100000">
                                          <p:val>
                                            <p:strVal val="#ppt_w"/>
                                          </p:val>
                                        </p:tav>
                                      </p:tavLst>
                                    </p:anim>
                                    <p:anim calcmode="lin" valueType="num">
                                      <p:cBhvr>
                                        <p:cTn id="92" dur="5000" fill="hold"/>
                                        <p:tgtEl>
                                          <p:spTgt spid="40964">
                                            <p:txEl>
                                              <p:pRg st="12" end="12"/>
                                            </p:txEl>
                                          </p:spTgt>
                                        </p:tgtEl>
                                        <p:attrNameLst>
                                          <p:attrName>ppt_h</p:attrName>
                                        </p:attrNameLst>
                                      </p:cBhvr>
                                      <p:tavLst>
                                        <p:tav tm="0">
                                          <p:val>
                                            <p:fltVal val="0"/>
                                          </p:val>
                                        </p:tav>
                                        <p:tav tm="100000">
                                          <p:val>
                                            <p:strVal val="#ppt_h"/>
                                          </p:val>
                                        </p:tav>
                                      </p:tavLst>
                                    </p:anim>
                                    <p:anim calcmode="lin" valueType="num">
                                      <p:cBhvr>
                                        <p:cTn id="93" dur="5000" fill="hold"/>
                                        <p:tgtEl>
                                          <p:spTgt spid="40964">
                                            <p:txEl>
                                              <p:pRg st="12" end="12"/>
                                            </p:txEl>
                                          </p:spTgt>
                                        </p:tgtEl>
                                        <p:attrNameLst>
                                          <p:attrName>ppt_x</p:attrName>
                                        </p:attrNameLst>
                                      </p:cBhvr>
                                      <p:tavLst>
                                        <p:tav tm="0" fmla="#ppt_x+(cos(-2*pi*(1-$))*-#ppt_x-sin(-2*pi*(1-$))*(1-#ppt_y))*(1-$)">
                                          <p:val>
                                            <p:fltVal val="0"/>
                                          </p:val>
                                        </p:tav>
                                        <p:tav tm="100000">
                                          <p:val>
                                            <p:fltVal val="1"/>
                                          </p:val>
                                        </p:tav>
                                      </p:tavLst>
                                    </p:anim>
                                    <p:anim calcmode="lin" valueType="num">
                                      <p:cBhvr>
                                        <p:cTn id="94" dur="5000" fill="hold"/>
                                        <p:tgtEl>
                                          <p:spTgt spid="40964">
                                            <p:txEl>
                                              <p:pRg st="12" end="12"/>
                                            </p:txEl>
                                          </p:spTgt>
                                        </p:tgtEl>
                                        <p:attrNameLst>
                                          <p:attrName>ppt_y</p:attrName>
                                        </p:attrNameLst>
                                      </p:cBhvr>
                                      <p:tavLst>
                                        <p:tav tm="0" fmla="#ppt_y+(sin(-2*pi*(1-$))*-#ppt_x+cos(-2*pi*(1-$))*(1-#ppt_y))*(1-$)">
                                          <p:val>
                                            <p:fltVal val="0"/>
                                          </p:val>
                                        </p:tav>
                                        <p:tav tm="100000">
                                          <p:val>
                                            <p:fltVal val="1"/>
                                          </p:val>
                                        </p:tav>
                                      </p:tavLst>
                                    </p:anim>
                                  </p:childTnLst>
                                </p:cTn>
                              </p:par>
                              <p:par>
                                <p:cTn id="95" presetID="15" presetClass="entr" presetSubtype="0" fill="hold" nodeType="withEffect">
                                  <p:stCondLst>
                                    <p:cond delay="0"/>
                                  </p:stCondLst>
                                  <p:childTnLst>
                                    <p:set>
                                      <p:cBhvr>
                                        <p:cTn id="96" dur="1" fill="hold">
                                          <p:stCondLst>
                                            <p:cond delay="0"/>
                                          </p:stCondLst>
                                        </p:cTn>
                                        <p:tgtEl>
                                          <p:spTgt spid="40964">
                                            <p:txEl>
                                              <p:pRg st="13" end="13"/>
                                            </p:txEl>
                                          </p:spTgt>
                                        </p:tgtEl>
                                        <p:attrNameLst>
                                          <p:attrName>style.visibility</p:attrName>
                                        </p:attrNameLst>
                                      </p:cBhvr>
                                      <p:to>
                                        <p:strVal val="visible"/>
                                      </p:to>
                                    </p:set>
                                    <p:anim calcmode="lin" valueType="num">
                                      <p:cBhvr>
                                        <p:cTn id="97" dur="5000" fill="hold"/>
                                        <p:tgtEl>
                                          <p:spTgt spid="40964">
                                            <p:txEl>
                                              <p:pRg st="13" end="13"/>
                                            </p:txEl>
                                          </p:spTgt>
                                        </p:tgtEl>
                                        <p:attrNameLst>
                                          <p:attrName>ppt_w</p:attrName>
                                        </p:attrNameLst>
                                      </p:cBhvr>
                                      <p:tavLst>
                                        <p:tav tm="0">
                                          <p:val>
                                            <p:fltVal val="0"/>
                                          </p:val>
                                        </p:tav>
                                        <p:tav tm="100000">
                                          <p:val>
                                            <p:strVal val="#ppt_w"/>
                                          </p:val>
                                        </p:tav>
                                      </p:tavLst>
                                    </p:anim>
                                    <p:anim calcmode="lin" valueType="num">
                                      <p:cBhvr>
                                        <p:cTn id="98" dur="5000" fill="hold"/>
                                        <p:tgtEl>
                                          <p:spTgt spid="40964">
                                            <p:txEl>
                                              <p:pRg st="13" end="13"/>
                                            </p:txEl>
                                          </p:spTgt>
                                        </p:tgtEl>
                                        <p:attrNameLst>
                                          <p:attrName>ppt_h</p:attrName>
                                        </p:attrNameLst>
                                      </p:cBhvr>
                                      <p:tavLst>
                                        <p:tav tm="0">
                                          <p:val>
                                            <p:fltVal val="0"/>
                                          </p:val>
                                        </p:tav>
                                        <p:tav tm="100000">
                                          <p:val>
                                            <p:strVal val="#ppt_h"/>
                                          </p:val>
                                        </p:tav>
                                      </p:tavLst>
                                    </p:anim>
                                    <p:anim calcmode="lin" valueType="num">
                                      <p:cBhvr>
                                        <p:cTn id="99" dur="5000" fill="hold"/>
                                        <p:tgtEl>
                                          <p:spTgt spid="40964">
                                            <p:txEl>
                                              <p:pRg st="13" end="13"/>
                                            </p:txEl>
                                          </p:spTgt>
                                        </p:tgtEl>
                                        <p:attrNameLst>
                                          <p:attrName>ppt_x</p:attrName>
                                        </p:attrNameLst>
                                      </p:cBhvr>
                                      <p:tavLst>
                                        <p:tav tm="0" fmla="#ppt_x+(cos(-2*pi*(1-$))*-#ppt_x-sin(-2*pi*(1-$))*(1-#ppt_y))*(1-$)">
                                          <p:val>
                                            <p:fltVal val="0"/>
                                          </p:val>
                                        </p:tav>
                                        <p:tav tm="100000">
                                          <p:val>
                                            <p:fltVal val="1"/>
                                          </p:val>
                                        </p:tav>
                                      </p:tavLst>
                                    </p:anim>
                                    <p:anim calcmode="lin" valueType="num">
                                      <p:cBhvr>
                                        <p:cTn id="100" dur="5000" fill="hold"/>
                                        <p:tgtEl>
                                          <p:spTgt spid="40964">
                                            <p:txEl>
                                              <p:pRg st="13" end="13"/>
                                            </p:txEl>
                                          </p:spTgt>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nodeType="withEffect">
                                  <p:stCondLst>
                                    <p:cond delay="0"/>
                                  </p:stCondLst>
                                  <p:childTnLst>
                                    <p:set>
                                      <p:cBhvr>
                                        <p:cTn id="102" dur="1" fill="hold">
                                          <p:stCondLst>
                                            <p:cond delay="0"/>
                                          </p:stCondLst>
                                        </p:cTn>
                                        <p:tgtEl>
                                          <p:spTgt spid="40964">
                                            <p:txEl>
                                              <p:pRg st="14" end="14"/>
                                            </p:txEl>
                                          </p:spTgt>
                                        </p:tgtEl>
                                        <p:attrNameLst>
                                          <p:attrName>style.visibility</p:attrName>
                                        </p:attrNameLst>
                                      </p:cBhvr>
                                      <p:to>
                                        <p:strVal val="visible"/>
                                      </p:to>
                                    </p:set>
                                    <p:anim calcmode="lin" valueType="num">
                                      <p:cBhvr>
                                        <p:cTn id="103" dur="5000" fill="hold"/>
                                        <p:tgtEl>
                                          <p:spTgt spid="40964">
                                            <p:txEl>
                                              <p:pRg st="14" end="14"/>
                                            </p:txEl>
                                          </p:spTgt>
                                        </p:tgtEl>
                                        <p:attrNameLst>
                                          <p:attrName>ppt_w</p:attrName>
                                        </p:attrNameLst>
                                      </p:cBhvr>
                                      <p:tavLst>
                                        <p:tav tm="0">
                                          <p:val>
                                            <p:fltVal val="0"/>
                                          </p:val>
                                        </p:tav>
                                        <p:tav tm="100000">
                                          <p:val>
                                            <p:strVal val="#ppt_w"/>
                                          </p:val>
                                        </p:tav>
                                      </p:tavLst>
                                    </p:anim>
                                    <p:anim calcmode="lin" valueType="num">
                                      <p:cBhvr>
                                        <p:cTn id="104" dur="5000" fill="hold"/>
                                        <p:tgtEl>
                                          <p:spTgt spid="40964">
                                            <p:txEl>
                                              <p:pRg st="14" end="14"/>
                                            </p:txEl>
                                          </p:spTgt>
                                        </p:tgtEl>
                                        <p:attrNameLst>
                                          <p:attrName>ppt_h</p:attrName>
                                        </p:attrNameLst>
                                      </p:cBhvr>
                                      <p:tavLst>
                                        <p:tav tm="0">
                                          <p:val>
                                            <p:fltVal val="0"/>
                                          </p:val>
                                        </p:tav>
                                        <p:tav tm="100000">
                                          <p:val>
                                            <p:strVal val="#ppt_h"/>
                                          </p:val>
                                        </p:tav>
                                      </p:tavLst>
                                    </p:anim>
                                    <p:anim calcmode="lin" valueType="num">
                                      <p:cBhvr>
                                        <p:cTn id="105" dur="5000" fill="hold"/>
                                        <p:tgtEl>
                                          <p:spTgt spid="40964">
                                            <p:txEl>
                                              <p:pRg st="14" end="14"/>
                                            </p:txEl>
                                          </p:spTgt>
                                        </p:tgtEl>
                                        <p:attrNameLst>
                                          <p:attrName>ppt_x</p:attrName>
                                        </p:attrNameLst>
                                      </p:cBhvr>
                                      <p:tavLst>
                                        <p:tav tm="0" fmla="#ppt_x+(cos(-2*pi*(1-$))*-#ppt_x-sin(-2*pi*(1-$))*(1-#ppt_y))*(1-$)">
                                          <p:val>
                                            <p:fltVal val="0"/>
                                          </p:val>
                                        </p:tav>
                                        <p:tav tm="100000">
                                          <p:val>
                                            <p:fltVal val="1"/>
                                          </p:val>
                                        </p:tav>
                                      </p:tavLst>
                                    </p:anim>
                                    <p:anim calcmode="lin" valueType="num">
                                      <p:cBhvr>
                                        <p:cTn id="106" dur="5000" fill="hold"/>
                                        <p:tgtEl>
                                          <p:spTgt spid="40964">
                                            <p:txEl>
                                              <p:pRg st="14" end="14"/>
                                            </p:txEl>
                                          </p:spTgt>
                                        </p:tgtEl>
                                        <p:attrNameLst>
                                          <p:attrName>ppt_y</p:attrName>
                                        </p:attrNameLst>
                                      </p:cBhvr>
                                      <p:tavLst>
                                        <p:tav tm="0" fmla="#ppt_y+(sin(-2*pi*(1-$))*-#ppt_x+cos(-2*pi*(1-$))*(1-#ppt_y))*(1-$)">
                                          <p:val>
                                            <p:fltVal val="0"/>
                                          </p:val>
                                        </p:tav>
                                        <p:tav tm="100000">
                                          <p:val>
                                            <p:fltVal val="1"/>
                                          </p:val>
                                        </p:tav>
                                      </p:tavLst>
                                    </p:anim>
                                  </p:childTnLst>
                                </p:cTn>
                              </p:par>
                              <p:par>
                                <p:cTn id="107" presetID="15" presetClass="entr" presetSubtype="0" fill="hold" nodeType="withEffect">
                                  <p:stCondLst>
                                    <p:cond delay="0"/>
                                  </p:stCondLst>
                                  <p:childTnLst>
                                    <p:set>
                                      <p:cBhvr>
                                        <p:cTn id="108" dur="1" fill="hold">
                                          <p:stCondLst>
                                            <p:cond delay="0"/>
                                          </p:stCondLst>
                                        </p:cTn>
                                        <p:tgtEl>
                                          <p:spTgt spid="40964">
                                            <p:txEl>
                                              <p:pRg st="15" end="15"/>
                                            </p:txEl>
                                          </p:spTgt>
                                        </p:tgtEl>
                                        <p:attrNameLst>
                                          <p:attrName>style.visibility</p:attrName>
                                        </p:attrNameLst>
                                      </p:cBhvr>
                                      <p:to>
                                        <p:strVal val="visible"/>
                                      </p:to>
                                    </p:set>
                                    <p:anim calcmode="lin" valueType="num">
                                      <p:cBhvr>
                                        <p:cTn id="109" dur="5000" fill="hold"/>
                                        <p:tgtEl>
                                          <p:spTgt spid="40964">
                                            <p:txEl>
                                              <p:pRg st="15" end="15"/>
                                            </p:txEl>
                                          </p:spTgt>
                                        </p:tgtEl>
                                        <p:attrNameLst>
                                          <p:attrName>ppt_w</p:attrName>
                                        </p:attrNameLst>
                                      </p:cBhvr>
                                      <p:tavLst>
                                        <p:tav tm="0">
                                          <p:val>
                                            <p:fltVal val="0"/>
                                          </p:val>
                                        </p:tav>
                                        <p:tav tm="100000">
                                          <p:val>
                                            <p:strVal val="#ppt_w"/>
                                          </p:val>
                                        </p:tav>
                                      </p:tavLst>
                                    </p:anim>
                                    <p:anim calcmode="lin" valueType="num">
                                      <p:cBhvr>
                                        <p:cTn id="110" dur="5000" fill="hold"/>
                                        <p:tgtEl>
                                          <p:spTgt spid="40964">
                                            <p:txEl>
                                              <p:pRg st="15" end="15"/>
                                            </p:txEl>
                                          </p:spTgt>
                                        </p:tgtEl>
                                        <p:attrNameLst>
                                          <p:attrName>ppt_h</p:attrName>
                                        </p:attrNameLst>
                                      </p:cBhvr>
                                      <p:tavLst>
                                        <p:tav tm="0">
                                          <p:val>
                                            <p:fltVal val="0"/>
                                          </p:val>
                                        </p:tav>
                                        <p:tav tm="100000">
                                          <p:val>
                                            <p:strVal val="#ppt_h"/>
                                          </p:val>
                                        </p:tav>
                                      </p:tavLst>
                                    </p:anim>
                                    <p:anim calcmode="lin" valueType="num">
                                      <p:cBhvr>
                                        <p:cTn id="111" dur="5000" fill="hold"/>
                                        <p:tgtEl>
                                          <p:spTgt spid="40964">
                                            <p:txEl>
                                              <p:pRg st="15" end="15"/>
                                            </p:txEl>
                                          </p:spTgt>
                                        </p:tgtEl>
                                        <p:attrNameLst>
                                          <p:attrName>ppt_x</p:attrName>
                                        </p:attrNameLst>
                                      </p:cBhvr>
                                      <p:tavLst>
                                        <p:tav tm="0" fmla="#ppt_x+(cos(-2*pi*(1-$))*-#ppt_x-sin(-2*pi*(1-$))*(1-#ppt_y))*(1-$)">
                                          <p:val>
                                            <p:fltVal val="0"/>
                                          </p:val>
                                        </p:tav>
                                        <p:tav tm="100000">
                                          <p:val>
                                            <p:fltVal val="1"/>
                                          </p:val>
                                        </p:tav>
                                      </p:tavLst>
                                    </p:anim>
                                    <p:anim calcmode="lin" valueType="num">
                                      <p:cBhvr>
                                        <p:cTn id="112" dur="5000" fill="hold"/>
                                        <p:tgtEl>
                                          <p:spTgt spid="40964">
                                            <p:txEl>
                                              <p:pRg st="15" end="1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0" y="260350"/>
            <a:ext cx="4643438" cy="1143000"/>
          </a:xfrm>
        </p:spPr>
        <p:txBody>
          <a:bodyPr/>
          <a:lstStyle/>
          <a:p>
            <a:pPr eaLnBrk="1" hangingPunct="1"/>
            <a:r>
              <a:rPr lang="zh-CN" altLang="en-US" sz="4000" b="1" dirty="0" smtClean="0">
                <a:latin typeface="华文新魏"/>
                <a:ea typeface="华文新魏"/>
                <a:cs typeface="华文新魏"/>
              </a:rPr>
              <a:t>乡愁     </a:t>
            </a:r>
            <a:r>
              <a:rPr lang="zh-CN" altLang="en-US" sz="2800" b="1" dirty="0" smtClean="0">
                <a:latin typeface="华文新魏"/>
                <a:ea typeface="华文新魏"/>
                <a:cs typeface="华文新魏"/>
              </a:rPr>
              <a:t>席幕蓉</a:t>
            </a:r>
          </a:p>
        </p:txBody>
      </p:sp>
      <p:sp>
        <p:nvSpPr>
          <p:cNvPr id="7171" name="Rectangle 3"/>
          <p:cNvSpPr>
            <a:spLocks noGrp="1" noChangeArrowheads="1"/>
          </p:cNvSpPr>
          <p:nvPr>
            <p:ph type="body" idx="4294967295"/>
          </p:nvPr>
        </p:nvSpPr>
        <p:spPr>
          <a:xfrm>
            <a:off x="0" y="1341438"/>
            <a:ext cx="5940425" cy="5516562"/>
          </a:xfrm>
        </p:spPr>
        <p:txBody>
          <a:bodyPr/>
          <a:lstStyle/>
          <a:p>
            <a:pPr eaLnBrk="1" hangingPunct="1">
              <a:buFontTx/>
              <a:buNone/>
            </a:pPr>
            <a:r>
              <a:rPr lang="en-US" altLang="zh-CN" b="1" dirty="0" smtClean="0">
                <a:solidFill>
                  <a:srgbClr val="0000FF"/>
                </a:solidFill>
                <a:latin typeface="黑体" pitchFamily="2" charset="-122"/>
                <a:ea typeface="黑体" pitchFamily="2" charset="-122"/>
              </a:rPr>
              <a:t>  </a:t>
            </a:r>
            <a:r>
              <a:rPr lang="zh-CN" altLang="en-US" dirty="0" smtClean="0">
                <a:latin typeface="华文新魏"/>
                <a:ea typeface="华文新魏"/>
                <a:cs typeface="华文新魏"/>
              </a:rPr>
              <a:t>故乡的歌是一支清远的笛</a:t>
            </a:r>
          </a:p>
          <a:p>
            <a:pPr eaLnBrk="1" hangingPunct="1">
              <a:buFontTx/>
              <a:buNone/>
            </a:pPr>
            <a:r>
              <a:rPr lang="zh-CN" altLang="en-US" dirty="0" smtClean="0">
                <a:latin typeface="华文新魏"/>
                <a:ea typeface="华文新魏"/>
                <a:cs typeface="华文新魏"/>
              </a:rPr>
              <a:t>    总在有月亮的晚上响起</a:t>
            </a:r>
          </a:p>
          <a:p>
            <a:pPr eaLnBrk="1" hangingPunct="1">
              <a:buFontTx/>
              <a:buNone/>
            </a:pPr>
            <a:r>
              <a:rPr lang="zh-CN" altLang="en-US" dirty="0" smtClean="0">
                <a:latin typeface="华文新魏"/>
                <a:ea typeface="华文新魏"/>
                <a:cs typeface="华文新魏"/>
              </a:rPr>
              <a:t>    故乡的面貌却是一种模糊的怅惘</a:t>
            </a:r>
          </a:p>
          <a:p>
            <a:pPr eaLnBrk="1" hangingPunct="1">
              <a:buFontTx/>
              <a:buNone/>
            </a:pPr>
            <a:r>
              <a:rPr lang="zh-CN" altLang="en-US" dirty="0" smtClean="0">
                <a:latin typeface="华文新魏"/>
                <a:ea typeface="华文新魏"/>
                <a:cs typeface="华文新魏"/>
              </a:rPr>
              <a:t>    仿佛雾里的挥手别离</a:t>
            </a:r>
          </a:p>
          <a:p>
            <a:pPr eaLnBrk="1" hangingPunct="1">
              <a:buFontTx/>
              <a:buNone/>
            </a:pPr>
            <a:r>
              <a:rPr lang="zh-CN" altLang="en-US" dirty="0" smtClean="0">
                <a:latin typeface="华文新魏"/>
                <a:ea typeface="华文新魏"/>
                <a:cs typeface="华文新魏"/>
              </a:rPr>
              <a:t>    离别后</a:t>
            </a:r>
          </a:p>
          <a:p>
            <a:pPr eaLnBrk="1" hangingPunct="1">
              <a:buFontTx/>
              <a:buNone/>
            </a:pPr>
            <a:r>
              <a:rPr lang="zh-CN" altLang="en-US" dirty="0" smtClean="0">
                <a:latin typeface="华文新魏"/>
                <a:ea typeface="华文新魏"/>
                <a:cs typeface="华文新魏"/>
              </a:rPr>
              <a:t>    乡愁是一棵没有年轮的树</a:t>
            </a:r>
          </a:p>
          <a:p>
            <a:pPr eaLnBrk="1" hangingPunct="1">
              <a:buFontTx/>
              <a:buNone/>
            </a:pPr>
            <a:r>
              <a:rPr lang="zh-CN" altLang="en-US" dirty="0" smtClean="0">
                <a:latin typeface="华文新魏"/>
                <a:ea typeface="华文新魏"/>
                <a:cs typeface="华文新魏"/>
              </a:rPr>
              <a:t>    永不老去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0" fill="hold"/>
                                        <p:tgtEl>
                                          <p:spTgt spid="7170"/>
                                        </p:tgtEl>
                                        <p:attrNameLst>
                                          <p:attrName>ppt_x</p:attrName>
                                        </p:attrNameLst>
                                      </p:cBhvr>
                                      <p:tavLst>
                                        <p:tav tm="0">
                                          <p:val>
                                            <p:strVal val="#ppt_x"/>
                                          </p:val>
                                        </p:tav>
                                        <p:tav tm="100000">
                                          <p:val>
                                            <p:strVal val="#ppt_x"/>
                                          </p:val>
                                        </p:tav>
                                      </p:tavLst>
                                    </p:anim>
                                    <p:anim calcmode="lin" valueType="num">
                                      <p:cBhvr additive="base">
                                        <p:cTn id="8" dur="50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7171">
                                            <p:txEl>
                                              <p:pRg st="0" end="0"/>
                                            </p:txEl>
                                          </p:spTgt>
                                        </p:tgtEl>
                                        <p:attrNameLst>
                                          <p:attrName>style.visibility</p:attrName>
                                        </p:attrNameLst>
                                      </p:cBhvr>
                                      <p:to>
                                        <p:strVal val="visible"/>
                                      </p:to>
                                    </p:set>
                                    <p:anim calcmode="lin" valueType="num">
                                      <p:cBhvr>
                                        <p:cTn id="13" dur="50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14" dur="5000" fill="hold"/>
                                        <p:tgtEl>
                                          <p:spTgt spid="7171">
                                            <p:txEl>
                                              <p:pRg st="0" end="0"/>
                                            </p:txEl>
                                          </p:spTgt>
                                        </p:tgtEl>
                                        <p:attrNameLst>
                                          <p:attrName>ppt_h</p:attrName>
                                        </p:attrNameLst>
                                      </p:cBhvr>
                                      <p:tavLst>
                                        <p:tav tm="0">
                                          <p:val>
                                            <p:fltVal val="0"/>
                                          </p:val>
                                        </p:tav>
                                        <p:tav tm="100000">
                                          <p:val>
                                            <p:strVal val="#ppt_h"/>
                                          </p:val>
                                        </p:tav>
                                      </p:tavLst>
                                    </p:anim>
                                    <p:anim calcmode="lin" valueType="num">
                                      <p:cBhvr>
                                        <p:cTn id="15" dur="5000" fill="hold"/>
                                        <p:tgtEl>
                                          <p:spTgt spid="717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5000" fill="hold"/>
                                        <p:tgtEl>
                                          <p:spTgt spid="7171">
                                            <p:txEl>
                                              <p:pRg st="0" end="0"/>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7171">
                                            <p:txEl>
                                              <p:pRg st="1" end="1"/>
                                            </p:txEl>
                                          </p:spTgt>
                                        </p:tgtEl>
                                        <p:attrNameLst>
                                          <p:attrName>style.visibility</p:attrName>
                                        </p:attrNameLst>
                                      </p:cBhvr>
                                      <p:to>
                                        <p:strVal val="visible"/>
                                      </p:to>
                                    </p:set>
                                    <p:anim calcmode="lin" valueType="num">
                                      <p:cBhvr>
                                        <p:cTn id="19" dur="50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20" dur="5000" fill="hold"/>
                                        <p:tgtEl>
                                          <p:spTgt spid="7171">
                                            <p:txEl>
                                              <p:pRg st="1" end="1"/>
                                            </p:txEl>
                                          </p:spTgt>
                                        </p:tgtEl>
                                        <p:attrNameLst>
                                          <p:attrName>ppt_h</p:attrName>
                                        </p:attrNameLst>
                                      </p:cBhvr>
                                      <p:tavLst>
                                        <p:tav tm="0">
                                          <p:val>
                                            <p:fltVal val="0"/>
                                          </p:val>
                                        </p:tav>
                                        <p:tav tm="100000">
                                          <p:val>
                                            <p:strVal val="#ppt_h"/>
                                          </p:val>
                                        </p:tav>
                                      </p:tavLst>
                                    </p:anim>
                                    <p:anim calcmode="lin" valueType="num">
                                      <p:cBhvr>
                                        <p:cTn id="21" dur="5000" fill="hold"/>
                                        <p:tgtEl>
                                          <p:spTgt spid="7171">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2" dur="5000" fill="hold"/>
                                        <p:tgtEl>
                                          <p:spTgt spid="7171">
                                            <p:txEl>
                                              <p:pRg st="1" end="1"/>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7171">
                                            <p:txEl>
                                              <p:pRg st="2" end="2"/>
                                            </p:txEl>
                                          </p:spTgt>
                                        </p:tgtEl>
                                        <p:attrNameLst>
                                          <p:attrName>style.visibility</p:attrName>
                                        </p:attrNameLst>
                                      </p:cBhvr>
                                      <p:to>
                                        <p:strVal val="visible"/>
                                      </p:to>
                                    </p:set>
                                    <p:anim calcmode="lin" valueType="num">
                                      <p:cBhvr>
                                        <p:cTn id="25" dur="50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26" dur="5000" fill="hold"/>
                                        <p:tgtEl>
                                          <p:spTgt spid="7171">
                                            <p:txEl>
                                              <p:pRg st="2" end="2"/>
                                            </p:txEl>
                                          </p:spTgt>
                                        </p:tgtEl>
                                        <p:attrNameLst>
                                          <p:attrName>ppt_h</p:attrName>
                                        </p:attrNameLst>
                                      </p:cBhvr>
                                      <p:tavLst>
                                        <p:tav tm="0">
                                          <p:val>
                                            <p:fltVal val="0"/>
                                          </p:val>
                                        </p:tav>
                                        <p:tav tm="100000">
                                          <p:val>
                                            <p:strVal val="#ppt_h"/>
                                          </p:val>
                                        </p:tav>
                                      </p:tavLst>
                                    </p:anim>
                                    <p:anim calcmode="lin" valueType="num">
                                      <p:cBhvr>
                                        <p:cTn id="27" dur="5000" fill="hold"/>
                                        <p:tgtEl>
                                          <p:spTgt spid="7171">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8" dur="5000" fill="hold"/>
                                        <p:tgtEl>
                                          <p:spTgt spid="7171">
                                            <p:txEl>
                                              <p:pRg st="2" end="2"/>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7171">
                                            <p:txEl>
                                              <p:pRg st="3" end="3"/>
                                            </p:txEl>
                                          </p:spTgt>
                                        </p:tgtEl>
                                        <p:attrNameLst>
                                          <p:attrName>style.visibility</p:attrName>
                                        </p:attrNameLst>
                                      </p:cBhvr>
                                      <p:to>
                                        <p:strVal val="visible"/>
                                      </p:to>
                                    </p:set>
                                    <p:anim calcmode="lin" valueType="num">
                                      <p:cBhvr>
                                        <p:cTn id="31" dur="50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32" dur="5000" fill="hold"/>
                                        <p:tgtEl>
                                          <p:spTgt spid="7171">
                                            <p:txEl>
                                              <p:pRg st="3" end="3"/>
                                            </p:txEl>
                                          </p:spTgt>
                                        </p:tgtEl>
                                        <p:attrNameLst>
                                          <p:attrName>ppt_h</p:attrName>
                                        </p:attrNameLst>
                                      </p:cBhvr>
                                      <p:tavLst>
                                        <p:tav tm="0">
                                          <p:val>
                                            <p:fltVal val="0"/>
                                          </p:val>
                                        </p:tav>
                                        <p:tav tm="100000">
                                          <p:val>
                                            <p:strVal val="#ppt_h"/>
                                          </p:val>
                                        </p:tav>
                                      </p:tavLst>
                                    </p:anim>
                                    <p:anim calcmode="lin" valueType="num">
                                      <p:cBhvr>
                                        <p:cTn id="33" dur="5000" fill="hold"/>
                                        <p:tgtEl>
                                          <p:spTgt spid="7171">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5000" fill="hold"/>
                                        <p:tgtEl>
                                          <p:spTgt spid="7171">
                                            <p:txEl>
                                              <p:pRg st="3" end="3"/>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7171">
                                            <p:txEl>
                                              <p:pRg st="4" end="4"/>
                                            </p:txEl>
                                          </p:spTgt>
                                        </p:tgtEl>
                                        <p:attrNameLst>
                                          <p:attrName>style.visibility</p:attrName>
                                        </p:attrNameLst>
                                      </p:cBhvr>
                                      <p:to>
                                        <p:strVal val="visible"/>
                                      </p:to>
                                    </p:set>
                                    <p:anim calcmode="lin" valueType="num">
                                      <p:cBhvr>
                                        <p:cTn id="37" dur="50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38" dur="5000" fill="hold"/>
                                        <p:tgtEl>
                                          <p:spTgt spid="7171">
                                            <p:txEl>
                                              <p:pRg st="4" end="4"/>
                                            </p:txEl>
                                          </p:spTgt>
                                        </p:tgtEl>
                                        <p:attrNameLst>
                                          <p:attrName>ppt_h</p:attrName>
                                        </p:attrNameLst>
                                      </p:cBhvr>
                                      <p:tavLst>
                                        <p:tav tm="0">
                                          <p:val>
                                            <p:fltVal val="0"/>
                                          </p:val>
                                        </p:tav>
                                        <p:tav tm="100000">
                                          <p:val>
                                            <p:strVal val="#ppt_h"/>
                                          </p:val>
                                        </p:tav>
                                      </p:tavLst>
                                    </p:anim>
                                    <p:anim calcmode="lin" valueType="num">
                                      <p:cBhvr>
                                        <p:cTn id="39" dur="5000" fill="hold"/>
                                        <p:tgtEl>
                                          <p:spTgt spid="7171">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0" dur="5000" fill="hold"/>
                                        <p:tgtEl>
                                          <p:spTgt spid="7171">
                                            <p:txEl>
                                              <p:pRg st="4" end="4"/>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7171">
                                            <p:txEl>
                                              <p:pRg st="5" end="5"/>
                                            </p:txEl>
                                          </p:spTgt>
                                        </p:tgtEl>
                                        <p:attrNameLst>
                                          <p:attrName>style.visibility</p:attrName>
                                        </p:attrNameLst>
                                      </p:cBhvr>
                                      <p:to>
                                        <p:strVal val="visible"/>
                                      </p:to>
                                    </p:set>
                                    <p:anim calcmode="lin" valueType="num">
                                      <p:cBhvr>
                                        <p:cTn id="43" dur="50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44" dur="5000" fill="hold"/>
                                        <p:tgtEl>
                                          <p:spTgt spid="7171">
                                            <p:txEl>
                                              <p:pRg st="5" end="5"/>
                                            </p:txEl>
                                          </p:spTgt>
                                        </p:tgtEl>
                                        <p:attrNameLst>
                                          <p:attrName>ppt_h</p:attrName>
                                        </p:attrNameLst>
                                      </p:cBhvr>
                                      <p:tavLst>
                                        <p:tav tm="0">
                                          <p:val>
                                            <p:fltVal val="0"/>
                                          </p:val>
                                        </p:tav>
                                        <p:tav tm="100000">
                                          <p:val>
                                            <p:strVal val="#ppt_h"/>
                                          </p:val>
                                        </p:tav>
                                      </p:tavLst>
                                    </p:anim>
                                    <p:anim calcmode="lin" valueType="num">
                                      <p:cBhvr>
                                        <p:cTn id="45" dur="5000" fill="hold"/>
                                        <p:tgtEl>
                                          <p:spTgt spid="7171">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6" dur="5000" fill="hold"/>
                                        <p:tgtEl>
                                          <p:spTgt spid="7171">
                                            <p:txEl>
                                              <p:pRg st="5" end="5"/>
                                            </p:txEl>
                                          </p:spTgt>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7171">
                                            <p:txEl>
                                              <p:pRg st="6" end="6"/>
                                            </p:txEl>
                                          </p:spTgt>
                                        </p:tgtEl>
                                        <p:attrNameLst>
                                          <p:attrName>style.visibility</p:attrName>
                                        </p:attrNameLst>
                                      </p:cBhvr>
                                      <p:to>
                                        <p:strVal val="visible"/>
                                      </p:to>
                                    </p:set>
                                    <p:anim calcmode="lin" valueType="num">
                                      <p:cBhvr>
                                        <p:cTn id="49" dur="5000" fill="hold"/>
                                        <p:tgtEl>
                                          <p:spTgt spid="7171">
                                            <p:txEl>
                                              <p:pRg st="6" end="6"/>
                                            </p:txEl>
                                          </p:spTgt>
                                        </p:tgtEl>
                                        <p:attrNameLst>
                                          <p:attrName>ppt_w</p:attrName>
                                        </p:attrNameLst>
                                      </p:cBhvr>
                                      <p:tavLst>
                                        <p:tav tm="0">
                                          <p:val>
                                            <p:fltVal val="0"/>
                                          </p:val>
                                        </p:tav>
                                        <p:tav tm="100000">
                                          <p:val>
                                            <p:strVal val="#ppt_w"/>
                                          </p:val>
                                        </p:tav>
                                      </p:tavLst>
                                    </p:anim>
                                    <p:anim calcmode="lin" valueType="num">
                                      <p:cBhvr>
                                        <p:cTn id="50" dur="5000" fill="hold"/>
                                        <p:tgtEl>
                                          <p:spTgt spid="7171">
                                            <p:txEl>
                                              <p:pRg st="6" end="6"/>
                                            </p:txEl>
                                          </p:spTgt>
                                        </p:tgtEl>
                                        <p:attrNameLst>
                                          <p:attrName>ppt_h</p:attrName>
                                        </p:attrNameLst>
                                      </p:cBhvr>
                                      <p:tavLst>
                                        <p:tav tm="0">
                                          <p:val>
                                            <p:fltVal val="0"/>
                                          </p:val>
                                        </p:tav>
                                        <p:tav tm="100000">
                                          <p:val>
                                            <p:strVal val="#ppt_h"/>
                                          </p:val>
                                        </p:tav>
                                      </p:tavLst>
                                    </p:anim>
                                    <p:anim calcmode="lin" valueType="num">
                                      <p:cBhvr>
                                        <p:cTn id="51" dur="5000" fill="hold"/>
                                        <p:tgtEl>
                                          <p:spTgt spid="7171">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2" dur="5000" fill="hold"/>
                                        <p:tgtEl>
                                          <p:spTgt spid="7171">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nodeType="clickEffect">
                                  <p:stCondLst>
                                    <p:cond delay="0"/>
                                  </p:stCondLst>
                                  <p:childTnLst>
                                    <p:set>
                                      <p:cBhvr>
                                        <p:cTn id="56" dur="1" fill="hold">
                                          <p:stCondLst>
                                            <p:cond delay="0"/>
                                          </p:stCondLst>
                                        </p:cTn>
                                        <p:tgtEl>
                                          <p:spTgt spid="7171">
                                            <p:txEl>
                                              <p:pRg st="0" end="0"/>
                                            </p:txEl>
                                          </p:spTgt>
                                        </p:tgtEl>
                                        <p:attrNameLst>
                                          <p:attrName>style.visibility</p:attrName>
                                        </p:attrNameLst>
                                      </p:cBhvr>
                                      <p:to>
                                        <p:strVal val="visible"/>
                                      </p:to>
                                    </p:set>
                                    <p:anim calcmode="lin" valueType="num">
                                      <p:cBhvr>
                                        <p:cTn id="57" dur="50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58" dur="5000" fill="hold"/>
                                        <p:tgtEl>
                                          <p:spTgt spid="7171">
                                            <p:txEl>
                                              <p:pRg st="0" end="0"/>
                                            </p:txEl>
                                          </p:spTgt>
                                        </p:tgtEl>
                                        <p:attrNameLst>
                                          <p:attrName>ppt_h</p:attrName>
                                        </p:attrNameLst>
                                      </p:cBhvr>
                                      <p:tavLst>
                                        <p:tav tm="0">
                                          <p:val>
                                            <p:fltVal val="0"/>
                                          </p:val>
                                        </p:tav>
                                        <p:tav tm="100000">
                                          <p:val>
                                            <p:strVal val="#ppt_h"/>
                                          </p:val>
                                        </p:tav>
                                      </p:tavLst>
                                    </p:anim>
                                    <p:anim calcmode="lin" valueType="num">
                                      <p:cBhvr>
                                        <p:cTn id="59" dur="5000" fill="hold"/>
                                        <p:tgtEl>
                                          <p:spTgt spid="717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60" dur="5000" fill="hold"/>
                                        <p:tgtEl>
                                          <p:spTgt spid="7171">
                                            <p:txEl>
                                              <p:pRg st="0" end="0"/>
                                            </p:txEl>
                                          </p:spTgt>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nodeType="withEffect">
                                  <p:stCondLst>
                                    <p:cond delay="0"/>
                                  </p:stCondLst>
                                  <p:childTnLst>
                                    <p:set>
                                      <p:cBhvr>
                                        <p:cTn id="62" dur="1" fill="hold">
                                          <p:stCondLst>
                                            <p:cond delay="0"/>
                                          </p:stCondLst>
                                        </p:cTn>
                                        <p:tgtEl>
                                          <p:spTgt spid="7171">
                                            <p:txEl>
                                              <p:pRg st="1" end="1"/>
                                            </p:txEl>
                                          </p:spTgt>
                                        </p:tgtEl>
                                        <p:attrNameLst>
                                          <p:attrName>style.visibility</p:attrName>
                                        </p:attrNameLst>
                                      </p:cBhvr>
                                      <p:to>
                                        <p:strVal val="visible"/>
                                      </p:to>
                                    </p:set>
                                    <p:anim calcmode="lin" valueType="num">
                                      <p:cBhvr>
                                        <p:cTn id="63" dur="50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64" dur="5000" fill="hold"/>
                                        <p:tgtEl>
                                          <p:spTgt spid="7171">
                                            <p:txEl>
                                              <p:pRg st="1" end="1"/>
                                            </p:txEl>
                                          </p:spTgt>
                                        </p:tgtEl>
                                        <p:attrNameLst>
                                          <p:attrName>ppt_h</p:attrName>
                                        </p:attrNameLst>
                                      </p:cBhvr>
                                      <p:tavLst>
                                        <p:tav tm="0">
                                          <p:val>
                                            <p:fltVal val="0"/>
                                          </p:val>
                                        </p:tav>
                                        <p:tav tm="100000">
                                          <p:val>
                                            <p:strVal val="#ppt_h"/>
                                          </p:val>
                                        </p:tav>
                                      </p:tavLst>
                                    </p:anim>
                                    <p:anim calcmode="lin" valueType="num">
                                      <p:cBhvr>
                                        <p:cTn id="65" dur="5000" fill="hold"/>
                                        <p:tgtEl>
                                          <p:spTgt spid="7171">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66" dur="5000" fill="hold"/>
                                        <p:tgtEl>
                                          <p:spTgt spid="7171">
                                            <p:txEl>
                                              <p:pRg st="1" end="1"/>
                                            </p:txEl>
                                          </p:spTgt>
                                        </p:tgtEl>
                                        <p:attrNameLst>
                                          <p:attrName>ppt_y</p:attrName>
                                        </p:attrNameLst>
                                      </p:cBhvr>
                                      <p:tavLst>
                                        <p:tav tm="0" fmla="#ppt_y+(sin(-2*pi*(1-$))*-#ppt_x+cos(-2*pi*(1-$))*(1-#ppt_y))*(1-$)">
                                          <p:val>
                                            <p:fltVal val="0"/>
                                          </p:val>
                                        </p:tav>
                                        <p:tav tm="100000">
                                          <p:val>
                                            <p:fltVal val="1"/>
                                          </p:val>
                                        </p:tav>
                                      </p:tavLst>
                                    </p:anim>
                                  </p:childTnLst>
                                </p:cTn>
                              </p:par>
                              <p:par>
                                <p:cTn id="67" presetID="15" presetClass="entr" presetSubtype="0" fill="hold" nodeType="withEffect">
                                  <p:stCondLst>
                                    <p:cond delay="0"/>
                                  </p:stCondLst>
                                  <p:childTnLst>
                                    <p:set>
                                      <p:cBhvr>
                                        <p:cTn id="68" dur="1" fill="hold">
                                          <p:stCondLst>
                                            <p:cond delay="0"/>
                                          </p:stCondLst>
                                        </p:cTn>
                                        <p:tgtEl>
                                          <p:spTgt spid="7171">
                                            <p:txEl>
                                              <p:pRg st="2" end="2"/>
                                            </p:txEl>
                                          </p:spTgt>
                                        </p:tgtEl>
                                        <p:attrNameLst>
                                          <p:attrName>style.visibility</p:attrName>
                                        </p:attrNameLst>
                                      </p:cBhvr>
                                      <p:to>
                                        <p:strVal val="visible"/>
                                      </p:to>
                                    </p:set>
                                    <p:anim calcmode="lin" valueType="num">
                                      <p:cBhvr>
                                        <p:cTn id="69" dur="50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70" dur="5000" fill="hold"/>
                                        <p:tgtEl>
                                          <p:spTgt spid="7171">
                                            <p:txEl>
                                              <p:pRg st="2" end="2"/>
                                            </p:txEl>
                                          </p:spTgt>
                                        </p:tgtEl>
                                        <p:attrNameLst>
                                          <p:attrName>ppt_h</p:attrName>
                                        </p:attrNameLst>
                                      </p:cBhvr>
                                      <p:tavLst>
                                        <p:tav tm="0">
                                          <p:val>
                                            <p:fltVal val="0"/>
                                          </p:val>
                                        </p:tav>
                                        <p:tav tm="100000">
                                          <p:val>
                                            <p:strVal val="#ppt_h"/>
                                          </p:val>
                                        </p:tav>
                                      </p:tavLst>
                                    </p:anim>
                                    <p:anim calcmode="lin" valueType="num">
                                      <p:cBhvr>
                                        <p:cTn id="71" dur="5000" fill="hold"/>
                                        <p:tgtEl>
                                          <p:spTgt spid="7171">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72" dur="5000" fill="hold"/>
                                        <p:tgtEl>
                                          <p:spTgt spid="7171">
                                            <p:txEl>
                                              <p:pRg st="2" end="2"/>
                                            </p:txEl>
                                          </p:spTgt>
                                        </p:tgtEl>
                                        <p:attrNameLst>
                                          <p:attrName>ppt_y</p:attrName>
                                        </p:attrNameLst>
                                      </p:cBhvr>
                                      <p:tavLst>
                                        <p:tav tm="0" fmla="#ppt_y+(sin(-2*pi*(1-$))*-#ppt_x+cos(-2*pi*(1-$))*(1-#ppt_y))*(1-$)">
                                          <p:val>
                                            <p:fltVal val="0"/>
                                          </p:val>
                                        </p:tav>
                                        <p:tav tm="100000">
                                          <p:val>
                                            <p:fltVal val="1"/>
                                          </p:val>
                                        </p:tav>
                                      </p:tavLst>
                                    </p:anim>
                                  </p:childTnLst>
                                </p:cTn>
                              </p:par>
                              <p:par>
                                <p:cTn id="73" presetID="15" presetClass="entr" presetSubtype="0" fill="hold" nodeType="withEffect">
                                  <p:stCondLst>
                                    <p:cond delay="0"/>
                                  </p:stCondLst>
                                  <p:childTnLst>
                                    <p:set>
                                      <p:cBhvr>
                                        <p:cTn id="74" dur="1" fill="hold">
                                          <p:stCondLst>
                                            <p:cond delay="0"/>
                                          </p:stCondLst>
                                        </p:cTn>
                                        <p:tgtEl>
                                          <p:spTgt spid="7171">
                                            <p:txEl>
                                              <p:pRg st="3" end="3"/>
                                            </p:txEl>
                                          </p:spTgt>
                                        </p:tgtEl>
                                        <p:attrNameLst>
                                          <p:attrName>style.visibility</p:attrName>
                                        </p:attrNameLst>
                                      </p:cBhvr>
                                      <p:to>
                                        <p:strVal val="visible"/>
                                      </p:to>
                                    </p:set>
                                    <p:anim calcmode="lin" valueType="num">
                                      <p:cBhvr>
                                        <p:cTn id="75" dur="50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76" dur="5000" fill="hold"/>
                                        <p:tgtEl>
                                          <p:spTgt spid="7171">
                                            <p:txEl>
                                              <p:pRg st="3" end="3"/>
                                            </p:txEl>
                                          </p:spTgt>
                                        </p:tgtEl>
                                        <p:attrNameLst>
                                          <p:attrName>ppt_h</p:attrName>
                                        </p:attrNameLst>
                                      </p:cBhvr>
                                      <p:tavLst>
                                        <p:tav tm="0">
                                          <p:val>
                                            <p:fltVal val="0"/>
                                          </p:val>
                                        </p:tav>
                                        <p:tav tm="100000">
                                          <p:val>
                                            <p:strVal val="#ppt_h"/>
                                          </p:val>
                                        </p:tav>
                                      </p:tavLst>
                                    </p:anim>
                                    <p:anim calcmode="lin" valueType="num">
                                      <p:cBhvr>
                                        <p:cTn id="77" dur="5000" fill="hold"/>
                                        <p:tgtEl>
                                          <p:spTgt spid="7171">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78" dur="5000" fill="hold"/>
                                        <p:tgtEl>
                                          <p:spTgt spid="7171">
                                            <p:txEl>
                                              <p:pRg st="3" end="3"/>
                                            </p:txEl>
                                          </p:spTgt>
                                        </p:tgtEl>
                                        <p:attrNameLst>
                                          <p:attrName>ppt_y</p:attrName>
                                        </p:attrNameLst>
                                      </p:cBhvr>
                                      <p:tavLst>
                                        <p:tav tm="0" fmla="#ppt_y+(sin(-2*pi*(1-$))*-#ppt_x+cos(-2*pi*(1-$))*(1-#ppt_y))*(1-$)">
                                          <p:val>
                                            <p:fltVal val="0"/>
                                          </p:val>
                                        </p:tav>
                                        <p:tav tm="100000">
                                          <p:val>
                                            <p:fltVal val="1"/>
                                          </p:val>
                                        </p:tav>
                                      </p:tavLst>
                                    </p:anim>
                                  </p:childTnLst>
                                </p:cTn>
                              </p:par>
                              <p:par>
                                <p:cTn id="79" presetID="15" presetClass="entr" presetSubtype="0" fill="hold" nodeType="withEffect">
                                  <p:stCondLst>
                                    <p:cond delay="0"/>
                                  </p:stCondLst>
                                  <p:childTnLst>
                                    <p:set>
                                      <p:cBhvr>
                                        <p:cTn id="80" dur="1" fill="hold">
                                          <p:stCondLst>
                                            <p:cond delay="0"/>
                                          </p:stCondLst>
                                        </p:cTn>
                                        <p:tgtEl>
                                          <p:spTgt spid="7171">
                                            <p:txEl>
                                              <p:pRg st="4" end="4"/>
                                            </p:txEl>
                                          </p:spTgt>
                                        </p:tgtEl>
                                        <p:attrNameLst>
                                          <p:attrName>style.visibility</p:attrName>
                                        </p:attrNameLst>
                                      </p:cBhvr>
                                      <p:to>
                                        <p:strVal val="visible"/>
                                      </p:to>
                                    </p:set>
                                    <p:anim calcmode="lin" valueType="num">
                                      <p:cBhvr>
                                        <p:cTn id="81" dur="50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82" dur="5000" fill="hold"/>
                                        <p:tgtEl>
                                          <p:spTgt spid="7171">
                                            <p:txEl>
                                              <p:pRg st="4" end="4"/>
                                            </p:txEl>
                                          </p:spTgt>
                                        </p:tgtEl>
                                        <p:attrNameLst>
                                          <p:attrName>ppt_h</p:attrName>
                                        </p:attrNameLst>
                                      </p:cBhvr>
                                      <p:tavLst>
                                        <p:tav tm="0">
                                          <p:val>
                                            <p:fltVal val="0"/>
                                          </p:val>
                                        </p:tav>
                                        <p:tav tm="100000">
                                          <p:val>
                                            <p:strVal val="#ppt_h"/>
                                          </p:val>
                                        </p:tav>
                                      </p:tavLst>
                                    </p:anim>
                                    <p:anim calcmode="lin" valueType="num">
                                      <p:cBhvr>
                                        <p:cTn id="83" dur="5000" fill="hold"/>
                                        <p:tgtEl>
                                          <p:spTgt spid="7171">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84" dur="5000" fill="hold"/>
                                        <p:tgtEl>
                                          <p:spTgt spid="7171">
                                            <p:txEl>
                                              <p:pRg st="4" end="4"/>
                                            </p:txEl>
                                          </p:spTgt>
                                        </p:tgtEl>
                                        <p:attrNameLst>
                                          <p:attrName>ppt_y</p:attrName>
                                        </p:attrNameLst>
                                      </p:cBhvr>
                                      <p:tavLst>
                                        <p:tav tm="0" fmla="#ppt_y+(sin(-2*pi*(1-$))*-#ppt_x+cos(-2*pi*(1-$))*(1-#ppt_y))*(1-$)">
                                          <p:val>
                                            <p:fltVal val="0"/>
                                          </p:val>
                                        </p:tav>
                                        <p:tav tm="100000">
                                          <p:val>
                                            <p:fltVal val="1"/>
                                          </p:val>
                                        </p:tav>
                                      </p:tavLst>
                                    </p:anim>
                                  </p:childTnLst>
                                </p:cTn>
                              </p:par>
                              <p:par>
                                <p:cTn id="85" presetID="15" presetClass="entr" presetSubtype="0" fill="hold" nodeType="withEffect">
                                  <p:stCondLst>
                                    <p:cond delay="0"/>
                                  </p:stCondLst>
                                  <p:childTnLst>
                                    <p:set>
                                      <p:cBhvr>
                                        <p:cTn id="86" dur="1" fill="hold">
                                          <p:stCondLst>
                                            <p:cond delay="0"/>
                                          </p:stCondLst>
                                        </p:cTn>
                                        <p:tgtEl>
                                          <p:spTgt spid="7171">
                                            <p:txEl>
                                              <p:pRg st="5" end="5"/>
                                            </p:txEl>
                                          </p:spTgt>
                                        </p:tgtEl>
                                        <p:attrNameLst>
                                          <p:attrName>style.visibility</p:attrName>
                                        </p:attrNameLst>
                                      </p:cBhvr>
                                      <p:to>
                                        <p:strVal val="visible"/>
                                      </p:to>
                                    </p:set>
                                    <p:anim calcmode="lin" valueType="num">
                                      <p:cBhvr>
                                        <p:cTn id="87" dur="50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88" dur="5000" fill="hold"/>
                                        <p:tgtEl>
                                          <p:spTgt spid="7171">
                                            <p:txEl>
                                              <p:pRg st="5" end="5"/>
                                            </p:txEl>
                                          </p:spTgt>
                                        </p:tgtEl>
                                        <p:attrNameLst>
                                          <p:attrName>ppt_h</p:attrName>
                                        </p:attrNameLst>
                                      </p:cBhvr>
                                      <p:tavLst>
                                        <p:tav tm="0">
                                          <p:val>
                                            <p:fltVal val="0"/>
                                          </p:val>
                                        </p:tav>
                                        <p:tav tm="100000">
                                          <p:val>
                                            <p:strVal val="#ppt_h"/>
                                          </p:val>
                                        </p:tav>
                                      </p:tavLst>
                                    </p:anim>
                                    <p:anim calcmode="lin" valueType="num">
                                      <p:cBhvr>
                                        <p:cTn id="89" dur="5000" fill="hold"/>
                                        <p:tgtEl>
                                          <p:spTgt spid="7171">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90" dur="5000" fill="hold"/>
                                        <p:tgtEl>
                                          <p:spTgt spid="7171">
                                            <p:txEl>
                                              <p:pRg st="5" end="5"/>
                                            </p:txEl>
                                          </p:spTgt>
                                        </p:tgtEl>
                                        <p:attrNameLst>
                                          <p:attrName>ppt_y</p:attrName>
                                        </p:attrNameLst>
                                      </p:cBhvr>
                                      <p:tavLst>
                                        <p:tav tm="0" fmla="#ppt_y+(sin(-2*pi*(1-$))*-#ppt_x+cos(-2*pi*(1-$))*(1-#ppt_y))*(1-$)">
                                          <p:val>
                                            <p:fltVal val="0"/>
                                          </p:val>
                                        </p:tav>
                                        <p:tav tm="100000">
                                          <p:val>
                                            <p:fltVal val="1"/>
                                          </p:val>
                                        </p:tav>
                                      </p:tavLst>
                                    </p:anim>
                                  </p:childTnLst>
                                </p:cTn>
                              </p:par>
                              <p:par>
                                <p:cTn id="91" presetID="15" presetClass="entr" presetSubtype="0" fill="hold" nodeType="withEffect">
                                  <p:stCondLst>
                                    <p:cond delay="0"/>
                                  </p:stCondLst>
                                  <p:childTnLst>
                                    <p:set>
                                      <p:cBhvr>
                                        <p:cTn id="92" dur="1" fill="hold">
                                          <p:stCondLst>
                                            <p:cond delay="0"/>
                                          </p:stCondLst>
                                        </p:cTn>
                                        <p:tgtEl>
                                          <p:spTgt spid="7171">
                                            <p:txEl>
                                              <p:pRg st="6" end="6"/>
                                            </p:txEl>
                                          </p:spTgt>
                                        </p:tgtEl>
                                        <p:attrNameLst>
                                          <p:attrName>style.visibility</p:attrName>
                                        </p:attrNameLst>
                                      </p:cBhvr>
                                      <p:to>
                                        <p:strVal val="visible"/>
                                      </p:to>
                                    </p:set>
                                    <p:anim calcmode="lin" valueType="num">
                                      <p:cBhvr>
                                        <p:cTn id="93" dur="5000" fill="hold"/>
                                        <p:tgtEl>
                                          <p:spTgt spid="7171">
                                            <p:txEl>
                                              <p:pRg st="6" end="6"/>
                                            </p:txEl>
                                          </p:spTgt>
                                        </p:tgtEl>
                                        <p:attrNameLst>
                                          <p:attrName>ppt_w</p:attrName>
                                        </p:attrNameLst>
                                      </p:cBhvr>
                                      <p:tavLst>
                                        <p:tav tm="0">
                                          <p:val>
                                            <p:fltVal val="0"/>
                                          </p:val>
                                        </p:tav>
                                        <p:tav tm="100000">
                                          <p:val>
                                            <p:strVal val="#ppt_w"/>
                                          </p:val>
                                        </p:tav>
                                      </p:tavLst>
                                    </p:anim>
                                    <p:anim calcmode="lin" valueType="num">
                                      <p:cBhvr>
                                        <p:cTn id="94" dur="5000" fill="hold"/>
                                        <p:tgtEl>
                                          <p:spTgt spid="7171">
                                            <p:txEl>
                                              <p:pRg st="6" end="6"/>
                                            </p:txEl>
                                          </p:spTgt>
                                        </p:tgtEl>
                                        <p:attrNameLst>
                                          <p:attrName>ppt_h</p:attrName>
                                        </p:attrNameLst>
                                      </p:cBhvr>
                                      <p:tavLst>
                                        <p:tav tm="0">
                                          <p:val>
                                            <p:fltVal val="0"/>
                                          </p:val>
                                        </p:tav>
                                        <p:tav tm="100000">
                                          <p:val>
                                            <p:strVal val="#ppt_h"/>
                                          </p:val>
                                        </p:tav>
                                      </p:tavLst>
                                    </p:anim>
                                    <p:anim calcmode="lin" valueType="num">
                                      <p:cBhvr>
                                        <p:cTn id="95" dur="5000" fill="hold"/>
                                        <p:tgtEl>
                                          <p:spTgt spid="7171">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96" dur="5000" fill="hold"/>
                                        <p:tgtEl>
                                          <p:spTgt spid="7171">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descr="图片1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a:xfrm>
            <a:off x="467544" y="0"/>
            <a:ext cx="8229600" cy="1228998"/>
          </a:xfrm>
        </p:spPr>
        <p:txBody>
          <a:bodyPr/>
          <a:lstStyle/>
          <a:p>
            <a:r>
              <a:rPr lang="zh-CN" altLang="en-US" sz="3200" b="1" dirty="0">
                <a:latin typeface="华文新魏" pitchFamily="2" charset="-122"/>
                <a:ea typeface="华文新魏" pitchFamily="2" charset="-122"/>
              </a:rPr>
              <a:t>说教材</a:t>
            </a:r>
          </a:p>
        </p:txBody>
      </p:sp>
      <p:sp>
        <p:nvSpPr>
          <p:cNvPr id="28675" name="Rectangle 3"/>
          <p:cNvSpPr>
            <a:spLocks noGrp="1" noRot="1" noChangeArrowheads="1"/>
          </p:cNvSpPr>
          <p:nvPr>
            <p:ph type="body" idx="1"/>
          </p:nvPr>
        </p:nvSpPr>
        <p:spPr>
          <a:xfrm>
            <a:off x="395536" y="980728"/>
            <a:ext cx="8229600" cy="5040560"/>
          </a:xfrm>
        </p:spPr>
        <p:txBody>
          <a:bodyPr/>
          <a:lstStyle/>
          <a:p>
            <a:r>
              <a:rPr lang="zh-CN" altLang="en-US" sz="2800" dirty="0">
                <a:solidFill>
                  <a:srgbClr val="009900"/>
                </a:solidFill>
                <a:latin typeface="华文新魏" pitchFamily="2" charset="-122"/>
                <a:ea typeface="华文新魏" pitchFamily="2" charset="-122"/>
              </a:rPr>
              <a:t>教材地位</a:t>
            </a:r>
          </a:p>
          <a:p>
            <a:endParaRPr lang="zh-CN" altLang="en-US" sz="2000" dirty="0"/>
          </a:p>
          <a:p>
            <a:r>
              <a:rPr lang="zh-CN" altLang="en-US" sz="2000" b="1" dirty="0"/>
              <a:t>    </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故乡的榕树</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是人教版中等职业教育规划教材第二册第一单元的第三课。属于讲读课文。本单元的主题是“构筑情感的驿站”。“注重情感体验”是新课标课程标准对语文教学提出的一项重要的要求。在学习</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故乡的榕树</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之前，我们已经体会了</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我的母亲</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那血浓于水的亲情</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静女</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清新淳朴的爱情</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黍离</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深沉恒久的民族情；这就为本课的学习做了铺垫。</a:t>
            </a:r>
            <a:endParaRPr lang="en-US" altLang="zh-CN" sz="2000" dirty="0" smtClean="0">
              <a:latin typeface="华文新魏" pitchFamily="2" charset="-122"/>
              <a:ea typeface="华文新魏" pitchFamily="2" charset="-122"/>
            </a:endParaRPr>
          </a:p>
          <a:p>
            <a:r>
              <a:rPr lang="en-US" altLang="zh-CN" sz="2000" dirty="0" smtClean="0">
                <a:latin typeface="华文新魏" pitchFamily="2" charset="-122"/>
                <a:ea typeface="华文新魏" pitchFamily="2" charset="-122"/>
              </a:rPr>
              <a:t>     《</a:t>
            </a:r>
            <a:r>
              <a:rPr lang="zh-CN" altLang="en-US" sz="2000" dirty="0" smtClean="0">
                <a:latin typeface="华文新魏" pitchFamily="2" charset="-122"/>
                <a:ea typeface="华文新魏" pitchFamily="2" charset="-122"/>
              </a:rPr>
              <a:t>故乡的榕树</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是一篇触景生情、寄情于物的思乡怀旧的散文。散文的特点是“形散而神不散”。所谓“形散”是指选材自由、灵活，材料是散的</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所谓“神不散”是指主题明确、集中。怎样迅速准确的抓住散文的“神”呢？可以从抓中心句和关键句入手，比如课文最后三段，它们就是理解这篇散文主旨的关键。我认为</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故乡的榕树</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一文，作者是由眼前住所的榕树，想起故乡的榕树及当时的人和事，抒发了对故乡深情的思念。</a:t>
            </a:r>
            <a:endParaRPr lang="zh-CN" altLang="en-US" sz="2800"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 calcmode="lin" valueType="num">
                                      <p:cBhvr additive="base">
                                        <p:cTn id="13"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 calcmode="lin" valueType="num">
                                      <p:cBhvr additive="base">
                                        <p:cTn id="17"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867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8675">
                                            <p:txEl>
                                              <p:pRg st="3" end="3"/>
                                            </p:txEl>
                                          </p:spTgt>
                                        </p:tgtEl>
                                        <p:attrNameLst>
                                          <p:attrName>style.visibility</p:attrName>
                                        </p:attrNameLst>
                                      </p:cBhvr>
                                      <p:to>
                                        <p:strVal val="visible"/>
                                      </p:to>
                                    </p:set>
                                    <p:anim calcmode="lin" valueType="num">
                                      <p:cBhvr additive="base">
                                        <p:cTn id="21"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404664"/>
            <a:ext cx="4288353" cy="707886"/>
          </a:xfrm>
          <a:prstGeom prst="rect">
            <a:avLst/>
          </a:prstGeom>
          <a:solidFill>
            <a:srgbClr val="92D050"/>
          </a:solidFill>
          <a:scene3d>
            <a:camera prst="orthographicFront"/>
            <a:lightRig rig="threePt" dir="t"/>
          </a:scene3d>
          <a:sp3d>
            <a:bevelT prst="angle"/>
          </a:sp3d>
        </p:spPr>
        <p:txBody>
          <a:bodyPr wrap="none">
            <a:spAutoFit/>
          </a:bodyPr>
          <a:lstStyle/>
          <a:p>
            <a:pPr fontAlgn="auto">
              <a:spcBef>
                <a:spcPts val="0"/>
              </a:spcBef>
              <a:spcAft>
                <a:spcPts val="0"/>
              </a:spcAft>
              <a:defRPr/>
            </a:pPr>
            <a:r>
              <a:rPr lang="zh-CN" altLang="en-US" sz="4000" dirty="0" smtClean="0">
                <a:latin typeface="华文新魏" pitchFamily="2" charset="-122"/>
                <a:ea typeface="华文新魏" pitchFamily="2" charset="-122"/>
              </a:rPr>
              <a:t>学以致用：写一写</a:t>
            </a:r>
            <a:endParaRPr lang="zh-CN" altLang="en-US" sz="4000" dirty="0">
              <a:latin typeface="华文新魏" pitchFamily="2" charset="-122"/>
              <a:ea typeface="华文新魏" pitchFamily="2" charset="-122"/>
            </a:endParaRPr>
          </a:p>
        </p:txBody>
      </p:sp>
      <p:sp>
        <p:nvSpPr>
          <p:cNvPr id="49156" name="TextBox 4"/>
          <p:cNvSpPr txBox="1">
            <a:spLocks noChangeArrowheads="1"/>
          </p:cNvSpPr>
          <p:nvPr/>
        </p:nvSpPr>
        <p:spPr bwMode="auto">
          <a:xfrm>
            <a:off x="250825" y="1268413"/>
            <a:ext cx="8569325" cy="831850"/>
          </a:xfrm>
          <a:prstGeom prst="rect">
            <a:avLst/>
          </a:prstGeom>
          <a:noFill/>
          <a:ln w="9525">
            <a:noFill/>
            <a:miter lim="800000"/>
            <a:headEnd/>
            <a:tailEnd/>
          </a:ln>
        </p:spPr>
        <p:txBody>
          <a:bodyPr>
            <a:spAutoFit/>
          </a:bodyPr>
          <a:lstStyle/>
          <a:p>
            <a:r>
              <a:rPr kumimoji="1" lang="zh-CN" altLang="en-US" sz="2400" dirty="0">
                <a:latin typeface="华文新魏"/>
                <a:ea typeface="华文新魏"/>
                <a:cs typeface="华文新魏"/>
              </a:rPr>
              <a:t>课后作业：假如你离开家乡，哪些景物、哪些事情会让你深深怀念？仿照课文例句写一段。</a:t>
            </a:r>
            <a:endParaRPr lang="zh-CN" altLang="en-US" sz="2400" dirty="0">
              <a:latin typeface="华文新魏"/>
              <a:ea typeface="华文新魏"/>
              <a:cs typeface="华文新魏"/>
            </a:endParaRPr>
          </a:p>
        </p:txBody>
      </p:sp>
      <p:pic>
        <p:nvPicPr>
          <p:cNvPr id="49157" name="图片 6" descr="图片才1.jpg"/>
          <p:cNvPicPr>
            <a:picLocks noChangeAspect="1"/>
          </p:cNvPicPr>
          <p:nvPr/>
        </p:nvPicPr>
        <p:blipFill>
          <a:blip r:embed="rId2" cstate="print"/>
          <a:srcRect/>
          <a:stretch>
            <a:fillRect/>
          </a:stretch>
        </p:blipFill>
        <p:spPr bwMode="auto">
          <a:xfrm>
            <a:off x="0" y="2492375"/>
            <a:ext cx="9144000" cy="4365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9156">
                                            <p:txEl>
                                              <p:pRg st="0" end="0"/>
                                            </p:txEl>
                                          </p:spTgt>
                                        </p:tgtEl>
                                        <p:attrNameLst>
                                          <p:attrName>style.visibility</p:attrName>
                                        </p:attrNameLst>
                                      </p:cBhvr>
                                      <p:to>
                                        <p:strVal val="visible"/>
                                      </p:to>
                                    </p:set>
                                    <p:anim calcmode="lin" valueType="num">
                                      <p:cBhvr additive="base">
                                        <p:cTn id="13" dur="5000" fill="hold"/>
                                        <p:tgtEl>
                                          <p:spTgt spid="49156">
                                            <p:txEl>
                                              <p:pRg st="0" end="0"/>
                                            </p:txEl>
                                          </p:spTgt>
                                        </p:tgtEl>
                                        <p:attrNameLst>
                                          <p:attrName>ppt_x</p:attrName>
                                        </p:attrNameLst>
                                      </p:cBhvr>
                                      <p:tavLst>
                                        <p:tav tm="0">
                                          <p:val>
                                            <p:strVal val="0-#ppt_w/2"/>
                                          </p:val>
                                        </p:tav>
                                        <p:tav tm="100000">
                                          <p:val>
                                            <p:strVal val="#ppt_x"/>
                                          </p:val>
                                        </p:tav>
                                      </p:tavLst>
                                    </p:anim>
                                    <p:anim calcmode="lin" valueType="num">
                                      <p:cBhvr additive="base">
                                        <p:cTn id="14" dur="5000" fill="hold"/>
                                        <p:tgtEl>
                                          <p:spTgt spid="4915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9000"/>
            <a:lum/>
          </a:blip>
          <a:srcRect/>
          <a:stretch>
            <a:fillRect l="-9000" r="-9000"/>
          </a:stretch>
        </a:blipFill>
        <a:effectLst/>
      </p:bgPr>
    </p:bg>
    <p:spTree>
      <p:nvGrpSpPr>
        <p:cNvPr id="1" name=""/>
        <p:cNvGrpSpPr/>
        <p:nvPr/>
      </p:nvGrpSpPr>
      <p:grpSpPr>
        <a:xfrm>
          <a:off x="0" y="0"/>
          <a:ext cx="0" cy="0"/>
          <a:chOff x="0" y="0"/>
          <a:chExt cx="0" cy="0"/>
        </a:xfrm>
      </p:grpSpPr>
      <p:sp>
        <p:nvSpPr>
          <p:cNvPr id="45059" name="Text Box 3"/>
          <p:cNvSpPr txBox="1">
            <a:spLocks noChangeArrowheads="1"/>
          </p:cNvSpPr>
          <p:nvPr/>
        </p:nvSpPr>
        <p:spPr bwMode="auto">
          <a:xfrm>
            <a:off x="1231900" y="1125538"/>
            <a:ext cx="3124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缘物生情思故乡</a:t>
            </a:r>
          </a:p>
        </p:txBody>
      </p:sp>
      <p:sp>
        <p:nvSpPr>
          <p:cNvPr id="45060" name="Text Box 4"/>
          <p:cNvSpPr txBox="1">
            <a:spLocks noChangeArrowheads="1"/>
          </p:cNvSpPr>
          <p:nvPr/>
        </p:nvSpPr>
        <p:spPr bwMode="auto">
          <a:xfrm>
            <a:off x="1074738" y="2781300"/>
            <a:ext cx="2057400" cy="519113"/>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游子忆故乡</a:t>
            </a:r>
          </a:p>
        </p:txBody>
      </p:sp>
      <p:sp>
        <p:nvSpPr>
          <p:cNvPr id="45061" name="Text Box 5"/>
          <p:cNvSpPr txBox="1">
            <a:spLocks noChangeArrowheads="1"/>
          </p:cNvSpPr>
          <p:nvPr/>
        </p:nvSpPr>
        <p:spPr bwMode="auto">
          <a:xfrm>
            <a:off x="947738" y="5338763"/>
            <a:ext cx="1828800" cy="946150"/>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回复思绪抒发感慨</a:t>
            </a:r>
          </a:p>
        </p:txBody>
      </p:sp>
      <p:sp>
        <p:nvSpPr>
          <p:cNvPr id="45062" name="Line 6"/>
          <p:cNvSpPr>
            <a:spLocks noChangeShapeType="1"/>
          </p:cNvSpPr>
          <p:nvPr/>
        </p:nvSpPr>
        <p:spPr bwMode="auto">
          <a:xfrm>
            <a:off x="1908175" y="1700213"/>
            <a:ext cx="0" cy="990600"/>
          </a:xfrm>
          <a:prstGeom prst="line">
            <a:avLst/>
          </a:prstGeom>
          <a:noFill/>
          <a:ln w="9525">
            <a:solidFill>
              <a:schemeClr val="tx2"/>
            </a:solidFill>
            <a:miter lim="800000"/>
            <a:headEnd/>
            <a:tailEnd type="triangle" w="med" len="med"/>
          </a:ln>
        </p:spPr>
        <p:txBody>
          <a:bodyPr wrap="none"/>
          <a:lstStyle/>
          <a:p>
            <a:endParaRPr lang="zh-CN" altLang="en-US"/>
          </a:p>
        </p:txBody>
      </p:sp>
      <p:sp>
        <p:nvSpPr>
          <p:cNvPr id="45063" name="Line 7"/>
          <p:cNvSpPr>
            <a:spLocks noChangeShapeType="1"/>
          </p:cNvSpPr>
          <p:nvPr/>
        </p:nvSpPr>
        <p:spPr bwMode="auto">
          <a:xfrm>
            <a:off x="1835150" y="3573463"/>
            <a:ext cx="0" cy="1511300"/>
          </a:xfrm>
          <a:prstGeom prst="line">
            <a:avLst/>
          </a:prstGeom>
          <a:noFill/>
          <a:ln w="9525">
            <a:solidFill>
              <a:schemeClr val="tx2"/>
            </a:solidFill>
            <a:miter lim="800000"/>
            <a:headEnd/>
            <a:tailEnd type="triangle" w="med" len="med"/>
          </a:ln>
        </p:spPr>
        <p:txBody>
          <a:bodyPr wrap="none"/>
          <a:lstStyle/>
          <a:p>
            <a:endParaRPr lang="zh-CN" altLang="en-US"/>
          </a:p>
        </p:txBody>
      </p:sp>
      <p:sp>
        <p:nvSpPr>
          <p:cNvPr id="45064" name="AutoShape 8"/>
          <p:cNvSpPr>
            <a:spLocks/>
          </p:cNvSpPr>
          <p:nvPr/>
        </p:nvSpPr>
        <p:spPr bwMode="auto">
          <a:xfrm>
            <a:off x="2987675" y="2276475"/>
            <a:ext cx="215900" cy="1600200"/>
          </a:xfrm>
          <a:prstGeom prst="leftBrace">
            <a:avLst>
              <a:gd name="adj1" fmla="val 61765"/>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65" name="Text Box 9"/>
          <p:cNvSpPr txBox="1">
            <a:spLocks noChangeArrowheads="1"/>
          </p:cNvSpPr>
          <p:nvPr/>
        </p:nvSpPr>
        <p:spPr bwMode="auto">
          <a:xfrm>
            <a:off x="3319463" y="1989138"/>
            <a:ext cx="3124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故乡的山、水、人</a:t>
            </a:r>
          </a:p>
        </p:txBody>
      </p:sp>
      <p:sp>
        <p:nvSpPr>
          <p:cNvPr id="45066" name="Text Box 10"/>
          <p:cNvSpPr txBox="1">
            <a:spLocks noChangeArrowheads="1"/>
          </p:cNvSpPr>
          <p:nvPr/>
        </p:nvSpPr>
        <p:spPr bwMode="auto">
          <a:xfrm>
            <a:off x="3162300" y="3486150"/>
            <a:ext cx="2057400" cy="519113"/>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村头老</a:t>
            </a:r>
            <a:r>
              <a:rPr kumimoji="1" lang="zh-CN" altLang="en-US" sz="2800" b="1">
                <a:solidFill>
                  <a:srgbClr val="FF0000"/>
                </a:solidFill>
                <a:latin typeface="Times New Roman" pitchFamily="18" charset="0"/>
              </a:rPr>
              <a:t>榕树</a:t>
            </a:r>
          </a:p>
        </p:txBody>
      </p:sp>
      <p:sp>
        <p:nvSpPr>
          <p:cNvPr id="45067" name="AutoShape 11"/>
          <p:cNvSpPr>
            <a:spLocks/>
          </p:cNvSpPr>
          <p:nvPr/>
        </p:nvSpPr>
        <p:spPr bwMode="auto">
          <a:xfrm>
            <a:off x="5076825" y="2852738"/>
            <a:ext cx="358775" cy="1828800"/>
          </a:xfrm>
          <a:prstGeom prst="leftBrace">
            <a:avLst>
              <a:gd name="adj1" fmla="val 42478"/>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68" name="Text Box 12"/>
          <p:cNvSpPr txBox="1">
            <a:spLocks noChangeArrowheads="1"/>
          </p:cNvSpPr>
          <p:nvPr/>
        </p:nvSpPr>
        <p:spPr bwMode="auto">
          <a:xfrm>
            <a:off x="5508625" y="2636838"/>
            <a:ext cx="17526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外在形态</a:t>
            </a:r>
          </a:p>
        </p:txBody>
      </p:sp>
      <p:sp>
        <p:nvSpPr>
          <p:cNvPr id="45069" name="Text Box 13"/>
          <p:cNvSpPr txBox="1">
            <a:spLocks noChangeArrowheads="1"/>
          </p:cNvSpPr>
          <p:nvPr/>
        </p:nvSpPr>
        <p:spPr bwMode="auto">
          <a:xfrm>
            <a:off x="5364163" y="4364038"/>
            <a:ext cx="18288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榕树故事</a:t>
            </a:r>
          </a:p>
        </p:txBody>
      </p:sp>
      <p:sp>
        <p:nvSpPr>
          <p:cNvPr id="45070" name="AutoShape 14"/>
          <p:cNvSpPr>
            <a:spLocks/>
          </p:cNvSpPr>
          <p:nvPr/>
        </p:nvSpPr>
        <p:spPr bwMode="auto">
          <a:xfrm>
            <a:off x="6877050" y="3605213"/>
            <a:ext cx="242888" cy="2209800"/>
          </a:xfrm>
          <a:prstGeom prst="leftBrace">
            <a:avLst>
              <a:gd name="adj1" fmla="val 75817"/>
              <a:gd name="adj2" fmla="val 50000"/>
            </a:avLst>
          </a:prstGeom>
          <a:noFill/>
          <a:ln w="9525">
            <a:solidFill>
              <a:schemeClr val="tx2"/>
            </a:solidFill>
            <a:miter lim="800000"/>
            <a:headEnd/>
            <a:tailEnd/>
          </a:ln>
        </p:spPr>
        <p:txBody>
          <a:bodyPr wrap="none" anchor="ctr"/>
          <a:lstStyle/>
          <a:p>
            <a:endParaRPr lang="zh-CN" altLang="en-US">
              <a:latin typeface="Calibri" pitchFamily="34" charset="0"/>
            </a:endParaRPr>
          </a:p>
        </p:txBody>
      </p:sp>
      <p:sp>
        <p:nvSpPr>
          <p:cNvPr id="45071" name="Text Box 15"/>
          <p:cNvSpPr txBox="1">
            <a:spLocks noChangeArrowheads="1"/>
          </p:cNvSpPr>
          <p:nvPr/>
        </p:nvSpPr>
        <p:spPr bwMode="auto">
          <a:xfrm>
            <a:off x="7119938" y="3376613"/>
            <a:ext cx="12954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神话</a:t>
            </a:r>
          </a:p>
        </p:txBody>
      </p:sp>
      <p:sp>
        <p:nvSpPr>
          <p:cNvPr id="45072" name="Text Box 16"/>
          <p:cNvSpPr txBox="1">
            <a:spLocks noChangeArrowheads="1"/>
          </p:cNvSpPr>
          <p:nvPr/>
        </p:nvSpPr>
        <p:spPr bwMode="auto">
          <a:xfrm>
            <a:off x="7119938" y="4062413"/>
            <a:ext cx="1600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祈祷</a:t>
            </a:r>
          </a:p>
        </p:txBody>
      </p:sp>
      <p:sp>
        <p:nvSpPr>
          <p:cNvPr id="45073" name="Text Box 17"/>
          <p:cNvSpPr txBox="1">
            <a:spLocks noChangeArrowheads="1"/>
          </p:cNvSpPr>
          <p:nvPr/>
        </p:nvSpPr>
        <p:spPr bwMode="auto">
          <a:xfrm>
            <a:off x="7119938" y="4748213"/>
            <a:ext cx="13716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乘凉</a:t>
            </a:r>
          </a:p>
        </p:txBody>
      </p:sp>
      <p:sp>
        <p:nvSpPr>
          <p:cNvPr id="45074" name="Text Box 18"/>
          <p:cNvSpPr txBox="1">
            <a:spLocks noChangeArrowheads="1"/>
          </p:cNvSpPr>
          <p:nvPr/>
        </p:nvSpPr>
        <p:spPr bwMode="auto">
          <a:xfrm>
            <a:off x="7119938" y="5357813"/>
            <a:ext cx="1219200" cy="519112"/>
          </a:xfrm>
          <a:prstGeom prst="rect">
            <a:avLst/>
          </a:prstGeom>
          <a:noFill/>
          <a:ln w="9525">
            <a:noFill/>
            <a:miter lim="800000"/>
            <a:headEnd/>
            <a:tailEnd/>
          </a:ln>
        </p:spPr>
        <p:txBody>
          <a:bodyPr>
            <a:spAutoFit/>
          </a:bodyPr>
          <a:lstStyle/>
          <a:p>
            <a:pPr>
              <a:spcBef>
                <a:spcPct val="50000"/>
              </a:spcBef>
            </a:pPr>
            <a:r>
              <a:rPr kumimoji="1" lang="zh-CN" altLang="en-US" sz="2800" b="1">
                <a:latin typeface="Times New Roman" pitchFamily="18" charset="0"/>
              </a:rPr>
              <a:t>童趣</a:t>
            </a:r>
          </a:p>
        </p:txBody>
      </p:sp>
      <p:sp>
        <p:nvSpPr>
          <p:cNvPr id="45075" name="Text Box 19"/>
          <p:cNvSpPr txBox="1">
            <a:spLocks noChangeArrowheads="1"/>
          </p:cNvSpPr>
          <p:nvPr/>
        </p:nvSpPr>
        <p:spPr bwMode="auto">
          <a:xfrm>
            <a:off x="3563938" y="1125538"/>
            <a:ext cx="2449512" cy="517525"/>
          </a:xfrm>
          <a:prstGeom prst="rect">
            <a:avLst/>
          </a:prstGeom>
          <a:noFill/>
          <a:ln w="9525">
            <a:noFill/>
            <a:miter lim="800000"/>
            <a:headEnd/>
            <a:tailEnd/>
          </a:ln>
        </p:spPr>
        <p:txBody>
          <a:bodyPr>
            <a:spAutoFit/>
          </a:bodyPr>
          <a:lstStyle/>
          <a:p>
            <a:pPr>
              <a:spcBef>
                <a:spcPct val="50000"/>
              </a:spcBef>
            </a:pPr>
            <a:r>
              <a:rPr kumimoji="1" lang="zh-CN" altLang="en-US" sz="2800" b="1">
                <a:solidFill>
                  <a:srgbClr val="FF0000"/>
                </a:solidFill>
                <a:latin typeface="Times New Roman" pitchFamily="18" charset="0"/>
              </a:rPr>
              <a:t>（香港榕树）</a:t>
            </a:r>
          </a:p>
        </p:txBody>
      </p:sp>
      <p:sp>
        <p:nvSpPr>
          <p:cNvPr id="45076" name="Text Box 20"/>
          <p:cNvSpPr txBox="1">
            <a:spLocks noChangeArrowheads="1"/>
          </p:cNvSpPr>
          <p:nvPr/>
        </p:nvSpPr>
        <p:spPr bwMode="auto">
          <a:xfrm>
            <a:off x="7740650" y="1268413"/>
            <a:ext cx="1584325" cy="581025"/>
          </a:xfrm>
          <a:prstGeom prst="rect">
            <a:avLst/>
          </a:prstGeom>
          <a:noFill/>
          <a:ln w="9525">
            <a:noFill/>
            <a:miter lim="800000"/>
            <a:headEnd/>
            <a:tailEnd/>
          </a:ln>
        </p:spPr>
        <p:txBody>
          <a:bodyPr>
            <a:spAutoFit/>
          </a:bodyPr>
          <a:lstStyle/>
          <a:p>
            <a:pPr>
              <a:spcBef>
                <a:spcPct val="50000"/>
              </a:spcBef>
            </a:pPr>
            <a:r>
              <a:rPr kumimoji="1" lang="zh-CN" altLang="en-US" sz="3200" b="1">
                <a:solidFill>
                  <a:srgbClr val="FF0000"/>
                </a:solidFill>
                <a:latin typeface="Times New Roman" pitchFamily="18" charset="0"/>
              </a:rPr>
              <a:t>（景）</a:t>
            </a:r>
          </a:p>
        </p:txBody>
      </p:sp>
      <p:sp>
        <p:nvSpPr>
          <p:cNvPr id="45077" name="Text Box 21"/>
          <p:cNvSpPr txBox="1">
            <a:spLocks noChangeArrowheads="1"/>
          </p:cNvSpPr>
          <p:nvPr/>
        </p:nvSpPr>
        <p:spPr bwMode="auto">
          <a:xfrm>
            <a:off x="7580313" y="5876925"/>
            <a:ext cx="1600200" cy="579438"/>
          </a:xfrm>
          <a:prstGeom prst="rect">
            <a:avLst/>
          </a:prstGeom>
          <a:noFill/>
          <a:ln w="9525">
            <a:noFill/>
            <a:miter lim="800000"/>
            <a:headEnd/>
            <a:tailEnd/>
          </a:ln>
        </p:spPr>
        <p:txBody>
          <a:bodyPr>
            <a:spAutoFit/>
          </a:bodyPr>
          <a:lstStyle/>
          <a:p>
            <a:pPr>
              <a:spcBef>
                <a:spcPct val="50000"/>
              </a:spcBef>
            </a:pPr>
            <a:r>
              <a:rPr kumimoji="1" lang="en-US" altLang="zh-CN" sz="2400">
                <a:latin typeface="Times New Roman" pitchFamily="18" charset="0"/>
              </a:rPr>
              <a:t>  </a:t>
            </a:r>
            <a:r>
              <a:rPr kumimoji="1" lang="zh-CN" altLang="en-US" sz="3200" b="1">
                <a:solidFill>
                  <a:srgbClr val="FF0000"/>
                </a:solidFill>
                <a:latin typeface="Times New Roman" pitchFamily="18" charset="0"/>
              </a:rPr>
              <a:t>（情）</a:t>
            </a:r>
          </a:p>
        </p:txBody>
      </p:sp>
      <p:sp>
        <p:nvSpPr>
          <p:cNvPr id="45078" name="Line 22"/>
          <p:cNvSpPr>
            <a:spLocks noChangeShapeType="1"/>
          </p:cNvSpPr>
          <p:nvPr/>
        </p:nvSpPr>
        <p:spPr bwMode="auto">
          <a:xfrm>
            <a:off x="8459788" y="1989138"/>
            <a:ext cx="0" cy="1655762"/>
          </a:xfrm>
          <a:prstGeom prst="line">
            <a:avLst/>
          </a:prstGeom>
          <a:noFill/>
          <a:ln w="19050">
            <a:solidFill>
              <a:schemeClr val="tx2"/>
            </a:solidFill>
            <a:miter lim="800000"/>
            <a:headEnd/>
            <a:tailEnd type="triangle" w="med" len="med"/>
          </a:ln>
        </p:spPr>
        <p:txBody>
          <a:bodyPr wrap="none"/>
          <a:lstStyle/>
          <a:p>
            <a:endParaRPr lang="zh-CN" altLang="en-US"/>
          </a:p>
        </p:txBody>
      </p:sp>
      <p:sp>
        <p:nvSpPr>
          <p:cNvPr id="45079" name="WordArt 23"/>
          <p:cNvSpPr>
            <a:spLocks noChangeArrowheads="1" noChangeShapeType="1" noTextEdit="1"/>
          </p:cNvSpPr>
          <p:nvPr/>
        </p:nvSpPr>
        <p:spPr bwMode="auto">
          <a:xfrm>
            <a:off x="5364163" y="476250"/>
            <a:ext cx="2303462" cy="1512888"/>
          </a:xfrm>
          <a:prstGeom prst="rect">
            <a:avLst/>
          </a:prstGeom>
        </p:spPr>
        <p:txBody>
          <a:bodyPr wrap="none" fromWordArt="1">
            <a:prstTxWarp prst="textPlain">
              <a:avLst>
                <a:gd name="adj" fmla="val 50000"/>
              </a:avLst>
            </a:prstTxWarp>
            <a:scene3d>
              <a:camera prst="legacyPerspectiveBottomRight">
                <a:rot lat="0" lon="21239996" rev="0"/>
              </a:camera>
              <a:lightRig rig="legacyHarsh3" dir="l"/>
            </a:scene3d>
            <a:sp3d extrusionH="430200" prstMaterial="legacyMatte">
              <a:extrusionClr>
                <a:srgbClr val="C0C0C0"/>
              </a:extrusionClr>
            </a:sp3d>
          </a:bodyPr>
          <a:lstStyle/>
          <a:p>
            <a:pPr algn="ctr"/>
            <a:r>
              <a:rPr lang="zh-CN" altLang="en-US" sz="3600" kern="10">
                <a:ln w="9525">
                  <a:round/>
                  <a:headEnd/>
                  <a:tailEnd/>
                </a:ln>
                <a:gradFill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宋体"/>
                <a:ea typeface="宋体"/>
              </a:rPr>
              <a:t>寄情于物</a:t>
            </a:r>
          </a:p>
        </p:txBody>
      </p:sp>
      <p:sp>
        <p:nvSpPr>
          <p:cNvPr id="45081" name="Line 25"/>
          <p:cNvSpPr>
            <a:spLocks noChangeShapeType="1"/>
          </p:cNvSpPr>
          <p:nvPr/>
        </p:nvSpPr>
        <p:spPr bwMode="auto">
          <a:xfrm>
            <a:off x="2843213" y="6092825"/>
            <a:ext cx="4897437" cy="0"/>
          </a:xfrm>
          <a:prstGeom prst="line">
            <a:avLst/>
          </a:prstGeom>
          <a:noFill/>
          <a:ln w="9525">
            <a:solidFill>
              <a:schemeClr val="tx1"/>
            </a:solidFill>
            <a:round/>
            <a:headEnd/>
            <a:tailEnd type="triangle" w="med" len="med"/>
          </a:ln>
        </p:spPr>
        <p:txBody>
          <a:bodyPr/>
          <a:lstStyle/>
          <a:p>
            <a:endParaRPr lang="zh-CN" altLang="en-US"/>
          </a:p>
        </p:txBody>
      </p:sp>
      <p:sp>
        <p:nvSpPr>
          <p:cNvPr id="45082" name="Text Box 26"/>
          <p:cNvSpPr txBox="1">
            <a:spLocks noChangeArrowheads="1"/>
          </p:cNvSpPr>
          <p:nvPr/>
        </p:nvSpPr>
        <p:spPr bwMode="auto">
          <a:xfrm>
            <a:off x="7740650" y="3716338"/>
            <a:ext cx="1584325" cy="579437"/>
          </a:xfrm>
          <a:prstGeom prst="rect">
            <a:avLst/>
          </a:prstGeom>
          <a:noFill/>
          <a:ln w="9525">
            <a:noFill/>
            <a:miter lim="800000"/>
            <a:headEnd/>
            <a:tailEnd/>
          </a:ln>
        </p:spPr>
        <p:txBody>
          <a:bodyPr>
            <a:spAutoFit/>
          </a:bodyPr>
          <a:lstStyle/>
          <a:p>
            <a:pPr>
              <a:spcBef>
                <a:spcPct val="50000"/>
              </a:spcBef>
            </a:pPr>
            <a:r>
              <a:rPr kumimoji="1" lang="zh-CN" altLang="en-US" sz="3200" b="1">
                <a:solidFill>
                  <a:srgbClr val="FF0000"/>
                </a:solidFill>
                <a:latin typeface="Times New Roman" pitchFamily="18" charset="0"/>
              </a:rPr>
              <a:t>（事）</a:t>
            </a:r>
          </a:p>
        </p:txBody>
      </p:sp>
      <p:sp>
        <p:nvSpPr>
          <p:cNvPr id="45083" name="Line 27"/>
          <p:cNvSpPr>
            <a:spLocks noChangeShapeType="1"/>
          </p:cNvSpPr>
          <p:nvPr/>
        </p:nvSpPr>
        <p:spPr bwMode="auto">
          <a:xfrm>
            <a:off x="8459788" y="4365625"/>
            <a:ext cx="0" cy="1368425"/>
          </a:xfrm>
          <a:prstGeom prst="line">
            <a:avLst/>
          </a:prstGeom>
          <a:noFill/>
          <a:ln w="19050">
            <a:solidFill>
              <a:schemeClr val="tx2"/>
            </a:solidFill>
            <a:miter lim="800000"/>
            <a:headEnd/>
            <a:tailEnd type="triangle" w="med" len="med"/>
          </a:ln>
        </p:spPr>
        <p:txBody>
          <a:bodyPr wrap="none"/>
          <a:lstStyle/>
          <a:p>
            <a:endParaRPr lang="zh-CN" altLang="en-US"/>
          </a:p>
        </p:txBody>
      </p:sp>
      <p:sp>
        <p:nvSpPr>
          <p:cNvPr id="28698" name="Rectangle 28"/>
          <p:cNvSpPr>
            <a:spLocks noChangeArrowheads="1"/>
          </p:cNvSpPr>
          <p:nvPr/>
        </p:nvSpPr>
        <p:spPr bwMode="auto">
          <a:xfrm>
            <a:off x="1043608" y="0"/>
            <a:ext cx="2700338" cy="711200"/>
          </a:xfrm>
          <a:prstGeom prst="rect">
            <a:avLst/>
          </a:prstGeom>
          <a:noFill/>
          <a:ln w="9525">
            <a:noFill/>
            <a:miter lim="800000"/>
            <a:headEnd/>
            <a:tailEnd/>
          </a:ln>
        </p:spPr>
        <p:txBody>
          <a:bodyPr anchor="ctr"/>
          <a:lstStyle/>
          <a:p>
            <a:pPr algn="ctr"/>
            <a:r>
              <a:rPr lang="zh-CN" altLang="en-US" sz="3600" dirty="0">
                <a:solidFill>
                  <a:srgbClr val="FF00FF"/>
                </a:solidFill>
                <a:latin typeface="Calibri" pitchFamily="34" charset="0"/>
                <a:ea typeface="华文新魏"/>
                <a:cs typeface="华文新魏"/>
              </a:rPr>
              <a:t>写作手法</a:t>
            </a:r>
          </a:p>
        </p:txBody>
      </p:sp>
      <p:sp>
        <p:nvSpPr>
          <p:cNvPr id="27" name="TextBox 26"/>
          <p:cNvSpPr txBox="1"/>
          <p:nvPr/>
        </p:nvSpPr>
        <p:spPr>
          <a:xfrm>
            <a:off x="-4573" y="1916832"/>
            <a:ext cx="861774" cy="2432717"/>
          </a:xfrm>
          <a:prstGeom prst="rect">
            <a:avLst/>
          </a:prstGeom>
          <a:noFill/>
        </p:spPr>
        <p:txBody>
          <a:bodyPr vert="eaVert" wrap="none" rtlCol="0">
            <a:spAutoFit/>
          </a:bodyPr>
          <a:lstStyle/>
          <a:p>
            <a:r>
              <a:rPr lang="zh-CN" altLang="en-US" sz="4400" dirty="0" smtClean="0">
                <a:latin typeface="华文新魏" pitchFamily="2" charset="-122"/>
                <a:ea typeface="华文新魏" pitchFamily="2" charset="-122"/>
              </a:rPr>
              <a:t>板书设计</a:t>
            </a:r>
            <a:endParaRPr lang="zh-CN" altLang="en-US" sz="44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linds(horizontal)">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75"/>
                                        </p:tgtEl>
                                        <p:attrNameLst>
                                          <p:attrName>style.visibility</p:attrName>
                                        </p:attrNameLst>
                                      </p:cBhvr>
                                      <p:to>
                                        <p:strVal val="visible"/>
                                      </p:to>
                                    </p:set>
                                    <p:animEffect transition="in" filter="blinds(horizontal)">
                                      <p:cBhvr>
                                        <p:cTn id="12" dur="500"/>
                                        <p:tgtEl>
                                          <p:spTgt spid="45075"/>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5062"/>
                                        </p:tgtEl>
                                        <p:attrNameLst>
                                          <p:attrName>style.visibility</p:attrName>
                                        </p:attrNameLst>
                                      </p:cBhvr>
                                      <p:to>
                                        <p:strVal val="visible"/>
                                      </p:to>
                                    </p:set>
                                    <p:animEffect transition="in" filter="dissolve">
                                      <p:cBhvr>
                                        <p:cTn id="16" dur="500"/>
                                        <p:tgtEl>
                                          <p:spTgt spid="45062"/>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45060"/>
                                        </p:tgtEl>
                                        <p:attrNameLst>
                                          <p:attrName>style.visibility</p:attrName>
                                        </p:attrNameLst>
                                      </p:cBhvr>
                                      <p:to>
                                        <p:strVal val="visible"/>
                                      </p:to>
                                    </p:set>
                                    <p:animEffect transition="in" filter="blinds(horizontal)">
                                      <p:cBhvr>
                                        <p:cTn id="20" dur="500"/>
                                        <p:tgtEl>
                                          <p:spTgt spid="45060"/>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45063"/>
                                        </p:tgtEl>
                                        <p:attrNameLst>
                                          <p:attrName>style.visibility</p:attrName>
                                        </p:attrNameLst>
                                      </p:cBhvr>
                                      <p:to>
                                        <p:strVal val="visible"/>
                                      </p:to>
                                    </p:set>
                                    <p:animEffect transition="in" filter="dissolve">
                                      <p:cBhvr>
                                        <p:cTn id="24" dur="500"/>
                                        <p:tgtEl>
                                          <p:spTgt spid="45063"/>
                                        </p:tgtEl>
                                      </p:cBhvr>
                                    </p:animEffect>
                                  </p:childTnLst>
                                </p:cTn>
                              </p:par>
                            </p:childTnLst>
                          </p:cTn>
                        </p:par>
                        <p:par>
                          <p:cTn id="25" fill="hold">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45061"/>
                                        </p:tgtEl>
                                        <p:attrNameLst>
                                          <p:attrName>style.visibility</p:attrName>
                                        </p:attrNameLst>
                                      </p:cBhvr>
                                      <p:to>
                                        <p:strVal val="visible"/>
                                      </p:to>
                                    </p:set>
                                    <p:animEffect transition="in" filter="blinds(horizontal)">
                                      <p:cBhvr>
                                        <p:cTn id="28" dur="500"/>
                                        <p:tgtEl>
                                          <p:spTgt spid="4506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5064"/>
                                        </p:tgtEl>
                                        <p:attrNameLst>
                                          <p:attrName>style.visibility</p:attrName>
                                        </p:attrNameLst>
                                      </p:cBhvr>
                                      <p:to>
                                        <p:strVal val="visible"/>
                                      </p:to>
                                    </p:set>
                                    <p:animEffect transition="in" filter="dissolve">
                                      <p:cBhvr>
                                        <p:cTn id="33" dur="500"/>
                                        <p:tgtEl>
                                          <p:spTgt spid="45064"/>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45065"/>
                                        </p:tgtEl>
                                        <p:attrNameLst>
                                          <p:attrName>style.visibility</p:attrName>
                                        </p:attrNameLst>
                                      </p:cBhvr>
                                      <p:to>
                                        <p:strVal val="visible"/>
                                      </p:to>
                                    </p:set>
                                    <p:animEffect transition="in" filter="blinds(horizontal)">
                                      <p:cBhvr>
                                        <p:cTn id="37" dur="500"/>
                                        <p:tgtEl>
                                          <p:spTgt spid="45065"/>
                                        </p:tgtEl>
                                      </p:cBhvr>
                                    </p:animEffect>
                                  </p:childTnLst>
                                </p:cTn>
                              </p:par>
                            </p:childTnLst>
                          </p:cTn>
                        </p:par>
                        <p:par>
                          <p:cTn id="38" fill="hold">
                            <p:stCondLst>
                              <p:cond delay="1000"/>
                            </p:stCondLst>
                            <p:childTnLst>
                              <p:par>
                                <p:cTn id="39" presetID="3" presetClass="entr" presetSubtype="10" fill="hold" grpId="0" nodeType="afterEffect">
                                  <p:stCondLst>
                                    <p:cond delay="0"/>
                                  </p:stCondLst>
                                  <p:childTnLst>
                                    <p:set>
                                      <p:cBhvr>
                                        <p:cTn id="40" dur="1" fill="hold">
                                          <p:stCondLst>
                                            <p:cond delay="0"/>
                                          </p:stCondLst>
                                        </p:cTn>
                                        <p:tgtEl>
                                          <p:spTgt spid="45066"/>
                                        </p:tgtEl>
                                        <p:attrNameLst>
                                          <p:attrName>style.visibility</p:attrName>
                                        </p:attrNameLst>
                                      </p:cBhvr>
                                      <p:to>
                                        <p:strVal val="visible"/>
                                      </p:to>
                                    </p:set>
                                    <p:animEffect transition="in" filter="blinds(horizontal)">
                                      <p:cBhvr>
                                        <p:cTn id="41" dur="500"/>
                                        <p:tgtEl>
                                          <p:spTgt spid="45066"/>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45067"/>
                                        </p:tgtEl>
                                        <p:attrNameLst>
                                          <p:attrName>style.visibility</p:attrName>
                                        </p:attrNameLst>
                                      </p:cBhvr>
                                      <p:to>
                                        <p:strVal val="visible"/>
                                      </p:to>
                                    </p:set>
                                    <p:animEffect transition="in" filter="dissolve">
                                      <p:cBhvr>
                                        <p:cTn id="46" dur="500"/>
                                        <p:tgtEl>
                                          <p:spTgt spid="45067"/>
                                        </p:tgtEl>
                                      </p:cBhvr>
                                    </p:animEffect>
                                  </p:childTnLst>
                                </p:cTn>
                              </p:par>
                            </p:childTnLst>
                          </p:cTn>
                        </p:par>
                        <p:par>
                          <p:cTn id="47" fill="hold">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45068"/>
                                        </p:tgtEl>
                                        <p:attrNameLst>
                                          <p:attrName>style.visibility</p:attrName>
                                        </p:attrNameLst>
                                      </p:cBhvr>
                                      <p:to>
                                        <p:strVal val="visible"/>
                                      </p:to>
                                    </p:set>
                                    <p:animEffect transition="in" filter="blinds(horizontal)">
                                      <p:cBhvr>
                                        <p:cTn id="50" dur="500"/>
                                        <p:tgtEl>
                                          <p:spTgt spid="45068"/>
                                        </p:tgtEl>
                                      </p:cBhvr>
                                    </p:animEffect>
                                  </p:childTnLst>
                                </p:cTn>
                              </p:par>
                            </p:childTnLst>
                          </p:cTn>
                        </p:par>
                        <p:par>
                          <p:cTn id="51" fill="hold">
                            <p:stCondLst>
                              <p:cond delay="1000"/>
                            </p:stCondLst>
                            <p:childTnLst>
                              <p:par>
                                <p:cTn id="52" presetID="3" presetClass="entr" presetSubtype="10" fill="hold" grpId="0" nodeType="afterEffect">
                                  <p:stCondLst>
                                    <p:cond delay="0"/>
                                  </p:stCondLst>
                                  <p:childTnLst>
                                    <p:set>
                                      <p:cBhvr>
                                        <p:cTn id="53" dur="1" fill="hold">
                                          <p:stCondLst>
                                            <p:cond delay="0"/>
                                          </p:stCondLst>
                                        </p:cTn>
                                        <p:tgtEl>
                                          <p:spTgt spid="45069"/>
                                        </p:tgtEl>
                                        <p:attrNameLst>
                                          <p:attrName>style.visibility</p:attrName>
                                        </p:attrNameLst>
                                      </p:cBhvr>
                                      <p:to>
                                        <p:strVal val="visible"/>
                                      </p:to>
                                    </p:set>
                                    <p:animEffect transition="in" filter="blinds(horizontal)">
                                      <p:cBhvr>
                                        <p:cTn id="54" dur="500"/>
                                        <p:tgtEl>
                                          <p:spTgt spid="45069"/>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45070"/>
                                        </p:tgtEl>
                                        <p:attrNameLst>
                                          <p:attrName>style.visibility</p:attrName>
                                        </p:attrNameLst>
                                      </p:cBhvr>
                                      <p:to>
                                        <p:strVal val="visible"/>
                                      </p:to>
                                    </p:set>
                                    <p:animEffect transition="in" filter="dissolve">
                                      <p:cBhvr>
                                        <p:cTn id="59" dur="500"/>
                                        <p:tgtEl>
                                          <p:spTgt spid="45070"/>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45071"/>
                                        </p:tgtEl>
                                        <p:attrNameLst>
                                          <p:attrName>style.visibility</p:attrName>
                                        </p:attrNameLst>
                                      </p:cBhvr>
                                      <p:to>
                                        <p:strVal val="visible"/>
                                      </p:to>
                                    </p:set>
                                    <p:animEffect transition="in" filter="blinds(horizontal)">
                                      <p:cBhvr>
                                        <p:cTn id="63" dur="500"/>
                                        <p:tgtEl>
                                          <p:spTgt spid="45071"/>
                                        </p:tgtEl>
                                      </p:cBhvr>
                                    </p:animEffect>
                                  </p:childTnLst>
                                </p:cTn>
                              </p:par>
                            </p:childTnLst>
                          </p:cTn>
                        </p:par>
                        <p:par>
                          <p:cTn id="64" fill="hold">
                            <p:stCondLst>
                              <p:cond delay="1000"/>
                            </p:stCondLst>
                            <p:childTnLst>
                              <p:par>
                                <p:cTn id="65" presetID="3" presetClass="entr" presetSubtype="10" fill="hold" grpId="0" nodeType="afterEffect">
                                  <p:stCondLst>
                                    <p:cond delay="0"/>
                                  </p:stCondLst>
                                  <p:childTnLst>
                                    <p:set>
                                      <p:cBhvr>
                                        <p:cTn id="66" dur="1" fill="hold">
                                          <p:stCondLst>
                                            <p:cond delay="0"/>
                                          </p:stCondLst>
                                        </p:cTn>
                                        <p:tgtEl>
                                          <p:spTgt spid="45072"/>
                                        </p:tgtEl>
                                        <p:attrNameLst>
                                          <p:attrName>style.visibility</p:attrName>
                                        </p:attrNameLst>
                                      </p:cBhvr>
                                      <p:to>
                                        <p:strVal val="visible"/>
                                      </p:to>
                                    </p:set>
                                    <p:animEffect transition="in" filter="blinds(horizontal)">
                                      <p:cBhvr>
                                        <p:cTn id="67" dur="500"/>
                                        <p:tgtEl>
                                          <p:spTgt spid="45072"/>
                                        </p:tgtEl>
                                      </p:cBhvr>
                                    </p:animEffect>
                                  </p:childTnLst>
                                </p:cTn>
                              </p:par>
                            </p:childTnLst>
                          </p:cTn>
                        </p:par>
                        <p:par>
                          <p:cTn id="68" fill="hold">
                            <p:stCondLst>
                              <p:cond delay="1500"/>
                            </p:stCondLst>
                            <p:childTnLst>
                              <p:par>
                                <p:cTn id="69" presetID="3" presetClass="entr" presetSubtype="10" fill="hold" grpId="0" nodeType="afterEffect">
                                  <p:stCondLst>
                                    <p:cond delay="0"/>
                                  </p:stCondLst>
                                  <p:childTnLst>
                                    <p:set>
                                      <p:cBhvr>
                                        <p:cTn id="70" dur="1" fill="hold">
                                          <p:stCondLst>
                                            <p:cond delay="0"/>
                                          </p:stCondLst>
                                        </p:cTn>
                                        <p:tgtEl>
                                          <p:spTgt spid="45073"/>
                                        </p:tgtEl>
                                        <p:attrNameLst>
                                          <p:attrName>style.visibility</p:attrName>
                                        </p:attrNameLst>
                                      </p:cBhvr>
                                      <p:to>
                                        <p:strVal val="visible"/>
                                      </p:to>
                                    </p:set>
                                    <p:animEffect transition="in" filter="blinds(horizontal)">
                                      <p:cBhvr>
                                        <p:cTn id="71" dur="500"/>
                                        <p:tgtEl>
                                          <p:spTgt spid="45073"/>
                                        </p:tgtEl>
                                      </p:cBhvr>
                                    </p:animEffect>
                                  </p:childTnLst>
                                </p:cTn>
                              </p:par>
                            </p:childTnLst>
                          </p:cTn>
                        </p:par>
                        <p:par>
                          <p:cTn id="72" fill="hold">
                            <p:stCondLst>
                              <p:cond delay="2000"/>
                            </p:stCondLst>
                            <p:childTnLst>
                              <p:par>
                                <p:cTn id="73" presetID="3" presetClass="entr" presetSubtype="10" fill="hold" grpId="0" nodeType="afterEffect">
                                  <p:stCondLst>
                                    <p:cond delay="0"/>
                                  </p:stCondLst>
                                  <p:childTnLst>
                                    <p:set>
                                      <p:cBhvr>
                                        <p:cTn id="74" dur="1" fill="hold">
                                          <p:stCondLst>
                                            <p:cond delay="0"/>
                                          </p:stCondLst>
                                        </p:cTn>
                                        <p:tgtEl>
                                          <p:spTgt spid="45074"/>
                                        </p:tgtEl>
                                        <p:attrNameLst>
                                          <p:attrName>style.visibility</p:attrName>
                                        </p:attrNameLst>
                                      </p:cBhvr>
                                      <p:to>
                                        <p:strVal val="visible"/>
                                      </p:to>
                                    </p:set>
                                    <p:animEffect transition="in" filter="blinds(horizontal)">
                                      <p:cBhvr>
                                        <p:cTn id="75" dur="500"/>
                                        <p:tgtEl>
                                          <p:spTgt spid="45074"/>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5076"/>
                                        </p:tgtEl>
                                        <p:attrNameLst>
                                          <p:attrName>style.visibility</p:attrName>
                                        </p:attrNameLst>
                                      </p:cBhvr>
                                      <p:to>
                                        <p:strVal val="visible"/>
                                      </p:to>
                                    </p:set>
                                    <p:animEffect transition="in" filter="blinds(horizontal)">
                                      <p:cBhvr>
                                        <p:cTn id="80" dur="500"/>
                                        <p:tgtEl>
                                          <p:spTgt spid="45076"/>
                                        </p:tgtEl>
                                      </p:cBhvr>
                                    </p:animEffect>
                                  </p:childTnLst>
                                </p:cTn>
                              </p:par>
                            </p:childTnLst>
                          </p:cTn>
                        </p:par>
                        <p:par>
                          <p:cTn id="81" fill="hold">
                            <p:stCondLst>
                              <p:cond delay="500"/>
                            </p:stCondLst>
                            <p:childTnLst>
                              <p:par>
                                <p:cTn id="82" presetID="9" presetClass="entr" presetSubtype="0" fill="hold" grpId="0" nodeType="afterEffect">
                                  <p:stCondLst>
                                    <p:cond delay="0"/>
                                  </p:stCondLst>
                                  <p:childTnLst>
                                    <p:set>
                                      <p:cBhvr>
                                        <p:cTn id="83" dur="1" fill="hold">
                                          <p:stCondLst>
                                            <p:cond delay="0"/>
                                          </p:stCondLst>
                                        </p:cTn>
                                        <p:tgtEl>
                                          <p:spTgt spid="45078"/>
                                        </p:tgtEl>
                                        <p:attrNameLst>
                                          <p:attrName>style.visibility</p:attrName>
                                        </p:attrNameLst>
                                      </p:cBhvr>
                                      <p:to>
                                        <p:strVal val="visible"/>
                                      </p:to>
                                    </p:set>
                                    <p:animEffect transition="in" filter="dissolve">
                                      <p:cBhvr>
                                        <p:cTn id="84" dur="500"/>
                                        <p:tgtEl>
                                          <p:spTgt spid="4507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45082"/>
                                        </p:tgtEl>
                                        <p:attrNameLst>
                                          <p:attrName>style.visibility</p:attrName>
                                        </p:attrNameLst>
                                      </p:cBhvr>
                                      <p:to>
                                        <p:strVal val="visible"/>
                                      </p:to>
                                    </p:set>
                                    <p:animEffect transition="in" filter="blinds(horizontal)">
                                      <p:cBhvr>
                                        <p:cTn id="89" dur="500"/>
                                        <p:tgtEl>
                                          <p:spTgt spid="45082"/>
                                        </p:tgtEl>
                                      </p:cBhvr>
                                    </p:animEffect>
                                  </p:childTnLst>
                                </p:cTn>
                              </p:par>
                            </p:childTnLst>
                          </p:cTn>
                        </p:par>
                      </p:childTnLst>
                    </p:cTn>
                  </p:par>
                  <p:par>
                    <p:cTn id="90" fill="hold">
                      <p:stCondLst>
                        <p:cond delay="indefinite"/>
                      </p:stCondLst>
                      <p:childTnLst>
                        <p:par>
                          <p:cTn id="91" fill="hold">
                            <p:stCondLst>
                              <p:cond delay="0"/>
                            </p:stCondLst>
                            <p:childTnLst>
                              <p:par>
                                <p:cTn id="92" presetID="17" presetClass="entr" presetSubtype="8" fill="hold" grpId="0" nodeType="clickEffect">
                                  <p:stCondLst>
                                    <p:cond delay="0"/>
                                  </p:stCondLst>
                                  <p:childTnLst>
                                    <p:set>
                                      <p:cBhvr>
                                        <p:cTn id="93" dur="1" fill="hold">
                                          <p:stCondLst>
                                            <p:cond delay="0"/>
                                          </p:stCondLst>
                                        </p:cTn>
                                        <p:tgtEl>
                                          <p:spTgt spid="45081"/>
                                        </p:tgtEl>
                                        <p:attrNameLst>
                                          <p:attrName>style.visibility</p:attrName>
                                        </p:attrNameLst>
                                      </p:cBhvr>
                                      <p:to>
                                        <p:strVal val="visible"/>
                                      </p:to>
                                    </p:set>
                                    <p:anim calcmode="lin" valueType="num">
                                      <p:cBhvr>
                                        <p:cTn id="94" dur="500" fill="hold"/>
                                        <p:tgtEl>
                                          <p:spTgt spid="45081"/>
                                        </p:tgtEl>
                                        <p:attrNameLst>
                                          <p:attrName>ppt_x</p:attrName>
                                        </p:attrNameLst>
                                      </p:cBhvr>
                                      <p:tavLst>
                                        <p:tav tm="0">
                                          <p:val>
                                            <p:strVal val="#ppt_x-#ppt_w/2"/>
                                          </p:val>
                                        </p:tav>
                                        <p:tav tm="100000">
                                          <p:val>
                                            <p:strVal val="#ppt_x"/>
                                          </p:val>
                                        </p:tav>
                                      </p:tavLst>
                                    </p:anim>
                                    <p:anim calcmode="lin" valueType="num">
                                      <p:cBhvr>
                                        <p:cTn id="95" dur="500" fill="hold"/>
                                        <p:tgtEl>
                                          <p:spTgt spid="45081"/>
                                        </p:tgtEl>
                                        <p:attrNameLst>
                                          <p:attrName>ppt_y</p:attrName>
                                        </p:attrNameLst>
                                      </p:cBhvr>
                                      <p:tavLst>
                                        <p:tav tm="0">
                                          <p:val>
                                            <p:strVal val="#ppt_y"/>
                                          </p:val>
                                        </p:tav>
                                        <p:tav tm="100000">
                                          <p:val>
                                            <p:strVal val="#ppt_y"/>
                                          </p:val>
                                        </p:tav>
                                      </p:tavLst>
                                    </p:anim>
                                    <p:anim calcmode="lin" valueType="num">
                                      <p:cBhvr>
                                        <p:cTn id="96" dur="500" fill="hold"/>
                                        <p:tgtEl>
                                          <p:spTgt spid="45081"/>
                                        </p:tgtEl>
                                        <p:attrNameLst>
                                          <p:attrName>ppt_w</p:attrName>
                                        </p:attrNameLst>
                                      </p:cBhvr>
                                      <p:tavLst>
                                        <p:tav tm="0">
                                          <p:val>
                                            <p:fltVal val="0"/>
                                          </p:val>
                                        </p:tav>
                                        <p:tav tm="100000">
                                          <p:val>
                                            <p:strVal val="#ppt_w"/>
                                          </p:val>
                                        </p:tav>
                                      </p:tavLst>
                                    </p:anim>
                                    <p:anim calcmode="lin" valueType="num">
                                      <p:cBhvr>
                                        <p:cTn id="97" dur="500" fill="hold"/>
                                        <p:tgtEl>
                                          <p:spTgt spid="45081"/>
                                        </p:tgtEl>
                                        <p:attrNameLst>
                                          <p:attrName>ppt_h</p:attrName>
                                        </p:attrNameLst>
                                      </p:cBhvr>
                                      <p:tavLst>
                                        <p:tav tm="0">
                                          <p:val>
                                            <p:strVal val="#ppt_h"/>
                                          </p:val>
                                        </p:tav>
                                        <p:tav tm="100000">
                                          <p:val>
                                            <p:strVal val="#ppt_h"/>
                                          </p:val>
                                        </p:tav>
                                      </p:tavLst>
                                    </p:anim>
                                  </p:childTnLst>
                                </p:cTn>
                              </p:par>
                            </p:childTnLst>
                          </p:cTn>
                        </p:par>
                        <p:par>
                          <p:cTn id="98" fill="hold">
                            <p:stCondLst>
                              <p:cond delay="500"/>
                            </p:stCondLst>
                            <p:childTnLst>
                              <p:par>
                                <p:cTn id="99" presetID="9" presetClass="entr" presetSubtype="0" fill="hold" grpId="0" nodeType="afterEffect">
                                  <p:stCondLst>
                                    <p:cond delay="0"/>
                                  </p:stCondLst>
                                  <p:childTnLst>
                                    <p:set>
                                      <p:cBhvr>
                                        <p:cTn id="100" dur="1" fill="hold">
                                          <p:stCondLst>
                                            <p:cond delay="0"/>
                                          </p:stCondLst>
                                        </p:cTn>
                                        <p:tgtEl>
                                          <p:spTgt spid="45083"/>
                                        </p:tgtEl>
                                        <p:attrNameLst>
                                          <p:attrName>style.visibility</p:attrName>
                                        </p:attrNameLst>
                                      </p:cBhvr>
                                      <p:to>
                                        <p:strVal val="visible"/>
                                      </p:to>
                                    </p:set>
                                    <p:animEffect transition="in" filter="dissolve">
                                      <p:cBhvr>
                                        <p:cTn id="101" dur="500"/>
                                        <p:tgtEl>
                                          <p:spTgt spid="45083"/>
                                        </p:tgtEl>
                                      </p:cBhvr>
                                    </p:animEffect>
                                  </p:childTnLst>
                                </p:cTn>
                              </p:par>
                            </p:childTnLst>
                          </p:cTn>
                        </p:par>
                        <p:par>
                          <p:cTn id="102" fill="hold">
                            <p:stCondLst>
                              <p:cond delay="1000"/>
                            </p:stCondLst>
                            <p:childTnLst>
                              <p:par>
                                <p:cTn id="103" presetID="3" presetClass="entr" presetSubtype="10" fill="hold" grpId="0" nodeType="afterEffect">
                                  <p:stCondLst>
                                    <p:cond delay="0"/>
                                  </p:stCondLst>
                                  <p:childTnLst>
                                    <p:set>
                                      <p:cBhvr>
                                        <p:cTn id="104" dur="1" fill="hold">
                                          <p:stCondLst>
                                            <p:cond delay="0"/>
                                          </p:stCondLst>
                                        </p:cTn>
                                        <p:tgtEl>
                                          <p:spTgt spid="45077"/>
                                        </p:tgtEl>
                                        <p:attrNameLst>
                                          <p:attrName>style.visibility</p:attrName>
                                        </p:attrNameLst>
                                      </p:cBhvr>
                                      <p:to>
                                        <p:strVal val="visible"/>
                                      </p:to>
                                    </p:set>
                                    <p:animEffect transition="in" filter="blinds(horizontal)">
                                      <p:cBhvr>
                                        <p:cTn id="105" dur="500"/>
                                        <p:tgtEl>
                                          <p:spTgt spid="45077"/>
                                        </p:tgtEl>
                                      </p:cBhvr>
                                    </p:animEffect>
                                  </p:childTnLst>
                                </p:cTn>
                              </p:par>
                            </p:childTnLst>
                          </p:cTn>
                        </p:par>
                      </p:childTnLst>
                    </p:cTn>
                  </p:par>
                  <p:par>
                    <p:cTn id="106" fill="hold">
                      <p:stCondLst>
                        <p:cond delay="indefinite"/>
                      </p:stCondLst>
                      <p:childTnLst>
                        <p:par>
                          <p:cTn id="107" fill="hold">
                            <p:stCondLst>
                              <p:cond delay="0"/>
                            </p:stCondLst>
                            <p:childTnLst>
                              <p:par>
                                <p:cTn id="108" presetID="17" presetClass="entr" presetSubtype="10" fill="hold" grpId="0" nodeType="clickEffect">
                                  <p:stCondLst>
                                    <p:cond delay="0"/>
                                  </p:stCondLst>
                                  <p:childTnLst>
                                    <p:set>
                                      <p:cBhvr>
                                        <p:cTn id="109" dur="1" fill="hold">
                                          <p:stCondLst>
                                            <p:cond delay="0"/>
                                          </p:stCondLst>
                                        </p:cTn>
                                        <p:tgtEl>
                                          <p:spTgt spid="45079"/>
                                        </p:tgtEl>
                                        <p:attrNameLst>
                                          <p:attrName>style.visibility</p:attrName>
                                        </p:attrNameLst>
                                      </p:cBhvr>
                                      <p:to>
                                        <p:strVal val="visible"/>
                                      </p:to>
                                    </p:set>
                                    <p:anim calcmode="lin" valueType="num">
                                      <p:cBhvr>
                                        <p:cTn id="110" dur="500" fill="hold"/>
                                        <p:tgtEl>
                                          <p:spTgt spid="45079"/>
                                        </p:tgtEl>
                                        <p:attrNameLst>
                                          <p:attrName>ppt_w</p:attrName>
                                        </p:attrNameLst>
                                      </p:cBhvr>
                                      <p:tavLst>
                                        <p:tav tm="0">
                                          <p:val>
                                            <p:fltVal val="0"/>
                                          </p:val>
                                        </p:tav>
                                        <p:tav tm="100000">
                                          <p:val>
                                            <p:strVal val="#ppt_w"/>
                                          </p:val>
                                        </p:tav>
                                      </p:tavLst>
                                    </p:anim>
                                    <p:anim calcmode="lin" valueType="num">
                                      <p:cBhvr>
                                        <p:cTn id="111" dur="500" fill="hold"/>
                                        <p:tgtEl>
                                          <p:spTgt spid="450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P spid="45061" grpId="0" autoUpdateAnimBg="0"/>
      <p:bldP spid="45062" grpId="0" animBg="1"/>
      <p:bldP spid="45063" grpId="0" animBg="1"/>
      <p:bldP spid="45064" grpId="0" animBg="1"/>
      <p:bldP spid="45065" grpId="0" autoUpdateAnimBg="0"/>
      <p:bldP spid="45066" grpId="0" autoUpdateAnimBg="0"/>
      <p:bldP spid="45067" grpId="0" animBg="1"/>
      <p:bldP spid="45068" grpId="0" autoUpdateAnimBg="0"/>
      <p:bldP spid="45069" grpId="0" autoUpdateAnimBg="0"/>
      <p:bldP spid="45070" grpId="0" animBg="1"/>
      <p:bldP spid="45071" grpId="0" autoUpdateAnimBg="0"/>
      <p:bldP spid="45072" grpId="0" autoUpdateAnimBg="0"/>
      <p:bldP spid="45073" grpId="0" autoUpdateAnimBg="0"/>
      <p:bldP spid="45074" grpId="0" autoUpdateAnimBg="0"/>
      <p:bldP spid="45075" grpId="0" autoUpdateAnimBg="0"/>
      <p:bldP spid="45076" grpId="0" autoUpdateAnimBg="0"/>
      <p:bldP spid="45077" grpId="0" autoUpdateAnimBg="0"/>
      <p:bldP spid="45078" grpId="0" animBg="1"/>
      <p:bldP spid="45079" grpId="0" animBg="1"/>
      <p:bldP spid="45081" grpId="0" animBg="1"/>
      <p:bldP spid="45082" grpId="0" autoUpdateAnimBg="0"/>
      <p:bldP spid="4508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51520" y="836712"/>
            <a:ext cx="8229600" cy="1143000"/>
          </a:xfrm>
        </p:spPr>
        <p:txBody>
          <a:bodyPr/>
          <a:lstStyle/>
          <a:p>
            <a:r>
              <a:rPr lang="zh-CN" altLang="en-US" sz="3600" dirty="0" smtClean="0">
                <a:latin typeface="华文新魏" pitchFamily="2" charset="-122"/>
                <a:ea typeface="华文新魏" pitchFamily="2" charset="-122"/>
              </a:rPr>
              <a:t>教学反思</a:t>
            </a:r>
            <a:endParaRPr lang="zh-CN" altLang="en-US" sz="3600" dirty="0">
              <a:latin typeface="华文新魏" pitchFamily="2" charset="-122"/>
              <a:ea typeface="华文新魏" pitchFamily="2" charset="-122"/>
            </a:endParaRPr>
          </a:p>
        </p:txBody>
      </p:sp>
      <p:sp>
        <p:nvSpPr>
          <p:cNvPr id="3" name="内容占位符 2"/>
          <p:cNvSpPr>
            <a:spLocks noGrp="1"/>
          </p:cNvSpPr>
          <p:nvPr>
            <p:ph idx="1"/>
          </p:nvPr>
        </p:nvSpPr>
        <p:spPr>
          <a:xfrm>
            <a:off x="539552" y="2348880"/>
            <a:ext cx="8229600" cy="3888432"/>
          </a:xfrm>
        </p:spPr>
        <p:txBody>
          <a:bodyPr/>
          <a:lstStyle/>
          <a:p>
            <a:r>
              <a:rPr lang="zh-CN" altLang="en-US" sz="2400" dirty="0" smtClean="0">
                <a:latin typeface="华文新魏" pitchFamily="2" charset="-122"/>
                <a:ea typeface="华文新魏" pitchFamily="2" charset="-122"/>
              </a:rPr>
              <a:t>本节课</a:t>
            </a:r>
            <a:r>
              <a:rPr lang="zh-CN" altLang="zh-CN" sz="2400" dirty="0" smtClean="0">
                <a:latin typeface="华文新魏" pitchFamily="2" charset="-122"/>
                <a:ea typeface="华文新魏" pitchFamily="2" charset="-122"/>
              </a:rPr>
              <a:t>运用多媒体教学综合了音响、图像、动画、文本等多种效果，活跃了课堂气氛、激发学习兴趣</a:t>
            </a:r>
            <a:r>
              <a:rPr lang="zh-CN" altLang="en-US" sz="2400" dirty="0" smtClean="0">
                <a:latin typeface="华文新魏" pitchFamily="2" charset="-122"/>
                <a:ea typeface="华文新魏" pitchFamily="2" charset="-122"/>
              </a:rPr>
              <a:t>。</a:t>
            </a:r>
            <a:endParaRPr lang="zh-CN" altLang="zh-CN" sz="2400" dirty="0" smtClean="0">
              <a:latin typeface="华文新魏" pitchFamily="2" charset="-122"/>
              <a:ea typeface="华文新魏" pitchFamily="2" charset="-122"/>
            </a:endParaRPr>
          </a:p>
          <a:p>
            <a:endParaRPr lang="en-US" altLang="zh-CN" sz="2400" dirty="0" smtClean="0">
              <a:latin typeface="华文新魏" pitchFamily="2" charset="-122"/>
              <a:ea typeface="华文新魏" pitchFamily="2" charset="-122"/>
            </a:endParaRPr>
          </a:p>
          <a:p>
            <a:r>
              <a:rPr lang="zh-CN" altLang="zh-CN" sz="2400" dirty="0" smtClean="0">
                <a:latin typeface="华文新魏" pitchFamily="2" charset="-122"/>
                <a:ea typeface="华文新魏" pitchFamily="2" charset="-122"/>
              </a:rPr>
              <a:t>增强学生的主体意识、增大教学容量、大大提高课堂教学效率，能</a:t>
            </a:r>
            <a:r>
              <a:rPr lang="zh-CN" altLang="en-US" sz="2400" dirty="0" smtClean="0">
                <a:latin typeface="华文新魏" pitchFamily="2" charset="-122"/>
                <a:ea typeface="华文新魏" pitchFamily="2" charset="-122"/>
              </a:rPr>
              <a:t>更</a:t>
            </a:r>
            <a:r>
              <a:rPr lang="zh-CN" altLang="zh-CN" sz="2400" dirty="0" smtClean="0">
                <a:latin typeface="华文新魏" pitchFamily="2" charset="-122"/>
                <a:ea typeface="华文新魏" pitchFamily="2" charset="-122"/>
              </a:rPr>
              <a:t>多角度地向学生传递教学信息</a:t>
            </a:r>
            <a:r>
              <a:rPr lang="zh-CN" altLang="en-US" sz="2400" dirty="0" smtClean="0">
                <a:latin typeface="华文新魏" pitchFamily="2" charset="-122"/>
                <a:ea typeface="华文新魏" pitchFamily="2" charset="-122"/>
              </a:rPr>
              <a:t>。</a:t>
            </a:r>
            <a:endParaRPr lang="zh-CN" altLang="zh-CN" sz="2400" dirty="0" smtClean="0">
              <a:latin typeface="华文新魏" pitchFamily="2" charset="-122"/>
              <a:ea typeface="华文新魏" pitchFamily="2" charset="-122"/>
            </a:endParaRPr>
          </a:p>
          <a:p>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不足之处是课容量有些大，时间有些紧凑。</a:t>
            </a:r>
            <a:endParaRPr lang="zh-CN" altLang="zh-CN" sz="2400" dirty="0" smtClean="0">
              <a:latin typeface="华文新魏" pitchFamily="2" charset="-122"/>
              <a:ea typeface="华文新魏" pitchFamily="2" charset="-122"/>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3000" r="-13000"/>
          </a:stretch>
        </a:blipFill>
        <a:effectLst/>
      </p:bgPr>
    </p:bg>
    <p:spTree>
      <p:nvGrpSpPr>
        <p:cNvPr id="1" name=""/>
        <p:cNvGrpSpPr/>
        <p:nvPr/>
      </p:nvGrpSpPr>
      <p:grpSpPr>
        <a:xfrm>
          <a:off x="0" y="0"/>
          <a:ext cx="0" cy="0"/>
          <a:chOff x="0" y="0"/>
          <a:chExt cx="0" cy="0"/>
        </a:xfrm>
      </p:grpSpPr>
      <p:sp>
        <p:nvSpPr>
          <p:cNvPr id="4" name="TextBox 3"/>
          <p:cNvSpPr txBox="1"/>
          <p:nvPr/>
        </p:nvSpPr>
        <p:spPr>
          <a:xfrm>
            <a:off x="4788024" y="4293096"/>
            <a:ext cx="1877437" cy="1107996"/>
          </a:xfrm>
          <a:prstGeom prst="rect">
            <a:avLst/>
          </a:prstGeom>
          <a:noFill/>
        </p:spPr>
        <p:txBody>
          <a:bodyPr wrap="none" rtlCol="0">
            <a:spAutoFit/>
          </a:bodyPr>
          <a:lstStyle/>
          <a:p>
            <a:r>
              <a:rPr lang="zh-CN" altLang="en-US" sz="6600" dirty="0" smtClean="0">
                <a:latin typeface="华文行楷" pitchFamily="2" charset="-122"/>
                <a:ea typeface="华文行楷" pitchFamily="2" charset="-122"/>
              </a:rPr>
              <a:t>谢谢</a:t>
            </a:r>
            <a:endParaRPr lang="zh-CN" altLang="en-US" sz="6600"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1450">
                                          <p:stCondLst>
                                            <p:cond delay="0"/>
                                          </p:stCondLst>
                                        </p:cTn>
                                        <p:tgtEl>
                                          <p:spTgt spid="4">
                                            <p:txEl>
                                              <p:pRg st="0" end="0"/>
                                            </p:txEl>
                                          </p:spTgt>
                                        </p:tgtEl>
                                      </p:cBhvr>
                                    </p:animEffect>
                                    <p:anim calcmode="lin" valueType="num">
                                      <p:cBhvr>
                                        <p:cTn id="8" dur="4555"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660" tmFilter="0, 0; 0.125,0.2665; 0.25,0.4; 0.375,0.465; 0.5,0.5;  0.625,0.535; 0.75,0.6; 0.875,0.7335; 1,1">
                                          <p:stCondLst>
                                            <p:cond delay="1660"/>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830" tmFilter="0, 0; 0.125,0.2665; 0.25,0.4; 0.375,0.465; 0.5,0.5;  0.625,0.535; 0.75,0.6; 0.875,0.7335; 1,1">
                                          <p:stCondLst>
                                            <p:cond delay="3310"/>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410" tmFilter="0, 0; 0.125,0.2665; 0.25,0.4; 0.375,0.465; 0.5,0.5;  0.625,0.535; 0.75,0.6; 0.875,0.7335; 1,1">
                                          <p:stCondLst>
                                            <p:cond delay="4140"/>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65">
                                          <p:stCondLst>
                                            <p:cond delay="1625"/>
                                          </p:stCondLst>
                                        </p:cTn>
                                        <p:tgtEl>
                                          <p:spTgt spid="4">
                                            <p:txEl>
                                              <p:pRg st="0" end="0"/>
                                            </p:txEl>
                                          </p:spTgt>
                                        </p:tgtEl>
                                      </p:cBhvr>
                                      <p:to x="100000" y="60000"/>
                                    </p:animScale>
                                    <p:animScale>
                                      <p:cBhvr>
                                        <p:cTn id="14" dur="415" decel="50000">
                                          <p:stCondLst>
                                            <p:cond delay="1690"/>
                                          </p:stCondLst>
                                        </p:cTn>
                                        <p:tgtEl>
                                          <p:spTgt spid="4">
                                            <p:txEl>
                                              <p:pRg st="0" end="0"/>
                                            </p:txEl>
                                          </p:spTgt>
                                        </p:tgtEl>
                                      </p:cBhvr>
                                      <p:to x="100000" y="100000"/>
                                    </p:animScale>
                                    <p:animScale>
                                      <p:cBhvr>
                                        <p:cTn id="15" dur="65">
                                          <p:stCondLst>
                                            <p:cond delay="3280"/>
                                          </p:stCondLst>
                                        </p:cTn>
                                        <p:tgtEl>
                                          <p:spTgt spid="4">
                                            <p:txEl>
                                              <p:pRg st="0" end="0"/>
                                            </p:txEl>
                                          </p:spTgt>
                                        </p:tgtEl>
                                      </p:cBhvr>
                                      <p:to x="100000" y="80000"/>
                                    </p:animScale>
                                    <p:animScale>
                                      <p:cBhvr>
                                        <p:cTn id="16" dur="415" decel="50000">
                                          <p:stCondLst>
                                            <p:cond delay="3345"/>
                                          </p:stCondLst>
                                        </p:cTn>
                                        <p:tgtEl>
                                          <p:spTgt spid="4">
                                            <p:txEl>
                                              <p:pRg st="0" end="0"/>
                                            </p:txEl>
                                          </p:spTgt>
                                        </p:tgtEl>
                                      </p:cBhvr>
                                      <p:to x="100000" y="100000"/>
                                    </p:animScale>
                                    <p:animScale>
                                      <p:cBhvr>
                                        <p:cTn id="17" dur="65">
                                          <p:stCondLst>
                                            <p:cond delay="4105"/>
                                          </p:stCondLst>
                                        </p:cTn>
                                        <p:tgtEl>
                                          <p:spTgt spid="4">
                                            <p:txEl>
                                              <p:pRg st="0" end="0"/>
                                            </p:txEl>
                                          </p:spTgt>
                                        </p:tgtEl>
                                      </p:cBhvr>
                                      <p:to x="100000" y="90000"/>
                                    </p:animScale>
                                    <p:animScale>
                                      <p:cBhvr>
                                        <p:cTn id="18" dur="415" decel="50000">
                                          <p:stCondLst>
                                            <p:cond delay="4170"/>
                                          </p:stCondLst>
                                        </p:cTn>
                                        <p:tgtEl>
                                          <p:spTgt spid="4">
                                            <p:txEl>
                                              <p:pRg st="0" end="0"/>
                                            </p:txEl>
                                          </p:spTgt>
                                        </p:tgtEl>
                                      </p:cBhvr>
                                      <p:to x="100000" y="100000"/>
                                    </p:animScale>
                                    <p:animScale>
                                      <p:cBhvr>
                                        <p:cTn id="19" dur="65">
                                          <p:stCondLst>
                                            <p:cond delay="4520"/>
                                          </p:stCondLst>
                                        </p:cTn>
                                        <p:tgtEl>
                                          <p:spTgt spid="4">
                                            <p:txEl>
                                              <p:pRg st="0" end="0"/>
                                            </p:txEl>
                                          </p:spTgt>
                                        </p:tgtEl>
                                      </p:cBhvr>
                                      <p:to x="100000" y="95000"/>
                                    </p:animScale>
                                    <p:animScale>
                                      <p:cBhvr>
                                        <p:cTn id="20" dur="415" decel="50000">
                                          <p:stCondLst>
                                            <p:cond delay="4585"/>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9512" y="980728"/>
            <a:ext cx="2031325" cy="646331"/>
          </a:xfrm>
          <a:prstGeom prst="rect">
            <a:avLst/>
          </a:prstGeom>
          <a:noFill/>
          <a:ln w="9525">
            <a:noFill/>
            <a:miter lim="800000"/>
            <a:headEnd/>
            <a:tailEnd/>
          </a:ln>
        </p:spPr>
        <p:txBody>
          <a:bodyPr wrap="none">
            <a:spAutoFit/>
          </a:bodyPr>
          <a:lstStyle/>
          <a:p>
            <a:r>
              <a:rPr lang="zh-CN" altLang="en-US" sz="3600" dirty="0">
                <a:latin typeface="华文新魏"/>
                <a:ea typeface="华文新魏"/>
                <a:cs typeface="华文新魏"/>
              </a:rPr>
              <a:t>教学目标</a:t>
            </a:r>
          </a:p>
        </p:txBody>
      </p:sp>
      <p:sp>
        <p:nvSpPr>
          <p:cNvPr id="9" name="TextBox 8"/>
          <p:cNvSpPr txBox="1">
            <a:spLocks noChangeArrowheads="1"/>
          </p:cNvSpPr>
          <p:nvPr/>
        </p:nvSpPr>
        <p:spPr bwMode="auto">
          <a:xfrm>
            <a:off x="251520" y="2852936"/>
            <a:ext cx="2031325" cy="646331"/>
          </a:xfrm>
          <a:prstGeom prst="rect">
            <a:avLst/>
          </a:prstGeom>
          <a:noFill/>
          <a:ln w="9525">
            <a:noFill/>
            <a:miter lim="800000"/>
            <a:headEnd/>
            <a:tailEnd/>
          </a:ln>
        </p:spPr>
        <p:txBody>
          <a:bodyPr wrap="none">
            <a:spAutoFit/>
          </a:bodyPr>
          <a:lstStyle/>
          <a:p>
            <a:r>
              <a:rPr lang="zh-CN" altLang="en-US" sz="3600" dirty="0">
                <a:latin typeface="华文新魏"/>
                <a:ea typeface="华文新魏"/>
                <a:cs typeface="华文新魏"/>
              </a:rPr>
              <a:t>教学重点</a:t>
            </a:r>
          </a:p>
        </p:txBody>
      </p:sp>
      <p:sp>
        <p:nvSpPr>
          <p:cNvPr id="1025" name="Rectangle 1"/>
          <p:cNvSpPr>
            <a:spLocks noChangeArrowheads="1"/>
          </p:cNvSpPr>
          <p:nvPr/>
        </p:nvSpPr>
        <p:spPr bwMode="auto">
          <a:xfrm>
            <a:off x="323528" y="3573016"/>
            <a:ext cx="6896100" cy="708025"/>
          </a:xfrm>
          <a:prstGeom prst="rect">
            <a:avLst/>
          </a:prstGeom>
          <a:noFill/>
          <a:ln w="9525">
            <a:noFill/>
            <a:miter lim="800000"/>
            <a:headEnd/>
            <a:tailEnd/>
          </a:ln>
        </p:spPr>
        <p:txBody>
          <a:bodyPr anchor="ctr">
            <a:spAutoFit/>
          </a:bodyPr>
          <a:lstStyle/>
          <a:p>
            <a:pPr>
              <a:tabLst>
                <a:tab pos="228600" algn="l"/>
              </a:tabLst>
            </a:pPr>
            <a:r>
              <a:rPr lang="en-US" altLang="zh-CN" sz="2000" dirty="0">
                <a:latin typeface="华文新魏"/>
                <a:ea typeface="华文新魏"/>
                <a:cs typeface="宋体" charset="-122"/>
              </a:rPr>
              <a:t>1.</a:t>
            </a:r>
            <a:r>
              <a:rPr lang="zh-CN" altLang="en-US" sz="2000" dirty="0">
                <a:latin typeface="华文新魏"/>
                <a:ea typeface="华文新魏"/>
                <a:cs typeface="宋体" charset="-122"/>
              </a:rPr>
              <a:t>理清作者的写作思路。</a:t>
            </a:r>
          </a:p>
          <a:p>
            <a:pPr eaLnBrk="0" hangingPunct="0">
              <a:tabLst>
                <a:tab pos="228600" algn="l"/>
              </a:tabLst>
            </a:pPr>
            <a:r>
              <a:rPr lang="en-US" altLang="zh-CN" sz="2000" dirty="0">
                <a:latin typeface="华文新魏"/>
                <a:ea typeface="华文新魏"/>
                <a:cs typeface="宋体" charset="-122"/>
              </a:rPr>
              <a:t>2.</a:t>
            </a:r>
            <a:r>
              <a:rPr lang="zh-CN" altLang="en-US" sz="2000" dirty="0">
                <a:latin typeface="华文新魏"/>
                <a:ea typeface="华文新魏"/>
                <a:cs typeface="宋体" charset="-122"/>
              </a:rPr>
              <a:t>找出与故乡的榕树有关的人与事，体会作者的思乡之情</a:t>
            </a:r>
            <a:r>
              <a:rPr lang="zh-CN" altLang="en-US" sz="2000" b="1" dirty="0">
                <a:latin typeface="华文新魏"/>
                <a:ea typeface="华文新魏"/>
                <a:cs typeface="宋体" charset="-122"/>
              </a:rPr>
              <a:t>。</a:t>
            </a:r>
            <a:r>
              <a:rPr lang="zh-CN" altLang="en-US" sz="1000" dirty="0">
                <a:latin typeface="Times New Roman" pitchFamily="18" charset="0"/>
                <a:ea typeface="华文新魏"/>
                <a:cs typeface="Times New Roman" pitchFamily="18" charset="0"/>
              </a:rPr>
              <a:t>．</a:t>
            </a:r>
            <a:r>
              <a:rPr lang="zh-CN" altLang="en-US" sz="800" dirty="0">
                <a:cs typeface="Times New Roman" pitchFamily="18" charset="0"/>
              </a:rPr>
              <a:t> </a:t>
            </a:r>
            <a:endParaRPr lang="zh-CN" altLang="en-US" dirty="0">
              <a:cs typeface="Times New Roman" pitchFamily="18" charset="0"/>
            </a:endParaRPr>
          </a:p>
        </p:txBody>
      </p:sp>
      <p:sp>
        <p:nvSpPr>
          <p:cNvPr id="13" name="TextBox 12"/>
          <p:cNvSpPr txBox="1">
            <a:spLocks noChangeArrowheads="1"/>
          </p:cNvSpPr>
          <p:nvPr/>
        </p:nvSpPr>
        <p:spPr bwMode="auto">
          <a:xfrm>
            <a:off x="251520" y="4293096"/>
            <a:ext cx="2031325" cy="646331"/>
          </a:xfrm>
          <a:prstGeom prst="rect">
            <a:avLst/>
          </a:prstGeom>
          <a:noFill/>
          <a:ln w="9525">
            <a:noFill/>
            <a:miter lim="800000"/>
            <a:headEnd/>
            <a:tailEnd/>
          </a:ln>
        </p:spPr>
        <p:txBody>
          <a:bodyPr wrap="none">
            <a:spAutoFit/>
          </a:bodyPr>
          <a:lstStyle/>
          <a:p>
            <a:r>
              <a:rPr lang="zh-CN" altLang="en-US" sz="3600" dirty="0">
                <a:latin typeface="华文新魏"/>
                <a:ea typeface="华文新魏"/>
                <a:cs typeface="华文新魏"/>
              </a:rPr>
              <a:t>教学难点</a:t>
            </a:r>
          </a:p>
        </p:txBody>
      </p:sp>
      <p:pic>
        <p:nvPicPr>
          <p:cNvPr id="16391" name="Picture 17" descr="70"/>
          <p:cNvPicPr>
            <a:picLocks noChangeAspect="1" noChangeArrowheads="1" noCrop="1"/>
          </p:cNvPicPr>
          <p:nvPr/>
        </p:nvPicPr>
        <p:blipFill>
          <a:blip r:embed="rId3" cstate="print"/>
          <a:srcRect/>
          <a:stretch>
            <a:fillRect/>
          </a:stretch>
        </p:blipFill>
        <p:spPr bwMode="auto">
          <a:xfrm>
            <a:off x="7056438" y="4625975"/>
            <a:ext cx="2087562" cy="2232025"/>
          </a:xfrm>
          <a:prstGeom prst="rect">
            <a:avLst/>
          </a:prstGeom>
          <a:noFill/>
          <a:ln w="9525">
            <a:noFill/>
            <a:miter lim="800000"/>
            <a:headEnd/>
            <a:tailEnd/>
          </a:ln>
        </p:spPr>
      </p:pic>
      <p:sp>
        <p:nvSpPr>
          <p:cNvPr id="34817" name="Rectangle 1"/>
          <p:cNvSpPr>
            <a:spLocks noChangeArrowheads="1"/>
          </p:cNvSpPr>
          <p:nvPr/>
        </p:nvSpPr>
        <p:spPr bwMode="auto">
          <a:xfrm>
            <a:off x="323528" y="1844824"/>
            <a:ext cx="8569325" cy="1200150"/>
          </a:xfrm>
          <a:prstGeom prst="rect">
            <a:avLst/>
          </a:prstGeom>
          <a:noFill/>
          <a:ln w="9525">
            <a:noFill/>
            <a:miter lim="800000"/>
            <a:headEnd/>
            <a:tailEnd/>
          </a:ln>
        </p:spPr>
        <p:txBody>
          <a:bodyPr anchor="ctr">
            <a:spAutoFit/>
          </a:bodyPr>
          <a:lstStyle/>
          <a:p>
            <a:r>
              <a:rPr lang="en-US" altLang="zh-CN" dirty="0">
                <a:latin typeface="华文新魏"/>
                <a:ea typeface="华文新魏"/>
                <a:cs typeface="Times New Roman" pitchFamily="18" charset="0"/>
              </a:rPr>
              <a:t>1</a:t>
            </a:r>
            <a:r>
              <a:rPr lang="zh-CN" altLang="en-US" dirty="0">
                <a:latin typeface="华文新魏"/>
                <a:ea typeface="华文新魏"/>
                <a:cs typeface="Times New Roman" pitchFamily="18" charset="0"/>
              </a:rPr>
              <a:t>、知识与能力：学会抓住文章线索，理清文章思路的阅读方法。 </a:t>
            </a:r>
            <a:endParaRPr lang="zh-CN" altLang="en-US" dirty="0">
              <a:latin typeface="华文新魏"/>
              <a:ea typeface="华文新魏"/>
              <a:cs typeface="宋体" charset="-122"/>
            </a:endParaRPr>
          </a:p>
          <a:p>
            <a:pPr eaLnBrk="0" hangingPunct="0"/>
            <a:r>
              <a:rPr lang="en-US" altLang="zh-CN" dirty="0">
                <a:latin typeface="华文新魏"/>
                <a:ea typeface="华文新魏"/>
                <a:cs typeface="Times New Roman" pitchFamily="18" charset="0"/>
              </a:rPr>
              <a:t>2</a:t>
            </a:r>
            <a:r>
              <a:rPr lang="zh-CN" altLang="en-US" dirty="0">
                <a:latin typeface="华文新魏"/>
                <a:ea typeface="华文新魏"/>
                <a:cs typeface="Times New Roman" pitchFamily="18" charset="0"/>
              </a:rPr>
              <a:t>、过程与方法：了解散文的文体特征“形散而神不散”及本文寄情于物的写作手法</a:t>
            </a:r>
          </a:p>
          <a:p>
            <a:pPr eaLnBrk="0" hangingPunct="0"/>
            <a:r>
              <a:rPr lang="en-US" altLang="zh-CN" dirty="0">
                <a:latin typeface="华文新魏"/>
                <a:ea typeface="华文新魏"/>
                <a:cs typeface="Times New Roman" pitchFamily="18" charset="0"/>
              </a:rPr>
              <a:t>3</a:t>
            </a:r>
            <a:r>
              <a:rPr lang="zh-CN" altLang="en-US" dirty="0">
                <a:latin typeface="华文新魏"/>
                <a:ea typeface="华文新魏"/>
                <a:cs typeface="Times New Roman" pitchFamily="18" charset="0"/>
              </a:rPr>
              <a:t>．情感态度与价值观：</a:t>
            </a:r>
            <a:r>
              <a:rPr lang="zh-CN" altLang="en-US" dirty="0">
                <a:solidFill>
                  <a:srgbClr val="000000"/>
                </a:solidFill>
                <a:latin typeface="华文新魏"/>
                <a:ea typeface="华文新魏"/>
                <a:cs typeface="Times New Roman" pitchFamily="18" charset="0"/>
              </a:rPr>
              <a:t>感受文章表现出来的人性美、情感美，体会作者的浓浓乡思。</a:t>
            </a:r>
            <a:r>
              <a:rPr lang="zh-CN" altLang="en-US" dirty="0">
                <a:latin typeface="华文新魏"/>
                <a:ea typeface="华文新魏"/>
                <a:cs typeface="宋体" charset="-122"/>
              </a:rPr>
              <a:t> </a:t>
            </a:r>
          </a:p>
        </p:txBody>
      </p:sp>
      <p:sp>
        <p:nvSpPr>
          <p:cNvPr id="11" name="矩形 10"/>
          <p:cNvSpPr>
            <a:spLocks noChangeArrowheads="1"/>
          </p:cNvSpPr>
          <p:nvPr/>
        </p:nvSpPr>
        <p:spPr bwMode="auto">
          <a:xfrm>
            <a:off x="251520" y="5013176"/>
            <a:ext cx="4802187" cy="400050"/>
          </a:xfrm>
          <a:prstGeom prst="rect">
            <a:avLst/>
          </a:prstGeom>
          <a:noFill/>
          <a:ln w="9525">
            <a:noFill/>
            <a:miter lim="800000"/>
            <a:headEnd/>
            <a:tailEnd/>
          </a:ln>
        </p:spPr>
        <p:txBody>
          <a:bodyPr wrap="none">
            <a:spAutoFit/>
          </a:bodyPr>
          <a:lstStyle/>
          <a:p>
            <a:r>
              <a:rPr lang="zh-CN" altLang="zh-CN" sz="2000" dirty="0">
                <a:latin typeface="华文新魏"/>
                <a:ea typeface="华文新魏"/>
                <a:cs typeface="华文新魏"/>
              </a:rPr>
              <a:t>品味作者绘声绘色、饱含感情的诗化语言</a:t>
            </a:r>
            <a:endParaRPr lang="zh-CN" altLang="en-US" sz="2000" dirty="0">
              <a:latin typeface="华文新魏"/>
              <a:ea typeface="华文新魏"/>
              <a:cs typeface="华文新魏"/>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17">
                                            <p:txEl>
                                              <p:pRg st="0" end="0"/>
                                            </p:txEl>
                                          </p:spTgt>
                                        </p:tgtEl>
                                        <p:attrNameLst>
                                          <p:attrName>style.visibility</p:attrName>
                                        </p:attrNameLst>
                                      </p:cBhvr>
                                      <p:to>
                                        <p:strVal val="visible"/>
                                      </p:to>
                                    </p:set>
                                    <p:anim calcmode="lin" valueType="num">
                                      <p:cBhvr additive="base">
                                        <p:cTn id="13" dur="500" fill="hold"/>
                                        <p:tgtEl>
                                          <p:spTgt spid="348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4817">
                                            <p:txEl>
                                              <p:pRg st="1" end="1"/>
                                            </p:txEl>
                                          </p:spTgt>
                                        </p:tgtEl>
                                        <p:attrNameLst>
                                          <p:attrName>style.visibility</p:attrName>
                                        </p:attrNameLst>
                                      </p:cBhvr>
                                      <p:to>
                                        <p:strVal val="visible"/>
                                      </p:to>
                                    </p:set>
                                    <p:anim calcmode="lin" valueType="num">
                                      <p:cBhvr additive="base">
                                        <p:cTn id="1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48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4817">
                                            <p:txEl>
                                              <p:pRg st="2" end="2"/>
                                            </p:txEl>
                                          </p:spTgt>
                                        </p:tgtEl>
                                        <p:attrNameLst>
                                          <p:attrName>style.visibility</p:attrName>
                                        </p:attrNameLst>
                                      </p:cBhvr>
                                      <p:to>
                                        <p:strVal val="visible"/>
                                      </p:to>
                                    </p:set>
                                    <p:anim calcmode="lin" valueType="num">
                                      <p:cBhvr additive="base">
                                        <p:cTn id="21" dur="500" fill="hold"/>
                                        <p:tgtEl>
                                          <p:spTgt spid="348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48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25">
                                            <p:txEl>
                                              <p:pRg st="0" end="0"/>
                                            </p:txEl>
                                          </p:spTgt>
                                        </p:tgtEl>
                                        <p:attrNameLst>
                                          <p:attrName>style.visibility</p:attrName>
                                        </p:attrNameLst>
                                      </p:cBhvr>
                                      <p:to>
                                        <p:strVal val="visible"/>
                                      </p:to>
                                    </p:set>
                                    <p:anim calcmode="lin" valueType="num">
                                      <p:cBhvr additive="base">
                                        <p:cTn id="33"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25">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25">
                                            <p:txEl>
                                              <p:pRg st="1" end="1"/>
                                            </p:txEl>
                                          </p:spTgt>
                                        </p:tgtEl>
                                        <p:attrNameLst>
                                          <p:attrName>style.visibility</p:attrName>
                                        </p:attrNameLst>
                                      </p:cBhvr>
                                      <p:to>
                                        <p:strVal val="visible"/>
                                      </p:to>
                                    </p:set>
                                    <p:anim calcmode="lin" valueType="num">
                                      <p:cBhvr additive="base">
                                        <p:cTn id="3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additive="base">
                                        <p:cTn id="4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 calcmode="lin" valueType="num">
                                      <p:cBhvr additive="base">
                                        <p:cTn id="4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411760" y="836712"/>
            <a:ext cx="2941831" cy="646331"/>
          </a:xfrm>
          <a:prstGeom prst="rect">
            <a:avLst/>
          </a:prstGeom>
          <a:noFill/>
        </p:spPr>
        <p:txBody>
          <a:bodyPr wrap="none" rtlCol="0">
            <a:spAutoFit/>
          </a:bodyPr>
          <a:lstStyle/>
          <a:p>
            <a:r>
              <a:rPr lang="zh-CN" altLang="en-US" sz="3600" dirty="0" smtClean="0">
                <a:latin typeface="华文新魏" pitchFamily="2" charset="-122"/>
                <a:ea typeface="华文新魏" pitchFamily="2" charset="-122"/>
              </a:rPr>
              <a:t>    教法、学法</a:t>
            </a:r>
            <a:endParaRPr lang="zh-CN" altLang="en-US" sz="3600" dirty="0">
              <a:latin typeface="华文新魏" pitchFamily="2" charset="-122"/>
              <a:ea typeface="华文新魏" pitchFamily="2" charset="-122"/>
            </a:endParaRPr>
          </a:p>
        </p:txBody>
      </p:sp>
      <p:sp>
        <p:nvSpPr>
          <p:cNvPr id="5" name="TextBox 4"/>
          <p:cNvSpPr txBox="1"/>
          <p:nvPr/>
        </p:nvSpPr>
        <p:spPr>
          <a:xfrm>
            <a:off x="539553" y="1772816"/>
            <a:ext cx="7560840" cy="3785652"/>
          </a:xfrm>
          <a:prstGeom prst="rect">
            <a:avLst/>
          </a:prstGeom>
          <a:noFill/>
        </p:spPr>
        <p:txBody>
          <a:bodyPr wrap="square" rtlCol="0">
            <a:spAutoFit/>
          </a:bodyPr>
          <a:lstStyle/>
          <a:p>
            <a:r>
              <a:rPr lang="zh-CN" altLang="en-US" sz="2400" dirty="0" smtClean="0">
                <a:latin typeface="华文新魏" pitchFamily="2" charset="-122"/>
                <a:ea typeface="华文新魏" pitchFamily="2" charset="-122"/>
              </a:rPr>
              <a:t>        我们常说“现代的文盲不是不识字的人，而是不懂得学习方法的人。”而科学合理的教、学方法能使教学效果事半功倍，达到教与学的和谐完美的统一。</a:t>
            </a:r>
            <a:endParaRPr lang="en-US" altLang="zh-CN" sz="2400" dirty="0" smtClean="0">
              <a:latin typeface="华文新魏" pitchFamily="2" charset="-122"/>
              <a:ea typeface="华文新魏" pitchFamily="2" charset="-122"/>
            </a:endParaRPr>
          </a:p>
          <a:p>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基于此，我准备采用的教法是讲授法，点拨法。讲授法教师可以系统的传授知识，充分发挥教师的主导作用。</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        学法上，我贯彻的指导思想是“把学习的主动权还给学生”，倡导“自主、合作、探究”的学习方式，具体的学法是讨论法、朗读法、勾画圈点法、目标导学法，让学生养成不动笔墨不读书的良好阅读习惯。</a:t>
            </a:r>
            <a:endParaRPr lang="zh-CN" altLang="en-US" sz="2400"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 b="-5000"/>
          </a:stretch>
        </a:blipFill>
        <a:effectLst/>
      </p:bgPr>
    </p:bg>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r>
              <a:rPr lang="zh-CN" altLang="en-US" sz="3600" dirty="0">
                <a:latin typeface="华文新魏" pitchFamily="2" charset="-122"/>
                <a:ea typeface="华文新魏" pitchFamily="2" charset="-122"/>
              </a:rPr>
              <a:t>说教学过程</a:t>
            </a:r>
          </a:p>
        </p:txBody>
      </p:sp>
      <p:sp>
        <p:nvSpPr>
          <p:cNvPr id="32771" name="Rectangle 3"/>
          <p:cNvSpPr>
            <a:spLocks noGrp="1" noRot="1" noChangeArrowheads="1"/>
          </p:cNvSpPr>
          <p:nvPr>
            <p:ph type="body" idx="1"/>
          </p:nvPr>
        </p:nvSpPr>
        <p:spPr>
          <a:xfrm>
            <a:off x="1476375" y="1557338"/>
            <a:ext cx="8153400" cy="4968006"/>
          </a:xfrm>
        </p:spPr>
        <p:txBody>
          <a:bodyPr/>
          <a:lstStyle/>
          <a:p>
            <a:pPr>
              <a:lnSpc>
                <a:spcPct val="90000"/>
              </a:lnSpc>
            </a:pPr>
            <a:r>
              <a:rPr lang="zh-CN" altLang="en-US" sz="2800" dirty="0" smtClean="0">
                <a:latin typeface="华文新魏" pitchFamily="2" charset="-122"/>
                <a:ea typeface="华文新魏" pitchFamily="2" charset="-122"/>
              </a:rPr>
              <a:t>一、 导入新课</a:t>
            </a:r>
            <a:endParaRPr lang="zh-CN" altLang="en-US" sz="2800" dirty="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二、 展示教学目标及重、难点</a:t>
            </a:r>
            <a:endParaRPr lang="zh-CN" altLang="en-US" sz="2800" dirty="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三、夯实基础、整体感知</a:t>
            </a:r>
            <a:endParaRPr lang="zh-CN" altLang="en-US" sz="2800" dirty="0">
              <a:latin typeface="华文新魏" pitchFamily="2" charset="-122"/>
              <a:ea typeface="华文新魏" pitchFamily="2" charset="-122"/>
            </a:endParaRPr>
          </a:p>
          <a:p>
            <a:pPr>
              <a:lnSpc>
                <a:spcPct val="90000"/>
              </a:lnSpc>
            </a:pPr>
            <a:r>
              <a:rPr lang="zh-CN" altLang="en-US" sz="2800" dirty="0">
                <a:latin typeface="华文新魏" pitchFamily="2" charset="-122"/>
                <a:ea typeface="华文新魏" pitchFamily="2" charset="-122"/>
              </a:rPr>
              <a:t>  </a:t>
            </a:r>
            <a:r>
              <a:rPr lang="en-US" altLang="zh-CN" sz="2800" dirty="0" smtClean="0">
                <a:latin typeface="华文新魏" pitchFamily="2" charset="-122"/>
                <a:ea typeface="华文新魏" pitchFamily="2" charset="-122"/>
              </a:rPr>
              <a:t>1</a:t>
            </a:r>
            <a:r>
              <a:rPr lang="zh-CN" altLang="en-US" sz="2800" dirty="0" smtClean="0">
                <a:latin typeface="华文新魏" pitchFamily="2" charset="-122"/>
                <a:ea typeface="华文新魏" pitchFamily="2" charset="-122"/>
              </a:rPr>
              <a:t>走进作者</a:t>
            </a:r>
            <a:endParaRPr lang="zh-CN" altLang="en-US" sz="2800" dirty="0">
              <a:latin typeface="华文新魏" pitchFamily="2" charset="-122"/>
              <a:ea typeface="华文新魏" pitchFamily="2" charset="-122"/>
            </a:endParaRPr>
          </a:p>
          <a:p>
            <a:pPr>
              <a:lnSpc>
                <a:spcPct val="90000"/>
              </a:lnSpc>
            </a:pPr>
            <a:r>
              <a:rPr lang="zh-CN" altLang="en-US" sz="2800" dirty="0">
                <a:latin typeface="华文新魏" pitchFamily="2" charset="-122"/>
                <a:ea typeface="华文新魏" pitchFamily="2" charset="-122"/>
              </a:rPr>
              <a:t>  </a:t>
            </a:r>
            <a:r>
              <a:rPr lang="en-US" altLang="zh-CN" sz="2800" dirty="0" smtClean="0">
                <a:latin typeface="华文新魏" pitchFamily="2" charset="-122"/>
                <a:ea typeface="华文新魏" pitchFamily="2" charset="-122"/>
              </a:rPr>
              <a:t>2 </a:t>
            </a:r>
            <a:r>
              <a:rPr lang="zh-CN" altLang="en-US" sz="2800" dirty="0" smtClean="0">
                <a:latin typeface="华文新魏" pitchFamily="2" charset="-122"/>
                <a:ea typeface="华文新魏" pitchFamily="2" charset="-122"/>
              </a:rPr>
              <a:t>解决字词障碍</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记一记</a:t>
            </a:r>
            <a:endParaRPr lang="en-US" altLang="zh-CN" sz="2800" dirty="0" smtClean="0">
              <a:latin typeface="华文新魏" pitchFamily="2" charset="-122"/>
              <a:ea typeface="华文新魏" pitchFamily="2" charset="-122"/>
            </a:endParaRPr>
          </a:p>
          <a:p>
            <a:pPr>
              <a:lnSpc>
                <a:spcPct val="90000"/>
              </a:lnSpc>
            </a:pPr>
            <a:r>
              <a:rPr lang="en-US" altLang="zh-CN" sz="2800" dirty="0" smtClean="0">
                <a:latin typeface="华文新魏" pitchFamily="2" charset="-122"/>
                <a:ea typeface="华文新魏" pitchFamily="2" charset="-122"/>
              </a:rPr>
              <a:t>  3</a:t>
            </a:r>
            <a:r>
              <a:rPr lang="zh-CN" altLang="en-US" sz="2800" dirty="0" smtClean="0">
                <a:latin typeface="华文新魏" pitchFamily="2" charset="-122"/>
                <a:ea typeface="华文新魏" pitchFamily="2" charset="-122"/>
              </a:rPr>
              <a:t>想一想、理一理</a:t>
            </a:r>
            <a:endParaRPr lang="zh-CN" altLang="en-US" sz="2800" dirty="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四、研读赏析：品一品</a:t>
            </a:r>
            <a:endParaRPr lang="zh-CN" altLang="en-US" sz="2800" dirty="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五、拓展延伸：读一读</a:t>
            </a:r>
            <a:endParaRPr lang="en-US" altLang="zh-CN" sz="2800" dirty="0" smtClean="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六、 布置作业：写一写</a:t>
            </a:r>
            <a:endParaRPr lang="en-US" altLang="zh-CN" sz="2800" dirty="0" smtClean="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七、板书设计</a:t>
            </a:r>
            <a:endParaRPr lang="en-US" altLang="zh-CN" sz="2800" dirty="0" smtClean="0">
              <a:latin typeface="华文新魏" pitchFamily="2" charset="-122"/>
              <a:ea typeface="华文新魏" pitchFamily="2" charset="-122"/>
            </a:endParaRPr>
          </a:p>
          <a:p>
            <a:pPr>
              <a:lnSpc>
                <a:spcPct val="90000"/>
              </a:lnSpc>
            </a:pPr>
            <a:r>
              <a:rPr lang="zh-CN" altLang="en-US" sz="2800" dirty="0" smtClean="0">
                <a:latin typeface="华文新魏" pitchFamily="2" charset="-122"/>
                <a:ea typeface="华文新魏" pitchFamily="2" charset="-122"/>
              </a:rPr>
              <a:t>八、教学反思</a:t>
            </a:r>
            <a:endParaRPr lang="en-US" altLang="zh-CN" sz="2800" dirty="0" smtClean="0">
              <a:latin typeface="华文新魏" pitchFamily="2" charset="-122"/>
              <a:ea typeface="华文新魏" pitchFamily="2" charset="-122"/>
            </a:endParaRPr>
          </a:p>
          <a:p>
            <a:pPr>
              <a:lnSpc>
                <a:spcPct val="90000"/>
              </a:lnSpc>
            </a:pPr>
            <a:endParaRPr lang="zh-CN" altLang="en-US" sz="2800" dirty="0">
              <a:latin typeface="华文新魏" pitchFamily="2" charset="-122"/>
              <a:ea typeface="华文新魏" pitchFamily="2" charset="-122"/>
            </a:endParaRPr>
          </a:p>
        </p:txBody>
      </p:sp>
      <p:pic>
        <p:nvPicPr>
          <p:cNvPr id="4" name="Picture 17" descr="70"/>
          <p:cNvPicPr>
            <a:picLocks noChangeAspect="1" noChangeArrowheads="1" noCrop="1"/>
          </p:cNvPicPr>
          <p:nvPr/>
        </p:nvPicPr>
        <p:blipFill>
          <a:blip r:embed="rId3" cstate="print"/>
          <a:srcRect/>
          <a:stretch>
            <a:fillRect/>
          </a:stretch>
        </p:blipFill>
        <p:spPr bwMode="auto">
          <a:xfrm>
            <a:off x="7056438" y="4625975"/>
            <a:ext cx="2087562" cy="2232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0-#ppt_w/2"/>
                                          </p:val>
                                        </p:tav>
                                        <p:tav tm="100000">
                                          <p:val>
                                            <p:strVal val="#ppt_x"/>
                                          </p:val>
                                        </p:tav>
                                      </p:tavLst>
                                    </p:anim>
                                    <p:anim calcmode="lin" valueType="num">
                                      <p:cBhvr additive="base">
                                        <p:cTn id="8" dur="500" fill="hold"/>
                                        <p:tgtEl>
                                          <p:spTgt spid="3277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 calcmode="lin" valueType="num">
                                      <p:cBhvr additive="base">
                                        <p:cTn id="12" dur="500" fill="hold"/>
                                        <p:tgtEl>
                                          <p:spTgt spid="32771">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2771">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 calcmode="lin" valueType="num">
                                      <p:cBhvr additive="base">
                                        <p:cTn id="17" dur="500" fill="hold"/>
                                        <p:tgtEl>
                                          <p:spTgt spid="32771">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2771">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2771">
                                            <p:txEl>
                                              <p:pRg st="2" end="2"/>
                                            </p:txEl>
                                          </p:spTgt>
                                        </p:tgtEl>
                                        <p:attrNameLst>
                                          <p:attrName>style.visibility</p:attrName>
                                        </p:attrNameLst>
                                      </p:cBhvr>
                                      <p:to>
                                        <p:strVal val="visible"/>
                                      </p:to>
                                    </p:set>
                                    <p:anim calcmode="lin" valueType="num">
                                      <p:cBhvr additive="base">
                                        <p:cTn id="22" dur="500" fill="hold"/>
                                        <p:tgtEl>
                                          <p:spTgt spid="32771">
                                            <p:txEl>
                                              <p:pRg st="2" end="2"/>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2771">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2771">
                                            <p:txEl>
                                              <p:pRg st="3" end="3"/>
                                            </p:txEl>
                                          </p:spTgt>
                                        </p:tgtEl>
                                        <p:attrNameLst>
                                          <p:attrName>style.visibility</p:attrName>
                                        </p:attrNameLst>
                                      </p:cBhvr>
                                      <p:to>
                                        <p:strVal val="visible"/>
                                      </p:to>
                                    </p:set>
                                    <p:anim calcmode="lin" valueType="num">
                                      <p:cBhvr additive="base">
                                        <p:cTn id="27" dur="500" fill="hold"/>
                                        <p:tgtEl>
                                          <p:spTgt spid="32771">
                                            <p:txEl>
                                              <p:pRg st="3" end="3"/>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2771">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2771">
                                            <p:txEl>
                                              <p:pRg st="4" end="4"/>
                                            </p:txEl>
                                          </p:spTgt>
                                        </p:tgtEl>
                                        <p:attrNameLst>
                                          <p:attrName>style.visibility</p:attrName>
                                        </p:attrNameLst>
                                      </p:cBhvr>
                                      <p:to>
                                        <p:strVal val="visible"/>
                                      </p:to>
                                    </p:set>
                                    <p:anim calcmode="lin" valueType="num">
                                      <p:cBhvr additive="base">
                                        <p:cTn id="32" dur="500" fill="hold"/>
                                        <p:tgtEl>
                                          <p:spTgt spid="32771">
                                            <p:txEl>
                                              <p:pRg st="4" end="4"/>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32771">
                                            <p:txEl>
                                              <p:pRg st="4" end="4"/>
                                            </p:tx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2771">
                                            <p:txEl>
                                              <p:pRg st="5" end="5"/>
                                            </p:txEl>
                                          </p:spTgt>
                                        </p:tgtEl>
                                        <p:attrNameLst>
                                          <p:attrName>style.visibility</p:attrName>
                                        </p:attrNameLst>
                                      </p:cBhvr>
                                      <p:to>
                                        <p:strVal val="visible"/>
                                      </p:to>
                                    </p:set>
                                    <p:anim calcmode="lin" valueType="num">
                                      <p:cBhvr additive="base">
                                        <p:cTn id="37" dur="500" fill="hold"/>
                                        <p:tgtEl>
                                          <p:spTgt spid="32771">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2771">
                                            <p:txEl>
                                              <p:pRg st="5" end="5"/>
                                            </p:tx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32771">
                                            <p:txEl>
                                              <p:pRg st="6" end="6"/>
                                            </p:txEl>
                                          </p:spTgt>
                                        </p:tgtEl>
                                        <p:attrNameLst>
                                          <p:attrName>style.visibility</p:attrName>
                                        </p:attrNameLst>
                                      </p:cBhvr>
                                      <p:to>
                                        <p:strVal val="visible"/>
                                      </p:to>
                                    </p:set>
                                    <p:anim calcmode="lin" valueType="num">
                                      <p:cBhvr additive="base">
                                        <p:cTn id="42" dur="500" fill="hold"/>
                                        <p:tgtEl>
                                          <p:spTgt spid="32771">
                                            <p:txEl>
                                              <p:pRg st="6" end="6"/>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32771">
                                            <p:txEl>
                                              <p:pRg st="6" end="6"/>
                                            </p:txEl>
                                          </p:spTgt>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32771">
                                            <p:txEl>
                                              <p:pRg st="7" end="7"/>
                                            </p:txEl>
                                          </p:spTgt>
                                        </p:tgtEl>
                                        <p:attrNameLst>
                                          <p:attrName>style.visibility</p:attrName>
                                        </p:attrNameLst>
                                      </p:cBhvr>
                                      <p:to>
                                        <p:strVal val="visible"/>
                                      </p:to>
                                    </p:set>
                                    <p:anim calcmode="lin" valueType="num">
                                      <p:cBhvr additive="base">
                                        <p:cTn id="47" dur="500" fill="hold"/>
                                        <p:tgtEl>
                                          <p:spTgt spid="32771">
                                            <p:txEl>
                                              <p:pRg st="7" end="7"/>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2771">
                                            <p:txEl>
                                              <p:pRg st="7" end="7"/>
                                            </p:txEl>
                                          </p:spTgt>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32771">
                                            <p:txEl>
                                              <p:pRg st="8" end="8"/>
                                            </p:txEl>
                                          </p:spTgt>
                                        </p:tgtEl>
                                        <p:attrNameLst>
                                          <p:attrName>style.visibility</p:attrName>
                                        </p:attrNameLst>
                                      </p:cBhvr>
                                      <p:to>
                                        <p:strVal val="visible"/>
                                      </p:to>
                                    </p:set>
                                    <p:anim calcmode="lin" valueType="num">
                                      <p:cBhvr additive="base">
                                        <p:cTn id="52" dur="500" fill="hold"/>
                                        <p:tgtEl>
                                          <p:spTgt spid="32771">
                                            <p:txEl>
                                              <p:pRg st="8" end="8"/>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32771">
                                            <p:txEl>
                                              <p:pRg st="8" end="8"/>
                                            </p:txEl>
                                          </p:spTgt>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32771">
                                            <p:txEl>
                                              <p:pRg st="9" end="9"/>
                                            </p:txEl>
                                          </p:spTgt>
                                        </p:tgtEl>
                                        <p:attrNameLst>
                                          <p:attrName>style.visibility</p:attrName>
                                        </p:attrNameLst>
                                      </p:cBhvr>
                                      <p:to>
                                        <p:strVal val="visible"/>
                                      </p:to>
                                    </p:set>
                                    <p:anim calcmode="lin" valueType="num">
                                      <p:cBhvr additive="base">
                                        <p:cTn id="57" dur="500" fill="hold"/>
                                        <p:tgtEl>
                                          <p:spTgt spid="32771">
                                            <p:txEl>
                                              <p:pRg st="9" end="9"/>
                                            </p:tx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32771">
                                            <p:txEl>
                                              <p:pRg st="9" end="9"/>
                                            </p:txEl>
                                          </p:spTgt>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32771">
                                            <p:txEl>
                                              <p:pRg st="10" end="10"/>
                                            </p:txEl>
                                          </p:spTgt>
                                        </p:tgtEl>
                                        <p:attrNameLst>
                                          <p:attrName>style.visibility</p:attrName>
                                        </p:attrNameLst>
                                      </p:cBhvr>
                                      <p:to>
                                        <p:strVal val="visible"/>
                                      </p:to>
                                    </p:set>
                                    <p:anim calcmode="lin" valueType="num">
                                      <p:cBhvr additive="base">
                                        <p:cTn id="62" dur="500" fill="hold"/>
                                        <p:tgtEl>
                                          <p:spTgt spid="32771">
                                            <p:txEl>
                                              <p:pRg st="10" end="1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32771">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2000" r="-22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635375" y="3141663"/>
            <a:ext cx="5868988" cy="890587"/>
          </a:xfrm>
        </p:spPr>
        <p:txBody>
          <a:bodyPr/>
          <a:lstStyle/>
          <a:p>
            <a:pPr eaLnBrk="1" hangingPunct="1"/>
            <a:r>
              <a:rPr lang="zh-CN" altLang="en-US" sz="6000" b="1" smtClean="0"/>
              <a:t>故乡的榕树</a:t>
            </a:r>
          </a:p>
        </p:txBody>
      </p:sp>
      <p:sp>
        <p:nvSpPr>
          <p:cNvPr id="3" name="副标题 2"/>
          <p:cNvSpPr>
            <a:spLocks noGrp="1"/>
          </p:cNvSpPr>
          <p:nvPr>
            <p:ph type="subTitle" idx="1"/>
          </p:nvPr>
        </p:nvSpPr>
        <p:spPr>
          <a:xfrm>
            <a:off x="6084168" y="4653136"/>
            <a:ext cx="1800225" cy="503238"/>
          </a:xfrm>
        </p:spPr>
        <p:txBody>
          <a:bodyPr rtlCol="0">
            <a:normAutofit fontScale="92500" lnSpcReduction="10000"/>
          </a:bodyPr>
          <a:lstStyle/>
          <a:p>
            <a:pPr eaLnBrk="1" fontAlgn="auto" hangingPunct="1">
              <a:spcAft>
                <a:spcPts val="0"/>
              </a:spcAft>
              <a:buFont typeface="Arial" pitchFamily="34" charset="0"/>
              <a:buNone/>
              <a:defRPr/>
            </a:pPr>
            <a:r>
              <a:rPr lang="zh-CN" altLang="en-US" b="1" dirty="0" smtClean="0">
                <a:solidFill>
                  <a:schemeClr val="tx1"/>
                </a:solidFill>
              </a:rPr>
              <a:t>黄河浪</a:t>
            </a:r>
            <a:endParaRPr lang="zh-CN" altLang="en-US" b="1" dirty="0">
              <a:solidFill>
                <a:schemeClr val="tx1"/>
              </a:solidFill>
            </a:endParaRPr>
          </a:p>
        </p:txBody>
      </p:sp>
      <p:pic>
        <p:nvPicPr>
          <p:cNvPr id="5" name="费翔-故乡的云.mp3">
            <a:hlinkClick r:id="" action="ppaction://media"/>
          </p:cNvPr>
          <p:cNvPicPr>
            <a:picLocks noRot="1" noChangeAspect="1"/>
          </p:cNvPicPr>
          <p:nvPr>
            <a:audioFile r:link="rId1"/>
          </p:nvPr>
        </p:nvPicPr>
        <p:blipFill>
          <a:blip r:embed="rId4" cstate="print"/>
          <a:stretch>
            <a:fillRect/>
          </a:stretch>
        </p:blipFill>
        <p:spPr>
          <a:xfrm>
            <a:off x="8604448" y="630932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0" r="-10000"/>
          </a:stretch>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5288" y="1196975"/>
            <a:ext cx="1620837" cy="522288"/>
          </a:xfrm>
          <a:prstGeom prst="rect">
            <a:avLst/>
          </a:prstGeom>
          <a:noFill/>
          <a:ln w="9525">
            <a:noFill/>
            <a:miter lim="800000"/>
            <a:headEnd/>
            <a:tailEnd/>
          </a:ln>
        </p:spPr>
        <p:txBody>
          <a:bodyPr wrap="none">
            <a:spAutoFit/>
          </a:bodyPr>
          <a:lstStyle/>
          <a:p>
            <a:r>
              <a:rPr lang="zh-CN" altLang="en-US" sz="2800">
                <a:latin typeface="华文新魏"/>
                <a:ea typeface="华文新魏"/>
                <a:cs typeface="华文新魏"/>
              </a:rPr>
              <a:t>教学目标</a:t>
            </a:r>
          </a:p>
        </p:txBody>
      </p:sp>
      <p:sp>
        <p:nvSpPr>
          <p:cNvPr id="9" name="TextBox 8"/>
          <p:cNvSpPr txBox="1">
            <a:spLocks noChangeArrowheads="1"/>
          </p:cNvSpPr>
          <p:nvPr/>
        </p:nvSpPr>
        <p:spPr bwMode="auto">
          <a:xfrm>
            <a:off x="323850" y="3068638"/>
            <a:ext cx="1620838" cy="523875"/>
          </a:xfrm>
          <a:prstGeom prst="rect">
            <a:avLst/>
          </a:prstGeom>
          <a:noFill/>
          <a:ln w="9525">
            <a:noFill/>
            <a:miter lim="800000"/>
            <a:headEnd/>
            <a:tailEnd/>
          </a:ln>
        </p:spPr>
        <p:txBody>
          <a:bodyPr wrap="none">
            <a:spAutoFit/>
          </a:bodyPr>
          <a:lstStyle/>
          <a:p>
            <a:r>
              <a:rPr lang="zh-CN" altLang="en-US" sz="2800" dirty="0">
                <a:latin typeface="华文新魏"/>
                <a:ea typeface="华文新魏"/>
                <a:cs typeface="华文新魏"/>
              </a:rPr>
              <a:t>教学重点</a:t>
            </a:r>
          </a:p>
        </p:txBody>
      </p:sp>
      <p:sp>
        <p:nvSpPr>
          <p:cNvPr id="1025" name="Rectangle 1"/>
          <p:cNvSpPr>
            <a:spLocks noChangeArrowheads="1"/>
          </p:cNvSpPr>
          <p:nvPr/>
        </p:nvSpPr>
        <p:spPr bwMode="auto">
          <a:xfrm>
            <a:off x="323850" y="3644900"/>
            <a:ext cx="6896100" cy="708025"/>
          </a:xfrm>
          <a:prstGeom prst="rect">
            <a:avLst/>
          </a:prstGeom>
          <a:noFill/>
          <a:ln w="9525">
            <a:noFill/>
            <a:miter lim="800000"/>
            <a:headEnd/>
            <a:tailEnd/>
          </a:ln>
        </p:spPr>
        <p:txBody>
          <a:bodyPr anchor="ctr">
            <a:spAutoFit/>
          </a:bodyPr>
          <a:lstStyle/>
          <a:p>
            <a:pPr>
              <a:tabLst>
                <a:tab pos="228600" algn="l"/>
              </a:tabLst>
            </a:pPr>
            <a:r>
              <a:rPr lang="en-US" altLang="zh-CN" sz="2000" dirty="0">
                <a:latin typeface="华文新魏"/>
                <a:ea typeface="华文新魏"/>
                <a:cs typeface="宋体" charset="-122"/>
              </a:rPr>
              <a:t>1.</a:t>
            </a:r>
            <a:r>
              <a:rPr lang="zh-CN" altLang="en-US" sz="2000" dirty="0">
                <a:latin typeface="华文新魏"/>
                <a:ea typeface="华文新魏"/>
                <a:cs typeface="宋体" charset="-122"/>
              </a:rPr>
              <a:t>理清作者的写作思路。</a:t>
            </a:r>
          </a:p>
          <a:p>
            <a:pPr eaLnBrk="0" hangingPunct="0">
              <a:tabLst>
                <a:tab pos="228600" algn="l"/>
              </a:tabLst>
            </a:pPr>
            <a:r>
              <a:rPr lang="en-US" altLang="zh-CN" sz="2000" dirty="0">
                <a:latin typeface="华文新魏"/>
                <a:ea typeface="华文新魏"/>
                <a:cs typeface="宋体" charset="-122"/>
              </a:rPr>
              <a:t>2.</a:t>
            </a:r>
            <a:r>
              <a:rPr lang="zh-CN" altLang="en-US" sz="2000" dirty="0">
                <a:latin typeface="华文新魏"/>
                <a:ea typeface="华文新魏"/>
                <a:cs typeface="宋体" charset="-122"/>
              </a:rPr>
              <a:t>找出与故乡的榕树有关的人与事，体会作者的思乡之情</a:t>
            </a:r>
            <a:r>
              <a:rPr lang="zh-CN" altLang="en-US" sz="2000" b="1" dirty="0">
                <a:latin typeface="华文新魏"/>
                <a:ea typeface="华文新魏"/>
                <a:cs typeface="宋体" charset="-122"/>
              </a:rPr>
              <a:t>。</a:t>
            </a:r>
            <a:r>
              <a:rPr lang="zh-CN" altLang="en-US" sz="1000" dirty="0">
                <a:latin typeface="Times New Roman" pitchFamily="18" charset="0"/>
                <a:ea typeface="华文新魏"/>
                <a:cs typeface="Times New Roman" pitchFamily="18" charset="0"/>
              </a:rPr>
              <a:t>．</a:t>
            </a:r>
            <a:r>
              <a:rPr lang="zh-CN" altLang="en-US" sz="800" dirty="0">
                <a:cs typeface="Times New Roman" pitchFamily="18" charset="0"/>
              </a:rPr>
              <a:t> </a:t>
            </a:r>
            <a:endParaRPr lang="zh-CN" altLang="en-US" dirty="0">
              <a:cs typeface="Times New Roman" pitchFamily="18" charset="0"/>
            </a:endParaRPr>
          </a:p>
        </p:txBody>
      </p:sp>
      <p:sp>
        <p:nvSpPr>
          <p:cNvPr id="13" name="TextBox 12"/>
          <p:cNvSpPr txBox="1">
            <a:spLocks noChangeArrowheads="1"/>
          </p:cNvSpPr>
          <p:nvPr/>
        </p:nvSpPr>
        <p:spPr bwMode="auto">
          <a:xfrm>
            <a:off x="323850" y="4292600"/>
            <a:ext cx="1620838" cy="523875"/>
          </a:xfrm>
          <a:prstGeom prst="rect">
            <a:avLst/>
          </a:prstGeom>
          <a:noFill/>
          <a:ln w="9525">
            <a:noFill/>
            <a:miter lim="800000"/>
            <a:headEnd/>
            <a:tailEnd/>
          </a:ln>
        </p:spPr>
        <p:txBody>
          <a:bodyPr wrap="none">
            <a:spAutoFit/>
          </a:bodyPr>
          <a:lstStyle/>
          <a:p>
            <a:r>
              <a:rPr lang="zh-CN" altLang="en-US" sz="2800" dirty="0">
                <a:latin typeface="华文新魏"/>
                <a:ea typeface="华文新魏"/>
                <a:cs typeface="华文新魏"/>
              </a:rPr>
              <a:t>教学难点</a:t>
            </a:r>
          </a:p>
        </p:txBody>
      </p:sp>
      <p:pic>
        <p:nvPicPr>
          <p:cNvPr id="14" name="图片 13" descr="u=3043696866,2245547182&amp;fm=56.jpg"/>
          <p:cNvPicPr>
            <a:picLocks noChangeAspect="1"/>
          </p:cNvPicPr>
          <p:nvPr/>
        </p:nvPicPr>
        <p:blipFill>
          <a:blip r:embed="rId3" cstate="print"/>
          <a:stretch>
            <a:fillRect/>
          </a:stretch>
        </p:blipFill>
        <p:spPr>
          <a:xfrm>
            <a:off x="6516216" y="476672"/>
            <a:ext cx="1986558" cy="1833746"/>
          </a:xfrm>
          <a:prstGeom prst="rect">
            <a:avLst/>
          </a:prstGeom>
          <a:scene3d>
            <a:camera prst="isometricOffAxis1Left"/>
            <a:lightRig rig="threePt" dir="t"/>
          </a:scene3d>
        </p:spPr>
      </p:pic>
      <p:pic>
        <p:nvPicPr>
          <p:cNvPr id="16391" name="Picture 17" descr="70"/>
          <p:cNvPicPr>
            <a:picLocks noChangeAspect="1" noChangeArrowheads="1" noCrop="1"/>
          </p:cNvPicPr>
          <p:nvPr/>
        </p:nvPicPr>
        <p:blipFill>
          <a:blip r:embed="rId4" cstate="print"/>
          <a:srcRect/>
          <a:stretch>
            <a:fillRect/>
          </a:stretch>
        </p:blipFill>
        <p:spPr bwMode="auto">
          <a:xfrm>
            <a:off x="7056438" y="4625975"/>
            <a:ext cx="2087562" cy="2232025"/>
          </a:xfrm>
          <a:prstGeom prst="rect">
            <a:avLst/>
          </a:prstGeom>
          <a:noFill/>
          <a:ln w="9525">
            <a:noFill/>
            <a:miter lim="800000"/>
            <a:headEnd/>
            <a:tailEnd/>
          </a:ln>
        </p:spPr>
      </p:pic>
      <p:sp>
        <p:nvSpPr>
          <p:cNvPr id="34817" name="Rectangle 1"/>
          <p:cNvSpPr>
            <a:spLocks noChangeArrowheads="1"/>
          </p:cNvSpPr>
          <p:nvPr/>
        </p:nvSpPr>
        <p:spPr bwMode="auto">
          <a:xfrm>
            <a:off x="395288" y="2033588"/>
            <a:ext cx="8569325" cy="1200150"/>
          </a:xfrm>
          <a:prstGeom prst="rect">
            <a:avLst/>
          </a:prstGeom>
          <a:noFill/>
          <a:ln w="9525">
            <a:noFill/>
            <a:miter lim="800000"/>
            <a:headEnd/>
            <a:tailEnd/>
          </a:ln>
        </p:spPr>
        <p:txBody>
          <a:bodyPr anchor="ctr">
            <a:spAutoFit/>
          </a:bodyPr>
          <a:lstStyle/>
          <a:p>
            <a:r>
              <a:rPr lang="en-US" altLang="zh-CN" dirty="0">
                <a:latin typeface="华文新魏"/>
                <a:ea typeface="华文新魏"/>
                <a:cs typeface="Times New Roman" pitchFamily="18" charset="0"/>
              </a:rPr>
              <a:t>1</a:t>
            </a:r>
            <a:r>
              <a:rPr lang="zh-CN" altLang="en-US" dirty="0">
                <a:latin typeface="华文新魏"/>
                <a:ea typeface="华文新魏"/>
                <a:cs typeface="Times New Roman" pitchFamily="18" charset="0"/>
              </a:rPr>
              <a:t>、知识与能力：学会抓住文章线索，理清文章思路的阅读方法。 </a:t>
            </a:r>
            <a:endParaRPr lang="zh-CN" altLang="en-US" dirty="0">
              <a:latin typeface="华文新魏"/>
              <a:ea typeface="华文新魏"/>
              <a:cs typeface="宋体" charset="-122"/>
            </a:endParaRPr>
          </a:p>
          <a:p>
            <a:pPr eaLnBrk="0" hangingPunct="0"/>
            <a:r>
              <a:rPr lang="en-US" altLang="zh-CN" dirty="0">
                <a:latin typeface="华文新魏"/>
                <a:ea typeface="华文新魏"/>
                <a:cs typeface="Times New Roman" pitchFamily="18" charset="0"/>
              </a:rPr>
              <a:t>2</a:t>
            </a:r>
            <a:r>
              <a:rPr lang="zh-CN" altLang="en-US" dirty="0">
                <a:latin typeface="华文新魏"/>
                <a:ea typeface="华文新魏"/>
                <a:cs typeface="Times New Roman" pitchFamily="18" charset="0"/>
              </a:rPr>
              <a:t>、过程与方法：了解散文的文体特征“形散而神不散”及本文寄情于物的写作手法</a:t>
            </a:r>
          </a:p>
          <a:p>
            <a:pPr eaLnBrk="0" hangingPunct="0"/>
            <a:r>
              <a:rPr lang="en-US" altLang="zh-CN" dirty="0">
                <a:latin typeface="华文新魏"/>
                <a:ea typeface="华文新魏"/>
                <a:cs typeface="Times New Roman" pitchFamily="18" charset="0"/>
              </a:rPr>
              <a:t>3</a:t>
            </a:r>
            <a:r>
              <a:rPr lang="zh-CN" altLang="en-US" dirty="0">
                <a:latin typeface="华文新魏"/>
                <a:ea typeface="华文新魏"/>
                <a:cs typeface="Times New Roman" pitchFamily="18" charset="0"/>
              </a:rPr>
              <a:t>．情感态度与价值观：</a:t>
            </a:r>
            <a:r>
              <a:rPr lang="zh-CN" altLang="en-US" dirty="0">
                <a:solidFill>
                  <a:srgbClr val="000000"/>
                </a:solidFill>
                <a:latin typeface="华文新魏"/>
                <a:ea typeface="华文新魏"/>
                <a:cs typeface="Times New Roman" pitchFamily="18" charset="0"/>
              </a:rPr>
              <a:t>感受文章表现出来的人性美、情感美，体会作者的浓浓乡思。</a:t>
            </a:r>
            <a:r>
              <a:rPr lang="zh-CN" altLang="en-US" dirty="0">
                <a:latin typeface="华文新魏"/>
                <a:ea typeface="华文新魏"/>
                <a:cs typeface="宋体" charset="-122"/>
              </a:rPr>
              <a:t> </a:t>
            </a:r>
          </a:p>
        </p:txBody>
      </p:sp>
      <p:sp>
        <p:nvSpPr>
          <p:cNvPr id="11" name="矩形 10"/>
          <p:cNvSpPr>
            <a:spLocks noChangeArrowheads="1"/>
          </p:cNvSpPr>
          <p:nvPr/>
        </p:nvSpPr>
        <p:spPr bwMode="auto">
          <a:xfrm>
            <a:off x="395288" y="4797425"/>
            <a:ext cx="4802187" cy="400050"/>
          </a:xfrm>
          <a:prstGeom prst="rect">
            <a:avLst/>
          </a:prstGeom>
          <a:noFill/>
          <a:ln w="9525">
            <a:noFill/>
            <a:miter lim="800000"/>
            <a:headEnd/>
            <a:tailEnd/>
          </a:ln>
        </p:spPr>
        <p:txBody>
          <a:bodyPr wrap="none">
            <a:spAutoFit/>
          </a:bodyPr>
          <a:lstStyle/>
          <a:p>
            <a:r>
              <a:rPr lang="zh-CN" altLang="zh-CN" sz="2000" dirty="0">
                <a:latin typeface="华文新魏"/>
                <a:ea typeface="华文新魏"/>
                <a:cs typeface="华文新魏"/>
              </a:rPr>
              <a:t>品味作者绘声绘色、饱含感情的诗化语言</a:t>
            </a:r>
            <a:endParaRPr lang="zh-CN" altLang="en-US" sz="2000" dirty="0">
              <a:latin typeface="华文新魏"/>
              <a:ea typeface="华文新魏"/>
              <a:cs typeface="华文新魏"/>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17">
                                            <p:txEl>
                                              <p:pRg st="0" end="0"/>
                                            </p:txEl>
                                          </p:spTgt>
                                        </p:tgtEl>
                                        <p:attrNameLst>
                                          <p:attrName>style.visibility</p:attrName>
                                        </p:attrNameLst>
                                      </p:cBhvr>
                                      <p:to>
                                        <p:strVal val="visible"/>
                                      </p:to>
                                    </p:set>
                                    <p:anim calcmode="lin" valueType="num">
                                      <p:cBhvr additive="base">
                                        <p:cTn id="13" dur="500" fill="hold"/>
                                        <p:tgtEl>
                                          <p:spTgt spid="348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4817">
                                            <p:txEl>
                                              <p:pRg st="1" end="1"/>
                                            </p:txEl>
                                          </p:spTgt>
                                        </p:tgtEl>
                                        <p:attrNameLst>
                                          <p:attrName>style.visibility</p:attrName>
                                        </p:attrNameLst>
                                      </p:cBhvr>
                                      <p:to>
                                        <p:strVal val="visible"/>
                                      </p:to>
                                    </p:set>
                                    <p:anim calcmode="lin" valueType="num">
                                      <p:cBhvr additive="base">
                                        <p:cTn id="1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48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4817">
                                            <p:txEl>
                                              <p:pRg st="2" end="2"/>
                                            </p:txEl>
                                          </p:spTgt>
                                        </p:tgtEl>
                                        <p:attrNameLst>
                                          <p:attrName>style.visibility</p:attrName>
                                        </p:attrNameLst>
                                      </p:cBhvr>
                                      <p:to>
                                        <p:strVal val="visible"/>
                                      </p:to>
                                    </p:set>
                                    <p:anim calcmode="lin" valueType="num">
                                      <p:cBhvr additive="base">
                                        <p:cTn id="21" dur="500" fill="hold"/>
                                        <p:tgtEl>
                                          <p:spTgt spid="348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48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25">
                                            <p:txEl>
                                              <p:pRg st="0" end="0"/>
                                            </p:txEl>
                                          </p:spTgt>
                                        </p:tgtEl>
                                        <p:attrNameLst>
                                          <p:attrName>style.visibility</p:attrName>
                                        </p:attrNameLst>
                                      </p:cBhvr>
                                      <p:to>
                                        <p:strVal val="visible"/>
                                      </p:to>
                                    </p:set>
                                    <p:anim calcmode="lin" valueType="num">
                                      <p:cBhvr additive="base">
                                        <p:cTn id="33"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25">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25">
                                            <p:txEl>
                                              <p:pRg st="1" end="1"/>
                                            </p:txEl>
                                          </p:spTgt>
                                        </p:tgtEl>
                                        <p:attrNameLst>
                                          <p:attrName>style.visibility</p:attrName>
                                        </p:attrNameLst>
                                      </p:cBhvr>
                                      <p:to>
                                        <p:strVal val="visible"/>
                                      </p:to>
                                    </p:set>
                                    <p:anim calcmode="lin" valueType="num">
                                      <p:cBhvr additive="base">
                                        <p:cTn id="3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additive="base">
                                        <p:cTn id="4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 calcmode="lin" valueType="num">
                                      <p:cBhvr additive="base">
                                        <p:cTn id="4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Rot="1" noChangeArrowheads="1"/>
          </p:cNvSpPr>
          <p:nvPr>
            <p:ph type="body" idx="1"/>
          </p:nvPr>
        </p:nvSpPr>
        <p:spPr>
          <a:xfrm>
            <a:off x="539552" y="1412776"/>
            <a:ext cx="8007350" cy="1439863"/>
          </a:xfrm>
        </p:spPr>
        <p:txBody>
          <a:bodyPr/>
          <a:lstStyle/>
          <a:p>
            <a:pPr eaLnBrk="1" hangingPunct="1">
              <a:lnSpc>
                <a:spcPct val="90000"/>
              </a:lnSpc>
              <a:buNone/>
            </a:pPr>
            <a:r>
              <a:rPr lang="zh-CN" altLang="en-US" sz="2400" dirty="0" smtClean="0">
                <a:latin typeface="华文新魏"/>
                <a:ea typeface="华文新魏"/>
                <a:cs typeface="华文新魏"/>
              </a:rPr>
              <a:t>    </a:t>
            </a:r>
            <a:r>
              <a:rPr lang="zh-CN" altLang="en-US" sz="2400" b="1" dirty="0" smtClean="0">
                <a:latin typeface="华文新魏"/>
                <a:ea typeface="华文新魏"/>
                <a:cs typeface="华文新魏"/>
              </a:rPr>
              <a:t>走进作者：</a:t>
            </a:r>
            <a:r>
              <a:rPr lang="zh-CN" altLang="en-US" sz="2400" dirty="0" smtClean="0">
                <a:latin typeface="华文新魏"/>
                <a:ea typeface="华文新魏"/>
                <a:cs typeface="华文新魏"/>
              </a:rPr>
              <a:t>黄河浪，原名：黄世连，</a:t>
            </a:r>
            <a:r>
              <a:rPr lang="en-US" altLang="zh-CN" sz="2400" dirty="0" smtClean="0">
                <a:latin typeface="华文新魏"/>
                <a:ea typeface="华文新魏"/>
                <a:cs typeface="华文新魏"/>
              </a:rPr>
              <a:t>1941</a:t>
            </a:r>
            <a:r>
              <a:rPr lang="zh-CN" altLang="en-US" sz="2400" dirty="0" smtClean="0">
                <a:latin typeface="华文新魏"/>
                <a:ea typeface="华文新魏"/>
                <a:cs typeface="华文新魏"/>
              </a:rPr>
              <a:t>年</a:t>
            </a:r>
            <a:r>
              <a:rPr lang="en-US" altLang="zh-CN" sz="2400" dirty="0" smtClean="0">
                <a:latin typeface="华文新魏"/>
                <a:ea typeface="华文新魏"/>
                <a:cs typeface="华文新魏"/>
              </a:rPr>
              <a:t>3</a:t>
            </a:r>
            <a:r>
              <a:rPr lang="zh-CN" altLang="en-US" sz="2400" dirty="0" smtClean="0">
                <a:latin typeface="华文新魏"/>
                <a:ea typeface="华文新魏"/>
                <a:cs typeface="华文新魏"/>
              </a:rPr>
              <a:t>月</a:t>
            </a:r>
            <a:r>
              <a:rPr lang="en-US" altLang="zh-CN" sz="2400" dirty="0" smtClean="0">
                <a:latin typeface="华文新魏"/>
                <a:ea typeface="华文新魏"/>
                <a:cs typeface="华文新魏"/>
              </a:rPr>
              <a:t>27</a:t>
            </a:r>
            <a:r>
              <a:rPr lang="zh-CN" altLang="en-US" sz="2400" dirty="0" smtClean="0">
                <a:latin typeface="华文新魏"/>
                <a:ea typeface="华文新魏"/>
                <a:cs typeface="华文新魏"/>
              </a:rPr>
              <a:t>日生于福建省长乐县。</a:t>
            </a:r>
            <a:r>
              <a:rPr lang="en-US" altLang="zh-CN" sz="2400" dirty="0" smtClean="0">
                <a:latin typeface="华文新魏"/>
                <a:ea typeface="华文新魏"/>
                <a:cs typeface="华文新魏"/>
              </a:rPr>
              <a:t>1975</a:t>
            </a:r>
            <a:r>
              <a:rPr lang="zh-CN" altLang="en-US" sz="2400" dirty="0" smtClean="0">
                <a:latin typeface="华文新魏"/>
                <a:ea typeface="华文新魏"/>
                <a:cs typeface="华文新魏"/>
              </a:rPr>
              <a:t>年</a:t>
            </a:r>
            <a:r>
              <a:rPr lang="en-US" altLang="zh-CN" sz="2400" dirty="0" smtClean="0">
                <a:latin typeface="华文新魏"/>
                <a:ea typeface="华文新魏"/>
                <a:cs typeface="华文新魏"/>
              </a:rPr>
              <a:t>9</a:t>
            </a:r>
            <a:r>
              <a:rPr lang="zh-CN" altLang="en-US" sz="2400" dirty="0" smtClean="0">
                <a:latin typeface="华文新魏"/>
                <a:ea typeface="华文新魏"/>
                <a:cs typeface="华文新魏"/>
              </a:rPr>
              <a:t>月赴港定居，从事绘画工作，坚持业余文学创作。</a:t>
            </a:r>
          </a:p>
        </p:txBody>
      </p:sp>
      <p:sp>
        <p:nvSpPr>
          <p:cNvPr id="10244" name="Text Box 4"/>
          <p:cNvSpPr txBox="1">
            <a:spLocks noChangeArrowheads="1"/>
          </p:cNvSpPr>
          <p:nvPr/>
        </p:nvSpPr>
        <p:spPr bwMode="auto">
          <a:xfrm>
            <a:off x="900113" y="4797425"/>
            <a:ext cx="7632700" cy="1384300"/>
          </a:xfrm>
          <a:prstGeom prst="rect">
            <a:avLst/>
          </a:prstGeom>
          <a:noFill/>
          <a:ln w="9525">
            <a:noFill/>
            <a:miter lim="800000"/>
            <a:headEnd/>
            <a:tailEnd/>
          </a:ln>
        </p:spPr>
        <p:txBody>
          <a:bodyPr>
            <a:spAutoFit/>
          </a:bodyPr>
          <a:lstStyle/>
          <a:p>
            <a:r>
              <a:rPr lang="en-US" altLang="zh-CN" sz="2800">
                <a:latin typeface="华文新魏"/>
                <a:ea typeface="华文新魏"/>
                <a:cs typeface="华文新魏"/>
              </a:rPr>
              <a:t>1979</a:t>
            </a:r>
            <a:r>
              <a:rPr lang="zh-CN" altLang="en-US" sz="2800">
                <a:latin typeface="华文新魏"/>
                <a:ea typeface="华文新魏"/>
                <a:cs typeface="华文新魏"/>
              </a:rPr>
              <a:t>年，黄河浪的散文</a:t>
            </a:r>
            <a:r>
              <a:rPr lang="en-US" altLang="zh-CN" sz="2800">
                <a:latin typeface="华文新魏"/>
                <a:ea typeface="华文新魏"/>
                <a:cs typeface="华文新魏"/>
              </a:rPr>
              <a:t>《</a:t>
            </a:r>
            <a:r>
              <a:rPr lang="zh-CN" altLang="en-US" sz="2800">
                <a:latin typeface="华文新魏"/>
                <a:ea typeface="华文新魏"/>
                <a:cs typeface="华文新魏"/>
              </a:rPr>
              <a:t>故乡的榕树</a:t>
            </a:r>
            <a:r>
              <a:rPr lang="en-US" altLang="zh-CN" sz="2800">
                <a:latin typeface="华文新魏"/>
                <a:ea typeface="华文新魏"/>
                <a:cs typeface="华文新魏"/>
              </a:rPr>
              <a:t>》</a:t>
            </a:r>
            <a:r>
              <a:rPr lang="zh-CN" altLang="en-US" sz="2800">
                <a:latin typeface="华文新魏"/>
                <a:ea typeface="华文新魏"/>
                <a:cs typeface="华文新魏"/>
              </a:rPr>
              <a:t>荣获香港第一届中文文学奖散文组冠军。获奖后，被海外十多家报刊转载。</a:t>
            </a:r>
          </a:p>
        </p:txBody>
      </p:sp>
      <p:sp>
        <p:nvSpPr>
          <p:cNvPr id="10245" name="Text Box 5"/>
          <p:cNvSpPr txBox="1">
            <a:spLocks noChangeArrowheads="1"/>
          </p:cNvSpPr>
          <p:nvPr/>
        </p:nvSpPr>
        <p:spPr bwMode="auto">
          <a:xfrm>
            <a:off x="827584" y="2708920"/>
            <a:ext cx="7345363" cy="1939925"/>
          </a:xfrm>
          <a:prstGeom prst="rect">
            <a:avLst/>
          </a:prstGeom>
          <a:noFill/>
          <a:ln w="9525">
            <a:noFill/>
            <a:miter lim="800000"/>
            <a:headEnd/>
            <a:tailEnd/>
          </a:ln>
        </p:spPr>
        <p:txBody>
          <a:bodyPr>
            <a:spAutoFit/>
          </a:bodyPr>
          <a:lstStyle/>
          <a:p>
            <a:r>
              <a:rPr lang="zh-CN" altLang="en-US" sz="2400" dirty="0">
                <a:latin typeface="华文新魏"/>
                <a:ea typeface="华文新魏"/>
                <a:cs typeface="华文新魏"/>
              </a:rPr>
              <a:t>主要文学作品：</a:t>
            </a:r>
          </a:p>
          <a:p>
            <a:r>
              <a:rPr lang="zh-CN" altLang="en-US" sz="2400" dirty="0">
                <a:latin typeface="华文新魏"/>
                <a:ea typeface="华文新魏"/>
                <a:cs typeface="华文新魏"/>
              </a:rPr>
              <a:t>诗集：</a:t>
            </a:r>
            <a:r>
              <a:rPr lang="en-US" altLang="zh-CN" sz="2400" dirty="0">
                <a:latin typeface="华文新魏"/>
                <a:ea typeface="华文新魏"/>
                <a:cs typeface="华文新魏"/>
              </a:rPr>
              <a:t>《</a:t>
            </a:r>
            <a:r>
              <a:rPr lang="zh-CN" altLang="en-US" sz="2400" dirty="0">
                <a:latin typeface="华文新魏"/>
                <a:ea typeface="华文新魏"/>
                <a:cs typeface="华文新魏"/>
              </a:rPr>
              <a:t>海外浪花</a:t>
            </a:r>
            <a:r>
              <a:rPr lang="en-US" altLang="zh-CN" sz="2400" dirty="0">
                <a:latin typeface="华文新魏"/>
                <a:ea typeface="华文新魏"/>
                <a:cs typeface="华文新魏"/>
              </a:rPr>
              <a:t>》 </a:t>
            </a:r>
            <a:r>
              <a:rPr lang="zh-CN" altLang="en-US" sz="2400" dirty="0">
                <a:latin typeface="华文新魏"/>
                <a:ea typeface="华文新魏"/>
                <a:cs typeface="华文新魏"/>
              </a:rPr>
              <a:t>、</a:t>
            </a:r>
            <a:r>
              <a:rPr lang="en-US" altLang="zh-CN" sz="2400" dirty="0">
                <a:latin typeface="华文新魏"/>
                <a:ea typeface="华文新魏"/>
                <a:cs typeface="华文新魏"/>
              </a:rPr>
              <a:t>《</a:t>
            </a:r>
            <a:r>
              <a:rPr lang="zh-CN" altLang="en-US" sz="2400" dirty="0">
                <a:latin typeface="华文新魏"/>
                <a:ea typeface="华文新魏"/>
                <a:cs typeface="华文新魏"/>
              </a:rPr>
              <a:t>大地诗情</a:t>
            </a:r>
            <a:r>
              <a:rPr lang="en-US" altLang="zh-CN" sz="2400" dirty="0">
                <a:latin typeface="华文新魏"/>
                <a:ea typeface="华文新魏"/>
                <a:cs typeface="华文新魏"/>
              </a:rPr>
              <a:t>》</a:t>
            </a:r>
          </a:p>
          <a:p>
            <a:r>
              <a:rPr lang="zh-CN" altLang="en-US" sz="2400" dirty="0">
                <a:latin typeface="华文新魏"/>
                <a:ea typeface="华文新魏"/>
                <a:cs typeface="华文新魏"/>
              </a:rPr>
              <a:t>小说：</a:t>
            </a:r>
            <a:r>
              <a:rPr lang="en-US" altLang="zh-CN" sz="2400" dirty="0">
                <a:latin typeface="华文新魏"/>
                <a:ea typeface="华文新魏"/>
                <a:cs typeface="华文新魏"/>
              </a:rPr>
              <a:t>《</a:t>
            </a:r>
            <a:r>
              <a:rPr lang="zh-CN" altLang="en-US" sz="2400" dirty="0">
                <a:latin typeface="华文新魏"/>
                <a:ea typeface="华文新魏"/>
                <a:cs typeface="华文新魏"/>
              </a:rPr>
              <a:t>失落的珍珠</a:t>
            </a:r>
            <a:r>
              <a:rPr lang="en-US" altLang="zh-CN" sz="2400" dirty="0">
                <a:latin typeface="华文新魏"/>
                <a:ea typeface="华文新魏"/>
                <a:cs typeface="华文新魏"/>
              </a:rPr>
              <a:t>》</a:t>
            </a:r>
            <a:r>
              <a:rPr lang="zh-CN" altLang="en-US" sz="2400" dirty="0">
                <a:latin typeface="华文新魏"/>
                <a:ea typeface="华文新魏"/>
                <a:cs typeface="华文新魏"/>
              </a:rPr>
              <a:t>、  </a:t>
            </a:r>
            <a:r>
              <a:rPr lang="en-US" altLang="zh-CN" sz="2400" dirty="0">
                <a:latin typeface="华文新魏"/>
                <a:ea typeface="华文新魏"/>
                <a:cs typeface="华文新魏"/>
              </a:rPr>
              <a:t>《</a:t>
            </a:r>
            <a:r>
              <a:rPr lang="zh-CN" altLang="en-US" sz="2400" dirty="0">
                <a:latin typeface="华文新魏"/>
                <a:ea typeface="华文新魏"/>
                <a:cs typeface="华文新魏"/>
              </a:rPr>
              <a:t>大乡里进医院</a:t>
            </a:r>
            <a:r>
              <a:rPr lang="en-US" altLang="zh-CN" sz="2400" dirty="0">
                <a:latin typeface="华文新魏"/>
                <a:ea typeface="华文新魏"/>
                <a:cs typeface="华文新魏"/>
              </a:rPr>
              <a:t>》</a:t>
            </a:r>
          </a:p>
          <a:p>
            <a:r>
              <a:rPr lang="en-US" altLang="zh-CN" sz="2400" dirty="0">
                <a:latin typeface="华文新魏"/>
                <a:ea typeface="华文新魏"/>
                <a:cs typeface="华文新魏"/>
              </a:rPr>
              <a:t>           《</a:t>
            </a:r>
            <a:r>
              <a:rPr lang="zh-CN" altLang="en-US" sz="2400" dirty="0">
                <a:latin typeface="华文新魏"/>
                <a:ea typeface="华文新魏"/>
                <a:cs typeface="华文新魏"/>
              </a:rPr>
              <a:t>香港式的烦恼</a:t>
            </a:r>
            <a:r>
              <a:rPr lang="en-US" altLang="zh-CN" sz="2400" dirty="0">
                <a:latin typeface="华文新魏"/>
                <a:ea typeface="华文新魏"/>
                <a:cs typeface="华文新魏"/>
              </a:rPr>
              <a:t>》</a:t>
            </a:r>
          </a:p>
          <a:p>
            <a:r>
              <a:rPr lang="zh-CN" altLang="en-US" sz="2400" dirty="0">
                <a:latin typeface="华文新魏"/>
                <a:ea typeface="华文新魏"/>
                <a:cs typeface="华文新魏"/>
              </a:rPr>
              <a:t>散文：</a:t>
            </a:r>
            <a:r>
              <a:rPr lang="en-US" altLang="zh-CN" sz="2400" dirty="0">
                <a:latin typeface="华文新魏"/>
                <a:ea typeface="华文新魏"/>
                <a:cs typeface="华文新魏"/>
              </a:rPr>
              <a:t>《</a:t>
            </a:r>
            <a:r>
              <a:rPr lang="zh-CN" altLang="en-US" sz="2400" dirty="0">
                <a:latin typeface="华文新魏"/>
                <a:ea typeface="华文新魏"/>
                <a:cs typeface="华文新魏"/>
              </a:rPr>
              <a:t>故乡的榕树</a:t>
            </a:r>
            <a:r>
              <a:rPr lang="en-US" altLang="zh-CN" sz="2400" dirty="0">
                <a:latin typeface="华文新魏"/>
                <a:ea typeface="华文新魏"/>
                <a:cs typeface="华文新魏"/>
              </a:rPr>
              <a:t>》</a:t>
            </a:r>
            <a:r>
              <a:rPr lang="zh-CN" altLang="en-US" sz="2400" smtClean="0">
                <a:latin typeface="华文新魏"/>
                <a:ea typeface="华文新魏"/>
                <a:cs typeface="华文新魏"/>
              </a:rPr>
              <a:t>、</a:t>
            </a:r>
            <a:endParaRPr lang="en-US" altLang="zh-CN" sz="2400" dirty="0">
              <a:latin typeface="华文新魏"/>
              <a:ea typeface="华文新魏"/>
              <a:cs typeface="华文新魏"/>
            </a:endParaRPr>
          </a:p>
        </p:txBody>
      </p:sp>
      <p:pic>
        <p:nvPicPr>
          <p:cNvPr id="17415" name="Picture 5" descr="D:\花纹\1.png"/>
          <p:cNvPicPr>
            <a:picLocks noChangeAspect="1" noChangeArrowheads="1"/>
          </p:cNvPicPr>
          <p:nvPr/>
        </p:nvPicPr>
        <p:blipFill>
          <a:blip r:embed="rId3" cstate="print"/>
          <a:srcRect/>
          <a:stretch>
            <a:fillRect/>
          </a:stretch>
        </p:blipFill>
        <p:spPr bwMode="auto">
          <a:xfrm>
            <a:off x="5508625" y="0"/>
            <a:ext cx="3635375" cy="1989138"/>
          </a:xfrm>
          <a:prstGeom prst="rect">
            <a:avLst/>
          </a:prstGeom>
          <a:noFill/>
          <a:ln w="9525">
            <a:noFill/>
            <a:miter lim="800000"/>
            <a:headEnd/>
            <a:tailEnd/>
          </a:ln>
        </p:spPr>
      </p:pic>
      <p:pic>
        <p:nvPicPr>
          <p:cNvPr id="17416" name="Picture 17" descr="70"/>
          <p:cNvPicPr>
            <a:picLocks noChangeAspect="1" noChangeArrowheads="1" noCrop="1"/>
          </p:cNvPicPr>
          <p:nvPr/>
        </p:nvPicPr>
        <p:blipFill>
          <a:blip r:embed="rId4" cstate="print"/>
          <a:srcRect/>
          <a:stretch>
            <a:fillRect/>
          </a:stretch>
        </p:blipFill>
        <p:spPr bwMode="auto">
          <a:xfrm>
            <a:off x="7235825" y="5202238"/>
            <a:ext cx="2089150" cy="1655762"/>
          </a:xfrm>
          <a:prstGeom prst="rect">
            <a:avLst/>
          </a:prstGeom>
          <a:noFill/>
          <a:ln w="9525">
            <a:noFill/>
            <a:miter lim="800000"/>
            <a:headEnd/>
            <a:tailEnd/>
          </a:ln>
        </p:spPr>
      </p:pic>
      <p:sp>
        <p:nvSpPr>
          <p:cNvPr id="9" name="TextBox 8"/>
          <p:cNvSpPr txBox="1"/>
          <p:nvPr/>
        </p:nvSpPr>
        <p:spPr>
          <a:xfrm>
            <a:off x="755576" y="404664"/>
            <a:ext cx="4288353" cy="707886"/>
          </a:xfrm>
          <a:prstGeom prst="rect">
            <a:avLst/>
          </a:prstGeom>
          <a:solidFill>
            <a:srgbClr val="92D050"/>
          </a:solidFill>
          <a:scene3d>
            <a:camera prst="orthographicFront"/>
            <a:lightRig rig="threePt" dir="t"/>
          </a:scene3d>
          <a:sp3d>
            <a:bevelT prst="angle"/>
          </a:sp3d>
        </p:spPr>
        <p:txBody>
          <a:bodyPr wrap="none" rtlCol="0">
            <a:spAutoFit/>
          </a:bodyPr>
          <a:lstStyle/>
          <a:p>
            <a:r>
              <a:rPr lang="zh-CN" altLang="en-US" sz="4000" dirty="0" smtClean="0">
                <a:latin typeface="华文新魏" pitchFamily="2" charset="-122"/>
                <a:ea typeface="华文新魏" pitchFamily="2" charset="-122"/>
              </a:rPr>
              <a:t>夯实基础：记一记</a:t>
            </a:r>
            <a:endParaRPr lang="zh-CN" altLang="en-US" sz="4000"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10243">
                                            <p:txEl>
                                              <p:pRg st="0" end="0"/>
                                            </p:txEl>
                                          </p:spTgt>
                                        </p:tgtEl>
                                        <p:attrNameLst>
                                          <p:attrName>style.visibility</p:attrName>
                                        </p:attrNameLst>
                                      </p:cBhvr>
                                      <p:to>
                                        <p:strVal val="visible"/>
                                      </p:to>
                                    </p:set>
                                    <p:anim calcmode="lin" valueType="num">
                                      <p:cBhvr>
                                        <p:cTn id="13" dur="1000" fill="hold"/>
                                        <p:tgtEl>
                                          <p:spTgt spid="1024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1024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1024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24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nodeType="clickEffect">
                                  <p:stCondLst>
                                    <p:cond delay="0"/>
                                  </p:stCondLst>
                                  <p:childTnLst>
                                    <p:set>
                                      <p:cBhvr>
                                        <p:cTn id="20" dur="1" fill="hold">
                                          <p:stCondLst>
                                            <p:cond delay="0"/>
                                          </p:stCondLst>
                                        </p:cTn>
                                        <p:tgtEl>
                                          <p:spTgt spid="10245">
                                            <p:txEl>
                                              <p:pRg st="0" end="0"/>
                                            </p:txEl>
                                          </p:spTgt>
                                        </p:tgtEl>
                                        <p:attrNameLst>
                                          <p:attrName>style.visibility</p:attrName>
                                        </p:attrNameLst>
                                      </p:cBhvr>
                                      <p:to>
                                        <p:strVal val="visible"/>
                                      </p:to>
                                    </p:set>
                                    <p:anim calcmode="lin" valueType="num">
                                      <p:cBhvr>
                                        <p:cTn id="21" dur="1000" fill="hold"/>
                                        <p:tgtEl>
                                          <p:spTgt spid="1024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1024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1024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245">
                                            <p:txEl>
                                              <p:pRg st="0" end="0"/>
                                            </p:txEl>
                                          </p:spTgt>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0"/>
                                  </p:stCondLst>
                                  <p:childTnLst>
                                    <p:set>
                                      <p:cBhvr>
                                        <p:cTn id="26" dur="1" fill="hold">
                                          <p:stCondLst>
                                            <p:cond delay="0"/>
                                          </p:stCondLst>
                                        </p:cTn>
                                        <p:tgtEl>
                                          <p:spTgt spid="10245">
                                            <p:txEl>
                                              <p:pRg st="1" end="1"/>
                                            </p:txEl>
                                          </p:spTgt>
                                        </p:tgtEl>
                                        <p:attrNameLst>
                                          <p:attrName>style.visibility</p:attrName>
                                        </p:attrNameLst>
                                      </p:cBhvr>
                                      <p:to>
                                        <p:strVal val="visible"/>
                                      </p:to>
                                    </p:set>
                                    <p:anim calcmode="lin" valueType="num">
                                      <p:cBhvr>
                                        <p:cTn id="27" dur="1000" fill="hold"/>
                                        <p:tgtEl>
                                          <p:spTgt spid="10245">
                                            <p:txEl>
                                              <p:pRg st="1" end="1"/>
                                            </p:txEl>
                                          </p:spTgt>
                                        </p:tgtEl>
                                        <p:attrNameLst>
                                          <p:attrName>ppt_w</p:attrName>
                                        </p:attrNameLst>
                                      </p:cBhvr>
                                      <p:tavLst>
                                        <p:tav tm="0">
                                          <p:val>
                                            <p:fltVal val="0"/>
                                          </p:val>
                                        </p:tav>
                                        <p:tav tm="100000">
                                          <p:val>
                                            <p:strVal val="#ppt_w"/>
                                          </p:val>
                                        </p:tav>
                                      </p:tavLst>
                                    </p:anim>
                                    <p:anim calcmode="lin" valueType="num">
                                      <p:cBhvr>
                                        <p:cTn id="28" dur="1000" fill="hold"/>
                                        <p:tgtEl>
                                          <p:spTgt spid="10245">
                                            <p:txEl>
                                              <p:pRg st="1" end="1"/>
                                            </p:txEl>
                                          </p:spTgt>
                                        </p:tgtEl>
                                        <p:attrNameLst>
                                          <p:attrName>ppt_h</p:attrName>
                                        </p:attrNameLst>
                                      </p:cBhvr>
                                      <p:tavLst>
                                        <p:tav tm="0">
                                          <p:val>
                                            <p:fltVal val="0"/>
                                          </p:val>
                                        </p:tav>
                                        <p:tav tm="100000">
                                          <p:val>
                                            <p:strVal val="#ppt_h"/>
                                          </p:val>
                                        </p:tav>
                                      </p:tavLst>
                                    </p:anim>
                                    <p:anim calcmode="lin" valueType="num">
                                      <p:cBhvr>
                                        <p:cTn id="29" dur="1000" fill="hold"/>
                                        <p:tgtEl>
                                          <p:spTgt spid="10245">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0245">
                                            <p:txEl>
                                              <p:pRg st="1" end="1"/>
                                            </p:txEl>
                                          </p:spTgt>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10245">
                                            <p:txEl>
                                              <p:pRg st="2" end="2"/>
                                            </p:txEl>
                                          </p:spTgt>
                                        </p:tgtEl>
                                        <p:attrNameLst>
                                          <p:attrName>style.visibility</p:attrName>
                                        </p:attrNameLst>
                                      </p:cBhvr>
                                      <p:to>
                                        <p:strVal val="visible"/>
                                      </p:to>
                                    </p:set>
                                    <p:anim calcmode="lin" valueType="num">
                                      <p:cBhvr>
                                        <p:cTn id="33" dur="1000" fill="hold"/>
                                        <p:tgtEl>
                                          <p:spTgt spid="10245">
                                            <p:txEl>
                                              <p:pRg st="2" end="2"/>
                                            </p:txEl>
                                          </p:spTgt>
                                        </p:tgtEl>
                                        <p:attrNameLst>
                                          <p:attrName>ppt_w</p:attrName>
                                        </p:attrNameLst>
                                      </p:cBhvr>
                                      <p:tavLst>
                                        <p:tav tm="0">
                                          <p:val>
                                            <p:fltVal val="0"/>
                                          </p:val>
                                        </p:tav>
                                        <p:tav tm="100000">
                                          <p:val>
                                            <p:strVal val="#ppt_w"/>
                                          </p:val>
                                        </p:tav>
                                      </p:tavLst>
                                    </p:anim>
                                    <p:anim calcmode="lin" valueType="num">
                                      <p:cBhvr>
                                        <p:cTn id="34" dur="1000" fill="hold"/>
                                        <p:tgtEl>
                                          <p:spTgt spid="10245">
                                            <p:txEl>
                                              <p:pRg st="2" end="2"/>
                                            </p:txEl>
                                          </p:spTgt>
                                        </p:tgtEl>
                                        <p:attrNameLst>
                                          <p:attrName>ppt_h</p:attrName>
                                        </p:attrNameLst>
                                      </p:cBhvr>
                                      <p:tavLst>
                                        <p:tav tm="0">
                                          <p:val>
                                            <p:fltVal val="0"/>
                                          </p:val>
                                        </p:tav>
                                        <p:tav tm="100000">
                                          <p:val>
                                            <p:strVal val="#ppt_h"/>
                                          </p:val>
                                        </p:tav>
                                      </p:tavLst>
                                    </p:anim>
                                    <p:anim calcmode="lin" valueType="num">
                                      <p:cBhvr>
                                        <p:cTn id="35" dur="1000" fill="hold"/>
                                        <p:tgtEl>
                                          <p:spTgt spid="10245">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0245">
                                            <p:txEl>
                                              <p:pRg st="2" end="2"/>
                                            </p:txEl>
                                          </p:spTgt>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0"/>
                                  </p:stCondLst>
                                  <p:childTnLst>
                                    <p:set>
                                      <p:cBhvr>
                                        <p:cTn id="38" dur="1" fill="hold">
                                          <p:stCondLst>
                                            <p:cond delay="0"/>
                                          </p:stCondLst>
                                        </p:cTn>
                                        <p:tgtEl>
                                          <p:spTgt spid="10245">
                                            <p:txEl>
                                              <p:pRg st="3" end="3"/>
                                            </p:txEl>
                                          </p:spTgt>
                                        </p:tgtEl>
                                        <p:attrNameLst>
                                          <p:attrName>style.visibility</p:attrName>
                                        </p:attrNameLst>
                                      </p:cBhvr>
                                      <p:to>
                                        <p:strVal val="visible"/>
                                      </p:to>
                                    </p:set>
                                    <p:anim calcmode="lin" valueType="num">
                                      <p:cBhvr>
                                        <p:cTn id="39" dur="1000" fill="hold"/>
                                        <p:tgtEl>
                                          <p:spTgt spid="10245">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10245">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10245">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245">
                                            <p:txEl>
                                              <p:pRg st="3" end="3"/>
                                            </p:txEl>
                                          </p:spTgt>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0"/>
                                  </p:stCondLst>
                                  <p:childTnLst>
                                    <p:set>
                                      <p:cBhvr>
                                        <p:cTn id="44" dur="1" fill="hold">
                                          <p:stCondLst>
                                            <p:cond delay="0"/>
                                          </p:stCondLst>
                                        </p:cTn>
                                        <p:tgtEl>
                                          <p:spTgt spid="10245">
                                            <p:txEl>
                                              <p:pRg st="4" end="4"/>
                                            </p:txEl>
                                          </p:spTgt>
                                        </p:tgtEl>
                                        <p:attrNameLst>
                                          <p:attrName>style.visibility</p:attrName>
                                        </p:attrNameLst>
                                      </p:cBhvr>
                                      <p:to>
                                        <p:strVal val="visible"/>
                                      </p:to>
                                    </p:set>
                                    <p:anim calcmode="lin" valueType="num">
                                      <p:cBhvr>
                                        <p:cTn id="45" dur="1000" fill="hold"/>
                                        <p:tgtEl>
                                          <p:spTgt spid="10245">
                                            <p:txEl>
                                              <p:pRg st="4" end="4"/>
                                            </p:txEl>
                                          </p:spTgt>
                                        </p:tgtEl>
                                        <p:attrNameLst>
                                          <p:attrName>ppt_w</p:attrName>
                                        </p:attrNameLst>
                                      </p:cBhvr>
                                      <p:tavLst>
                                        <p:tav tm="0">
                                          <p:val>
                                            <p:fltVal val="0"/>
                                          </p:val>
                                        </p:tav>
                                        <p:tav tm="100000">
                                          <p:val>
                                            <p:strVal val="#ppt_w"/>
                                          </p:val>
                                        </p:tav>
                                      </p:tavLst>
                                    </p:anim>
                                    <p:anim calcmode="lin" valueType="num">
                                      <p:cBhvr>
                                        <p:cTn id="46" dur="1000" fill="hold"/>
                                        <p:tgtEl>
                                          <p:spTgt spid="10245">
                                            <p:txEl>
                                              <p:pRg st="4" end="4"/>
                                            </p:txEl>
                                          </p:spTgt>
                                        </p:tgtEl>
                                        <p:attrNameLst>
                                          <p:attrName>ppt_h</p:attrName>
                                        </p:attrNameLst>
                                      </p:cBhvr>
                                      <p:tavLst>
                                        <p:tav tm="0">
                                          <p:val>
                                            <p:fltVal val="0"/>
                                          </p:val>
                                        </p:tav>
                                        <p:tav tm="100000">
                                          <p:val>
                                            <p:strVal val="#ppt_h"/>
                                          </p:val>
                                        </p:tav>
                                      </p:tavLst>
                                    </p:anim>
                                    <p:anim calcmode="lin" valueType="num">
                                      <p:cBhvr>
                                        <p:cTn id="47" dur="1000" fill="hold"/>
                                        <p:tgtEl>
                                          <p:spTgt spid="10245">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0245">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iterate type="lt">
                                    <p:tmPct val="5000"/>
                                  </p:iterate>
                                  <p:childTnLst>
                                    <p:set>
                                      <p:cBhvr>
                                        <p:cTn id="52" dur="1" fill="hold">
                                          <p:stCondLst>
                                            <p:cond delay="0"/>
                                          </p:stCondLst>
                                        </p:cTn>
                                        <p:tgtEl>
                                          <p:spTgt spid="10244">
                                            <p:txEl>
                                              <p:pRg st="0" end="0"/>
                                            </p:txEl>
                                          </p:spTgt>
                                        </p:tgtEl>
                                        <p:attrNameLst>
                                          <p:attrName>style.visibility</p:attrName>
                                        </p:attrNameLst>
                                      </p:cBhvr>
                                      <p:to>
                                        <p:strVal val="visible"/>
                                      </p:to>
                                    </p:set>
                                    <p:anim calcmode="lin" valueType="num">
                                      <p:cBhvr>
                                        <p:cTn id="53" dur="1000" fill="hold"/>
                                        <p:tgtEl>
                                          <p:spTgt spid="10244">
                                            <p:txEl>
                                              <p:pRg st="0" end="0"/>
                                            </p:txEl>
                                          </p:spTgt>
                                        </p:tgtEl>
                                        <p:attrNameLst>
                                          <p:attrName>ppt_w</p:attrName>
                                        </p:attrNameLst>
                                      </p:cBhvr>
                                      <p:tavLst>
                                        <p:tav tm="0">
                                          <p:val>
                                            <p:fltVal val="0"/>
                                          </p:val>
                                        </p:tav>
                                        <p:tav tm="100000">
                                          <p:val>
                                            <p:strVal val="#ppt_w"/>
                                          </p:val>
                                        </p:tav>
                                      </p:tavLst>
                                    </p:anim>
                                    <p:anim calcmode="lin" valueType="num">
                                      <p:cBhvr>
                                        <p:cTn id="54" dur="1000" fill="hold"/>
                                        <p:tgtEl>
                                          <p:spTgt spid="10244">
                                            <p:txEl>
                                              <p:pRg st="0" end="0"/>
                                            </p:txEl>
                                          </p:spTgt>
                                        </p:tgtEl>
                                        <p:attrNameLst>
                                          <p:attrName>ppt_h</p:attrName>
                                        </p:attrNameLst>
                                      </p:cBhvr>
                                      <p:tavLst>
                                        <p:tav tm="0">
                                          <p:val>
                                            <p:fltVal val="0"/>
                                          </p:val>
                                        </p:tav>
                                        <p:tav tm="100000">
                                          <p:val>
                                            <p:strVal val="#ppt_h"/>
                                          </p:val>
                                        </p:tav>
                                      </p:tavLst>
                                    </p:anim>
                                    <p:anim calcmode="lin" valueType="num">
                                      <p:cBhvr>
                                        <p:cTn id="55" dur="1000" fill="hold"/>
                                        <p:tgtEl>
                                          <p:spTgt spid="10244">
                                            <p:txEl>
                                              <p:pRg st="0" end="0"/>
                                            </p:txEl>
                                          </p:spTgt>
                                        </p:tgtEl>
                                        <p:attrNameLst>
                                          <p:attrName>style.rotation</p:attrName>
                                        </p:attrNameLst>
                                      </p:cBhvr>
                                      <p:tavLst>
                                        <p:tav tm="0">
                                          <p:val>
                                            <p:fltVal val="90"/>
                                          </p:val>
                                        </p:tav>
                                        <p:tav tm="100000">
                                          <p:val>
                                            <p:fltVal val="0"/>
                                          </p:val>
                                        </p:tav>
                                      </p:tavLst>
                                    </p:anim>
                                    <p:animEffect transition="in" filter="fade">
                                      <p:cBhvr>
                                        <p:cTn id="56" dur="1000"/>
                                        <p:tgtEl>
                                          <p:spTgt spid="102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1522</TotalTime>
  <Words>2758</Words>
  <Application>Microsoft Office PowerPoint</Application>
  <PresentationFormat>全屏显示(4:3)</PresentationFormat>
  <Paragraphs>229</Paragraphs>
  <Slides>33</Slides>
  <Notes>12</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幻灯片 1</vt:lpstr>
      <vt:lpstr>故乡的榕树</vt:lpstr>
      <vt:lpstr>说教材</vt:lpstr>
      <vt:lpstr>幻灯片 4</vt:lpstr>
      <vt:lpstr>幻灯片 5</vt:lpstr>
      <vt:lpstr>说教学过程</vt:lpstr>
      <vt:lpstr>故乡的榕树</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乡愁     席幕蓉</vt:lpstr>
      <vt:lpstr>幻灯片 29</vt:lpstr>
      <vt:lpstr>幻灯片 30</vt:lpstr>
      <vt:lpstr>幻灯片 31</vt:lpstr>
      <vt:lpstr>教学反思</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故乡的榕树</dc:title>
  <dc:creator>lenovo</dc:creator>
  <cp:lastModifiedBy>lenovo</cp:lastModifiedBy>
  <cp:revision>237</cp:revision>
  <dcterms:created xsi:type="dcterms:W3CDTF">2014-02-23T10:23:06Z</dcterms:created>
  <dcterms:modified xsi:type="dcterms:W3CDTF">2014-03-05T02:02:04Z</dcterms:modified>
</cp:coreProperties>
</file>